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bookmarkIdSeed="2">
  <p:sldMasterIdLst>
    <p:sldMasterId id="2147483648" r:id="rId5"/>
  </p:sldMasterIdLst>
  <p:notesMasterIdLst>
    <p:notesMasterId r:id="rId168"/>
  </p:notesMasterIdLst>
  <p:handoutMasterIdLst>
    <p:handoutMasterId r:id="rId169"/>
  </p:handoutMasterIdLst>
  <p:sldIdLst>
    <p:sldId id="653" r:id="rId6"/>
    <p:sldId id="406" r:id="rId7"/>
    <p:sldId id="460" r:id="rId8"/>
    <p:sldId id="461" r:id="rId9"/>
    <p:sldId id="516" r:id="rId10"/>
    <p:sldId id="517" r:id="rId11"/>
    <p:sldId id="520" r:id="rId12"/>
    <p:sldId id="522" r:id="rId13"/>
    <p:sldId id="654" r:id="rId14"/>
    <p:sldId id="526" r:id="rId15"/>
    <p:sldId id="445" r:id="rId16"/>
    <p:sldId id="489" r:id="rId17"/>
    <p:sldId id="513" r:id="rId18"/>
    <p:sldId id="491" r:id="rId19"/>
    <p:sldId id="494" r:id="rId20"/>
    <p:sldId id="541" r:id="rId21"/>
    <p:sldId id="558" r:id="rId22"/>
    <p:sldId id="559" r:id="rId23"/>
    <p:sldId id="560" r:id="rId24"/>
    <p:sldId id="529" r:id="rId25"/>
    <p:sldId id="542" r:id="rId26"/>
    <p:sldId id="543" r:id="rId27"/>
    <p:sldId id="544" r:id="rId28"/>
    <p:sldId id="545" r:id="rId29"/>
    <p:sldId id="546" r:id="rId30"/>
    <p:sldId id="547" r:id="rId31"/>
    <p:sldId id="561" r:id="rId32"/>
    <p:sldId id="556" r:id="rId33"/>
    <p:sldId id="563" r:id="rId34"/>
    <p:sldId id="564" r:id="rId35"/>
    <p:sldId id="562" r:id="rId36"/>
    <p:sldId id="586" r:id="rId37"/>
    <p:sldId id="530" r:id="rId38"/>
    <p:sldId id="531" r:id="rId39"/>
    <p:sldId id="647" r:id="rId40"/>
    <p:sldId id="566" r:id="rId41"/>
    <p:sldId id="587" r:id="rId42"/>
    <p:sldId id="535" r:id="rId43"/>
    <p:sldId id="537" r:id="rId44"/>
    <p:sldId id="589" r:id="rId45"/>
    <p:sldId id="591" r:id="rId46"/>
    <p:sldId id="569" r:id="rId47"/>
    <p:sldId id="598" r:id="rId48"/>
    <p:sldId id="597" r:id="rId49"/>
    <p:sldId id="599" r:id="rId50"/>
    <p:sldId id="600" r:id="rId51"/>
    <p:sldId id="571" r:id="rId52"/>
    <p:sldId id="601" r:id="rId53"/>
    <p:sldId id="539" r:id="rId54"/>
    <p:sldId id="572" r:id="rId55"/>
    <p:sldId id="573" r:id="rId56"/>
    <p:sldId id="603" r:id="rId57"/>
    <p:sldId id="604" r:id="rId58"/>
    <p:sldId id="605" r:id="rId59"/>
    <p:sldId id="606" r:id="rId60"/>
    <p:sldId id="644" r:id="rId61"/>
    <p:sldId id="648" r:id="rId62"/>
    <p:sldId id="645" r:id="rId63"/>
    <p:sldId id="594" r:id="rId64"/>
    <p:sldId id="655" r:id="rId65"/>
    <p:sldId id="595" r:id="rId66"/>
    <p:sldId id="608" r:id="rId67"/>
    <p:sldId id="609" r:id="rId68"/>
    <p:sldId id="610" r:id="rId69"/>
    <p:sldId id="612" r:id="rId70"/>
    <p:sldId id="613" r:id="rId71"/>
    <p:sldId id="614" r:id="rId72"/>
    <p:sldId id="615" r:id="rId73"/>
    <p:sldId id="616" r:id="rId74"/>
    <p:sldId id="619" r:id="rId75"/>
    <p:sldId id="620" r:id="rId76"/>
    <p:sldId id="623" r:id="rId77"/>
    <p:sldId id="658" r:id="rId78"/>
    <p:sldId id="659" r:id="rId79"/>
    <p:sldId id="656" r:id="rId80"/>
    <p:sldId id="650" r:id="rId81"/>
    <p:sldId id="624" r:id="rId82"/>
    <p:sldId id="651" r:id="rId83"/>
    <p:sldId id="652" r:id="rId84"/>
    <p:sldId id="629" r:id="rId85"/>
    <p:sldId id="635" r:id="rId86"/>
    <p:sldId id="634" r:id="rId87"/>
    <p:sldId id="637" r:id="rId88"/>
    <p:sldId id="638" r:id="rId89"/>
    <p:sldId id="639" r:id="rId90"/>
    <p:sldId id="640" r:id="rId91"/>
    <p:sldId id="642" r:id="rId92"/>
    <p:sldId id="665" r:id="rId93"/>
    <p:sldId id="667" r:id="rId94"/>
    <p:sldId id="668" r:id="rId95"/>
    <p:sldId id="670" r:id="rId96"/>
    <p:sldId id="669" r:id="rId97"/>
    <p:sldId id="672" r:id="rId98"/>
    <p:sldId id="673" r:id="rId99"/>
    <p:sldId id="661" r:id="rId100"/>
    <p:sldId id="663" r:id="rId101"/>
    <p:sldId id="674" r:id="rId102"/>
    <p:sldId id="675" r:id="rId103"/>
    <p:sldId id="676" r:id="rId104"/>
    <p:sldId id="677" r:id="rId105"/>
    <p:sldId id="678" r:id="rId106"/>
    <p:sldId id="679" r:id="rId107"/>
    <p:sldId id="680" r:id="rId108"/>
    <p:sldId id="681" r:id="rId109"/>
    <p:sldId id="683" r:id="rId110"/>
    <p:sldId id="682" r:id="rId111"/>
    <p:sldId id="684" r:id="rId112"/>
    <p:sldId id="685" r:id="rId113"/>
    <p:sldId id="697" r:id="rId114"/>
    <p:sldId id="698" r:id="rId115"/>
    <p:sldId id="699" r:id="rId116"/>
    <p:sldId id="700" r:id="rId117"/>
    <p:sldId id="701" r:id="rId118"/>
    <p:sldId id="702" r:id="rId119"/>
    <p:sldId id="703" r:id="rId120"/>
    <p:sldId id="704" r:id="rId121"/>
    <p:sldId id="705" r:id="rId122"/>
    <p:sldId id="706" r:id="rId123"/>
    <p:sldId id="707" r:id="rId124"/>
    <p:sldId id="708" r:id="rId125"/>
    <p:sldId id="709" r:id="rId126"/>
    <p:sldId id="710" r:id="rId127"/>
    <p:sldId id="711" r:id="rId128"/>
    <p:sldId id="712" r:id="rId129"/>
    <p:sldId id="713" r:id="rId130"/>
    <p:sldId id="714" r:id="rId131"/>
    <p:sldId id="715" r:id="rId132"/>
    <p:sldId id="716" r:id="rId133"/>
    <p:sldId id="717" r:id="rId134"/>
    <p:sldId id="718" r:id="rId135"/>
    <p:sldId id="719" r:id="rId136"/>
    <p:sldId id="720" r:id="rId137"/>
    <p:sldId id="721" r:id="rId138"/>
    <p:sldId id="722" r:id="rId139"/>
    <p:sldId id="723" r:id="rId140"/>
    <p:sldId id="724" r:id="rId141"/>
    <p:sldId id="725" r:id="rId142"/>
    <p:sldId id="726" r:id="rId143"/>
    <p:sldId id="727" r:id="rId144"/>
    <p:sldId id="728" r:id="rId145"/>
    <p:sldId id="729" r:id="rId146"/>
    <p:sldId id="730" r:id="rId147"/>
    <p:sldId id="731" r:id="rId148"/>
    <p:sldId id="732" r:id="rId149"/>
    <p:sldId id="733" r:id="rId150"/>
    <p:sldId id="734" r:id="rId151"/>
    <p:sldId id="735" r:id="rId152"/>
    <p:sldId id="736" r:id="rId153"/>
    <p:sldId id="737" r:id="rId154"/>
    <p:sldId id="738" r:id="rId155"/>
    <p:sldId id="739" r:id="rId156"/>
    <p:sldId id="740" r:id="rId157"/>
    <p:sldId id="741" r:id="rId158"/>
    <p:sldId id="742" r:id="rId159"/>
    <p:sldId id="743" r:id="rId160"/>
    <p:sldId id="695" r:id="rId161"/>
    <p:sldId id="694" r:id="rId162"/>
    <p:sldId id="689" r:id="rId163"/>
    <p:sldId id="692" r:id="rId164"/>
    <p:sldId id="688" r:id="rId165"/>
    <p:sldId id="693" r:id="rId166"/>
    <p:sldId id="690" r:id="rId167"/>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CC"/>
    <a:srgbClr val="E6E0EC"/>
    <a:srgbClr val="626262"/>
    <a:srgbClr val="CFDDED"/>
    <a:srgbClr val="F9DB9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35758FB7-9AC5-4552-8A53-C91805E547FA}" styleName="Themed Style 1 - Accent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1348" autoAdjust="0"/>
    <p:restoredTop sz="86327" autoAdjust="0"/>
  </p:normalViewPr>
  <p:slideViewPr>
    <p:cSldViewPr>
      <p:cViewPr varScale="1">
        <p:scale>
          <a:sx n="110" d="100"/>
          <a:sy n="110" d="100"/>
        </p:scale>
        <p:origin x="1216" y="176"/>
      </p:cViewPr>
      <p:guideLst>
        <p:guide orient="horz" pos="2160"/>
        <p:guide pos="2880"/>
      </p:guideLst>
    </p:cSldViewPr>
  </p:slideViewPr>
  <p:outlineViewPr>
    <p:cViewPr>
      <p:scale>
        <a:sx n="33" d="100"/>
        <a:sy n="33" d="100"/>
      </p:scale>
      <p:origin x="0" y="6024"/>
    </p:cViewPr>
    <p:sldLst>
      <p:sld r:id="rId1" collapse="1"/>
    </p:sldLst>
  </p:outlineViewPr>
  <p:notesTextViewPr>
    <p:cViewPr>
      <p:scale>
        <a:sx n="100" d="100"/>
        <a:sy n="100" d="100"/>
      </p:scale>
      <p:origin x="0" y="0"/>
    </p:cViewPr>
  </p:notesTextViewPr>
  <p:sorterViewPr>
    <p:cViewPr>
      <p:scale>
        <a:sx n="66" d="100"/>
        <a:sy n="66" d="100"/>
      </p:scale>
      <p:origin x="0" y="0"/>
    </p:cViewPr>
  </p:sorterViewPr>
  <p:notesViewPr>
    <p:cSldViewPr>
      <p:cViewPr varScale="1">
        <p:scale>
          <a:sx n="59" d="100"/>
          <a:sy n="59" d="100"/>
        </p:scale>
        <p:origin x="-2748" y="-78"/>
      </p:cViewPr>
      <p:guideLst>
        <p:guide orient="horz" pos="2928"/>
        <p:guide pos="2208"/>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63" Type="http://schemas.openxmlformats.org/officeDocument/2006/relationships/slide" Target="slides/slide58.xml"/><Relationship Id="rId84" Type="http://schemas.openxmlformats.org/officeDocument/2006/relationships/slide" Target="slides/slide79.xml"/><Relationship Id="rId138" Type="http://schemas.openxmlformats.org/officeDocument/2006/relationships/slide" Target="slides/slide133.xml"/><Relationship Id="rId159" Type="http://schemas.openxmlformats.org/officeDocument/2006/relationships/slide" Target="slides/slide154.xml"/><Relationship Id="rId170" Type="http://schemas.openxmlformats.org/officeDocument/2006/relationships/presProps" Target="presProps.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53" Type="http://schemas.openxmlformats.org/officeDocument/2006/relationships/slide" Target="slides/slide48.xml"/><Relationship Id="rId74" Type="http://schemas.openxmlformats.org/officeDocument/2006/relationships/slide" Target="slides/slide69.xml"/><Relationship Id="rId128" Type="http://schemas.openxmlformats.org/officeDocument/2006/relationships/slide" Target="slides/slide123.xml"/><Relationship Id="rId149" Type="http://schemas.openxmlformats.org/officeDocument/2006/relationships/slide" Target="slides/slide144.xml"/><Relationship Id="rId5" Type="http://schemas.openxmlformats.org/officeDocument/2006/relationships/slideMaster" Target="slideMasters/slideMaster1.xml"/><Relationship Id="rId95" Type="http://schemas.openxmlformats.org/officeDocument/2006/relationships/slide" Target="slides/slide90.xml"/><Relationship Id="rId160" Type="http://schemas.openxmlformats.org/officeDocument/2006/relationships/slide" Target="slides/slide155.xml"/><Relationship Id="rId22" Type="http://schemas.openxmlformats.org/officeDocument/2006/relationships/slide" Target="slides/slide17.xml"/><Relationship Id="rId43" Type="http://schemas.openxmlformats.org/officeDocument/2006/relationships/slide" Target="slides/slide38.xml"/><Relationship Id="rId64" Type="http://schemas.openxmlformats.org/officeDocument/2006/relationships/slide" Target="slides/slide59.xml"/><Relationship Id="rId118" Type="http://schemas.openxmlformats.org/officeDocument/2006/relationships/slide" Target="slides/slide113.xml"/><Relationship Id="rId139" Type="http://schemas.openxmlformats.org/officeDocument/2006/relationships/slide" Target="slides/slide134.xml"/><Relationship Id="rId85" Type="http://schemas.openxmlformats.org/officeDocument/2006/relationships/slide" Target="slides/slide80.xml"/><Relationship Id="rId150" Type="http://schemas.openxmlformats.org/officeDocument/2006/relationships/slide" Target="slides/slide145.xml"/><Relationship Id="rId171" Type="http://schemas.openxmlformats.org/officeDocument/2006/relationships/viewProps" Target="viewProps.xml"/><Relationship Id="rId12" Type="http://schemas.openxmlformats.org/officeDocument/2006/relationships/slide" Target="slides/slide7.xml"/><Relationship Id="rId33" Type="http://schemas.openxmlformats.org/officeDocument/2006/relationships/slide" Target="slides/slide28.xml"/><Relationship Id="rId108" Type="http://schemas.openxmlformats.org/officeDocument/2006/relationships/slide" Target="slides/slide103.xml"/><Relationship Id="rId129" Type="http://schemas.openxmlformats.org/officeDocument/2006/relationships/slide" Target="slides/slide124.xml"/><Relationship Id="rId54" Type="http://schemas.openxmlformats.org/officeDocument/2006/relationships/slide" Target="slides/slide49.xml"/><Relationship Id="rId75" Type="http://schemas.openxmlformats.org/officeDocument/2006/relationships/slide" Target="slides/slide70.xml"/><Relationship Id="rId96" Type="http://schemas.openxmlformats.org/officeDocument/2006/relationships/slide" Target="slides/slide91.xml"/><Relationship Id="rId140" Type="http://schemas.openxmlformats.org/officeDocument/2006/relationships/slide" Target="slides/slide135.xml"/><Relationship Id="rId161" Type="http://schemas.openxmlformats.org/officeDocument/2006/relationships/slide" Target="slides/slide156.xml"/><Relationship Id="rId1" Type="http://schemas.openxmlformats.org/officeDocument/2006/relationships/customXml" Target="../customXml/item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119" Type="http://schemas.openxmlformats.org/officeDocument/2006/relationships/slide" Target="slides/slide114.xml"/><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slide" Target="slides/slide76.xml"/><Relationship Id="rId86" Type="http://schemas.openxmlformats.org/officeDocument/2006/relationships/slide" Target="slides/slide81.xml"/><Relationship Id="rId130" Type="http://schemas.openxmlformats.org/officeDocument/2006/relationships/slide" Target="slides/slide125.xml"/><Relationship Id="rId135" Type="http://schemas.openxmlformats.org/officeDocument/2006/relationships/slide" Target="slides/slide130.xml"/><Relationship Id="rId151" Type="http://schemas.openxmlformats.org/officeDocument/2006/relationships/slide" Target="slides/slide146.xml"/><Relationship Id="rId156" Type="http://schemas.openxmlformats.org/officeDocument/2006/relationships/slide" Target="slides/slide151.xml"/><Relationship Id="rId172" Type="http://schemas.openxmlformats.org/officeDocument/2006/relationships/theme" Target="theme/theme1.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slide" Target="slides/slide115.xml"/><Relationship Id="rId125" Type="http://schemas.openxmlformats.org/officeDocument/2006/relationships/slide" Target="slides/slide120.xml"/><Relationship Id="rId141" Type="http://schemas.openxmlformats.org/officeDocument/2006/relationships/slide" Target="slides/slide136.xml"/><Relationship Id="rId146" Type="http://schemas.openxmlformats.org/officeDocument/2006/relationships/slide" Target="slides/slide141.xml"/><Relationship Id="rId167" Type="http://schemas.openxmlformats.org/officeDocument/2006/relationships/slide" Target="slides/slide162.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162" Type="http://schemas.openxmlformats.org/officeDocument/2006/relationships/slide" Target="slides/slide157.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131" Type="http://schemas.openxmlformats.org/officeDocument/2006/relationships/slide" Target="slides/slide126.xml"/><Relationship Id="rId136" Type="http://schemas.openxmlformats.org/officeDocument/2006/relationships/slide" Target="slides/slide131.xml"/><Relationship Id="rId157" Type="http://schemas.openxmlformats.org/officeDocument/2006/relationships/slide" Target="slides/slide152.xml"/><Relationship Id="rId61" Type="http://schemas.openxmlformats.org/officeDocument/2006/relationships/slide" Target="slides/slide56.xml"/><Relationship Id="rId82" Type="http://schemas.openxmlformats.org/officeDocument/2006/relationships/slide" Target="slides/slide77.xml"/><Relationship Id="rId152" Type="http://schemas.openxmlformats.org/officeDocument/2006/relationships/slide" Target="slides/slide147.xml"/><Relationship Id="rId173" Type="http://schemas.openxmlformats.org/officeDocument/2006/relationships/tableStyles" Target="tableStyles.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notesMaster" Target="notesMasters/notesMaster1.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slide" Target="slides/slide116.xml"/><Relationship Id="rId142" Type="http://schemas.openxmlformats.org/officeDocument/2006/relationships/slide" Target="slides/slide137.xml"/><Relationship Id="rId163" Type="http://schemas.openxmlformats.org/officeDocument/2006/relationships/slide" Target="slides/slide158.xml"/><Relationship Id="rId3" Type="http://schemas.openxmlformats.org/officeDocument/2006/relationships/customXml" Target="../customXml/item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32" Type="http://schemas.openxmlformats.org/officeDocument/2006/relationships/slide" Target="slides/slide127.xml"/><Relationship Id="rId153" Type="http://schemas.openxmlformats.org/officeDocument/2006/relationships/slide" Target="slides/slide148.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27" Type="http://schemas.openxmlformats.org/officeDocument/2006/relationships/slide" Target="slides/slide122.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slide" Target="slides/slide117.xml"/><Relationship Id="rId143" Type="http://schemas.openxmlformats.org/officeDocument/2006/relationships/slide" Target="slides/slide138.xml"/><Relationship Id="rId148" Type="http://schemas.openxmlformats.org/officeDocument/2006/relationships/slide" Target="slides/slide143.xml"/><Relationship Id="rId164" Type="http://schemas.openxmlformats.org/officeDocument/2006/relationships/slide" Target="slides/slide159.xml"/><Relationship Id="rId169" Type="http://schemas.openxmlformats.org/officeDocument/2006/relationships/handoutMaster" Target="handoutMasters/handoutMaster1.xml"/><Relationship Id="rId4" Type="http://schemas.openxmlformats.org/officeDocument/2006/relationships/customXml" Target="../customXml/item4.xml"/><Relationship Id="rId9" Type="http://schemas.openxmlformats.org/officeDocument/2006/relationships/slide" Target="slides/slide4.xml"/><Relationship Id="rId26" Type="http://schemas.openxmlformats.org/officeDocument/2006/relationships/slide" Target="slides/slide21.xml"/><Relationship Id="rId47" Type="http://schemas.openxmlformats.org/officeDocument/2006/relationships/slide" Target="slides/slide42.xml"/><Relationship Id="rId68" Type="http://schemas.openxmlformats.org/officeDocument/2006/relationships/slide" Target="slides/slide63.xml"/><Relationship Id="rId89" Type="http://schemas.openxmlformats.org/officeDocument/2006/relationships/slide" Target="slides/slide84.xml"/><Relationship Id="rId112" Type="http://schemas.openxmlformats.org/officeDocument/2006/relationships/slide" Target="slides/slide107.xml"/><Relationship Id="rId133" Type="http://schemas.openxmlformats.org/officeDocument/2006/relationships/slide" Target="slides/slide128.xml"/><Relationship Id="rId154" Type="http://schemas.openxmlformats.org/officeDocument/2006/relationships/slide" Target="slides/slide149.xml"/><Relationship Id="rId16" Type="http://schemas.openxmlformats.org/officeDocument/2006/relationships/slide" Target="slides/slide11.xml"/><Relationship Id="rId37" Type="http://schemas.openxmlformats.org/officeDocument/2006/relationships/slide" Target="slides/slide32.xml"/><Relationship Id="rId58" Type="http://schemas.openxmlformats.org/officeDocument/2006/relationships/slide" Target="slides/slide53.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slide" Target="slides/slide118.xml"/><Relationship Id="rId144" Type="http://schemas.openxmlformats.org/officeDocument/2006/relationships/slide" Target="slides/slide139.xml"/><Relationship Id="rId90" Type="http://schemas.openxmlformats.org/officeDocument/2006/relationships/slide" Target="slides/slide85.xml"/><Relationship Id="rId165" Type="http://schemas.openxmlformats.org/officeDocument/2006/relationships/slide" Target="slides/slide160.xml"/><Relationship Id="rId27" Type="http://schemas.openxmlformats.org/officeDocument/2006/relationships/slide" Target="slides/slide22.xml"/><Relationship Id="rId48" Type="http://schemas.openxmlformats.org/officeDocument/2006/relationships/slide" Target="slides/slide43.xml"/><Relationship Id="rId69" Type="http://schemas.openxmlformats.org/officeDocument/2006/relationships/slide" Target="slides/slide64.xml"/><Relationship Id="rId113" Type="http://schemas.openxmlformats.org/officeDocument/2006/relationships/slide" Target="slides/slide108.xml"/><Relationship Id="rId134" Type="http://schemas.openxmlformats.org/officeDocument/2006/relationships/slide" Target="slides/slide129.xml"/><Relationship Id="rId80" Type="http://schemas.openxmlformats.org/officeDocument/2006/relationships/slide" Target="slides/slide75.xml"/><Relationship Id="rId155" Type="http://schemas.openxmlformats.org/officeDocument/2006/relationships/slide" Target="slides/slide150.xml"/><Relationship Id="rId17" Type="http://schemas.openxmlformats.org/officeDocument/2006/relationships/slide" Target="slides/slide12.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24" Type="http://schemas.openxmlformats.org/officeDocument/2006/relationships/slide" Target="slides/slide119.xml"/><Relationship Id="rId70" Type="http://schemas.openxmlformats.org/officeDocument/2006/relationships/slide" Target="slides/slide65.xml"/><Relationship Id="rId91" Type="http://schemas.openxmlformats.org/officeDocument/2006/relationships/slide" Target="slides/slide86.xml"/><Relationship Id="rId145" Type="http://schemas.openxmlformats.org/officeDocument/2006/relationships/slide" Target="slides/slide140.xml"/><Relationship Id="rId166" Type="http://schemas.openxmlformats.org/officeDocument/2006/relationships/slide" Target="slides/slide161.xml"/></Relationships>
</file>

<file path=ppt/_rels/viewProps.xml.rels><?xml version="1.0" encoding="UTF-8" standalone="yes"?>
<Relationships xmlns="http://schemas.openxmlformats.org/package/2006/relationships"><Relationship Id="rId1" Type="http://schemas.openxmlformats.org/officeDocument/2006/relationships/slide" Target="slides/slide27.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8475" cy="46513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970338" y="0"/>
            <a:ext cx="3038475" cy="465138"/>
          </a:xfrm>
          <a:prstGeom prst="rect">
            <a:avLst/>
          </a:prstGeom>
        </p:spPr>
        <p:txBody>
          <a:bodyPr vert="horz" lIns="91440" tIns="45720" rIns="91440" bIns="45720" rtlCol="0"/>
          <a:lstStyle>
            <a:lvl1pPr algn="r">
              <a:defRPr sz="1200"/>
            </a:lvl1pPr>
          </a:lstStyle>
          <a:p>
            <a:fld id="{B4511BE0-9F28-4140-B718-85E7A4F10906}" type="datetimeFigureOut">
              <a:rPr lang="en-US" smtClean="0"/>
              <a:pPr/>
              <a:t>7/5/25</a:t>
            </a:fld>
            <a:endParaRPr lang="en-US"/>
          </a:p>
        </p:txBody>
      </p:sp>
      <p:sp>
        <p:nvSpPr>
          <p:cNvPr id="4" name="Footer Placeholder 3"/>
          <p:cNvSpPr>
            <a:spLocks noGrp="1"/>
          </p:cNvSpPr>
          <p:nvPr>
            <p:ph type="ftr" sz="quarter" idx="2"/>
          </p:nvPr>
        </p:nvSpPr>
        <p:spPr>
          <a:xfrm>
            <a:off x="0" y="8829675"/>
            <a:ext cx="3038475" cy="465138"/>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970338" y="8829675"/>
            <a:ext cx="3038475" cy="465138"/>
          </a:xfrm>
          <a:prstGeom prst="rect">
            <a:avLst/>
          </a:prstGeom>
        </p:spPr>
        <p:txBody>
          <a:bodyPr vert="horz" lIns="91440" tIns="45720" rIns="91440" bIns="45720" rtlCol="0" anchor="b"/>
          <a:lstStyle>
            <a:lvl1pPr algn="r">
              <a:defRPr sz="1200"/>
            </a:lvl1pPr>
          </a:lstStyle>
          <a:p>
            <a:fld id="{348C012C-31CB-441D-A920-6BC9C6C3A04A}" type="slidenum">
              <a:rPr lang="en-US" smtClean="0"/>
              <a:pPr/>
              <a:t>‹#›</a:t>
            </a:fld>
            <a:endParaRPr lang="en-US"/>
          </a:p>
        </p:txBody>
      </p:sp>
    </p:spTree>
    <p:extLst>
      <p:ext uri="{BB962C8B-B14F-4D97-AF65-F5344CB8AC3E}">
        <p14:creationId xmlns:p14="http://schemas.microsoft.com/office/powerpoint/2010/main" val="113777091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dirty="0"/>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AB1CD6F9-C0EB-4BC6-9B44-57881E01A40E}" type="datetimeFigureOut">
              <a:rPr lang="en-US" smtClean="0"/>
              <a:pPr/>
              <a:t>7/5/25</a:t>
            </a:fld>
            <a:endParaRPr lang="en-US" dirty="0"/>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dirty="0"/>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dirty="0"/>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EDE6235D-8D4F-4371-9CB0-F2E735D23D68}" type="slidenum">
              <a:rPr lang="en-US" smtClean="0"/>
              <a:pPr/>
              <a:t>‹#›</a:t>
            </a:fld>
            <a:endParaRPr lang="en-US" dirty="0"/>
          </a:p>
        </p:txBody>
      </p:sp>
    </p:spTree>
    <p:extLst>
      <p:ext uri="{BB962C8B-B14F-4D97-AF65-F5344CB8AC3E}">
        <p14:creationId xmlns:p14="http://schemas.microsoft.com/office/powerpoint/2010/main" val="362729011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a:t>
            </a:fld>
            <a:endParaRPr lang="en-US" dirty="0"/>
          </a:p>
        </p:txBody>
      </p:sp>
    </p:spTree>
    <p:extLst>
      <p:ext uri="{BB962C8B-B14F-4D97-AF65-F5344CB8AC3E}">
        <p14:creationId xmlns:p14="http://schemas.microsoft.com/office/powerpoint/2010/main" val="12286770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a:t>
            </a:fld>
            <a:endParaRPr lang="en-US" dirty="0"/>
          </a:p>
        </p:txBody>
      </p:sp>
    </p:spTree>
    <p:extLst>
      <p:ext uri="{BB962C8B-B14F-4D97-AF65-F5344CB8AC3E}">
        <p14:creationId xmlns:p14="http://schemas.microsoft.com/office/powerpoint/2010/main" val="134820971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100</a:t>
            </a:fld>
            <a:endParaRPr lang="en-US" dirty="0"/>
          </a:p>
        </p:txBody>
      </p:sp>
    </p:spTree>
    <p:extLst>
      <p:ext uri="{BB962C8B-B14F-4D97-AF65-F5344CB8AC3E}">
        <p14:creationId xmlns:p14="http://schemas.microsoft.com/office/powerpoint/2010/main" val="138689333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101</a:t>
            </a:fld>
            <a:endParaRPr lang="en-US" dirty="0"/>
          </a:p>
        </p:txBody>
      </p:sp>
    </p:spTree>
    <p:extLst>
      <p:ext uri="{BB962C8B-B14F-4D97-AF65-F5344CB8AC3E}">
        <p14:creationId xmlns:p14="http://schemas.microsoft.com/office/powerpoint/2010/main" val="4018016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102</a:t>
            </a:fld>
            <a:endParaRPr lang="en-US" dirty="0"/>
          </a:p>
        </p:txBody>
      </p:sp>
    </p:spTree>
    <p:extLst>
      <p:ext uri="{BB962C8B-B14F-4D97-AF65-F5344CB8AC3E}">
        <p14:creationId xmlns:p14="http://schemas.microsoft.com/office/powerpoint/2010/main" val="998134383"/>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103</a:t>
            </a:fld>
            <a:endParaRPr lang="en-US" dirty="0"/>
          </a:p>
        </p:txBody>
      </p:sp>
    </p:spTree>
    <p:extLst>
      <p:ext uri="{BB962C8B-B14F-4D97-AF65-F5344CB8AC3E}">
        <p14:creationId xmlns:p14="http://schemas.microsoft.com/office/powerpoint/2010/main" val="7784073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104</a:t>
            </a:fld>
            <a:endParaRPr lang="en-US" dirty="0"/>
          </a:p>
        </p:txBody>
      </p:sp>
    </p:spTree>
    <p:extLst>
      <p:ext uri="{BB962C8B-B14F-4D97-AF65-F5344CB8AC3E}">
        <p14:creationId xmlns:p14="http://schemas.microsoft.com/office/powerpoint/2010/main" val="45169212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105</a:t>
            </a:fld>
            <a:endParaRPr lang="en-US" dirty="0"/>
          </a:p>
        </p:txBody>
      </p:sp>
    </p:spTree>
    <p:extLst>
      <p:ext uri="{BB962C8B-B14F-4D97-AF65-F5344CB8AC3E}">
        <p14:creationId xmlns:p14="http://schemas.microsoft.com/office/powerpoint/2010/main" val="23480230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106</a:t>
            </a:fld>
            <a:endParaRPr lang="en-US" dirty="0"/>
          </a:p>
        </p:txBody>
      </p:sp>
    </p:spTree>
    <p:extLst>
      <p:ext uri="{BB962C8B-B14F-4D97-AF65-F5344CB8AC3E}">
        <p14:creationId xmlns:p14="http://schemas.microsoft.com/office/powerpoint/2010/main" val="139494782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107</a:t>
            </a:fld>
            <a:endParaRPr lang="en-US" dirty="0"/>
          </a:p>
        </p:txBody>
      </p:sp>
    </p:spTree>
    <p:extLst>
      <p:ext uri="{BB962C8B-B14F-4D97-AF65-F5344CB8AC3E}">
        <p14:creationId xmlns:p14="http://schemas.microsoft.com/office/powerpoint/2010/main" val="73891207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108</a:t>
            </a:fld>
            <a:endParaRPr lang="en-US" dirty="0"/>
          </a:p>
        </p:txBody>
      </p:sp>
    </p:spTree>
    <p:extLst>
      <p:ext uri="{BB962C8B-B14F-4D97-AF65-F5344CB8AC3E}">
        <p14:creationId xmlns:p14="http://schemas.microsoft.com/office/powerpoint/2010/main" val="2144864799"/>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ENTER MIA (Student, works frequently from the</a:t>
            </a:r>
            <a:r>
              <a:rPr lang="en-US" baseline="0" dirty="0"/>
              <a:t> library, is apt to ask others for help with her tasks)</a:t>
            </a:r>
            <a:endParaRPr lang="en-US" dirty="0"/>
          </a:p>
        </p:txBody>
      </p:sp>
      <p:sp>
        <p:nvSpPr>
          <p:cNvPr id="4" name="Slide Number Placeholder 3"/>
          <p:cNvSpPr>
            <a:spLocks noGrp="1"/>
          </p:cNvSpPr>
          <p:nvPr>
            <p:ph type="sldNum" sz="quarter" idx="10"/>
          </p:nvPr>
        </p:nvSpPr>
        <p:spPr/>
        <p:txBody>
          <a:bodyPr/>
          <a:lstStyle/>
          <a:p>
            <a:fld id="{FFB8F94F-FE2F-4A0A-8C77-5FD4C50F0A33}" type="slidenum">
              <a:rPr lang="en-US" smtClean="0"/>
              <a:pPr/>
              <a:t>109</a:t>
            </a:fld>
            <a:endParaRPr lang="en-US"/>
          </a:p>
        </p:txBody>
      </p:sp>
    </p:spTree>
    <p:extLst>
      <p:ext uri="{BB962C8B-B14F-4D97-AF65-F5344CB8AC3E}">
        <p14:creationId xmlns:p14="http://schemas.microsoft.com/office/powerpoint/2010/main" val="108217825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11</a:t>
            </a:fld>
            <a:endParaRPr lang="en-US" dirty="0"/>
          </a:p>
        </p:txBody>
      </p:sp>
    </p:spTree>
    <p:extLst>
      <p:ext uri="{BB962C8B-B14F-4D97-AF65-F5344CB8AC3E}">
        <p14:creationId xmlns:p14="http://schemas.microsoft.com/office/powerpoint/2010/main" val="126067008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Like so many other of Mia’s peers, she is catching up with </a:t>
            </a:r>
            <a:r>
              <a:rPr lang="en-US" dirty="0" err="1"/>
              <a:t>FaceBook</a:t>
            </a:r>
            <a:r>
              <a:rPr lang="en-US" dirty="0"/>
              <a:t> account. Having previously installed the workspace mini-feed item, she sees that her classmate added new files to her School workspace and Bob has added new content to the volunteer workspace.</a:t>
            </a:r>
          </a:p>
          <a:p>
            <a:endParaRPr lang="en-US" dirty="0"/>
          </a:p>
          <a:p>
            <a:r>
              <a:rPr lang="en-US" dirty="0"/>
              <a:t>SCREEN ACTION:</a:t>
            </a:r>
          </a:p>
          <a:p>
            <a:r>
              <a:rPr lang="en-US" dirty="0"/>
              <a:t>Clicks on workspace link.</a:t>
            </a:r>
          </a:p>
          <a:p>
            <a:endParaRPr lang="en-US" dirty="0"/>
          </a:p>
          <a:p>
            <a:r>
              <a:rPr lang="en-US" dirty="0"/>
              <a:t>TALKING POINTS:</a:t>
            </a:r>
          </a:p>
          <a:p>
            <a:pPr>
              <a:buFont typeface="Arial" charset="0"/>
              <a:buChar char="•"/>
            </a:pPr>
            <a:r>
              <a:rPr lang="en-US" dirty="0"/>
              <a:t> </a:t>
            </a:r>
            <a:r>
              <a:rPr lang="en-US" dirty="0" err="1"/>
              <a:t>FaceBook</a:t>
            </a:r>
            <a:r>
              <a:rPr lang="en-US" dirty="0"/>
              <a:t> integration </a:t>
            </a:r>
          </a:p>
          <a:p>
            <a:pPr>
              <a:buFont typeface="Arial" charset="0"/>
              <a:buChar char="•"/>
            </a:pPr>
            <a:r>
              <a:rPr lang="en-US" dirty="0"/>
              <a:t> [Optional: Patty to speak to customer validation]</a:t>
            </a:r>
          </a:p>
        </p:txBody>
      </p:sp>
      <p:sp>
        <p:nvSpPr>
          <p:cNvPr id="4" name="Slide Number Placeholder 3"/>
          <p:cNvSpPr>
            <a:spLocks noGrp="1"/>
          </p:cNvSpPr>
          <p:nvPr>
            <p:ph type="sldNum" sz="quarter" idx="10"/>
          </p:nvPr>
        </p:nvSpPr>
        <p:spPr/>
        <p:txBody>
          <a:bodyPr/>
          <a:lstStyle/>
          <a:p>
            <a:fld id="{FFB8F94F-FE2F-4A0A-8C77-5FD4C50F0A33}" type="slidenum">
              <a:rPr lang="en-US" smtClean="0"/>
              <a:pPr/>
              <a:t>110</a:t>
            </a:fld>
            <a:endParaRPr lang="en-US"/>
          </a:p>
        </p:txBody>
      </p:sp>
    </p:spTree>
    <p:extLst>
      <p:ext uri="{BB962C8B-B14F-4D97-AF65-F5344CB8AC3E}">
        <p14:creationId xmlns:p14="http://schemas.microsoft.com/office/powerpoint/2010/main" val="113085811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156</a:t>
            </a:fld>
            <a:endParaRPr lang="en-US" dirty="0"/>
          </a:p>
        </p:txBody>
      </p:sp>
    </p:spTree>
    <p:extLst>
      <p:ext uri="{BB962C8B-B14F-4D97-AF65-F5344CB8AC3E}">
        <p14:creationId xmlns:p14="http://schemas.microsoft.com/office/powerpoint/2010/main" val="977828794"/>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157</a:t>
            </a:fld>
            <a:endParaRPr lang="en-US" dirty="0"/>
          </a:p>
        </p:txBody>
      </p:sp>
    </p:spTree>
    <p:extLst>
      <p:ext uri="{BB962C8B-B14F-4D97-AF65-F5344CB8AC3E}">
        <p14:creationId xmlns:p14="http://schemas.microsoft.com/office/powerpoint/2010/main" val="182367391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158</a:t>
            </a:fld>
            <a:endParaRPr lang="en-US" dirty="0"/>
          </a:p>
        </p:txBody>
      </p:sp>
    </p:spTree>
    <p:extLst>
      <p:ext uri="{BB962C8B-B14F-4D97-AF65-F5344CB8AC3E}">
        <p14:creationId xmlns:p14="http://schemas.microsoft.com/office/powerpoint/2010/main" val="160086261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159</a:t>
            </a:fld>
            <a:endParaRPr lang="en-US" dirty="0"/>
          </a:p>
        </p:txBody>
      </p:sp>
    </p:spTree>
    <p:extLst>
      <p:ext uri="{BB962C8B-B14F-4D97-AF65-F5344CB8AC3E}">
        <p14:creationId xmlns:p14="http://schemas.microsoft.com/office/powerpoint/2010/main" val="202282388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160</a:t>
            </a:fld>
            <a:endParaRPr lang="en-US" dirty="0"/>
          </a:p>
        </p:txBody>
      </p:sp>
    </p:spTree>
    <p:extLst>
      <p:ext uri="{BB962C8B-B14F-4D97-AF65-F5344CB8AC3E}">
        <p14:creationId xmlns:p14="http://schemas.microsoft.com/office/powerpoint/2010/main" val="78736911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161</a:t>
            </a:fld>
            <a:endParaRPr lang="en-US" dirty="0"/>
          </a:p>
        </p:txBody>
      </p:sp>
    </p:spTree>
    <p:extLst>
      <p:ext uri="{BB962C8B-B14F-4D97-AF65-F5344CB8AC3E}">
        <p14:creationId xmlns:p14="http://schemas.microsoft.com/office/powerpoint/2010/main" val="51851660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162</a:t>
            </a:fld>
            <a:endParaRPr lang="en-US" dirty="0"/>
          </a:p>
        </p:txBody>
      </p:sp>
    </p:spTree>
    <p:extLst>
      <p:ext uri="{BB962C8B-B14F-4D97-AF65-F5344CB8AC3E}">
        <p14:creationId xmlns:p14="http://schemas.microsoft.com/office/powerpoint/2010/main" val="21994070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12</a:t>
            </a:fld>
            <a:endParaRPr lang="en-US" dirty="0"/>
          </a:p>
        </p:txBody>
      </p:sp>
    </p:spTree>
    <p:extLst>
      <p:ext uri="{BB962C8B-B14F-4D97-AF65-F5344CB8AC3E}">
        <p14:creationId xmlns:p14="http://schemas.microsoft.com/office/powerpoint/2010/main" val="9626992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13</a:t>
            </a:fld>
            <a:endParaRPr lang="en-US" dirty="0"/>
          </a:p>
        </p:txBody>
      </p:sp>
    </p:spTree>
    <p:extLst>
      <p:ext uri="{BB962C8B-B14F-4D97-AF65-F5344CB8AC3E}">
        <p14:creationId xmlns:p14="http://schemas.microsoft.com/office/powerpoint/2010/main" val="95349370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14</a:t>
            </a:fld>
            <a:endParaRPr lang="en-US" dirty="0"/>
          </a:p>
        </p:txBody>
      </p:sp>
    </p:spTree>
    <p:extLst>
      <p:ext uri="{BB962C8B-B14F-4D97-AF65-F5344CB8AC3E}">
        <p14:creationId xmlns:p14="http://schemas.microsoft.com/office/powerpoint/2010/main" val="38109451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15</a:t>
            </a:fld>
            <a:endParaRPr lang="en-US" dirty="0"/>
          </a:p>
        </p:txBody>
      </p:sp>
    </p:spTree>
    <p:extLst>
      <p:ext uri="{BB962C8B-B14F-4D97-AF65-F5344CB8AC3E}">
        <p14:creationId xmlns:p14="http://schemas.microsoft.com/office/powerpoint/2010/main" val="125934547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16</a:t>
            </a:fld>
            <a:endParaRPr lang="en-US" dirty="0"/>
          </a:p>
        </p:txBody>
      </p:sp>
    </p:spTree>
    <p:extLst>
      <p:ext uri="{BB962C8B-B14F-4D97-AF65-F5344CB8AC3E}">
        <p14:creationId xmlns:p14="http://schemas.microsoft.com/office/powerpoint/2010/main" val="89046150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17</a:t>
            </a:fld>
            <a:endParaRPr lang="en-US" dirty="0"/>
          </a:p>
        </p:txBody>
      </p:sp>
    </p:spTree>
    <p:extLst>
      <p:ext uri="{BB962C8B-B14F-4D97-AF65-F5344CB8AC3E}">
        <p14:creationId xmlns:p14="http://schemas.microsoft.com/office/powerpoint/2010/main" val="17297859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18</a:t>
            </a:fld>
            <a:endParaRPr lang="en-US" dirty="0"/>
          </a:p>
        </p:txBody>
      </p:sp>
    </p:spTree>
    <p:extLst>
      <p:ext uri="{BB962C8B-B14F-4D97-AF65-F5344CB8AC3E}">
        <p14:creationId xmlns:p14="http://schemas.microsoft.com/office/powerpoint/2010/main" val="16245686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19</a:t>
            </a:fld>
            <a:endParaRPr lang="en-US" dirty="0"/>
          </a:p>
        </p:txBody>
      </p:sp>
    </p:spTree>
    <p:extLst>
      <p:ext uri="{BB962C8B-B14F-4D97-AF65-F5344CB8AC3E}">
        <p14:creationId xmlns:p14="http://schemas.microsoft.com/office/powerpoint/2010/main" val="101782603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1</a:t>
            </a:r>
            <a:r>
              <a:rPr lang="en-US" dirty="0"/>
              <a:t> </a:t>
            </a:r>
            <a:r>
              <a:rPr lang="en-US" sz="1200" b="0" i="0" u="none" strike="noStrike" kern="1200" dirty="0">
                <a:solidFill>
                  <a:schemeClr val="tx1"/>
                </a:solidFill>
                <a:latin typeface="+mn-lt"/>
                <a:ea typeface="+mn-ea"/>
                <a:cs typeface="+mn-cs"/>
              </a:rPr>
              <a:t>Deanna signs in.</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2</a:t>
            </a:fld>
            <a:endParaRPr lang="en-US" dirty="0"/>
          </a:p>
        </p:txBody>
      </p:sp>
    </p:spTree>
    <p:extLst>
      <p:ext uri="{BB962C8B-B14F-4D97-AF65-F5344CB8AC3E}">
        <p14:creationId xmlns:p14="http://schemas.microsoft.com/office/powerpoint/2010/main" val="198537610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20</a:t>
            </a:fld>
            <a:endParaRPr lang="en-US" dirty="0"/>
          </a:p>
        </p:txBody>
      </p:sp>
    </p:spTree>
    <p:extLst>
      <p:ext uri="{BB962C8B-B14F-4D97-AF65-F5344CB8AC3E}">
        <p14:creationId xmlns:p14="http://schemas.microsoft.com/office/powerpoint/2010/main" val="86384927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21</a:t>
            </a:fld>
            <a:endParaRPr lang="en-US" dirty="0"/>
          </a:p>
        </p:txBody>
      </p:sp>
    </p:spTree>
    <p:extLst>
      <p:ext uri="{BB962C8B-B14F-4D97-AF65-F5344CB8AC3E}">
        <p14:creationId xmlns:p14="http://schemas.microsoft.com/office/powerpoint/2010/main" val="6800574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22</a:t>
            </a:fld>
            <a:endParaRPr lang="en-US" dirty="0"/>
          </a:p>
        </p:txBody>
      </p:sp>
    </p:spTree>
    <p:extLst>
      <p:ext uri="{BB962C8B-B14F-4D97-AF65-F5344CB8AC3E}">
        <p14:creationId xmlns:p14="http://schemas.microsoft.com/office/powerpoint/2010/main" val="134119088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23</a:t>
            </a:fld>
            <a:endParaRPr lang="en-US" dirty="0"/>
          </a:p>
        </p:txBody>
      </p:sp>
    </p:spTree>
    <p:extLst>
      <p:ext uri="{BB962C8B-B14F-4D97-AF65-F5344CB8AC3E}">
        <p14:creationId xmlns:p14="http://schemas.microsoft.com/office/powerpoint/2010/main" val="140682847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24</a:t>
            </a:fld>
            <a:endParaRPr lang="en-US" dirty="0"/>
          </a:p>
        </p:txBody>
      </p:sp>
    </p:spTree>
    <p:extLst>
      <p:ext uri="{BB962C8B-B14F-4D97-AF65-F5344CB8AC3E}">
        <p14:creationId xmlns:p14="http://schemas.microsoft.com/office/powerpoint/2010/main" val="23851050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25</a:t>
            </a:fld>
            <a:endParaRPr lang="en-US" dirty="0"/>
          </a:p>
        </p:txBody>
      </p:sp>
    </p:spTree>
    <p:extLst>
      <p:ext uri="{BB962C8B-B14F-4D97-AF65-F5344CB8AC3E}">
        <p14:creationId xmlns:p14="http://schemas.microsoft.com/office/powerpoint/2010/main" val="87648982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26</a:t>
            </a:fld>
            <a:endParaRPr lang="en-US" dirty="0"/>
          </a:p>
        </p:txBody>
      </p:sp>
    </p:spTree>
    <p:extLst>
      <p:ext uri="{BB962C8B-B14F-4D97-AF65-F5344CB8AC3E}">
        <p14:creationId xmlns:p14="http://schemas.microsoft.com/office/powerpoint/2010/main" val="902558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27</a:t>
            </a:fld>
            <a:endParaRPr lang="en-US" dirty="0"/>
          </a:p>
        </p:txBody>
      </p:sp>
    </p:spTree>
    <p:extLst>
      <p:ext uri="{BB962C8B-B14F-4D97-AF65-F5344CB8AC3E}">
        <p14:creationId xmlns:p14="http://schemas.microsoft.com/office/powerpoint/2010/main" val="80616237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28</a:t>
            </a:fld>
            <a:endParaRPr lang="en-US" dirty="0"/>
          </a:p>
        </p:txBody>
      </p:sp>
    </p:spTree>
    <p:extLst>
      <p:ext uri="{BB962C8B-B14F-4D97-AF65-F5344CB8AC3E}">
        <p14:creationId xmlns:p14="http://schemas.microsoft.com/office/powerpoint/2010/main" val="6967749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29</a:t>
            </a:fld>
            <a:endParaRPr lang="en-US" dirty="0"/>
          </a:p>
        </p:txBody>
      </p:sp>
    </p:spTree>
    <p:extLst>
      <p:ext uri="{BB962C8B-B14F-4D97-AF65-F5344CB8AC3E}">
        <p14:creationId xmlns:p14="http://schemas.microsoft.com/office/powerpoint/2010/main" val="4679214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1</a:t>
            </a:r>
            <a:r>
              <a:rPr lang="en-US" dirty="0"/>
              <a:t> </a:t>
            </a:r>
            <a:r>
              <a:rPr lang="en-US" sz="1200" b="0" i="0" u="none" strike="noStrike" kern="1200" dirty="0">
                <a:solidFill>
                  <a:schemeClr val="tx1"/>
                </a:solidFill>
                <a:latin typeface="+mn-lt"/>
                <a:ea typeface="+mn-ea"/>
                <a:cs typeface="+mn-cs"/>
              </a:rPr>
              <a:t>Deanna signs in.</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3</a:t>
            </a:fld>
            <a:endParaRPr lang="en-US" dirty="0"/>
          </a:p>
        </p:txBody>
      </p:sp>
    </p:spTree>
    <p:extLst>
      <p:ext uri="{BB962C8B-B14F-4D97-AF65-F5344CB8AC3E}">
        <p14:creationId xmlns:p14="http://schemas.microsoft.com/office/powerpoint/2010/main" val="13425119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30</a:t>
            </a:fld>
            <a:endParaRPr lang="en-US" dirty="0"/>
          </a:p>
        </p:txBody>
      </p:sp>
    </p:spTree>
    <p:extLst>
      <p:ext uri="{BB962C8B-B14F-4D97-AF65-F5344CB8AC3E}">
        <p14:creationId xmlns:p14="http://schemas.microsoft.com/office/powerpoint/2010/main" val="27017381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31</a:t>
            </a:fld>
            <a:endParaRPr lang="en-US" dirty="0"/>
          </a:p>
        </p:txBody>
      </p:sp>
    </p:spTree>
    <p:extLst>
      <p:ext uri="{BB962C8B-B14F-4D97-AF65-F5344CB8AC3E}">
        <p14:creationId xmlns:p14="http://schemas.microsoft.com/office/powerpoint/2010/main" val="61955546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32</a:t>
            </a:fld>
            <a:endParaRPr lang="en-US" dirty="0"/>
          </a:p>
        </p:txBody>
      </p:sp>
    </p:spTree>
    <p:extLst>
      <p:ext uri="{BB962C8B-B14F-4D97-AF65-F5344CB8AC3E}">
        <p14:creationId xmlns:p14="http://schemas.microsoft.com/office/powerpoint/2010/main" val="186803002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33</a:t>
            </a:fld>
            <a:endParaRPr lang="en-US" dirty="0"/>
          </a:p>
        </p:txBody>
      </p:sp>
    </p:spTree>
    <p:extLst>
      <p:ext uri="{BB962C8B-B14F-4D97-AF65-F5344CB8AC3E}">
        <p14:creationId xmlns:p14="http://schemas.microsoft.com/office/powerpoint/2010/main" val="191711064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34</a:t>
            </a:fld>
            <a:endParaRPr lang="en-US" dirty="0"/>
          </a:p>
        </p:txBody>
      </p:sp>
    </p:spTree>
    <p:extLst>
      <p:ext uri="{BB962C8B-B14F-4D97-AF65-F5344CB8AC3E}">
        <p14:creationId xmlns:p14="http://schemas.microsoft.com/office/powerpoint/2010/main" val="3400454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35</a:t>
            </a:fld>
            <a:endParaRPr lang="en-US" dirty="0"/>
          </a:p>
        </p:txBody>
      </p:sp>
    </p:spTree>
    <p:extLst>
      <p:ext uri="{BB962C8B-B14F-4D97-AF65-F5344CB8AC3E}">
        <p14:creationId xmlns:p14="http://schemas.microsoft.com/office/powerpoint/2010/main" val="28367048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36</a:t>
            </a:fld>
            <a:endParaRPr lang="en-US" dirty="0"/>
          </a:p>
        </p:txBody>
      </p:sp>
    </p:spTree>
    <p:extLst>
      <p:ext uri="{BB962C8B-B14F-4D97-AF65-F5344CB8AC3E}">
        <p14:creationId xmlns:p14="http://schemas.microsoft.com/office/powerpoint/2010/main" val="23614505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37</a:t>
            </a:fld>
            <a:endParaRPr lang="en-US" dirty="0"/>
          </a:p>
        </p:txBody>
      </p:sp>
    </p:spTree>
    <p:extLst>
      <p:ext uri="{BB962C8B-B14F-4D97-AF65-F5344CB8AC3E}">
        <p14:creationId xmlns:p14="http://schemas.microsoft.com/office/powerpoint/2010/main" val="34015972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38</a:t>
            </a:fld>
            <a:endParaRPr lang="en-US" dirty="0"/>
          </a:p>
        </p:txBody>
      </p:sp>
    </p:spTree>
    <p:extLst>
      <p:ext uri="{BB962C8B-B14F-4D97-AF65-F5344CB8AC3E}">
        <p14:creationId xmlns:p14="http://schemas.microsoft.com/office/powerpoint/2010/main" val="46309698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39</a:t>
            </a:fld>
            <a:endParaRPr lang="en-US" dirty="0"/>
          </a:p>
        </p:txBody>
      </p:sp>
    </p:spTree>
    <p:extLst>
      <p:ext uri="{BB962C8B-B14F-4D97-AF65-F5344CB8AC3E}">
        <p14:creationId xmlns:p14="http://schemas.microsoft.com/office/powerpoint/2010/main" val="79035739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1</a:t>
            </a:r>
            <a:r>
              <a:rPr lang="en-US" dirty="0"/>
              <a:t> </a:t>
            </a:r>
            <a:r>
              <a:rPr lang="en-US" sz="1200" b="0" i="0" u="none" strike="noStrike" kern="1200" dirty="0">
                <a:solidFill>
                  <a:schemeClr val="tx1"/>
                </a:solidFill>
                <a:latin typeface="+mn-lt"/>
                <a:ea typeface="+mn-ea"/>
                <a:cs typeface="+mn-cs"/>
              </a:rPr>
              <a:t>Deanna signs in.</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a:t>
            </a:fld>
            <a:endParaRPr lang="en-US" dirty="0"/>
          </a:p>
        </p:txBody>
      </p:sp>
    </p:spTree>
    <p:extLst>
      <p:ext uri="{BB962C8B-B14F-4D97-AF65-F5344CB8AC3E}">
        <p14:creationId xmlns:p14="http://schemas.microsoft.com/office/powerpoint/2010/main" val="194158422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40</a:t>
            </a:fld>
            <a:endParaRPr lang="en-US" dirty="0"/>
          </a:p>
        </p:txBody>
      </p:sp>
    </p:spTree>
    <p:extLst>
      <p:ext uri="{BB962C8B-B14F-4D97-AF65-F5344CB8AC3E}">
        <p14:creationId xmlns:p14="http://schemas.microsoft.com/office/powerpoint/2010/main" val="103814452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41</a:t>
            </a:fld>
            <a:endParaRPr lang="en-US" dirty="0"/>
          </a:p>
        </p:txBody>
      </p:sp>
    </p:spTree>
    <p:extLst>
      <p:ext uri="{BB962C8B-B14F-4D97-AF65-F5344CB8AC3E}">
        <p14:creationId xmlns:p14="http://schemas.microsoft.com/office/powerpoint/2010/main" val="193795067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。Transition from empty contact list to filled up contact list</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42</a:t>
            </a:fld>
            <a:endParaRPr lang="en-US" dirty="0"/>
          </a:p>
        </p:txBody>
      </p:sp>
    </p:spTree>
    <p:extLst>
      <p:ext uri="{BB962C8B-B14F-4D97-AF65-F5344CB8AC3E}">
        <p14:creationId xmlns:p14="http://schemas.microsoft.com/office/powerpoint/2010/main" val="25252067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。Transition from empty contact list to filled up contact list</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43</a:t>
            </a:fld>
            <a:endParaRPr lang="en-US" dirty="0"/>
          </a:p>
        </p:txBody>
      </p:sp>
    </p:spTree>
    <p:extLst>
      <p:ext uri="{BB962C8B-B14F-4D97-AF65-F5344CB8AC3E}">
        <p14:creationId xmlns:p14="http://schemas.microsoft.com/office/powerpoint/2010/main" val="68731506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。Transition from empty contact list to filled up contact list</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44</a:t>
            </a:fld>
            <a:endParaRPr lang="en-US" dirty="0"/>
          </a:p>
        </p:txBody>
      </p:sp>
    </p:spTree>
    <p:extLst>
      <p:ext uri="{BB962C8B-B14F-4D97-AF65-F5344CB8AC3E}">
        <p14:creationId xmlns:p14="http://schemas.microsoft.com/office/powerpoint/2010/main" val="38967620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。Transition from empty contact list to filled up contact list</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45</a:t>
            </a:fld>
            <a:endParaRPr lang="en-US" dirty="0"/>
          </a:p>
        </p:txBody>
      </p:sp>
    </p:spTree>
    <p:extLst>
      <p:ext uri="{BB962C8B-B14F-4D97-AF65-F5344CB8AC3E}">
        <p14:creationId xmlns:p14="http://schemas.microsoft.com/office/powerpoint/2010/main" val="16103713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。Transition from empty contact list to filled up contact list</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46</a:t>
            </a:fld>
            <a:endParaRPr lang="en-US" dirty="0"/>
          </a:p>
        </p:txBody>
      </p:sp>
    </p:spTree>
    <p:extLst>
      <p:ext uri="{BB962C8B-B14F-4D97-AF65-F5344CB8AC3E}">
        <p14:creationId xmlns:p14="http://schemas.microsoft.com/office/powerpoint/2010/main" val="77480908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47</a:t>
            </a:fld>
            <a:endParaRPr lang="en-US" dirty="0"/>
          </a:p>
        </p:txBody>
      </p:sp>
    </p:spTree>
    <p:extLst>
      <p:ext uri="{BB962C8B-B14F-4D97-AF65-F5344CB8AC3E}">
        <p14:creationId xmlns:p14="http://schemas.microsoft.com/office/powerpoint/2010/main" val="61985525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48</a:t>
            </a:fld>
            <a:endParaRPr lang="en-US" dirty="0"/>
          </a:p>
        </p:txBody>
      </p:sp>
    </p:spTree>
    <p:extLst>
      <p:ext uri="{BB962C8B-B14F-4D97-AF65-F5344CB8AC3E}">
        <p14:creationId xmlns:p14="http://schemas.microsoft.com/office/powerpoint/2010/main" val="46414960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49</a:t>
            </a:fld>
            <a:endParaRPr lang="en-US" dirty="0"/>
          </a:p>
        </p:txBody>
      </p:sp>
    </p:spTree>
    <p:extLst>
      <p:ext uri="{BB962C8B-B14F-4D97-AF65-F5344CB8AC3E}">
        <p14:creationId xmlns:p14="http://schemas.microsoft.com/office/powerpoint/2010/main" val="13018725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2</a:t>
            </a:r>
            <a:r>
              <a:rPr lang="en-US" dirty="0"/>
              <a:t> </a:t>
            </a:r>
            <a:r>
              <a:rPr lang="en-US" sz="1200" b="0" i="0" u="none" strike="noStrike" kern="1200" dirty="0">
                <a:solidFill>
                  <a:schemeClr val="tx1"/>
                </a:solidFill>
                <a:latin typeface="+mn-lt"/>
                <a:ea typeface="+mn-ea"/>
                <a:cs typeface="+mn-cs"/>
              </a:rPr>
              <a:t>Activity Center</a:t>
            </a:r>
          </a:p>
          <a:p>
            <a:r>
              <a:rPr lang="en-US" sz="1200" b="0" i="0" u="none" strike="noStrike" kern="1200" dirty="0">
                <a:solidFill>
                  <a:schemeClr val="tx1"/>
                </a:solidFill>
                <a:latin typeface="+mn-lt"/>
                <a:ea typeface="+mn-ea"/>
                <a:cs typeface="+mn-cs"/>
              </a:rPr>
              <a:t>Document Area shows the activity center in outlook inbox style. </a:t>
            </a:r>
          </a:p>
          <a:p>
            <a:r>
              <a:rPr lang="en-US" sz="1200" b="0" i="0" u="none" strike="noStrike" kern="1200" dirty="0">
                <a:solidFill>
                  <a:schemeClr val="tx1"/>
                </a:solidFill>
                <a:latin typeface="+mn-lt"/>
                <a:ea typeface="+mn-ea"/>
                <a:cs typeface="+mn-cs"/>
              </a:rPr>
              <a:t>With yesterday/today/last week. Ad Pane displays </a:t>
            </a:r>
            <a:r>
              <a:rPr lang="en-US" sz="1200" b="0" i="0" u="none" strike="noStrike" kern="1200" dirty="0" err="1">
                <a:solidFill>
                  <a:schemeClr val="tx1"/>
                </a:solidFill>
                <a:latin typeface="+mn-lt"/>
                <a:ea typeface="+mn-ea"/>
                <a:cs typeface="+mn-cs"/>
              </a:rPr>
              <a:t>Ad.</a:t>
            </a:r>
            <a:r>
              <a:rPr lang="en-US" sz="1200" b="0" i="0" u="none" strike="noStrike" kern="1200" dirty="0">
                <a:solidFill>
                  <a:schemeClr val="tx1"/>
                </a:solidFill>
                <a:latin typeface="+mn-lt"/>
                <a:ea typeface="+mn-ea"/>
                <a:cs typeface="+mn-cs"/>
              </a:rPr>
              <a:t> </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5</a:t>
            </a:fld>
            <a:endParaRPr lang="en-US" dirty="0"/>
          </a:p>
        </p:txBody>
      </p:sp>
    </p:spTree>
    <p:extLst>
      <p:ext uri="{BB962C8B-B14F-4D97-AF65-F5344CB8AC3E}">
        <p14:creationId xmlns:p14="http://schemas.microsoft.com/office/powerpoint/2010/main" val="193256109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50</a:t>
            </a:fld>
            <a:endParaRPr lang="en-US" dirty="0"/>
          </a:p>
        </p:txBody>
      </p:sp>
    </p:spTree>
    <p:extLst>
      <p:ext uri="{BB962C8B-B14F-4D97-AF65-F5344CB8AC3E}">
        <p14:creationId xmlns:p14="http://schemas.microsoft.com/office/powerpoint/2010/main" val="200870347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51</a:t>
            </a:fld>
            <a:endParaRPr lang="en-US" dirty="0"/>
          </a:p>
        </p:txBody>
      </p:sp>
    </p:spTree>
    <p:extLst>
      <p:ext uri="{BB962C8B-B14F-4D97-AF65-F5344CB8AC3E}">
        <p14:creationId xmlns:p14="http://schemas.microsoft.com/office/powerpoint/2010/main" val="18364070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52</a:t>
            </a:fld>
            <a:endParaRPr lang="en-US" dirty="0"/>
          </a:p>
        </p:txBody>
      </p:sp>
    </p:spTree>
    <p:extLst>
      <p:ext uri="{BB962C8B-B14F-4D97-AF65-F5344CB8AC3E}">
        <p14:creationId xmlns:p14="http://schemas.microsoft.com/office/powerpoint/2010/main" val="2575117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53</a:t>
            </a:fld>
            <a:endParaRPr lang="en-US" dirty="0"/>
          </a:p>
        </p:txBody>
      </p:sp>
    </p:spTree>
    <p:extLst>
      <p:ext uri="{BB962C8B-B14F-4D97-AF65-F5344CB8AC3E}">
        <p14:creationId xmlns:p14="http://schemas.microsoft.com/office/powerpoint/2010/main" val="82112263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54</a:t>
            </a:fld>
            <a:endParaRPr lang="en-US" dirty="0"/>
          </a:p>
        </p:txBody>
      </p:sp>
    </p:spTree>
    <p:extLst>
      <p:ext uri="{BB962C8B-B14F-4D97-AF65-F5344CB8AC3E}">
        <p14:creationId xmlns:p14="http://schemas.microsoft.com/office/powerpoint/2010/main" val="8781604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55</a:t>
            </a:fld>
            <a:endParaRPr lang="en-US" dirty="0"/>
          </a:p>
        </p:txBody>
      </p:sp>
    </p:spTree>
    <p:extLst>
      <p:ext uri="{BB962C8B-B14F-4D97-AF65-F5344CB8AC3E}">
        <p14:creationId xmlns:p14="http://schemas.microsoft.com/office/powerpoint/2010/main" val="105684091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56</a:t>
            </a:fld>
            <a:endParaRPr lang="en-US" dirty="0"/>
          </a:p>
        </p:txBody>
      </p:sp>
    </p:spTree>
    <p:extLst>
      <p:ext uri="{BB962C8B-B14F-4D97-AF65-F5344CB8AC3E}">
        <p14:creationId xmlns:p14="http://schemas.microsoft.com/office/powerpoint/2010/main" val="48801406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57</a:t>
            </a:fld>
            <a:endParaRPr lang="en-US" dirty="0"/>
          </a:p>
        </p:txBody>
      </p:sp>
    </p:spTree>
    <p:extLst>
      <p:ext uri="{BB962C8B-B14F-4D97-AF65-F5344CB8AC3E}">
        <p14:creationId xmlns:p14="http://schemas.microsoft.com/office/powerpoint/2010/main" val="83774207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a:t>
            </a:r>
            <a:r>
              <a:rPr lang="en-US" sz="1200" b="0" i="0" u="none" strike="noStrike" kern="1200" dirty="0" err="1">
                <a:solidFill>
                  <a:schemeClr val="tx1"/>
                </a:solidFill>
                <a:latin typeface="+mn-lt"/>
                <a:ea typeface="+mn-ea"/>
                <a:cs typeface="+mn-cs"/>
              </a:rPr>
              <a:t>AdPane</a:t>
            </a:r>
            <a:r>
              <a:rPr lang="en-US" sz="1200" b="0" i="0" u="none" strike="noStrike" kern="1200" dirty="0">
                <a:solidFill>
                  <a:schemeClr val="tx1"/>
                </a:solidFill>
                <a:latin typeface="+mn-lt"/>
                <a:ea typeface="+mn-ea"/>
                <a:cs typeface="+mn-cs"/>
              </a:rPr>
              <a:t> shows all a set of popular themes</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58</a:t>
            </a:fld>
            <a:endParaRPr lang="en-US" dirty="0"/>
          </a:p>
        </p:txBody>
      </p:sp>
    </p:spTree>
    <p:extLst>
      <p:ext uri="{BB962C8B-B14F-4D97-AF65-F5344CB8AC3E}">
        <p14:creationId xmlns:p14="http://schemas.microsoft.com/office/powerpoint/2010/main" val="102818075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Mia Wickham</a:t>
            </a:r>
          </a:p>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Mia Wallace</a:t>
            </a:r>
          </a:p>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Wickham</a:t>
            </a:r>
          </a:p>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59</a:t>
            </a:fld>
            <a:endParaRPr lang="en-US" dirty="0"/>
          </a:p>
        </p:txBody>
      </p:sp>
    </p:spTree>
    <p:extLst>
      <p:ext uri="{BB962C8B-B14F-4D97-AF65-F5344CB8AC3E}">
        <p14:creationId xmlns:p14="http://schemas.microsoft.com/office/powerpoint/2010/main" val="198057594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。Displays all the workspaces the user has access to based on last modified time. Same outlook style time based layout</a:t>
            </a:r>
            <a:br>
              <a:rPr lang="en-US" sz="1200" b="0" i="0" u="none" strike="noStrike" kern="1200" dirty="0">
                <a:solidFill>
                  <a:schemeClr val="tx1"/>
                </a:solidFill>
                <a:latin typeface="+mn-lt"/>
                <a:ea typeface="+mn-ea"/>
                <a:cs typeface="+mn-cs"/>
              </a:rPr>
            </a:br>
            <a:r>
              <a:rPr lang="en-US" sz="1200" b="0" i="0" u="none" strike="noStrike" kern="1200" dirty="0">
                <a:solidFill>
                  <a:schemeClr val="tx1"/>
                </a:solidFill>
                <a:latin typeface="+mn-lt"/>
                <a:ea typeface="+mn-ea"/>
                <a:cs typeface="+mn-cs"/>
              </a:rPr>
              <a:t>。Workspaces top item expands automatically into </a:t>
            </a:r>
            <a:r>
              <a:rPr lang="en-US" sz="1200" b="0" i="0" u="none" strike="noStrike" kern="1200" dirty="0" err="1">
                <a:solidFill>
                  <a:schemeClr val="tx1"/>
                </a:solidFill>
                <a:latin typeface="+mn-lt"/>
                <a:ea typeface="+mn-ea"/>
                <a:cs typeface="+mn-cs"/>
              </a:rPr>
              <a:t>AutoPreview</a:t>
            </a:r>
            <a:r>
              <a:rPr lang="en-US" sz="1200" b="0" i="0" u="none" strike="noStrike" kern="1200" dirty="0">
                <a:solidFill>
                  <a:schemeClr val="tx1"/>
                </a:solidFill>
                <a:latin typeface="+mn-lt"/>
                <a:ea typeface="+mn-ea"/>
                <a:cs typeface="+mn-cs"/>
              </a:rPr>
              <a:t> (3-line Mode)</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6</a:t>
            </a:fld>
            <a:endParaRPr lang="en-US" dirty="0"/>
          </a:p>
        </p:txBody>
      </p:sp>
    </p:spTree>
    <p:extLst>
      <p:ext uri="{BB962C8B-B14F-4D97-AF65-F5344CB8AC3E}">
        <p14:creationId xmlns:p14="http://schemas.microsoft.com/office/powerpoint/2010/main" val="195136765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Mia Wickham</a:t>
            </a:r>
          </a:p>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Mia Wallace</a:t>
            </a:r>
          </a:p>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latin typeface="Segoe UI" pitchFamily="34" charset="0"/>
                <a:cs typeface="Segoe UI" pitchFamily="34" charset="0"/>
              </a:rPr>
              <a:t>Wickham</a:t>
            </a:r>
          </a:p>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60</a:t>
            </a:fld>
            <a:endParaRPr lang="en-US" dirty="0"/>
          </a:p>
        </p:txBody>
      </p:sp>
    </p:spTree>
    <p:extLst>
      <p:ext uri="{BB962C8B-B14F-4D97-AF65-F5344CB8AC3E}">
        <p14:creationId xmlns:p14="http://schemas.microsoft.com/office/powerpoint/2010/main" val="154336230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61</a:t>
            </a:fld>
            <a:endParaRPr lang="en-US" dirty="0"/>
          </a:p>
        </p:txBody>
      </p:sp>
    </p:spTree>
    <p:extLst>
      <p:ext uri="{BB962C8B-B14F-4D97-AF65-F5344CB8AC3E}">
        <p14:creationId xmlns:p14="http://schemas.microsoft.com/office/powerpoint/2010/main" val="9243417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62</a:t>
            </a:fld>
            <a:endParaRPr lang="en-US" dirty="0"/>
          </a:p>
        </p:txBody>
      </p:sp>
    </p:spTree>
    <p:extLst>
      <p:ext uri="{BB962C8B-B14F-4D97-AF65-F5344CB8AC3E}">
        <p14:creationId xmlns:p14="http://schemas.microsoft.com/office/powerpoint/2010/main" val="91041840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63</a:t>
            </a:fld>
            <a:endParaRPr lang="en-US" dirty="0"/>
          </a:p>
        </p:txBody>
      </p:sp>
    </p:spTree>
    <p:extLst>
      <p:ext uri="{BB962C8B-B14F-4D97-AF65-F5344CB8AC3E}">
        <p14:creationId xmlns:p14="http://schemas.microsoft.com/office/powerpoint/2010/main" val="8844791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64</a:t>
            </a:fld>
            <a:endParaRPr lang="en-US" dirty="0"/>
          </a:p>
        </p:txBody>
      </p:sp>
    </p:spTree>
    <p:extLst>
      <p:ext uri="{BB962C8B-B14F-4D97-AF65-F5344CB8AC3E}">
        <p14:creationId xmlns:p14="http://schemas.microsoft.com/office/powerpoint/2010/main" val="56519859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65</a:t>
            </a:fld>
            <a:endParaRPr lang="en-US" dirty="0"/>
          </a:p>
        </p:txBody>
      </p:sp>
    </p:spTree>
    <p:extLst>
      <p:ext uri="{BB962C8B-B14F-4D97-AF65-F5344CB8AC3E}">
        <p14:creationId xmlns:p14="http://schemas.microsoft.com/office/powerpoint/2010/main" val="97266590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66</a:t>
            </a:fld>
            <a:endParaRPr lang="en-US" dirty="0"/>
          </a:p>
        </p:txBody>
      </p:sp>
    </p:spTree>
    <p:extLst>
      <p:ext uri="{BB962C8B-B14F-4D97-AF65-F5344CB8AC3E}">
        <p14:creationId xmlns:p14="http://schemas.microsoft.com/office/powerpoint/2010/main" val="9503443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67</a:t>
            </a:fld>
            <a:endParaRPr lang="en-US" dirty="0"/>
          </a:p>
        </p:txBody>
      </p:sp>
    </p:spTree>
    <p:extLst>
      <p:ext uri="{BB962C8B-B14F-4D97-AF65-F5344CB8AC3E}">
        <p14:creationId xmlns:p14="http://schemas.microsoft.com/office/powerpoint/2010/main" val="160196065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68</a:t>
            </a:fld>
            <a:endParaRPr lang="en-US" dirty="0"/>
          </a:p>
        </p:txBody>
      </p:sp>
    </p:spTree>
    <p:extLst>
      <p:ext uri="{BB962C8B-B14F-4D97-AF65-F5344CB8AC3E}">
        <p14:creationId xmlns:p14="http://schemas.microsoft.com/office/powerpoint/2010/main" val="115029656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69</a:t>
            </a:fld>
            <a:endParaRPr lang="en-US" dirty="0"/>
          </a:p>
        </p:txBody>
      </p:sp>
    </p:spTree>
    <p:extLst>
      <p:ext uri="{BB962C8B-B14F-4D97-AF65-F5344CB8AC3E}">
        <p14:creationId xmlns:p14="http://schemas.microsoft.com/office/powerpoint/2010/main" val="13866112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u="none" strike="noStrike" kern="1200" dirty="0">
                <a:solidFill>
                  <a:schemeClr val="tx1"/>
                </a:solidFill>
                <a:latin typeface="+mn-lt"/>
                <a:ea typeface="+mn-ea"/>
                <a:cs typeface="+mn-cs"/>
              </a:rPr>
              <a:t>。Selected Row auto expands to 3 line mode</a:t>
            </a:r>
            <a:r>
              <a:rPr lang="en-US" dirty="0"/>
              <a:t> </a:t>
            </a:r>
          </a:p>
        </p:txBody>
      </p:sp>
      <p:sp>
        <p:nvSpPr>
          <p:cNvPr id="4" name="Slide Number Placeholder 3"/>
          <p:cNvSpPr>
            <a:spLocks noGrp="1"/>
          </p:cNvSpPr>
          <p:nvPr>
            <p:ph type="sldNum" sz="quarter" idx="10"/>
          </p:nvPr>
        </p:nvSpPr>
        <p:spPr/>
        <p:txBody>
          <a:bodyPr/>
          <a:lstStyle/>
          <a:p>
            <a:fld id="{EDE6235D-8D4F-4371-9CB0-F2E735D23D68}" type="slidenum">
              <a:rPr lang="en-US" smtClean="0"/>
              <a:pPr/>
              <a:t>7</a:t>
            </a:fld>
            <a:endParaRPr lang="en-US" dirty="0"/>
          </a:p>
        </p:txBody>
      </p:sp>
    </p:spTree>
    <p:extLst>
      <p:ext uri="{BB962C8B-B14F-4D97-AF65-F5344CB8AC3E}">
        <p14:creationId xmlns:p14="http://schemas.microsoft.com/office/powerpoint/2010/main" val="38229942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70</a:t>
            </a:fld>
            <a:endParaRPr lang="en-US" dirty="0"/>
          </a:p>
        </p:txBody>
      </p:sp>
    </p:spTree>
    <p:extLst>
      <p:ext uri="{BB962C8B-B14F-4D97-AF65-F5344CB8AC3E}">
        <p14:creationId xmlns:p14="http://schemas.microsoft.com/office/powerpoint/2010/main" val="28316168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71</a:t>
            </a:fld>
            <a:endParaRPr lang="en-US" dirty="0"/>
          </a:p>
        </p:txBody>
      </p:sp>
    </p:spTree>
    <p:extLst>
      <p:ext uri="{BB962C8B-B14F-4D97-AF65-F5344CB8AC3E}">
        <p14:creationId xmlns:p14="http://schemas.microsoft.com/office/powerpoint/2010/main" val="8590412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72</a:t>
            </a:fld>
            <a:endParaRPr lang="en-US" dirty="0"/>
          </a:p>
        </p:txBody>
      </p:sp>
    </p:spTree>
    <p:extLst>
      <p:ext uri="{BB962C8B-B14F-4D97-AF65-F5344CB8AC3E}">
        <p14:creationId xmlns:p14="http://schemas.microsoft.com/office/powerpoint/2010/main" val="37356189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73</a:t>
            </a:fld>
            <a:endParaRPr lang="en-US" dirty="0"/>
          </a:p>
        </p:txBody>
      </p:sp>
    </p:spTree>
    <p:extLst>
      <p:ext uri="{BB962C8B-B14F-4D97-AF65-F5344CB8AC3E}">
        <p14:creationId xmlns:p14="http://schemas.microsoft.com/office/powerpoint/2010/main" val="136013631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74</a:t>
            </a:fld>
            <a:endParaRPr lang="en-US" dirty="0"/>
          </a:p>
        </p:txBody>
      </p:sp>
    </p:spTree>
    <p:extLst>
      <p:ext uri="{BB962C8B-B14F-4D97-AF65-F5344CB8AC3E}">
        <p14:creationId xmlns:p14="http://schemas.microsoft.com/office/powerpoint/2010/main" val="11528435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75</a:t>
            </a:fld>
            <a:endParaRPr lang="en-US" dirty="0"/>
          </a:p>
        </p:txBody>
      </p:sp>
    </p:spTree>
    <p:extLst>
      <p:ext uri="{BB962C8B-B14F-4D97-AF65-F5344CB8AC3E}">
        <p14:creationId xmlns:p14="http://schemas.microsoft.com/office/powerpoint/2010/main" val="96253710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76</a:t>
            </a:fld>
            <a:endParaRPr lang="en-US" dirty="0"/>
          </a:p>
        </p:txBody>
      </p:sp>
    </p:spTree>
    <p:extLst>
      <p:ext uri="{BB962C8B-B14F-4D97-AF65-F5344CB8AC3E}">
        <p14:creationId xmlns:p14="http://schemas.microsoft.com/office/powerpoint/2010/main" val="36681088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77</a:t>
            </a:fld>
            <a:endParaRPr lang="en-US" dirty="0"/>
          </a:p>
        </p:txBody>
      </p:sp>
    </p:spTree>
    <p:extLst>
      <p:ext uri="{BB962C8B-B14F-4D97-AF65-F5344CB8AC3E}">
        <p14:creationId xmlns:p14="http://schemas.microsoft.com/office/powerpoint/2010/main" val="17124604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78</a:t>
            </a:fld>
            <a:endParaRPr lang="en-US" dirty="0"/>
          </a:p>
        </p:txBody>
      </p:sp>
    </p:spTree>
    <p:extLst>
      <p:ext uri="{BB962C8B-B14F-4D97-AF65-F5344CB8AC3E}">
        <p14:creationId xmlns:p14="http://schemas.microsoft.com/office/powerpoint/2010/main" val="74775279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79</a:t>
            </a:fld>
            <a:endParaRPr lang="en-US" dirty="0"/>
          </a:p>
        </p:txBody>
      </p:sp>
    </p:spTree>
    <p:extLst>
      <p:ext uri="{BB962C8B-B14F-4D97-AF65-F5344CB8AC3E}">
        <p14:creationId xmlns:p14="http://schemas.microsoft.com/office/powerpoint/2010/main" val="40687290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a:t>
            </a:fld>
            <a:endParaRPr lang="en-US" dirty="0"/>
          </a:p>
        </p:txBody>
      </p:sp>
    </p:spTree>
    <p:extLst>
      <p:ext uri="{BB962C8B-B14F-4D97-AF65-F5344CB8AC3E}">
        <p14:creationId xmlns:p14="http://schemas.microsoft.com/office/powerpoint/2010/main" val="7726613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80</a:t>
            </a:fld>
            <a:endParaRPr lang="en-US" dirty="0"/>
          </a:p>
        </p:txBody>
      </p:sp>
    </p:spTree>
    <p:extLst>
      <p:ext uri="{BB962C8B-B14F-4D97-AF65-F5344CB8AC3E}">
        <p14:creationId xmlns:p14="http://schemas.microsoft.com/office/powerpoint/2010/main" val="7248982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81</a:t>
            </a:fld>
            <a:endParaRPr lang="en-US" dirty="0"/>
          </a:p>
        </p:txBody>
      </p:sp>
    </p:spTree>
    <p:extLst>
      <p:ext uri="{BB962C8B-B14F-4D97-AF65-F5344CB8AC3E}">
        <p14:creationId xmlns:p14="http://schemas.microsoft.com/office/powerpoint/2010/main" val="69019193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82</a:t>
            </a:fld>
            <a:endParaRPr lang="en-US" dirty="0"/>
          </a:p>
        </p:txBody>
      </p:sp>
    </p:spTree>
    <p:extLst>
      <p:ext uri="{BB962C8B-B14F-4D97-AF65-F5344CB8AC3E}">
        <p14:creationId xmlns:p14="http://schemas.microsoft.com/office/powerpoint/2010/main" val="14966404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83</a:t>
            </a:fld>
            <a:endParaRPr lang="en-US" dirty="0"/>
          </a:p>
        </p:txBody>
      </p:sp>
    </p:spTree>
    <p:extLst>
      <p:ext uri="{BB962C8B-B14F-4D97-AF65-F5344CB8AC3E}">
        <p14:creationId xmlns:p14="http://schemas.microsoft.com/office/powerpoint/2010/main" val="56065727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84</a:t>
            </a:fld>
            <a:endParaRPr lang="en-US" dirty="0"/>
          </a:p>
        </p:txBody>
      </p:sp>
    </p:spTree>
    <p:extLst>
      <p:ext uri="{BB962C8B-B14F-4D97-AF65-F5344CB8AC3E}">
        <p14:creationId xmlns:p14="http://schemas.microsoft.com/office/powerpoint/2010/main" val="195609515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85</a:t>
            </a:fld>
            <a:endParaRPr lang="en-US" dirty="0"/>
          </a:p>
        </p:txBody>
      </p:sp>
    </p:spTree>
    <p:extLst>
      <p:ext uri="{BB962C8B-B14F-4D97-AF65-F5344CB8AC3E}">
        <p14:creationId xmlns:p14="http://schemas.microsoft.com/office/powerpoint/2010/main" val="129347089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86</a:t>
            </a:fld>
            <a:endParaRPr lang="en-US" dirty="0"/>
          </a:p>
        </p:txBody>
      </p:sp>
    </p:spTree>
    <p:extLst>
      <p:ext uri="{BB962C8B-B14F-4D97-AF65-F5344CB8AC3E}">
        <p14:creationId xmlns:p14="http://schemas.microsoft.com/office/powerpoint/2010/main" val="38835687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87</a:t>
            </a:fld>
            <a:endParaRPr lang="en-US" dirty="0"/>
          </a:p>
        </p:txBody>
      </p:sp>
    </p:spTree>
    <p:extLst>
      <p:ext uri="{BB962C8B-B14F-4D97-AF65-F5344CB8AC3E}">
        <p14:creationId xmlns:p14="http://schemas.microsoft.com/office/powerpoint/2010/main" val="91122850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88</a:t>
            </a:fld>
            <a:endParaRPr lang="en-US" dirty="0"/>
          </a:p>
        </p:txBody>
      </p:sp>
    </p:spTree>
    <p:extLst>
      <p:ext uri="{BB962C8B-B14F-4D97-AF65-F5344CB8AC3E}">
        <p14:creationId xmlns:p14="http://schemas.microsoft.com/office/powerpoint/2010/main" val="131161358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89</a:t>
            </a:fld>
            <a:endParaRPr lang="en-US" dirty="0"/>
          </a:p>
        </p:txBody>
      </p:sp>
    </p:spTree>
    <p:extLst>
      <p:ext uri="{BB962C8B-B14F-4D97-AF65-F5344CB8AC3E}">
        <p14:creationId xmlns:p14="http://schemas.microsoft.com/office/powerpoint/2010/main" val="36988664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Shows: </a:t>
            </a:r>
            <a:r>
              <a:rPr lang="en-US" dirty="0"/>
              <a:t>Stepped wizard to help user</a:t>
            </a:r>
            <a:r>
              <a:rPr lang="en-US" baseline="0" dirty="0"/>
              <a:t> create their Web site (also could help them create: coupons, e-mail marketing, ads, etc.)</a:t>
            </a:r>
          </a:p>
          <a:p>
            <a:r>
              <a:rPr lang="en-US" baseline="0" dirty="0"/>
              <a:t>_____________________</a:t>
            </a:r>
          </a:p>
          <a:p>
            <a:r>
              <a:rPr lang="en-US" baseline="0" dirty="0"/>
              <a:t>She sees the option of being helped with the creation of her site, but she decides to try to design it herself. So she clicks on ‘I don’t need help’  and is taken to the design too.</a:t>
            </a:r>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a:t>
            </a:fld>
            <a:endParaRPr lang="en-US" dirty="0"/>
          </a:p>
        </p:txBody>
      </p:sp>
    </p:spTree>
    <p:extLst>
      <p:ext uri="{BB962C8B-B14F-4D97-AF65-F5344CB8AC3E}">
        <p14:creationId xmlns:p14="http://schemas.microsoft.com/office/powerpoint/2010/main" val="153182496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90</a:t>
            </a:fld>
            <a:endParaRPr lang="en-US" dirty="0"/>
          </a:p>
        </p:txBody>
      </p:sp>
    </p:spTree>
    <p:extLst>
      <p:ext uri="{BB962C8B-B14F-4D97-AF65-F5344CB8AC3E}">
        <p14:creationId xmlns:p14="http://schemas.microsoft.com/office/powerpoint/2010/main" val="186708406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91</a:t>
            </a:fld>
            <a:endParaRPr lang="en-US" dirty="0"/>
          </a:p>
        </p:txBody>
      </p:sp>
    </p:spTree>
    <p:extLst>
      <p:ext uri="{BB962C8B-B14F-4D97-AF65-F5344CB8AC3E}">
        <p14:creationId xmlns:p14="http://schemas.microsoft.com/office/powerpoint/2010/main" val="105078007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92</a:t>
            </a:fld>
            <a:endParaRPr lang="en-US" dirty="0"/>
          </a:p>
        </p:txBody>
      </p:sp>
    </p:spTree>
    <p:extLst>
      <p:ext uri="{BB962C8B-B14F-4D97-AF65-F5344CB8AC3E}">
        <p14:creationId xmlns:p14="http://schemas.microsoft.com/office/powerpoint/2010/main" val="170260720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93</a:t>
            </a:fld>
            <a:endParaRPr lang="en-US" dirty="0"/>
          </a:p>
        </p:txBody>
      </p:sp>
    </p:spTree>
    <p:extLst>
      <p:ext uri="{BB962C8B-B14F-4D97-AF65-F5344CB8AC3E}">
        <p14:creationId xmlns:p14="http://schemas.microsoft.com/office/powerpoint/2010/main" val="49976538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94</a:t>
            </a:fld>
            <a:endParaRPr lang="en-US" dirty="0"/>
          </a:p>
        </p:txBody>
      </p:sp>
    </p:spTree>
    <p:extLst>
      <p:ext uri="{BB962C8B-B14F-4D97-AF65-F5344CB8AC3E}">
        <p14:creationId xmlns:p14="http://schemas.microsoft.com/office/powerpoint/2010/main" val="74833269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95</a:t>
            </a:fld>
            <a:endParaRPr lang="en-US" dirty="0"/>
          </a:p>
        </p:txBody>
      </p:sp>
    </p:spTree>
    <p:extLst>
      <p:ext uri="{BB962C8B-B14F-4D97-AF65-F5344CB8AC3E}">
        <p14:creationId xmlns:p14="http://schemas.microsoft.com/office/powerpoint/2010/main" val="178228246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96</a:t>
            </a:fld>
            <a:endParaRPr lang="en-US" dirty="0"/>
          </a:p>
        </p:txBody>
      </p:sp>
    </p:spTree>
    <p:extLst>
      <p:ext uri="{BB962C8B-B14F-4D97-AF65-F5344CB8AC3E}">
        <p14:creationId xmlns:p14="http://schemas.microsoft.com/office/powerpoint/2010/main" val="119298231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97</a:t>
            </a:fld>
            <a:endParaRPr lang="en-US" dirty="0"/>
          </a:p>
        </p:txBody>
      </p:sp>
    </p:spTree>
    <p:extLst>
      <p:ext uri="{BB962C8B-B14F-4D97-AF65-F5344CB8AC3E}">
        <p14:creationId xmlns:p14="http://schemas.microsoft.com/office/powerpoint/2010/main" val="131941535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98</a:t>
            </a:fld>
            <a:endParaRPr lang="en-US" dirty="0"/>
          </a:p>
        </p:txBody>
      </p:sp>
    </p:spTree>
    <p:extLst>
      <p:ext uri="{BB962C8B-B14F-4D97-AF65-F5344CB8AC3E}">
        <p14:creationId xmlns:p14="http://schemas.microsoft.com/office/powerpoint/2010/main" val="49764852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EDE6235D-8D4F-4371-9CB0-F2E735D23D68}" type="slidenum">
              <a:rPr lang="en-US" smtClean="0"/>
              <a:pPr/>
              <a:t>99</a:t>
            </a:fld>
            <a:endParaRPr lang="en-US" dirty="0"/>
          </a:p>
        </p:txBody>
      </p:sp>
    </p:spTree>
    <p:extLst>
      <p:ext uri="{BB962C8B-B14F-4D97-AF65-F5344CB8AC3E}">
        <p14:creationId xmlns:p14="http://schemas.microsoft.com/office/powerpoint/2010/main" val="1677488678"/>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35.png"/><Relationship Id="rId18" Type="http://schemas.openxmlformats.org/officeDocument/2006/relationships/image" Target="../media/image40.png"/><Relationship Id="rId26"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18.png"/><Relationship Id="rId7" Type="http://schemas.openxmlformats.org/officeDocument/2006/relationships/image" Target="../media/image33.jpeg"/><Relationship Id="rId12" Type="http://schemas.openxmlformats.org/officeDocument/2006/relationships/image" Target="../media/image17.png"/><Relationship Id="rId17" Type="http://schemas.openxmlformats.org/officeDocument/2006/relationships/image" Target="../media/image39.png"/><Relationship Id="rId25"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38.png"/><Relationship Id="rId20" Type="http://schemas.openxmlformats.org/officeDocument/2006/relationships/image" Target="../media/image26.gif"/><Relationship Id="rId29"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4.gif"/><Relationship Id="rId24" Type="http://schemas.openxmlformats.org/officeDocument/2006/relationships/image" Target="../media/image27.jpeg"/><Relationship Id="rId5" Type="http://schemas.openxmlformats.org/officeDocument/2006/relationships/image" Target="../media/image15.png"/><Relationship Id="rId15" Type="http://schemas.openxmlformats.org/officeDocument/2006/relationships/image" Target="../media/image37.png"/><Relationship Id="rId23" Type="http://schemas.openxmlformats.org/officeDocument/2006/relationships/hyperlink" Target="http://clk.atdmt.com/MRT/go/aub0930004975mrt/direct/01/" TargetMode="External"/><Relationship Id="rId28" Type="http://schemas.openxmlformats.org/officeDocument/2006/relationships/image" Target="../media/image4.png"/><Relationship Id="rId10" Type="http://schemas.openxmlformats.org/officeDocument/2006/relationships/image" Target="../media/image25.png"/><Relationship Id="rId19" Type="http://schemas.openxmlformats.org/officeDocument/2006/relationships/image" Target="../media/image41.gif"/><Relationship Id="rId4" Type="http://schemas.openxmlformats.org/officeDocument/2006/relationships/image" Target="../media/image14.png"/><Relationship Id="rId9" Type="http://schemas.openxmlformats.org/officeDocument/2006/relationships/image" Target="../media/image31.png"/><Relationship Id="rId14" Type="http://schemas.openxmlformats.org/officeDocument/2006/relationships/image" Target="../media/image36.png"/><Relationship Id="rId22" Type="http://schemas.openxmlformats.org/officeDocument/2006/relationships/image" Target="../media/image42.png"/><Relationship Id="rId27"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13" Type="http://schemas.openxmlformats.org/officeDocument/2006/relationships/image" Target="../media/image24.gif"/><Relationship Id="rId18" Type="http://schemas.openxmlformats.org/officeDocument/2006/relationships/image" Target="../media/image38.png"/><Relationship Id="rId26" Type="http://schemas.openxmlformats.org/officeDocument/2006/relationships/image" Target="../media/image44.png"/><Relationship Id="rId39" Type="http://schemas.openxmlformats.org/officeDocument/2006/relationships/image" Target="../media/image3.png"/><Relationship Id="rId21" Type="http://schemas.openxmlformats.org/officeDocument/2006/relationships/image" Target="../media/image41.gif"/><Relationship Id="rId34" Type="http://schemas.openxmlformats.org/officeDocument/2006/relationships/image" Target="../media/image51.jpeg"/><Relationship Id="rId7" Type="http://schemas.openxmlformats.org/officeDocument/2006/relationships/image" Target="../media/image33.jpeg"/><Relationship Id="rId2" Type="http://schemas.openxmlformats.org/officeDocument/2006/relationships/image" Target="../media/image1.jpeg"/><Relationship Id="rId16" Type="http://schemas.openxmlformats.org/officeDocument/2006/relationships/image" Target="../media/image36.png"/><Relationship Id="rId20" Type="http://schemas.openxmlformats.org/officeDocument/2006/relationships/image" Target="../media/image40.png"/><Relationship Id="rId29" Type="http://schemas.openxmlformats.org/officeDocument/2006/relationships/image" Target="../media/image46.png"/><Relationship Id="rId41"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31.png"/><Relationship Id="rId24" Type="http://schemas.openxmlformats.org/officeDocument/2006/relationships/image" Target="../media/image42.png"/><Relationship Id="rId32" Type="http://schemas.openxmlformats.org/officeDocument/2006/relationships/image" Target="../media/image49.png"/><Relationship Id="rId37" Type="http://schemas.openxmlformats.org/officeDocument/2006/relationships/image" Target="../media/image28.gif"/><Relationship Id="rId40" Type="http://schemas.openxmlformats.org/officeDocument/2006/relationships/image" Target="../media/image4.png"/><Relationship Id="rId5" Type="http://schemas.openxmlformats.org/officeDocument/2006/relationships/image" Target="../media/image15.png"/><Relationship Id="rId15" Type="http://schemas.openxmlformats.org/officeDocument/2006/relationships/image" Target="../media/image35.png"/><Relationship Id="rId23" Type="http://schemas.openxmlformats.org/officeDocument/2006/relationships/image" Target="../media/image18.png"/><Relationship Id="rId28" Type="http://schemas.openxmlformats.org/officeDocument/2006/relationships/image" Target="../media/image45.gif"/><Relationship Id="rId36" Type="http://schemas.openxmlformats.org/officeDocument/2006/relationships/image" Target="../media/image52.gif"/><Relationship Id="rId10" Type="http://schemas.openxmlformats.org/officeDocument/2006/relationships/image" Target="../media/image30.png"/><Relationship Id="rId19" Type="http://schemas.openxmlformats.org/officeDocument/2006/relationships/image" Target="../media/image39.png"/><Relationship Id="rId31" Type="http://schemas.openxmlformats.org/officeDocument/2006/relationships/image" Target="../media/image48.png"/><Relationship Id="rId4" Type="http://schemas.openxmlformats.org/officeDocument/2006/relationships/image" Target="../media/image14.png"/><Relationship Id="rId9" Type="http://schemas.openxmlformats.org/officeDocument/2006/relationships/image" Target="../media/image27.jpeg"/><Relationship Id="rId14" Type="http://schemas.openxmlformats.org/officeDocument/2006/relationships/image" Target="../media/image17.png"/><Relationship Id="rId22" Type="http://schemas.openxmlformats.org/officeDocument/2006/relationships/image" Target="../media/image26.gif"/><Relationship Id="rId27" Type="http://schemas.openxmlformats.org/officeDocument/2006/relationships/hyperlink" Target="http://office/en-us/default.aspx" TargetMode="External"/><Relationship Id="rId30" Type="http://schemas.openxmlformats.org/officeDocument/2006/relationships/image" Target="../media/image47.png"/><Relationship Id="rId35" Type="http://schemas.openxmlformats.org/officeDocument/2006/relationships/hyperlink" Target="http://www.salesforce.com/" TargetMode="External"/><Relationship Id="rId8" Type="http://schemas.openxmlformats.org/officeDocument/2006/relationships/hyperlink" Target="http://clk.atdmt.com/MRT/go/aub0930004975mrt/direct/01/" TargetMode="External"/><Relationship Id="rId3" Type="http://schemas.openxmlformats.org/officeDocument/2006/relationships/image" Target="../media/image2.png"/><Relationship Id="rId12" Type="http://schemas.openxmlformats.org/officeDocument/2006/relationships/image" Target="../media/image25.png"/><Relationship Id="rId17" Type="http://schemas.openxmlformats.org/officeDocument/2006/relationships/image" Target="../media/image37.png"/><Relationship Id="rId25" Type="http://schemas.openxmlformats.org/officeDocument/2006/relationships/image" Target="../media/image43.gif"/><Relationship Id="rId33" Type="http://schemas.openxmlformats.org/officeDocument/2006/relationships/image" Target="../media/image50.png"/><Relationship Id="rId38" Type="http://schemas.openxmlformats.org/officeDocument/2006/relationships/image" Target="../media/image29.gif"/></Relationships>
</file>

<file path=ppt/slideLayouts/_rels/slideLayout12.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26.gif"/><Relationship Id="rId18"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5.png"/><Relationship Id="rId7" Type="http://schemas.openxmlformats.org/officeDocument/2006/relationships/image" Target="../media/image33.jpeg"/><Relationship Id="rId12" Type="http://schemas.openxmlformats.org/officeDocument/2006/relationships/image" Target="../media/image31.png"/><Relationship Id="rId17"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18.png"/><Relationship Id="rId20"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30.png"/><Relationship Id="rId5" Type="http://schemas.openxmlformats.org/officeDocument/2006/relationships/image" Target="../media/image15.png"/><Relationship Id="rId15" Type="http://schemas.openxmlformats.org/officeDocument/2006/relationships/image" Target="../media/image17.png"/><Relationship Id="rId10" Type="http://schemas.openxmlformats.org/officeDocument/2006/relationships/image" Target="../media/image27.jpeg"/><Relationship Id="rId19" Type="http://schemas.openxmlformats.org/officeDocument/2006/relationships/image" Target="../media/image3.png"/><Relationship Id="rId4" Type="http://schemas.openxmlformats.org/officeDocument/2006/relationships/image" Target="../media/image14.png"/><Relationship Id="rId9" Type="http://schemas.openxmlformats.org/officeDocument/2006/relationships/hyperlink" Target="http://clk.atdmt.com/MRT/go/aub0930004975mrt/direct/01/" TargetMode="External"/><Relationship Id="rId14" Type="http://schemas.openxmlformats.org/officeDocument/2006/relationships/image" Target="../media/image25.png"/></Relationships>
</file>

<file path=ppt/slideLayouts/_rels/slideLayout13.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17.png"/><Relationship Id="rId18"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5.png"/><Relationship Id="rId7" Type="http://schemas.openxmlformats.org/officeDocument/2006/relationships/image" Target="../media/image53.jpeg"/><Relationship Id="rId12" Type="http://schemas.openxmlformats.org/officeDocument/2006/relationships/image" Target="../media/image25.png"/><Relationship Id="rId17"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27.jpeg"/><Relationship Id="rId20"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6.gif"/><Relationship Id="rId5" Type="http://schemas.openxmlformats.org/officeDocument/2006/relationships/image" Target="../media/image15.png"/><Relationship Id="rId15" Type="http://schemas.openxmlformats.org/officeDocument/2006/relationships/hyperlink" Target="http://clk.atdmt.com/MRT/go/aub0930004975mrt/direct/01/" TargetMode="External"/><Relationship Id="rId10" Type="http://schemas.openxmlformats.org/officeDocument/2006/relationships/image" Target="../media/image31.png"/><Relationship Id="rId19" Type="http://schemas.openxmlformats.org/officeDocument/2006/relationships/image" Target="../media/image3.png"/><Relationship Id="rId4" Type="http://schemas.openxmlformats.org/officeDocument/2006/relationships/image" Target="../media/image14.png"/><Relationship Id="rId9" Type="http://schemas.openxmlformats.org/officeDocument/2006/relationships/image" Target="../media/image30.png"/><Relationship Id="rId14" Type="http://schemas.openxmlformats.org/officeDocument/2006/relationships/image" Target="../media/image18.png"/></Relationships>
</file>

<file path=ppt/slideLayouts/_rels/slideLayout14.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60.png"/><Relationship Id="rId18" Type="http://schemas.openxmlformats.org/officeDocument/2006/relationships/image" Target="../media/image26.gif"/><Relationship Id="rId26" Type="http://schemas.openxmlformats.org/officeDocument/2006/relationships/image" Target="../media/image4.png"/><Relationship Id="rId3" Type="http://schemas.openxmlformats.org/officeDocument/2006/relationships/image" Target="../media/image2.png"/><Relationship Id="rId21" Type="http://schemas.openxmlformats.org/officeDocument/2006/relationships/hyperlink" Target="http://clk.atdmt.com/MRT/go/aub0930004975mrt/direct/01/" TargetMode="External"/><Relationship Id="rId7" Type="http://schemas.openxmlformats.org/officeDocument/2006/relationships/image" Target="../media/image54.png"/><Relationship Id="rId12" Type="http://schemas.openxmlformats.org/officeDocument/2006/relationships/image" Target="../media/image59.png"/><Relationship Id="rId17" Type="http://schemas.openxmlformats.org/officeDocument/2006/relationships/image" Target="../media/image25.png"/><Relationship Id="rId25" Type="http://schemas.openxmlformats.org/officeDocument/2006/relationships/image" Target="../media/image3.png"/><Relationship Id="rId2" Type="http://schemas.openxmlformats.org/officeDocument/2006/relationships/image" Target="../media/image1.jpeg"/><Relationship Id="rId16" Type="http://schemas.openxmlformats.org/officeDocument/2006/relationships/image" Target="../media/image63.png"/><Relationship Id="rId20" Type="http://schemas.openxmlformats.org/officeDocument/2006/relationships/image" Target="../media/image18.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58.png"/><Relationship Id="rId24" Type="http://schemas.openxmlformats.org/officeDocument/2006/relationships/image" Target="../media/image29.gif"/><Relationship Id="rId5" Type="http://schemas.openxmlformats.org/officeDocument/2006/relationships/image" Target="../media/image15.png"/><Relationship Id="rId15" Type="http://schemas.openxmlformats.org/officeDocument/2006/relationships/image" Target="../media/image62.png"/><Relationship Id="rId23" Type="http://schemas.openxmlformats.org/officeDocument/2006/relationships/image" Target="../media/image28.gif"/><Relationship Id="rId10" Type="http://schemas.openxmlformats.org/officeDocument/2006/relationships/image" Target="../media/image57.png"/><Relationship Id="rId19" Type="http://schemas.openxmlformats.org/officeDocument/2006/relationships/image" Target="../media/image64.png"/><Relationship Id="rId4" Type="http://schemas.openxmlformats.org/officeDocument/2006/relationships/image" Target="../media/image14.png"/><Relationship Id="rId9" Type="http://schemas.openxmlformats.org/officeDocument/2006/relationships/image" Target="../media/image56.png"/><Relationship Id="rId14" Type="http://schemas.openxmlformats.org/officeDocument/2006/relationships/image" Target="../media/image61.png"/><Relationship Id="rId22" Type="http://schemas.openxmlformats.org/officeDocument/2006/relationships/image" Target="../media/image27.jpeg"/><Relationship Id="rId27" Type="http://schemas.openxmlformats.org/officeDocument/2006/relationships/image" Target="../media/image5.png"/></Relationships>
</file>

<file path=ppt/slideLayouts/_rels/slideLayout15.xml.rels><?xml version="1.0" encoding="UTF-8" standalone="yes"?>
<Relationships xmlns="http://schemas.openxmlformats.org/package/2006/relationships"><Relationship Id="rId8" Type="http://schemas.openxmlformats.org/officeDocument/2006/relationships/image" Target="../media/image23.png"/><Relationship Id="rId13" Type="http://schemas.openxmlformats.org/officeDocument/2006/relationships/image" Target="../media/image66.gif"/><Relationship Id="rId18" Type="http://schemas.openxmlformats.org/officeDocument/2006/relationships/image" Target="../media/image3.png"/><Relationship Id="rId3" Type="http://schemas.openxmlformats.org/officeDocument/2006/relationships/image" Target="../media/image2.png"/><Relationship Id="rId7" Type="http://schemas.openxmlformats.org/officeDocument/2006/relationships/image" Target="../media/image22.png"/><Relationship Id="rId12" Type="http://schemas.openxmlformats.org/officeDocument/2006/relationships/image" Target="../media/image65.gif"/><Relationship Id="rId17" Type="http://schemas.openxmlformats.org/officeDocument/2006/relationships/image" Target="../media/image29.gif"/><Relationship Id="rId2" Type="http://schemas.openxmlformats.org/officeDocument/2006/relationships/image" Target="../media/image1.jpeg"/><Relationship Id="rId16" Type="http://schemas.openxmlformats.org/officeDocument/2006/relationships/image" Target="../media/image28.gif"/><Relationship Id="rId20"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1.gif"/><Relationship Id="rId5" Type="http://schemas.openxmlformats.org/officeDocument/2006/relationships/image" Target="../media/image15.png"/><Relationship Id="rId15" Type="http://schemas.openxmlformats.org/officeDocument/2006/relationships/image" Target="../media/image67.png"/><Relationship Id="rId10" Type="http://schemas.openxmlformats.org/officeDocument/2006/relationships/image" Target="../media/image20.png"/><Relationship Id="rId19" Type="http://schemas.openxmlformats.org/officeDocument/2006/relationships/image" Target="../media/image4.png"/><Relationship Id="rId4" Type="http://schemas.openxmlformats.org/officeDocument/2006/relationships/image" Target="../media/image14.png"/><Relationship Id="rId9" Type="http://schemas.openxmlformats.org/officeDocument/2006/relationships/image" Target="../media/image19.png"/><Relationship Id="rId14" Type="http://schemas.openxmlformats.org/officeDocument/2006/relationships/image" Target="../media/image18.png"/></Relationships>
</file>

<file path=ppt/slideLayouts/_rels/slideLayout16.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25.png"/><Relationship Id="rId18" Type="http://schemas.openxmlformats.org/officeDocument/2006/relationships/image" Target="../media/image5.png"/><Relationship Id="rId3" Type="http://schemas.openxmlformats.org/officeDocument/2006/relationships/image" Target="../media/image2.png"/><Relationship Id="rId7" Type="http://schemas.openxmlformats.org/officeDocument/2006/relationships/image" Target="../media/image44.png"/><Relationship Id="rId12" Type="http://schemas.openxmlformats.org/officeDocument/2006/relationships/image" Target="../media/image18.png"/><Relationship Id="rId17" Type="http://schemas.openxmlformats.org/officeDocument/2006/relationships/image" Target="../media/image4.png"/><Relationship Id="rId2" Type="http://schemas.openxmlformats.org/officeDocument/2006/relationships/image" Target="../media/image1.jpeg"/><Relationship Id="rId16" Type="http://schemas.openxmlformats.org/officeDocument/2006/relationships/image" Target="../media/image68.png"/><Relationship Id="rId1" Type="http://schemas.openxmlformats.org/officeDocument/2006/relationships/slideMaster" Target="../slideMasters/slideMaster1.xml"/><Relationship Id="rId6" Type="http://schemas.openxmlformats.org/officeDocument/2006/relationships/image" Target="../media/image29.gif"/><Relationship Id="rId11" Type="http://schemas.openxmlformats.org/officeDocument/2006/relationships/image" Target="../media/image3.png"/><Relationship Id="rId5" Type="http://schemas.openxmlformats.org/officeDocument/2006/relationships/image" Target="../media/image28.gif"/><Relationship Id="rId15" Type="http://schemas.openxmlformats.org/officeDocument/2006/relationships/image" Target="../media/image27.jpeg"/><Relationship Id="rId10" Type="http://schemas.openxmlformats.org/officeDocument/2006/relationships/image" Target="../media/image67.png"/><Relationship Id="rId4" Type="http://schemas.openxmlformats.org/officeDocument/2006/relationships/image" Target="../media/image16.jpeg"/><Relationship Id="rId9" Type="http://schemas.openxmlformats.org/officeDocument/2006/relationships/image" Target="../media/image15.png"/><Relationship Id="rId14" Type="http://schemas.openxmlformats.org/officeDocument/2006/relationships/hyperlink" Target="http://clk.atdmt.com/MRT/go/aub0930004975mrt/direct/01/" TargetMode="Externa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4.png"/><Relationship Id="rId3" Type="http://schemas.openxmlformats.org/officeDocument/2006/relationships/image" Target="../media/image2.png"/><Relationship Id="rId7" Type="http://schemas.openxmlformats.org/officeDocument/2006/relationships/image" Target="../media/image9.jpeg"/><Relationship Id="rId12" Type="http://schemas.openxmlformats.org/officeDocument/2006/relationships/image" Target="../media/image3.pn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8.png"/><Relationship Id="rId11" Type="http://schemas.openxmlformats.org/officeDocument/2006/relationships/image" Target="../media/image13.jpeg"/><Relationship Id="rId5" Type="http://schemas.openxmlformats.org/officeDocument/2006/relationships/image" Target="../media/image7.gif"/><Relationship Id="rId10"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5.png"/></Relationships>
</file>

<file path=ppt/slideLayouts/_rels/slideLayout20.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2.png"/><Relationship Id="rId7" Type="http://schemas.openxmlformats.org/officeDocument/2006/relationships/image" Target="../media/image3.png"/><Relationship Id="rId12" Type="http://schemas.openxmlformats.org/officeDocument/2006/relationships/image" Target="../media/image75.jpe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72.jpeg"/><Relationship Id="rId11" Type="http://schemas.openxmlformats.org/officeDocument/2006/relationships/image" Target="../media/image74.gif"/><Relationship Id="rId5" Type="http://schemas.openxmlformats.org/officeDocument/2006/relationships/image" Target="../media/image15.png"/><Relationship Id="rId10" Type="http://schemas.openxmlformats.org/officeDocument/2006/relationships/image" Target="../media/image73.jpeg"/><Relationship Id="rId4" Type="http://schemas.openxmlformats.org/officeDocument/2006/relationships/image" Target="../media/image14.png"/><Relationship Id="rId9" Type="http://schemas.openxmlformats.org/officeDocument/2006/relationships/image" Target="../media/image18.png"/></Relationships>
</file>

<file path=ppt/slideLayouts/_rels/slideLayout21.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2.png"/><Relationship Id="rId7" Type="http://schemas.openxmlformats.org/officeDocument/2006/relationships/image" Target="../media/image3.png"/><Relationship Id="rId12" Type="http://schemas.openxmlformats.org/officeDocument/2006/relationships/image" Target="../media/image75.jpe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74.gif"/><Relationship Id="rId5" Type="http://schemas.openxmlformats.org/officeDocument/2006/relationships/image" Target="../media/image15.png"/><Relationship Id="rId10" Type="http://schemas.openxmlformats.org/officeDocument/2006/relationships/image" Target="../media/image73.jpeg"/><Relationship Id="rId4" Type="http://schemas.openxmlformats.org/officeDocument/2006/relationships/image" Target="../media/image14.png"/><Relationship Id="rId9" Type="http://schemas.openxmlformats.org/officeDocument/2006/relationships/image" Target="../media/image18.png"/></Relationships>
</file>

<file path=ppt/slideLayouts/_rels/slideLayout22.xml.rels><?xml version="1.0" encoding="UTF-8" standalone="yes"?>
<Relationships xmlns="http://schemas.openxmlformats.org/package/2006/relationships"><Relationship Id="rId8" Type="http://schemas.openxmlformats.org/officeDocument/2006/relationships/hyperlink" Target="http://www.crcphotography.com/" TargetMode="External"/><Relationship Id="rId13" Type="http://schemas.openxmlformats.org/officeDocument/2006/relationships/hyperlink" Target="http://cc.msnscache.com/cache.aspx?q=72790056144107&amp;mkt=en-US&amp;lang=en-US&amp;w=d68bce7a&amp;FORM=CVRE3" TargetMode="External"/><Relationship Id="rId3" Type="http://schemas.openxmlformats.org/officeDocument/2006/relationships/image" Target="../media/image2.png"/><Relationship Id="rId7" Type="http://schemas.openxmlformats.org/officeDocument/2006/relationships/image" Target="../media/image67.png"/><Relationship Id="rId12" Type="http://schemas.openxmlformats.org/officeDocument/2006/relationships/hyperlink" Target="http://crc.losrios.edu/" TargetMode="External"/><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hyperlink" Target="http://cc.msnscache.com/cache.aspx?q=72752578895270&amp;mkt=en-US&amp;lang=en-US&amp;w=b45a8e9c&amp;FORM=CVRE2" TargetMode="External"/><Relationship Id="rId5" Type="http://schemas.openxmlformats.org/officeDocument/2006/relationships/image" Target="../media/image15.png"/><Relationship Id="rId10" Type="http://schemas.openxmlformats.org/officeDocument/2006/relationships/hyperlink" Target="http://crcphotography.com/gallery/bio.php" TargetMode="External"/><Relationship Id="rId4" Type="http://schemas.openxmlformats.org/officeDocument/2006/relationships/image" Target="../media/image14.png"/><Relationship Id="rId9" Type="http://schemas.openxmlformats.org/officeDocument/2006/relationships/hyperlink" Target="http://cc.msnscache.com/cache.aspx?q=72731514311647&amp;mkt=en-US&amp;lang=en-US&amp;w=17c80c3d&amp;FORM=CVRE" TargetMode="External"/></Relationships>
</file>

<file path=ppt/slideLayouts/_rels/slideLayout3.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3.png"/><Relationship Id="rId18" Type="http://schemas.openxmlformats.org/officeDocument/2006/relationships/image" Target="../media/image27.jpeg"/><Relationship Id="rId3" Type="http://schemas.openxmlformats.org/officeDocument/2006/relationships/image" Target="../media/image2.png"/><Relationship Id="rId21" Type="http://schemas.openxmlformats.org/officeDocument/2006/relationships/image" Target="../media/image3.png"/><Relationship Id="rId7" Type="http://schemas.openxmlformats.org/officeDocument/2006/relationships/image" Target="../media/image17.png"/><Relationship Id="rId12" Type="http://schemas.openxmlformats.org/officeDocument/2006/relationships/image" Target="../media/image22.png"/><Relationship Id="rId17" Type="http://schemas.openxmlformats.org/officeDocument/2006/relationships/hyperlink" Target="http://clk.atdmt.com/MRT/go/aub0930004975mrt/direct/01/" TargetMode="External"/><Relationship Id="rId2" Type="http://schemas.openxmlformats.org/officeDocument/2006/relationships/image" Target="../media/image1.jpeg"/><Relationship Id="rId16" Type="http://schemas.openxmlformats.org/officeDocument/2006/relationships/image" Target="../media/image26.gif"/><Relationship Id="rId20" Type="http://schemas.openxmlformats.org/officeDocument/2006/relationships/image" Target="../media/image29.gif"/><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1.gif"/><Relationship Id="rId5" Type="http://schemas.openxmlformats.org/officeDocument/2006/relationships/image" Target="../media/image15.png"/><Relationship Id="rId15" Type="http://schemas.openxmlformats.org/officeDocument/2006/relationships/image" Target="../media/image25.png"/><Relationship Id="rId23" Type="http://schemas.openxmlformats.org/officeDocument/2006/relationships/image" Target="../media/image5.png"/><Relationship Id="rId10" Type="http://schemas.openxmlformats.org/officeDocument/2006/relationships/image" Target="../media/image20.png"/><Relationship Id="rId19" Type="http://schemas.openxmlformats.org/officeDocument/2006/relationships/image" Target="../media/image28.gif"/><Relationship Id="rId4" Type="http://schemas.openxmlformats.org/officeDocument/2006/relationships/image" Target="../media/image14.png"/><Relationship Id="rId9" Type="http://schemas.openxmlformats.org/officeDocument/2006/relationships/image" Target="../media/image19.png"/><Relationship Id="rId14" Type="http://schemas.openxmlformats.org/officeDocument/2006/relationships/image" Target="../media/image24.gif"/><Relationship Id="rId22"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26.gif"/><Relationship Id="rId18" Type="http://schemas.openxmlformats.org/officeDocument/2006/relationships/image" Target="../media/image3.png"/><Relationship Id="rId3" Type="http://schemas.openxmlformats.org/officeDocument/2006/relationships/image" Target="../media/image2.png"/><Relationship Id="rId7" Type="http://schemas.openxmlformats.org/officeDocument/2006/relationships/image" Target="../media/image17.png"/><Relationship Id="rId12" Type="http://schemas.openxmlformats.org/officeDocument/2006/relationships/image" Target="../media/image25.png"/><Relationship Id="rId17" Type="http://schemas.openxmlformats.org/officeDocument/2006/relationships/image" Target="../media/image29.gif"/><Relationship Id="rId2" Type="http://schemas.openxmlformats.org/officeDocument/2006/relationships/image" Target="../media/image1.jpeg"/><Relationship Id="rId16" Type="http://schemas.openxmlformats.org/officeDocument/2006/relationships/image" Target="../media/image28.gif"/><Relationship Id="rId20"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31.png"/><Relationship Id="rId5" Type="http://schemas.openxmlformats.org/officeDocument/2006/relationships/image" Target="../media/image15.png"/><Relationship Id="rId15" Type="http://schemas.openxmlformats.org/officeDocument/2006/relationships/image" Target="../media/image27.jpeg"/><Relationship Id="rId10" Type="http://schemas.openxmlformats.org/officeDocument/2006/relationships/image" Target="../media/image30.png"/><Relationship Id="rId19" Type="http://schemas.openxmlformats.org/officeDocument/2006/relationships/image" Target="../media/image4.png"/><Relationship Id="rId4" Type="http://schemas.openxmlformats.org/officeDocument/2006/relationships/image" Target="../media/image14.png"/><Relationship Id="rId9" Type="http://schemas.openxmlformats.org/officeDocument/2006/relationships/image" Target="../media/image24.gif"/><Relationship Id="rId14" Type="http://schemas.openxmlformats.org/officeDocument/2006/relationships/hyperlink" Target="http://clk.atdmt.com/MRT/go/aub0930004975mrt/direct/01/" TargetMode="External"/></Relationships>
</file>

<file path=ppt/slideLayouts/_rels/slideLayout5.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18.png"/><Relationship Id="rId18"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5.png"/><Relationship Id="rId7" Type="http://schemas.openxmlformats.org/officeDocument/2006/relationships/image" Target="../media/image32.jpeg"/><Relationship Id="rId12" Type="http://schemas.openxmlformats.org/officeDocument/2006/relationships/image" Target="../media/image17.png"/><Relationship Id="rId17"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27.jpeg"/><Relationship Id="rId20"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5.png"/><Relationship Id="rId5" Type="http://schemas.openxmlformats.org/officeDocument/2006/relationships/image" Target="../media/image15.png"/><Relationship Id="rId15" Type="http://schemas.openxmlformats.org/officeDocument/2006/relationships/hyperlink" Target="http://clk.atdmt.com/MRT/go/aub0930004975mrt/direct/01/" TargetMode="External"/><Relationship Id="rId10" Type="http://schemas.openxmlformats.org/officeDocument/2006/relationships/image" Target="../media/image31.png"/><Relationship Id="rId19" Type="http://schemas.openxmlformats.org/officeDocument/2006/relationships/image" Target="../media/image3.png"/><Relationship Id="rId4" Type="http://schemas.openxmlformats.org/officeDocument/2006/relationships/image" Target="../media/image14.png"/><Relationship Id="rId9" Type="http://schemas.openxmlformats.org/officeDocument/2006/relationships/image" Target="../media/image30.png"/><Relationship Id="rId14" Type="http://schemas.openxmlformats.org/officeDocument/2006/relationships/image" Target="../media/image26.gif"/></Relationships>
</file>

<file path=ppt/slideLayouts/_rels/slideLayout6.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18.png"/><Relationship Id="rId18"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5.png"/><Relationship Id="rId7" Type="http://schemas.openxmlformats.org/officeDocument/2006/relationships/image" Target="../media/image33.jpeg"/><Relationship Id="rId12" Type="http://schemas.openxmlformats.org/officeDocument/2006/relationships/image" Target="../media/image17.png"/><Relationship Id="rId17"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27.jpeg"/><Relationship Id="rId20"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5.png"/><Relationship Id="rId5" Type="http://schemas.openxmlformats.org/officeDocument/2006/relationships/image" Target="../media/image15.png"/><Relationship Id="rId15" Type="http://schemas.openxmlformats.org/officeDocument/2006/relationships/hyperlink" Target="http://clk.atdmt.com/MRT/go/aub0930004975mrt/direct/01/" TargetMode="External"/><Relationship Id="rId10" Type="http://schemas.openxmlformats.org/officeDocument/2006/relationships/image" Target="../media/image31.png"/><Relationship Id="rId19" Type="http://schemas.openxmlformats.org/officeDocument/2006/relationships/image" Target="../media/image3.png"/><Relationship Id="rId4" Type="http://schemas.openxmlformats.org/officeDocument/2006/relationships/image" Target="../media/image14.png"/><Relationship Id="rId9" Type="http://schemas.openxmlformats.org/officeDocument/2006/relationships/image" Target="../media/image30.png"/><Relationship Id="rId14" Type="http://schemas.openxmlformats.org/officeDocument/2006/relationships/image" Target="../media/image26.gif"/></Relationships>
</file>

<file path=ppt/slideLayouts/_rels/slideLayout7.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18.png"/><Relationship Id="rId18"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5.png"/><Relationship Id="rId7" Type="http://schemas.openxmlformats.org/officeDocument/2006/relationships/image" Target="../media/image34.jpeg"/><Relationship Id="rId12" Type="http://schemas.openxmlformats.org/officeDocument/2006/relationships/image" Target="../media/image17.png"/><Relationship Id="rId17"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27.jpeg"/><Relationship Id="rId20" Type="http://schemas.openxmlformats.org/officeDocument/2006/relationships/image" Target="../media/image4.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5.png"/><Relationship Id="rId5" Type="http://schemas.openxmlformats.org/officeDocument/2006/relationships/image" Target="../media/image15.png"/><Relationship Id="rId15" Type="http://schemas.openxmlformats.org/officeDocument/2006/relationships/hyperlink" Target="http://clk.atdmt.com/MRT/go/aub0930004975mrt/direct/01/" TargetMode="External"/><Relationship Id="rId10" Type="http://schemas.openxmlformats.org/officeDocument/2006/relationships/image" Target="../media/image31.png"/><Relationship Id="rId19" Type="http://schemas.openxmlformats.org/officeDocument/2006/relationships/image" Target="../media/image3.png"/><Relationship Id="rId4" Type="http://schemas.openxmlformats.org/officeDocument/2006/relationships/image" Target="../media/image14.png"/><Relationship Id="rId9" Type="http://schemas.openxmlformats.org/officeDocument/2006/relationships/image" Target="../media/image30.png"/><Relationship Id="rId14" Type="http://schemas.openxmlformats.org/officeDocument/2006/relationships/image" Target="../media/image26.gif"/></Relationships>
</file>

<file path=ppt/slideLayouts/_rels/slideLayout8.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25.png"/><Relationship Id="rId18" Type="http://schemas.openxmlformats.org/officeDocument/2006/relationships/image" Target="../media/image37.png"/><Relationship Id="rId26"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40.png"/><Relationship Id="rId7" Type="http://schemas.openxmlformats.org/officeDocument/2006/relationships/image" Target="../media/image33.jpeg"/><Relationship Id="rId12" Type="http://schemas.openxmlformats.org/officeDocument/2006/relationships/image" Target="../media/image31.png"/><Relationship Id="rId17" Type="http://schemas.openxmlformats.org/officeDocument/2006/relationships/image" Target="../media/image36.png"/><Relationship Id="rId25"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35.png"/><Relationship Id="rId20" Type="http://schemas.openxmlformats.org/officeDocument/2006/relationships/image" Target="../media/image39.png"/><Relationship Id="rId29"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30.png"/><Relationship Id="rId24" Type="http://schemas.openxmlformats.org/officeDocument/2006/relationships/image" Target="../media/image42.png"/><Relationship Id="rId5" Type="http://schemas.openxmlformats.org/officeDocument/2006/relationships/image" Target="../media/image15.png"/><Relationship Id="rId15" Type="http://schemas.openxmlformats.org/officeDocument/2006/relationships/image" Target="../media/image18.png"/><Relationship Id="rId23" Type="http://schemas.openxmlformats.org/officeDocument/2006/relationships/image" Target="../media/image26.gif"/><Relationship Id="rId28" Type="http://schemas.openxmlformats.org/officeDocument/2006/relationships/image" Target="../media/image4.png"/><Relationship Id="rId10" Type="http://schemas.openxmlformats.org/officeDocument/2006/relationships/image" Target="../media/image27.jpeg"/><Relationship Id="rId19" Type="http://schemas.openxmlformats.org/officeDocument/2006/relationships/image" Target="../media/image38.png"/><Relationship Id="rId4" Type="http://schemas.openxmlformats.org/officeDocument/2006/relationships/image" Target="../media/image14.png"/><Relationship Id="rId9" Type="http://schemas.openxmlformats.org/officeDocument/2006/relationships/hyperlink" Target="http://clk.atdmt.com/MRT/go/aub0930004975mrt/direct/01/" TargetMode="External"/><Relationship Id="rId14" Type="http://schemas.openxmlformats.org/officeDocument/2006/relationships/image" Target="../media/image17.png"/><Relationship Id="rId22" Type="http://schemas.openxmlformats.org/officeDocument/2006/relationships/image" Target="../media/image41.gif"/><Relationship Id="rId27"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8" Type="http://schemas.openxmlformats.org/officeDocument/2006/relationships/image" Target="../media/image24.gif"/><Relationship Id="rId13" Type="http://schemas.openxmlformats.org/officeDocument/2006/relationships/image" Target="../media/image18.png"/><Relationship Id="rId18" Type="http://schemas.openxmlformats.org/officeDocument/2006/relationships/image" Target="../media/image39.png"/><Relationship Id="rId26" Type="http://schemas.openxmlformats.org/officeDocument/2006/relationships/image" Target="../media/image29.gif"/><Relationship Id="rId3" Type="http://schemas.openxmlformats.org/officeDocument/2006/relationships/image" Target="../media/image2.png"/><Relationship Id="rId21" Type="http://schemas.openxmlformats.org/officeDocument/2006/relationships/image" Target="../media/image26.gif"/><Relationship Id="rId7" Type="http://schemas.openxmlformats.org/officeDocument/2006/relationships/image" Target="../media/image33.jpeg"/><Relationship Id="rId12" Type="http://schemas.openxmlformats.org/officeDocument/2006/relationships/image" Target="../media/image17.png"/><Relationship Id="rId17" Type="http://schemas.openxmlformats.org/officeDocument/2006/relationships/image" Target="../media/image38.png"/><Relationship Id="rId25" Type="http://schemas.openxmlformats.org/officeDocument/2006/relationships/image" Target="../media/image28.gif"/><Relationship Id="rId2" Type="http://schemas.openxmlformats.org/officeDocument/2006/relationships/image" Target="../media/image1.jpeg"/><Relationship Id="rId16" Type="http://schemas.openxmlformats.org/officeDocument/2006/relationships/image" Target="../media/image37.png"/><Relationship Id="rId20" Type="http://schemas.openxmlformats.org/officeDocument/2006/relationships/image" Target="../media/image41.gif"/><Relationship Id="rId29"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6.jpeg"/><Relationship Id="rId11" Type="http://schemas.openxmlformats.org/officeDocument/2006/relationships/image" Target="../media/image25.png"/><Relationship Id="rId24" Type="http://schemas.openxmlformats.org/officeDocument/2006/relationships/image" Target="../media/image27.jpeg"/><Relationship Id="rId5" Type="http://schemas.openxmlformats.org/officeDocument/2006/relationships/image" Target="../media/image15.png"/><Relationship Id="rId15" Type="http://schemas.openxmlformats.org/officeDocument/2006/relationships/image" Target="../media/image36.png"/><Relationship Id="rId23" Type="http://schemas.openxmlformats.org/officeDocument/2006/relationships/hyperlink" Target="http://clk.atdmt.com/MRT/go/aub0930004975mrt/direct/01/" TargetMode="External"/><Relationship Id="rId28" Type="http://schemas.openxmlformats.org/officeDocument/2006/relationships/image" Target="../media/image4.png"/><Relationship Id="rId10" Type="http://schemas.openxmlformats.org/officeDocument/2006/relationships/image" Target="../media/image31.png"/><Relationship Id="rId19" Type="http://schemas.openxmlformats.org/officeDocument/2006/relationships/image" Target="../media/image40.png"/><Relationship Id="rId4" Type="http://schemas.openxmlformats.org/officeDocument/2006/relationships/image" Target="../media/image14.png"/><Relationship Id="rId9" Type="http://schemas.openxmlformats.org/officeDocument/2006/relationships/image" Target="../media/image30.png"/><Relationship Id="rId14" Type="http://schemas.openxmlformats.org/officeDocument/2006/relationships/image" Target="../media/image35.png"/><Relationship Id="rId22" Type="http://schemas.openxmlformats.org/officeDocument/2006/relationships/image" Target="../media/image42.png"/><Relationship Id="rId27" Type="http://schemas.openxmlformats.org/officeDocument/2006/relationships/image" Target="../media/image3.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OL Blank">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grpSp>
        <p:nvGrpSpPr>
          <p:cNvPr id="22" name="Group 61"/>
          <p:cNvGrpSpPr/>
          <p:nvPr userDrawn="1"/>
        </p:nvGrpSpPr>
        <p:grpSpPr>
          <a:xfrm>
            <a:off x="8895706" y="884207"/>
            <a:ext cx="164592" cy="5623560"/>
            <a:chOff x="8901933" y="884725"/>
            <a:chExt cx="164592" cy="5623560"/>
          </a:xfrm>
        </p:grpSpPr>
        <p:sp>
          <p:nvSpPr>
            <p:cNvPr id="23" name="Rectangle 2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p:cNvSpPr/>
            <p:nvPr/>
          </p:nvSpPr>
          <p:spPr>
            <a:xfrm>
              <a:off x="8901933"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 name="Group 67"/>
            <p:cNvGrpSpPr/>
            <p:nvPr/>
          </p:nvGrpSpPr>
          <p:grpSpPr>
            <a:xfrm>
              <a:off x="8939993" y="2382966"/>
              <a:ext cx="73152" cy="87341"/>
              <a:chOff x="8939993" y="2382966"/>
              <a:chExt cx="73152" cy="87341"/>
            </a:xfrm>
          </p:grpSpPr>
          <p:sp>
            <p:nvSpPr>
              <p:cNvPr id="28" name="Rounded Rectangle 2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ounded Rectangle 2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ounded Rectangle 2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 name="Isosceles Triangle 2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Isosceles Triangle 2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4" name="Picture 13" descr="tab2.png"/>
          <p:cNvPicPr>
            <a:picLocks noChangeAspect="1"/>
          </p:cNvPicPr>
          <p:nvPr userDrawn="1"/>
        </p:nvPicPr>
        <p:blipFill>
          <a:blip r:embed="rId4"/>
          <a:srcRect t="5699" b="13296"/>
          <a:stretch>
            <a:fillRect/>
          </a:stretch>
        </p:blipFill>
        <p:spPr>
          <a:xfrm>
            <a:off x="637309" y="571500"/>
            <a:ext cx="2918692" cy="266700"/>
          </a:xfrm>
          <a:prstGeom prst="rect">
            <a:avLst/>
          </a:prstGeom>
        </p:spPr>
      </p:pic>
      <p:pic>
        <p:nvPicPr>
          <p:cNvPr id="16" name="Picture 15" descr="tabe.png"/>
          <p:cNvPicPr>
            <a:picLocks noChangeAspect="1"/>
          </p:cNvPicPr>
          <p:nvPr userDrawn="1"/>
        </p:nvPicPr>
        <p:blipFill>
          <a:blip r:embed="rId5"/>
          <a:stretch>
            <a:fillRect/>
          </a:stretch>
        </p:blipFill>
        <p:spPr>
          <a:xfrm>
            <a:off x="1333500" y="6582064"/>
            <a:ext cx="1476375" cy="266700"/>
          </a:xfrm>
          <a:prstGeom prst="rect">
            <a:avLst/>
          </a:prstGeom>
        </p:spPr>
      </p:pic>
      <p:pic>
        <p:nvPicPr>
          <p:cNvPr id="17" name="Picture 2"/>
          <p:cNvPicPr>
            <a:picLocks noChangeAspect="1" noChangeArrowheads="1"/>
          </p:cNvPicPr>
          <p:nvPr userDrawn="1"/>
        </p:nvPicPr>
        <p:blipFill>
          <a:blip r:embed="rId6"/>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7_WS - Corkboard Style SHAR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4"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5"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0"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8">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9">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31" name="Group 202"/>
          <p:cNvGrpSpPr/>
          <p:nvPr userDrawn="1"/>
        </p:nvGrpSpPr>
        <p:grpSpPr>
          <a:xfrm>
            <a:off x="1905000" y="2186781"/>
            <a:ext cx="5005166" cy="763823"/>
            <a:chOff x="1905000" y="2186781"/>
            <a:chExt cx="5005166" cy="763823"/>
          </a:xfrm>
        </p:grpSpPr>
        <p:grpSp>
          <p:nvGrpSpPr>
            <p:cNvPr id="96" name="Group 199"/>
            <p:cNvGrpSpPr/>
            <p:nvPr userDrawn="1"/>
          </p:nvGrpSpPr>
          <p:grpSpPr>
            <a:xfrm>
              <a:off x="1905000" y="2226466"/>
              <a:ext cx="5005166" cy="724138"/>
              <a:chOff x="1905000" y="2226466"/>
              <a:chExt cx="5005166" cy="724138"/>
            </a:xfrm>
          </p:grpSpPr>
          <p:grpSp>
            <p:nvGrpSpPr>
              <p:cNvPr id="98" name="Group 455"/>
              <p:cNvGrpSpPr/>
              <p:nvPr userDrawn="1"/>
            </p:nvGrpSpPr>
            <p:grpSpPr>
              <a:xfrm>
                <a:off x="1908320" y="2355850"/>
                <a:ext cx="4953490" cy="594754"/>
                <a:chOff x="1945493" y="2302991"/>
                <a:chExt cx="4953490" cy="594754"/>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0">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99"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0"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0"/>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0"/>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0"/>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4" name="TextBox 183"/>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258" name="Group 257"/>
          <p:cNvGrpSpPr/>
          <p:nvPr userDrawn="1"/>
        </p:nvGrpSpPr>
        <p:grpSpPr>
          <a:xfrm>
            <a:off x="1809749" y="3267364"/>
            <a:ext cx="7080251" cy="3884942"/>
            <a:chOff x="1809749" y="3049258"/>
            <a:chExt cx="7080251" cy="3884942"/>
          </a:xfrm>
        </p:grpSpPr>
        <p:pic>
          <p:nvPicPr>
            <p:cNvPr id="232" name="Picture 231" descr="MSOL_Documents_Lists_16.gif"/>
            <p:cNvPicPr>
              <a:picLocks noChangeAspect="1"/>
            </p:cNvPicPr>
            <p:nvPr userDrawn="1"/>
          </p:nvPicPr>
          <p:blipFill>
            <a:blip r:embed="rId11"/>
            <a:stretch>
              <a:fillRect/>
            </a:stretch>
          </p:blipFill>
          <p:spPr>
            <a:xfrm>
              <a:off x="2255520" y="3139440"/>
              <a:ext cx="106680" cy="106680"/>
            </a:xfrm>
            <a:prstGeom prst="rect">
              <a:avLst/>
            </a:prstGeom>
          </p:spPr>
        </p:pic>
        <p:grpSp>
          <p:nvGrpSpPr>
            <p:cNvPr id="101"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2"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2">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4" name="Group 102"/>
            <p:cNvGrpSpPr/>
            <p:nvPr userDrawn="1"/>
          </p:nvGrpSpPr>
          <p:grpSpPr>
            <a:xfrm>
              <a:off x="1852085" y="3282950"/>
              <a:ext cx="5386916" cy="246178"/>
              <a:chOff x="1907091" y="3385870"/>
              <a:chExt cx="4486632" cy="177144"/>
            </a:xfrm>
          </p:grpSpPr>
          <p:sp>
            <p:nvSpPr>
              <p:cNvPr id="176" name="Rectangle 17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0" name="Straight Connector 17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12" name="Group 520"/>
            <p:cNvGrpSpPr/>
            <p:nvPr userDrawn="1"/>
          </p:nvGrpSpPr>
          <p:grpSpPr>
            <a:xfrm>
              <a:off x="1816098" y="3352800"/>
              <a:ext cx="5217160" cy="814387"/>
              <a:chOff x="1791331" y="4243387"/>
              <a:chExt cx="5447669" cy="814387"/>
            </a:xfrm>
          </p:grpSpPr>
          <p:grpSp>
            <p:nvGrpSpPr>
              <p:cNvPr id="113" name="Group 498"/>
              <p:cNvGrpSpPr/>
              <p:nvPr/>
            </p:nvGrpSpPr>
            <p:grpSpPr>
              <a:xfrm>
                <a:off x="1791331" y="4243387"/>
                <a:ext cx="5447669" cy="814387"/>
                <a:chOff x="1791331" y="5638800"/>
                <a:chExt cx="5447669" cy="814387"/>
              </a:xfrm>
            </p:grpSpPr>
            <p:grpSp>
              <p:nvGrpSpPr>
                <p:cNvPr id="114" name="Group 500"/>
                <p:cNvGrpSpPr/>
                <p:nvPr/>
              </p:nvGrpSpPr>
              <p:grpSpPr>
                <a:xfrm>
                  <a:off x="1791331" y="5638800"/>
                  <a:ext cx="5066669" cy="814387"/>
                  <a:chOff x="1791331" y="5638800"/>
                  <a:chExt cx="5066669" cy="814387"/>
                </a:xfrm>
              </p:grpSpPr>
              <p:sp>
                <p:nvSpPr>
                  <p:cNvPr id="391" name="Freeform 390"/>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2" name="Picture 391" descr="thumb_tack_small.png"/>
                  <p:cNvPicPr>
                    <a:picLocks noChangeAspect="1"/>
                  </p:cNvPicPr>
                  <p:nvPr/>
                </p:nvPicPr>
                <p:blipFill>
                  <a:blip r:embed="rId13" cstate="print"/>
                  <a:stretch>
                    <a:fillRect/>
                  </a:stretch>
                </p:blipFill>
                <p:spPr>
                  <a:xfrm flipH="1">
                    <a:off x="1791331" y="5638800"/>
                    <a:ext cx="260427" cy="357187"/>
                  </a:xfrm>
                  <a:prstGeom prst="rect">
                    <a:avLst/>
                  </a:prstGeom>
                </p:spPr>
              </p:pic>
              <p:pic>
                <p:nvPicPr>
                  <p:cNvPr id="393" name="Picture 392" descr="thumb_tack_small.png"/>
                  <p:cNvPicPr>
                    <a:picLocks noChangeAspect="1"/>
                  </p:cNvPicPr>
                  <p:nvPr/>
                </p:nvPicPr>
                <p:blipFill>
                  <a:blip r:embed="rId14" cstate="print"/>
                  <a:stretch>
                    <a:fillRect/>
                  </a:stretch>
                </p:blipFill>
                <p:spPr>
                  <a:xfrm>
                    <a:off x="6553200" y="6096000"/>
                    <a:ext cx="266700" cy="357187"/>
                  </a:xfrm>
                  <a:prstGeom prst="rect">
                    <a:avLst/>
                  </a:prstGeom>
                </p:spPr>
              </p:pic>
            </p:grpSp>
            <p:grpSp>
              <p:nvGrpSpPr>
                <p:cNvPr id="115" name="Group 501"/>
                <p:cNvGrpSpPr/>
                <p:nvPr/>
              </p:nvGrpSpPr>
              <p:grpSpPr>
                <a:xfrm>
                  <a:off x="2026920" y="5722620"/>
                  <a:ext cx="5212080" cy="678179"/>
                  <a:chOff x="1935480" y="5989320"/>
                  <a:chExt cx="5212080" cy="678179"/>
                </a:xfrm>
              </p:grpSpPr>
              <p:pic>
                <p:nvPicPr>
                  <p:cNvPr id="376" name="Picture 2"/>
                  <p:cNvPicPr>
                    <a:picLocks noChangeAspect="1" noChangeArrowheads="1"/>
                  </p:cNvPicPr>
                  <p:nvPr/>
                </p:nvPicPr>
                <p:blipFill>
                  <a:blip r:embed="rId1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6" name="Group 354"/>
                  <p:cNvGrpSpPr/>
                  <p:nvPr/>
                </p:nvGrpSpPr>
                <p:grpSpPr>
                  <a:xfrm>
                    <a:off x="2506980" y="5989320"/>
                    <a:ext cx="4640580" cy="678179"/>
                    <a:chOff x="2506980" y="5349240"/>
                    <a:chExt cx="4640580" cy="678179"/>
                  </a:xfrm>
                </p:grpSpPr>
                <p:sp>
                  <p:nvSpPr>
                    <p:cNvPr id="379" name="TextBox 37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7" name="Group 122"/>
                    <p:cNvGrpSpPr/>
                    <p:nvPr/>
                  </p:nvGrpSpPr>
                  <p:grpSpPr>
                    <a:xfrm>
                      <a:off x="6497224" y="5349240"/>
                      <a:ext cx="223616" cy="186778"/>
                      <a:chOff x="5842673" y="3935369"/>
                      <a:chExt cx="223616" cy="186778"/>
                    </a:xfrm>
                  </p:grpSpPr>
                  <p:sp>
                    <p:nvSpPr>
                      <p:cNvPr id="388" name="Snip Single Corner Rectangle 38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9" name="Rounded Rectangle 38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0" name="Curved Left Arrow 38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8" name="Group 197"/>
                    <p:cNvGrpSpPr/>
                    <p:nvPr/>
                  </p:nvGrpSpPr>
                  <p:grpSpPr>
                    <a:xfrm>
                      <a:off x="2508726" y="5611921"/>
                      <a:ext cx="1354613" cy="415498"/>
                      <a:chOff x="2645673" y="1897285"/>
                      <a:chExt cx="1066876" cy="435872"/>
                    </a:xfrm>
                  </p:grpSpPr>
                  <p:sp>
                    <p:nvSpPr>
                      <p:cNvPr id="385" name="TextBox 38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7" name="TextBox 386"/>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2" name="TextBox 38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3" name="TextBox 38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4" name="TextBox 38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78" name="Picture 377"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373" name="Picture 372" descr="xls16.png"/>
              <p:cNvPicPr>
                <a:picLocks noChangeAspect="1"/>
              </p:cNvPicPr>
              <p:nvPr/>
            </p:nvPicPr>
            <p:blipFill>
              <a:blip r:embed="rId16"/>
              <a:stretch>
                <a:fillRect/>
              </a:stretch>
            </p:blipFill>
            <p:spPr>
              <a:xfrm>
                <a:off x="2514600" y="4823460"/>
                <a:ext cx="136207" cy="136207"/>
              </a:xfrm>
              <a:prstGeom prst="rect">
                <a:avLst/>
              </a:prstGeom>
            </p:spPr>
          </p:pic>
        </p:grpSp>
        <p:grpSp>
          <p:nvGrpSpPr>
            <p:cNvPr id="119" name="Group 393"/>
            <p:cNvGrpSpPr/>
            <p:nvPr userDrawn="1"/>
          </p:nvGrpSpPr>
          <p:grpSpPr>
            <a:xfrm>
              <a:off x="1822449" y="4189413"/>
              <a:ext cx="5210810" cy="971321"/>
              <a:chOff x="1822449" y="5027613"/>
              <a:chExt cx="5210810" cy="971321"/>
            </a:xfrm>
          </p:grpSpPr>
          <p:grpSp>
            <p:nvGrpSpPr>
              <p:cNvPr id="120" name="Group 218"/>
              <p:cNvGrpSpPr/>
              <p:nvPr/>
            </p:nvGrpSpPr>
            <p:grpSpPr>
              <a:xfrm>
                <a:off x="1822449" y="5027613"/>
                <a:ext cx="5210814" cy="971321"/>
                <a:chOff x="1822449" y="5027613"/>
                <a:chExt cx="5210814" cy="971321"/>
              </a:xfrm>
            </p:grpSpPr>
            <p:grpSp>
              <p:nvGrpSpPr>
                <p:cNvPr id="121" name="Group 478"/>
                <p:cNvGrpSpPr/>
                <p:nvPr/>
              </p:nvGrpSpPr>
              <p:grpSpPr>
                <a:xfrm>
                  <a:off x="1822449" y="5027613"/>
                  <a:ext cx="4845931" cy="915987"/>
                  <a:chOff x="1797962" y="5537200"/>
                  <a:chExt cx="5060038" cy="915987"/>
                </a:xfrm>
              </p:grpSpPr>
              <p:sp>
                <p:nvSpPr>
                  <p:cNvPr id="415" name="Freeform 414"/>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6" name="Picture 415" descr="thumb_tack_small.png"/>
                  <p:cNvPicPr>
                    <a:picLocks noChangeAspect="1"/>
                  </p:cNvPicPr>
                  <p:nvPr/>
                </p:nvPicPr>
                <p:blipFill>
                  <a:blip r:embed="rId13" cstate="print"/>
                  <a:stretch>
                    <a:fillRect/>
                  </a:stretch>
                </p:blipFill>
                <p:spPr>
                  <a:xfrm flipH="1">
                    <a:off x="1797962" y="5537200"/>
                    <a:ext cx="260427" cy="357187"/>
                  </a:xfrm>
                  <a:prstGeom prst="rect">
                    <a:avLst/>
                  </a:prstGeom>
                </p:spPr>
              </p:pic>
              <p:pic>
                <p:nvPicPr>
                  <p:cNvPr id="417" name="Picture 416" descr="thumb_tack_small.png"/>
                  <p:cNvPicPr>
                    <a:picLocks noChangeAspect="1"/>
                  </p:cNvPicPr>
                  <p:nvPr/>
                </p:nvPicPr>
                <p:blipFill>
                  <a:blip r:embed="rId14" cstate="print"/>
                  <a:stretch>
                    <a:fillRect/>
                  </a:stretch>
                </p:blipFill>
                <p:spPr>
                  <a:xfrm>
                    <a:off x="6553200" y="6096000"/>
                    <a:ext cx="266700" cy="357187"/>
                  </a:xfrm>
                  <a:prstGeom prst="rect">
                    <a:avLst/>
                  </a:prstGeom>
                </p:spPr>
              </p:pic>
            </p:grpSp>
            <p:grpSp>
              <p:nvGrpSpPr>
                <p:cNvPr id="122" name="Group 479"/>
                <p:cNvGrpSpPr/>
                <p:nvPr/>
              </p:nvGrpSpPr>
              <p:grpSpPr>
                <a:xfrm>
                  <a:off x="2041720" y="5213033"/>
                  <a:ext cx="4991543" cy="785901"/>
                  <a:chOff x="1935480" y="5989320"/>
                  <a:chExt cx="5212080" cy="785901"/>
                </a:xfrm>
              </p:grpSpPr>
              <p:pic>
                <p:nvPicPr>
                  <p:cNvPr id="402" name="Picture 2"/>
                  <p:cNvPicPr>
                    <a:picLocks noChangeAspect="1" noChangeArrowheads="1"/>
                  </p:cNvPicPr>
                  <p:nvPr/>
                </p:nvPicPr>
                <p:blipFill>
                  <a:blip r:embed="rId1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3" name="Group 354"/>
                  <p:cNvGrpSpPr/>
                  <p:nvPr/>
                </p:nvGrpSpPr>
                <p:grpSpPr>
                  <a:xfrm>
                    <a:off x="2506980" y="5989320"/>
                    <a:ext cx="4640580" cy="785901"/>
                    <a:chOff x="2506980" y="5349240"/>
                    <a:chExt cx="4640580" cy="785901"/>
                  </a:xfrm>
                </p:grpSpPr>
                <p:sp>
                  <p:nvSpPr>
                    <p:cNvPr id="404" name="TextBox 40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24" name="Group 122"/>
                    <p:cNvGrpSpPr/>
                    <p:nvPr/>
                  </p:nvGrpSpPr>
                  <p:grpSpPr>
                    <a:xfrm>
                      <a:off x="6497224" y="5349240"/>
                      <a:ext cx="223616" cy="186778"/>
                      <a:chOff x="5842673" y="3935369"/>
                      <a:chExt cx="223616" cy="186778"/>
                    </a:xfrm>
                  </p:grpSpPr>
                  <p:sp>
                    <p:nvSpPr>
                      <p:cNvPr id="412" name="Snip Single Corner Rectangle 41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3" name="Rounded Rectangle 41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4" name="Curved Left Arrow 41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5" name="Group 197"/>
                    <p:cNvGrpSpPr/>
                    <p:nvPr/>
                  </p:nvGrpSpPr>
                  <p:grpSpPr>
                    <a:xfrm>
                      <a:off x="2508726" y="5611921"/>
                      <a:ext cx="1354613" cy="523220"/>
                      <a:chOff x="2645673" y="1897286"/>
                      <a:chExt cx="1066876" cy="548876"/>
                    </a:xfrm>
                  </p:grpSpPr>
                  <p:sp>
                    <p:nvSpPr>
                      <p:cNvPr id="410" name="TextBox 4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1" name="TextBox 410"/>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07" name="TextBox 40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08" name="TextBox 40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09" name="TextBox 40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126" name="Group 217"/>
              <p:cNvGrpSpPr/>
              <p:nvPr/>
            </p:nvGrpSpPr>
            <p:grpSpPr>
              <a:xfrm>
                <a:off x="2042160" y="5257800"/>
                <a:ext cx="590662" cy="587693"/>
                <a:chOff x="2042160" y="5257800"/>
                <a:chExt cx="590662" cy="587693"/>
              </a:xfrm>
            </p:grpSpPr>
            <p:pic>
              <p:nvPicPr>
                <p:cNvPr id="397" name="Picture 2"/>
                <p:cNvPicPr>
                  <a:picLocks noChangeAspect="1" noChangeArrowheads="1"/>
                </p:cNvPicPr>
                <p:nvPr/>
              </p:nvPicPr>
              <p:blipFill>
                <a:blip r:embed="rId17"/>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98" name="Picture 397" descr="WSExplore0010 12-14-2007.png"/>
                <p:cNvPicPr>
                  <a:picLocks noChangeAspect="1"/>
                </p:cNvPicPr>
                <p:nvPr/>
              </p:nvPicPr>
              <p:blipFill>
                <a:blip r:embed="rId12"/>
                <a:stretch>
                  <a:fillRect/>
                </a:stretch>
              </p:blipFill>
              <p:spPr>
                <a:xfrm>
                  <a:off x="2071864" y="5288810"/>
                  <a:ext cx="100342" cy="104775"/>
                </a:xfrm>
                <a:prstGeom prst="rect">
                  <a:avLst/>
                </a:prstGeom>
              </p:spPr>
            </p:pic>
            <p:pic>
              <p:nvPicPr>
                <p:cNvPr id="399" name="Picture 398" descr="ppt16.png"/>
                <p:cNvPicPr>
                  <a:picLocks noChangeAspect="1"/>
                </p:cNvPicPr>
                <p:nvPr/>
              </p:nvPicPr>
              <p:blipFill>
                <a:blip r:embed="rId18"/>
                <a:stretch>
                  <a:fillRect/>
                </a:stretch>
              </p:blipFill>
              <p:spPr>
                <a:xfrm>
                  <a:off x="2511518" y="5718829"/>
                  <a:ext cx="121304" cy="126664"/>
                </a:xfrm>
                <a:prstGeom prst="rect">
                  <a:avLst/>
                </a:prstGeom>
              </p:spPr>
            </p:pic>
          </p:grpSp>
        </p:grpSp>
        <p:grpSp>
          <p:nvGrpSpPr>
            <p:cNvPr id="127" name="Group 473"/>
            <p:cNvGrpSpPr/>
            <p:nvPr userDrawn="1"/>
          </p:nvGrpSpPr>
          <p:grpSpPr>
            <a:xfrm>
              <a:off x="1809749" y="6096000"/>
              <a:ext cx="5223508" cy="838200"/>
              <a:chOff x="1784702" y="5081587"/>
              <a:chExt cx="5454298" cy="838200"/>
            </a:xfrm>
          </p:grpSpPr>
          <p:grpSp>
            <p:nvGrpSpPr>
              <p:cNvPr id="160" name="Group 450"/>
              <p:cNvGrpSpPr/>
              <p:nvPr/>
            </p:nvGrpSpPr>
            <p:grpSpPr>
              <a:xfrm>
                <a:off x="1784702" y="5081587"/>
                <a:ext cx="5454298" cy="838200"/>
                <a:chOff x="1784702" y="5614987"/>
                <a:chExt cx="5454298" cy="838200"/>
              </a:xfrm>
            </p:grpSpPr>
            <p:grpSp>
              <p:nvGrpSpPr>
                <p:cNvPr id="161" name="Group 452"/>
                <p:cNvGrpSpPr/>
                <p:nvPr/>
              </p:nvGrpSpPr>
              <p:grpSpPr>
                <a:xfrm>
                  <a:off x="1784702" y="5614987"/>
                  <a:ext cx="5073298" cy="838200"/>
                  <a:chOff x="1784702" y="5614987"/>
                  <a:chExt cx="5073298" cy="838200"/>
                </a:xfrm>
              </p:grpSpPr>
              <p:sp>
                <p:nvSpPr>
                  <p:cNvPr id="437" name="Freeform 43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8" name="Picture 437" descr="thumb_tack_small.png"/>
                  <p:cNvPicPr>
                    <a:picLocks noChangeAspect="1"/>
                  </p:cNvPicPr>
                  <p:nvPr/>
                </p:nvPicPr>
                <p:blipFill>
                  <a:blip r:embed="rId13" cstate="print"/>
                  <a:stretch>
                    <a:fillRect/>
                  </a:stretch>
                </p:blipFill>
                <p:spPr>
                  <a:xfrm flipH="1">
                    <a:off x="1784702" y="5614987"/>
                    <a:ext cx="260427" cy="357187"/>
                  </a:xfrm>
                  <a:prstGeom prst="rect">
                    <a:avLst/>
                  </a:prstGeom>
                </p:spPr>
              </p:pic>
              <p:pic>
                <p:nvPicPr>
                  <p:cNvPr id="439" name="Picture 438" descr="thumb_tack_small.png"/>
                  <p:cNvPicPr>
                    <a:picLocks noChangeAspect="1"/>
                  </p:cNvPicPr>
                  <p:nvPr/>
                </p:nvPicPr>
                <p:blipFill>
                  <a:blip r:embed="rId14" cstate="print"/>
                  <a:stretch>
                    <a:fillRect/>
                  </a:stretch>
                </p:blipFill>
                <p:spPr>
                  <a:xfrm>
                    <a:off x="6553200" y="6096000"/>
                    <a:ext cx="266700" cy="357187"/>
                  </a:xfrm>
                  <a:prstGeom prst="rect">
                    <a:avLst/>
                  </a:prstGeom>
                </p:spPr>
              </p:pic>
            </p:grpSp>
            <p:grpSp>
              <p:nvGrpSpPr>
                <p:cNvPr id="162" name="Group 453"/>
                <p:cNvGrpSpPr/>
                <p:nvPr/>
              </p:nvGrpSpPr>
              <p:grpSpPr>
                <a:xfrm>
                  <a:off x="2026920" y="5722620"/>
                  <a:ext cx="5212080" cy="594360"/>
                  <a:chOff x="1935480" y="5989320"/>
                  <a:chExt cx="5212080" cy="594360"/>
                </a:xfrm>
              </p:grpSpPr>
              <p:pic>
                <p:nvPicPr>
                  <p:cNvPr id="423" name="Picture 2"/>
                  <p:cNvPicPr>
                    <a:picLocks noChangeAspect="1" noChangeArrowheads="1"/>
                  </p:cNvPicPr>
                  <p:nvPr/>
                </p:nvPicPr>
                <p:blipFill>
                  <a:blip r:embed="rId1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63" name="Group 354"/>
                  <p:cNvGrpSpPr/>
                  <p:nvPr/>
                </p:nvGrpSpPr>
                <p:grpSpPr>
                  <a:xfrm>
                    <a:off x="2506980" y="5989320"/>
                    <a:ext cx="4640580" cy="462737"/>
                    <a:chOff x="2506980" y="5349240"/>
                    <a:chExt cx="4640580" cy="462737"/>
                  </a:xfrm>
                </p:grpSpPr>
                <p:sp>
                  <p:nvSpPr>
                    <p:cNvPr id="426" name="TextBox 425"/>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64" name="Group 122"/>
                    <p:cNvGrpSpPr/>
                    <p:nvPr/>
                  </p:nvGrpSpPr>
                  <p:grpSpPr>
                    <a:xfrm>
                      <a:off x="6497224" y="5349240"/>
                      <a:ext cx="223616" cy="186778"/>
                      <a:chOff x="5842673" y="3935369"/>
                      <a:chExt cx="223616" cy="186778"/>
                    </a:xfrm>
                  </p:grpSpPr>
                  <p:sp>
                    <p:nvSpPr>
                      <p:cNvPr id="434" name="Snip Single Corner Rectangle 43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5" name="Rounded Rectangle 43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6" name="Curved Left Arrow 43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5" name="Group 197"/>
                    <p:cNvGrpSpPr/>
                    <p:nvPr/>
                  </p:nvGrpSpPr>
                  <p:grpSpPr>
                    <a:xfrm>
                      <a:off x="2508726" y="5611921"/>
                      <a:ext cx="1432296" cy="200056"/>
                      <a:chOff x="2645673" y="1897291"/>
                      <a:chExt cx="1128058" cy="209866"/>
                    </a:xfrm>
                  </p:grpSpPr>
                  <p:sp>
                    <p:nvSpPr>
                      <p:cNvPr id="432" name="TextBox 43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33" name="TextBox 432"/>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429" name="TextBox 42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30" name="TextBox 42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31" name="TextBox 43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425" name="Picture 424"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420" name="Picture 419" descr="IC16DOCX.gif"/>
              <p:cNvPicPr>
                <a:picLocks noChangeAspect="1"/>
              </p:cNvPicPr>
              <p:nvPr/>
            </p:nvPicPr>
            <p:blipFill>
              <a:blip r:embed="rId19"/>
              <a:stretch>
                <a:fillRect/>
              </a:stretch>
            </p:blipFill>
            <p:spPr>
              <a:xfrm>
                <a:off x="2514600" y="5692140"/>
                <a:ext cx="115389" cy="115389"/>
              </a:xfrm>
              <a:prstGeom prst="rect">
                <a:avLst/>
              </a:prstGeom>
            </p:spPr>
          </p:pic>
        </p:grpSp>
      </p:grpSp>
      <p:sp>
        <p:nvSpPr>
          <p:cNvPr id="253" name="Rectangle 252"/>
          <p:cNvSpPr/>
          <p:nvPr userDrawn="1"/>
        </p:nvSpPr>
        <p:spPr>
          <a:xfrm>
            <a:off x="1889760" y="2598420"/>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167" name="Group 257"/>
          <p:cNvGrpSpPr/>
          <p:nvPr userDrawn="1"/>
        </p:nvGrpSpPr>
        <p:grpSpPr>
          <a:xfrm>
            <a:off x="1911350" y="2817316"/>
            <a:ext cx="4950460" cy="205135"/>
            <a:chOff x="1911350" y="2817316"/>
            <a:chExt cx="4950460" cy="205135"/>
          </a:xfrm>
        </p:grpSpPr>
        <p:pic>
          <p:nvPicPr>
            <p:cNvPr id="259" name="Picture 258" descr="MSOL_Share_32.gif"/>
            <p:cNvPicPr>
              <a:picLocks noChangeAspect="1"/>
            </p:cNvPicPr>
            <p:nvPr userDrawn="1"/>
          </p:nvPicPr>
          <p:blipFill>
            <a:blip r:embed="rId20">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260" name="Rectangle 259"/>
            <p:cNvSpPr/>
            <p:nvPr userDrawn="1"/>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261" name="Rectangle 260"/>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263" name="Chevron 262"/>
            <p:cNvSpPr/>
            <p:nvPr userDrawn="1"/>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4" name="Chevron 263"/>
            <p:cNvSpPr/>
            <p:nvPr userDrawn="1"/>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62" name="Group 261"/>
          <p:cNvGrpSpPr/>
          <p:nvPr userDrawn="1"/>
        </p:nvGrpSpPr>
        <p:grpSpPr>
          <a:xfrm>
            <a:off x="5543318" y="3045699"/>
            <a:ext cx="1212850" cy="171203"/>
            <a:chOff x="7293610" y="6248644"/>
            <a:chExt cx="1212850" cy="171203"/>
          </a:xfrm>
        </p:grpSpPr>
        <p:sp>
          <p:nvSpPr>
            <p:cNvPr id="270" name="Rectangle 269"/>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72" name="Rectangle 271"/>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Share</a:t>
              </a:r>
              <a:endParaRPr lang="en-US" sz="800" dirty="0">
                <a:solidFill>
                  <a:schemeClr val="tx1"/>
                </a:solidFill>
                <a:latin typeface="Segoe UI" pitchFamily="34" charset="0"/>
                <a:ea typeface="Verdana" pitchFamily="34" charset="0"/>
                <a:cs typeface="Verdana" pitchFamily="34" charset="0"/>
              </a:endParaRPr>
            </a:p>
          </p:txBody>
        </p:sp>
      </p:grpSp>
      <p:sp>
        <p:nvSpPr>
          <p:cNvPr id="274" name="Rectangle 273"/>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75" name="Group 274"/>
          <p:cNvGrpSpPr/>
          <p:nvPr userDrawn="1"/>
        </p:nvGrpSpPr>
        <p:grpSpPr>
          <a:xfrm>
            <a:off x="7429500" y="2202150"/>
            <a:ext cx="1314996" cy="4452015"/>
            <a:chOff x="7429500" y="2177385"/>
            <a:chExt cx="1314996" cy="4452015"/>
          </a:xfrm>
        </p:grpSpPr>
        <p:pic>
          <p:nvPicPr>
            <p:cNvPr id="276" name="Picture 275" descr="skyscraper-ad-placeholder-1.png"/>
            <p:cNvPicPr>
              <a:picLocks noChangeAspect="1"/>
            </p:cNvPicPr>
            <p:nvPr/>
          </p:nvPicPr>
          <p:blipFill>
            <a:blip r:embed="rId21"/>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277" name="Picture 276" descr="skyscraper-ad-placeholder-1.png"/>
            <p:cNvPicPr>
              <a:picLocks noChangeAspect="1"/>
            </p:cNvPicPr>
            <p:nvPr/>
          </p:nvPicPr>
          <p:blipFill>
            <a:blip r:embed="rId21"/>
            <a:srcRect l="23179" t="92715" r="24669" b="2649"/>
            <a:stretch>
              <a:fillRect/>
            </a:stretch>
          </p:blipFill>
          <p:spPr>
            <a:xfrm>
              <a:off x="7726680" y="6042660"/>
              <a:ext cx="685800" cy="228600"/>
            </a:xfrm>
            <a:prstGeom prst="rect">
              <a:avLst/>
            </a:prstGeom>
            <a:effectLst/>
          </p:spPr>
        </p:pic>
        <p:sp>
          <p:nvSpPr>
            <p:cNvPr id="278" name="TextBox 277"/>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pic>
        <p:nvPicPr>
          <p:cNvPr id="279" name="Picture 278"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312" name="Group 311"/>
          <p:cNvGrpSpPr/>
          <p:nvPr userDrawn="1"/>
        </p:nvGrpSpPr>
        <p:grpSpPr>
          <a:xfrm>
            <a:off x="1809749" y="5409590"/>
            <a:ext cx="5223508" cy="777240"/>
            <a:chOff x="1809749" y="5196840"/>
            <a:chExt cx="5223508" cy="777240"/>
          </a:xfrm>
        </p:grpSpPr>
        <p:grpSp>
          <p:nvGrpSpPr>
            <p:cNvPr id="313" name="Group 450"/>
            <p:cNvGrpSpPr/>
            <p:nvPr/>
          </p:nvGrpSpPr>
          <p:grpSpPr>
            <a:xfrm>
              <a:off x="1809749" y="5196840"/>
              <a:ext cx="5223508" cy="777240"/>
              <a:chOff x="1784702" y="5654040"/>
              <a:chExt cx="5454298" cy="777240"/>
            </a:xfrm>
          </p:grpSpPr>
          <p:grpSp>
            <p:nvGrpSpPr>
              <p:cNvPr id="319" name="Group 452"/>
              <p:cNvGrpSpPr/>
              <p:nvPr/>
            </p:nvGrpSpPr>
            <p:grpSpPr>
              <a:xfrm>
                <a:off x="1784702" y="5654040"/>
                <a:ext cx="5073298" cy="777240"/>
                <a:chOff x="1784702" y="5654040"/>
                <a:chExt cx="5073298" cy="777240"/>
              </a:xfrm>
            </p:grpSpPr>
            <p:sp>
              <p:nvSpPr>
                <p:cNvPr id="355" name="Freeform 35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6" name="Picture 355" descr="thumb_tack_small.png"/>
                <p:cNvPicPr>
                  <a:picLocks noChangeAspect="1"/>
                </p:cNvPicPr>
                <p:nvPr/>
              </p:nvPicPr>
              <p:blipFill>
                <a:blip r:embed="rId13" cstate="print"/>
                <a:stretch>
                  <a:fillRect/>
                </a:stretch>
              </p:blipFill>
              <p:spPr>
                <a:xfrm flipH="1">
                  <a:off x="1784702" y="5715000"/>
                  <a:ext cx="260427" cy="357187"/>
                </a:xfrm>
                <a:prstGeom prst="rect">
                  <a:avLst/>
                </a:prstGeom>
              </p:spPr>
            </p:pic>
            <p:pic>
              <p:nvPicPr>
                <p:cNvPr id="371" name="Picture 370" descr="thumb_tack_small.png"/>
                <p:cNvPicPr>
                  <a:picLocks noChangeAspect="1"/>
                </p:cNvPicPr>
                <p:nvPr/>
              </p:nvPicPr>
              <p:blipFill>
                <a:blip r:embed="rId14" cstate="print"/>
                <a:stretch>
                  <a:fillRect/>
                </a:stretch>
              </p:blipFill>
              <p:spPr>
                <a:xfrm>
                  <a:off x="6578599" y="6043613"/>
                  <a:ext cx="266700" cy="357187"/>
                </a:xfrm>
                <a:prstGeom prst="rect">
                  <a:avLst/>
                </a:prstGeom>
              </p:spPr>
            </p:pic>
          </p:grpSp>
          <p:grpSp>
            <p:nvGrpSpPr>
              <p:cNvPr id="323" name="Group 453"/>
              <p:cNvGrpSpPr/>
              <p:nvPr/>
            </p:nvGrpSpPr>
            <p:grpSpPr>
              <a:xfrm>
                <a:off x="2026920" y="5722620"/>
                <a:ext cx="5212080" cy="594360"/>
                <a:chOff x="1935480" y="5989320"/>
                <a:chExt cx="5212080" cy="594360"/>
              </a:xfrm>
            </p:grpSpPr>
            <p:pic>
              <p:nvPicPr>
                <p:cNvPr id="324" name="Picture 2"/>
                <p:cNvPicPr>
                  <a:picLocks noChangeAspect="1" noChangeArrowheads="1"/>
                </p:cNvPicPr>
                <p:nvPr/>
              </p:nvPicPr>
              <p:blipFill>
                <a:blip r:embed="rId1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337" name="Group 354"/>
                <p:cNvGrpSpPr/>
                <p:nvPr/>
              </p:nvGrpSpPr>
              <p:grpSpPr>
                <a:xfrm>
                  <a:off x="2506980" y="5989320"/>
                  <a:ext cx="4640580" cy="570460"/>
                  <a:chOff x="2506980" y="5349240"/>
                  <a:chExt cx="4640580" cy="570460"/>
                </a:xfrm>
              </p:grpSpPr>
              <p:sp>
                <p:nvSpPr>
                  <p:cNvPr id="339" name="TextBox 33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341" name="Group 122"/>
                  <p:cNvGrpSpPr/>
                  <p:nvPr/>
                </p:nvGrpSpPr>
                <p:grpSpPr>
                  <a:xfrm>
                    <a:off x="6497224" y="5349240"/>
                    <a:ext cx="223616" cy="186778"/>
                    <a:chOff x="5842673" y="3935369"/>
                    <a:chExt cx="223616" cy="186778"/>
                  </a:xfrm>
                </p:grpSpPr>
                <p:sp>
                  <p:nvSpPr>
                    <p:cNvPr id="349" name="Snip Single Corner Rectangle 3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50" name="Rounded Rectangle 3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52" name="Curved Left Arrow 35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42" name="Group 197"/>
                  <p:cNvGrpSpPr/>
                  <p:nvPr/>
                </p:nvGrpSpPr>
                <p:grpSpPr>
                  <a:xfrm>
                    <a:off x="2508726" y="5611923"/>
                    <a:ext cx="1354613" cy="307777"/>
                    <a:chOff x="2645673" y="1897291"/>
                    <a:chExt cx="1066876" cy="322869"/>
                  </a:xfrm>
                </p:grpSpPr>
                <p:sp>
                  <p:nvSpPr>
                    <p:cNvPr id="346" name="TextBox 34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47" name="TextBox 346"/>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a:t>
                      </a:r>
                      <a:r>
                        <a:rPr lang="en-US" sz="700" dirty="0" err="1">
                          <a:solidFill>
                            <a:schemeClr val="tx1">
                              <a:lumMod val="50000"/>
                              <a:lumOff val="50000"/>
                            </a:schemeClr>
                          </a:solidFill>
                          <a:latin typeface="Segoe UI" pitchFamily="34" charset="0"/>
                          <a:cs typeface="Segoe UI" pitchFamily="34" charset="0"/>
                        </a:rPr>
                        <a:t>compellimg</a:t>
                      </a:r>
                      <a:r>
                        <a:rPr lang="en-US" sz="700" dirty="0">
                          <a:solidFill>
                            <a:schemeClr val="tx1">
                              <a:lumMod val="50000"/>
                              <a:lumOff val="50000"/>
                            </a:schemeClr>
                          </a:solidFill>
                          <a:latin typeface="Segoe UI" pitchFamily="34" charset="0"/>
                          <a:cs typeface="Segoe UI" pitchFamily="34" charset="0"/>
                        </a:rPr>
                        <a:t>…</a:t>
                      </a:r>
                    </a:p>
                  </p:txBody>
                </p:sp>
              </p:grpSp>
              <p:sp>
                <p:nvSpPr>
                  <p:cNvPr id="343" name="TextBox 34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44" name="TextBox 34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45" name="TextBox 34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38" name="Picture 337"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316" name="Picture 3"/>
            <p:cNvPicPr>
              <a:picLocks noChangeAspect="1" noChangeArrowheads="1"/>
            </p:cNvPicPr>
            <p:nvPr userDrawn="1"/>
          </p:nvPicPr>
          <p:blipFill>
            <a:blip r:embed="rId2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17" name="Picture 316" descr="WSExplore0010 12-14-2007.png"/>
            <p:cNvPicPr>
              <a:picLocks noChangeAspect="1"/>
            </p:cNvPicPr>
            <p:nvPr userDrawn="1"/>
          </p:nvPicPr>
          <p:blipFill>
            <a:blip r:embed="rId12"/>
            <a:stretch>
              <a:fillRect/>
            </a:stretch>
          </p:blipFill>
          <p:spPr>
            <a:xfrm>
              <a:off x="2071863" y="5335233"/>
              <a:ext cx="100342" cy="104775"/>
            </a:xfrm>
            <a:prstGeom prst="rect">
              <a:avLst/>
            </a:prstGeom>
          </p:spPr>
        </p:pic>
        <p:pic>
          <p:nvPicPr>
            <p:cNvPr id="318" name="Picture 317" descr="IC16DOCX.gif"/>
            <p:cNvPicPr>
              <a:picLocks noChangeAspect="1"/>
            </p:cNvPicPr>
            <p:nvPr userDrawn="1"/>
          </p:nvPicPr>
          <p:blipFill>
            <a:blip r:embed="rId19"/>
            <a:stretch>
              <a:fillRect/>
            </a:stretch>
          </p:blipFill>
          <p:spPr>
            <a:xfrm>
              <a:off x="2508763" y="5768340"/>
              <a:ext cx="110506" cy="115389"/>
            </a:xfrm>
            <a:prstGeom prst="rect">
              <a:avLst/>
            </a:prstGeom>
          </p:spPr>
        </p:pic>
      </p:grpSp>
      <p:grpSp>
        <p:nvGrpSpPr>
          <p:cNvPr id="268" name="Group 267"/>
          <p:cNvGrpSpPr/>
          <p:nvPr userDrawn="1"/>
        </p:nvGrpSpPr>
        <p:grpSpPr>
          <a:xfrm>
            <a:off x="7439025" y="2362200"/>
            <a:ext cx="1285875" cy="4230410"/>
            <a:chOff x="7439025" y="2333625"/>
            <a:chExt cx="1285875" cy="4230410"/>
          </a:xfrm>
        </p:grpSpPr>
        <p:sp>
          <p:nvSpPr>
            <p:cNvPr id="280" name="Rectangle 279"/>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81" name="Rectangle 280"/>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282" name="Rectangle 281"/>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469" name="Group 468"/>
          <p:cNvGrpSpPr/>
          <p:nvPr userDrawn="1"/>
        </p:nvGrpSpPr>
        <p:grpSpPr>
          <a:xfrm>
            <a:off x="76200" y="1195385"/>
            <a:ext cx="1760219" cy="5312095"/>
            <a:chOff x="76200" y="1195385"/>
            <a:chExt cx="1760219" cy="5312095"/>
          </a:xfrm>
        </p:grpSpPr>
        <p:sp>
          <p:nvSpPr>
            <p:cNvPr id="216" name="Rectangle 215"/>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86" name="Rounded Rectangle 385"/>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462" name="Rectangle 461"/>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63" name="Rectangle 462"/>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47" name="Picture 2" descr="Watch free Web seminars">
              <a:hlinkClick r:id="rId23"/>
            </p:cNvPr>
            <p:cNvPicPr>
              <a:picLocks noChangeAspect="1" noChangeArrowheads="1"/>
            </p:cNvPicPr>
            <p:nvPr userDrawn="1"/>
          </p:nvPicPr>
          <p:blipFill>
            <a:blip r:embed="rId24">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353" name="Group 352"/>
            <p:cNvGrpSpPr/>
            <p:nvPr userDrawn="1"/>
          </p:nvGrpSpPr>
          <p:grpSpPr>
            <a:xfrm>
              <a:off x="83819" y="5153025"/>
              <a:ext cx="1752600" cy="1354455"/>
              <a:chOff x="83819" y="5153025"/>
              <a:chExt cx="1752600" cy="1354455"/>
            </a:xfrm>
          </p:grpSpPr>
          <p:sp>
            <p:nvSpPr>
              <p:cNvPr id="283" name="Rectangle 282"/>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99" name="Rectangle 298"/>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00" name="Rectangle 299"/>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01" name="Rectangle 300"/>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302" name="Rectangle 301"/>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303" name="Rectangle 302"/>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4" name="Rectangle 303"/>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305" name="Rectangle 304"/>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6" name="Rectangle 305"/>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307" name="Group 329"/>
              <p:cNvGrpSpPr/>
              <p:nvPr userDrawn="1"/>
            </p:nvGrpSpPr>
            <p:grpSpPr>
              <a:xfrm>
                <a:off x="83819" y="6258572"/>
                <a:ext cx="1752600" cy="248908"/>
                <a:chOff x="152400" y="5865741"/>
                <a:chExt cx="1752600" cy="262008"/>
              </a:xfrm>
            </p:grpSpPr>
            <p:sp>
              <p:nvSpPr>
                <p:cNvPr id="308" name="Rectangle 307"/>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9" name="Isosceles Triangle 308"/>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0" name="Rectangle 309"/>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11" name="Rectangle 310"/>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48" name="Rectangle 347"/>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51" name="Rectangle 350"/>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394" name="Rectangle 393"/>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395" name="Group 500"/>
            <p:cNvGrpSpPr/>
            <p:nvPr userDrawn="1"/>
          </p:nvGrpSpPr>
          <p:grpSpPr>
            <a:xfrm>
              <a:off x="227490" y="1656894"/>
              <a:ext cx="1360009" cy="1333956"/>
              <a:chOff x="189390" y="3876675"/>
              <a:chExt cx="1360009" cy="1333956"/>
            </a:xfrm>
          </p:grpSpPr>
          <p:sp>
            <p:nvSpPr>
              <p:cNvPr id="396" name="Rectangle 395"/>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400" name="Group 277"/>
              <p:cNvGrpSpPr/>
              <p:nvPr userDrawn="1"/>
            </p:nvGrpSpPr>
            <p:grpSpPr>
              <a:xfrm>
                <a:off x="336549" y="4101534"/>
                <a:ext cx="76200" cy="71438"/>
                <a:chOff x="3962400" y="3581400"/>
                <a:chExt cx="457200" cy="428628"/>
              </a:xfrm>
              <a:solidFill>
                <a:schemeClr val="bg1">
                  <a:lumMod val="65000"/>
                </a:schemeClr>
              </a:solidFill>
            </p:grpSpPr>
            <p:sp>
              <p:nvSpPr>
                <p:cNvPr id="464" name="Isosceles Triangle 46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Flowchart: Manual Operation 46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1" name="Rectangle 400"/>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403" name="Group 277"/>
              <p:cNvGrpSpPr/>
              <p:nvPr userDrawn="1"/>
            </p:nvGrpSpPr>
            <p:grpSpPr>
              <a:xfrm>
                <a:off x="336549" y="4241234"/>
                <a:ext cx="76200" cy="71438"/>
                <a:chOff x="3962400" y="3581400"/>
                <a:chExt cx="457200" cy="428628"/>
              </a:xfrm>
              <a:solidFill>
                <a:schemeClr val="bg1">
                  <a:lumMod val="65000"/>
                </a:schemeClr>
              </a:solidFill>
            </p:grpSpPr>
            <p:sp>
              <p:nvSpPr>
                <p:cNvPr id="459" name="Isosceles Triangle 45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lowchart: Manual Operation 46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5" name="Rectangle 404"/>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406" name="Group 277"/>
              <p:cNvGrpSpPr/>
              <p:nvPr userDrawn="1"/>
            </p:nvGrpSpPr>
            <p:grpSpPr>
              <a:xfrm>
                <a:off x="336549" y="4380478"/>
                <a:ext cx="76200" cy="71438"/>
                <a:chOff x="3962400" y="3581400"/>
                <a:chExt cx="457200" cy="428628"/>
              </a:xfrm>
              <a:solidFill>
                <a:schemeClr val="bg1">
                  <a:lumMod val="65000"/>
                </a:schemeClr>
              </a:solidFill>
            </p:grpSpPr>
            <p:sp>
              <p:nvSpPr>
                <p:cNvPr id="456" name="Isosceles Triangle 45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lowchart: Manual Operation 45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8" name="Rectangle 417"/>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419" name="Group 277"/>
              <p:cNvGrpSpPr/>
              <p:nvPr userDrawn="1"/>
            </p:nvGrpSpPr>
            <p:grpSpPr>
              <a:xfrm>
                <a:off x="336549" y="4520178"/>
                <a:ext cx="76200" cy="71438"/>
                <a:chOff x="3962400" y="3581400"/>
                <a:chExt cx="457200" cy="428628"/>
              </a:xfrm>
              <a:solidFill>
                <a:schemeClr val="bg1">
                  <a:lumMod val="65000"/>
                </a:schemeClr>
              </a:solidFill>
            </p:grpSpPr>
            <p:sp>
              <p:nvSpPr>
                <p:cNvPr id="454" name="Isosceles Triangle 45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lowchart: Manual Operation 45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1" name="Rectangle 420"/>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422" name="Group 348"/>
              <p:cNvGrpSpPr/>
              <p:nvPr userDrawn="1"/>
            </p:nvGrpSpPr>
            <p:grpSpPr>
              <a:xfrm>
                <a:off x="336549" y="4576087"/>
                <a:ext cx="764543" cy="215444"/>
                <a:chOff x="546100" y="3308350"/>
                <a:chExt cx="764543" cy="215444"/>
              </a:xfrm>
            </p:grpSpPr>
            <p:grpSp>
              <p:nvGrpSpPr>
                <p:cNvPr id="446" name="Group 277"/>
                <p:cNvGrpSpPr/>
                <p:nvPr userDrawn="1"/>
              </p:nvGrpSpPr>
              <p:grpSpPr>
                <a:xfrm>
                  <a:off x="546100" y="3386703"/>
                  <a:ext cx="76200" cy="71438"/>
                  <a:chOff x="3962400" y="3581400"/>
                  <a:chExt cx="457200" cy="428628"/>
                </a:xfrm>
                <a:solidFill>
                  <a:schemeClr val="bg1">
                    <a:lumMod val="65000"/>
                  </a:schemeClr>
                </a:solidFill>
              </p:grpSpPr>
              <p:sp>
                <p:nvSpPr>
                  <p:cNvPr id="450" name="Isosceles Triangle 44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lowchart: Manual Operation 45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9" name="Rectangle 448"/>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424" name="Picture 423" descr="expando copy.gif"/>
              <p:cNvPicPr>
                <a:picLocks noChangeAspect="1"/>
              </p:cNvPicPr>
              <p:nvPr userDrawn="1"/>
            </p:nvPicPr>
            <p:blipFill>
              <a:blip r:embed="rId25"/>
              <a:stretch>
                <a:fillRect/>
              </a:stretch>
            </p:blipFill>
            <p:spPr>
              <a:xfrm>
                <a:off x="195258" y="4768100"/>
                <a:ext cx="85725" cy="85725"/>
              </a:xfrm>
              <a:prstGeom prst="rect">
                <a:avLst/>
              </a:prstGeom>
            </p:spPr>
          </p:pic>
          <p:pic>
            <p:nvPicPr>
              <p:cNvPr id="427" name="Picture 426" descr="collapso.gif"/>
              <p:cNvPicPr>
                <a:picLocks noChangeAspect="1"/>
              </p:cNvPicPr>
              <p:nvPr userDrawn="1"/>
            </p:nvPicPr>
            <p:blipFill>
              <a:blip r:embed="rId26"/>
              <a:stretch>
                <a:fillRect/>
              </a:stretch>
            </p:blipFill>
            <p:spPr>
              <a:xfrm>
                <a:off x="189390" y="3948112"/>
                <a:ext cx="85725" cy="85725"/>
              </a:xfrm>
              <a:prstGeom prst="rect">
                <a:avLst/>
              </a:prstGeom>
            </p:spPr>
          </p:pic>
          <p:sp>
            <p:nvSpPr>
              <p:cNvPr id="428" name="Rectangle 42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440" name="Picture 439" descr="expando copy.gif"/>
              <p:cNvPicPr>
                <a:picLocks noChangeAspect="1"/>
              </p:cNvPicPr>
              <p:nvPr userDrawn="1"/>
            </p:nvPicPr>
            <p:blipFill>
              <a:blip r:embed="rId25"/>
              <a:stretch>
                <a:fillRect/>
              </a:stretch>
            </p:blipFill>
            <p:spPr>
              <a:xfrm>
                <a:off x="195258" y="4915745"/>
                <a:ext cx="85725" cy="85725"/>
              </a:xfrm>
              <a:prstGeom prst="rect">
                <a:avLst/>
              </a:prstGeom>
            </p:spPr>
          </p:pic>
          <p:sp>
            <p:nvSpPr>
              <p:cNvPr id="441" name="Rectangle 440"/>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442" name="Picture 441" descr="expando copy.gif"/>
              <p:cNvPicPr>
                <a:picLocks noChangeAspect="1"/>
              </p:cNvPicPr>
              <p:nvPr userDrawn="1"/>
            </p:nvPicPr>
            <p:blipFill>
              <a:blip r:embed="rId25"/>
              <a:stretch>
                <a:fillRect/>
              </a:stretch>
            </p:blipFill>
            <p:spPr>
              <a:xfrm>
                <a:off x="195258" y="5058611"/>
                <a:ext cx="85725" cy="85725"/>
              </a:xfrm>
              <a:prstGeom prst="rect">
                <a:avLst/>
              </a:prstGeom>
            </p:spPr>
          </p:pic>
          <p:sp>
            <p:nvSpPr>
              <p:cNvPr id="445" name="Rectangle 444"/>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466" name="Group 274"/>
            <p:cNvGrpSpPr/>
            <p:nvPr userDrawn="1"/>
          </p:nvGrpSpPr>
          <p:grpSpPr>
            <a:xfrm>
              <a:off x="203199" y="1542808"/>
              <a:ext cx="114300" cy="107158"/>
              <a:chOff x="3962400" y="3581400"/>
              <a:chExt cx="457200" cy="428628"/>
            </a:xfrm>
            <a:solidFill>
              <a:schemeClr val="accent1">
                <a:lumMod val="40000"/>
                <a:lumOff val="60000"/>
              </a:schemeClr>
            </a:solidFill>
          </p:grpSpPr>
          <p:sp>
            <p:nvSpPr>
              <p:cNvPr id="467" name="Isosceles Triangle 46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lowchart: Manual Operation 46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543" name="Picture 542" descr="tab2.png"/>
          <p:cNvPicPr>
            <a:picLocks noChangeAspect="1"/>
          </p:cNvPicPr>
          <p:nvPr userDrawn="1"/>
        </p:nvPicPr>
        <p:blipFill>
          <a:blip r:embed="rId27"/>
          <a:srcRect t="5699" b="13296"/>
          <a:stretch>
            <a:fillRect/>
          </a:stretch>
        </p:blipFill>
        <p:spPr>
          <a:xfrm>
            <a:off x="637309" y="571500"/>
            <a:ext cx="2918692" cy="266700"/>
          </a:xfrm>
          <a:prstGeom prst="rect">
            <a:avLst/>
          </a:prstGeom>
        </p:spPr>
      </p:pic>
      <p:pic>
        <p:nvPicPr>
          <p:cNvPr id="290" name="Picture 289" descr="tabe.png"/>
          <p:cNvPicPr>
            <a:picLocks noChangeAspect="1"/>
          </p:cNvPicPr>
          <p:nvPr userDrawn="1"/>
        </p:nvPicPr>
        <p:blipFill>
          <a:blip r:embed="rId28"/>
          <a:stretch>
            <a:fillRect/>
          </a:stretch>
        </p:blipFill>
        <p:spPr>
          <a:xfrm>
            <a:off x="1333500" y="6582064"/>
            <a:ext cx="1476375" cy="266700"/>
          </a:xfrm>
          <a:prstGeom prst="rect">
            <a:avLst/>
          </a:prstGeom>
        </p:spPr>
      </p:pic>
      <p:pic>
        <p:nvPicPr>
          <p:cNvPr id="291" name="Picture 2"/>
          <p:cNvPicPr>
            <a:picLocks noChangeAspect="1" noChangeArrowheads="1"/>
          </p:cNvPicPr>
          <p:nvPr userDrawn="1"/>
        </p:nvPicPr>
        <p:blipFill>
          <a:blip r:embed="rId29"/>
          <a:srcRect l="2289" t="97181" r="95104" b="77"/>
          <a:stretch>
            <a:fillRect/>
          </a:stretch>
        </p:blipFill>
        <p:spPr bwMode="auto">
          <a:xfrm>
            <a:off x="502444" y="6583678"/>
            <a:ext cx="778669" cy="255878"/>
          </a:xfrm>
          <a:prstGeom prst="rect">
            <a:avLst/>
          </a:prstGeom>
          <a:noFill/>
          <a:ln w="9525">
            <a:noFill/>
            <a:miter lim="800000"/>
            <a:headEnd/>
            <a:tailEnd/>
          </a:ln>
          <a:effectLst/>
        </p:spPr>
      </p:pic>
      <p:grpSp>
        <p:nvGrpSpPr>
          <p:cNvPr id="294" name="Group 61"/>
          <p:cNvGrpSpPr/>
          <p:nvPr userDrawn="1"/>
        </p:nvGrpSpPr>
        <p:grpSpPr>
          <a:xfrm>
            <a:off x="7073900" y="3492500"/>
            <a:ext cx="155602" cy="3024080"/>
            <a:chOff x="8894313" y="884725"/>
            <a:chExt cx="172212" cy="3346888"/>
          </a:xfrm>
        </p:grpSpPr>
        <p:sp>
          <p:nvSpPr>
            <p:cNvPr id="296" name="Rectangle 295"/>
            <p:cNvSpPr/>
            <p:nvPr/>
          </p:nvSpPr>
          <p:spPr>
            <a:xfrm>
              <a:off x="8894313" y="884725"/>
              <a:ext cx="172212" cy="3346888"/>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Rectangle 29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0" name="Group 67"/>
            <p:cNvGrpSpPr/>
            <p:nvPr/>
          </p:nvGrpSpPr>
          <p:grpSpPr>
            <a:xfrm>
              <a:off x="8939993" y="2382966"/>
              <a:ext cx="73152" cy="87341"/>
              <a:chOff x="8939993" y="2382966"/>
              <a:chExt cx="73152" cy="87341"/>
            </a:xfrm>
          </p:grpSpPr>
          <p:sp>
            <p:nvSpPr>
              <p:cNvPr id="358" name="Rounded Rectangle 35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9" name="Rounded Rectangle 35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0" name="Rounded Rectangle 35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54" name="Isosceles Triangle 35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7" name="Isosceles Triangle 356"/>
            <p:cNvSpPr/>
            <p:nvPr/>
          </p:nvSpPr>
          <p:spPr>
            <a:xfrm rot="10800000">
              <a:off x="8942079" y="41300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8_WS - Corkboard Style SHAR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4"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5"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Rectangle 215"/>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7" name="Rectangle 216"/>
          <p:cNvSpPr/>
          <p:nvPr userDrawn="1"/>
        </p:nvSpPr>
        <p:spPr>
          <a:xfrm>
            <a:off x="83819" y="5370141"/>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19" name="Rectangle 218"/>
          <p:cNvSpPr/>
          <p:nvPr userDrawn="1"/>
        </p:nvSpPr>
        <p:spPr>
          <a:xfrm>
            <a:off x="83819" y="5598197"/>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20" name="Rectangle 219"/>
          <p:cNvSpPr/>
          <p:nvPr userDrawn="1"/>
        </p:nvSpPr>
        <p:spPr>
          <a:xfrm>
            <a:off x="142767"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221" name="Rectangle 220"/>
          <p:cNvSpPr/>
          <p:nvPr userDrawn="1"/>
        </p:nvSpPr>
        <p:spPr>
          <a:xfrm>
            <a:off x="142767" y="5606320"/>
            <a:ext cx="729687" cy="215444"/>
          </a:xfrm>
          <a:prstGeom prst="rect">
            <a:avLst/>
          </a:prstGeom>
        </p:spPr>
        <p:txBody>
          <a:bodyPr wrap="none">
            <a:spAutoFit/>
          </a:bodyPr>
          <a:lstStyle/>
          <a:p>
            <a:r>
              <a:rPr lang="en-US" sz="800" dirty="0">
                <a:latin typeface="Segoe UI" pitchFamily="34" charset="0"/>
              </a:rPr>
              <a:t>Workspaces</a:t>
            </a:r>
          </a:p>
        </p:txBody>
      </p:sp>
      <p:sp>
        <p:nvSpPr>
          <p:cNvPr id="223" name="Rectangle 222"/>
          <p:cNvSpPr/>
          <p:nvPr userDrawn="1"/>
        </p:nvSpPr>
        <p:spPr>
          <a:xfrm>
            <a:off x="83819"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4" name="Rectangle 223"/>
          <p:cNvSpPr/>
          <p:nvPr userDrawn="1"/>
        </p:nvSpPr>
        <p:spPr>
          <a:xfrm>
            <a:off x="142767" y="5826772"/>
            <a:ext cx="495649" cy="215444"/>
          </a:xfrm>
          <a:prstGeom prst="rect">
            <a:avLst/>
          </a:prstGeom>
        </p:spPr>
        <p:txBody>
          <a:bodyPr wrap="none">
            <a:spAutoFit/>
          </a:bodyPr>
          <a:lstStyle/>
          <a:p>
            <a:r>
              <a:rPr lang="en-US" sz="800" dirty="0">
                <a:latin typeface="Segoe UI" pitchFamily="34" charset="0"/>
              </a:rPr>
              <a:t>People</a:t>
            </a:r>
          </a:p>
        </p:txBody>
      </p:sp>
      <p:sp>
        <p:nvSpPr>
          <p:cNvPr id="225" name="Rectangle 224"/>
          <p:cNvSpPr/>
          <p:nvPr userDrawn="1"/>
        </p:nvSpPr>
        <p:spPr>
          <a:xfrm>
            <a:off x="83819"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ectangle 227"/>
          <p:cNvSpPr/>
          <p:nvPr userDrawn="1"/>
        </p:nvSpPr>
        <p:spPr>
          <a:xfrm>
            <a:off x="142767" y="6047224"/>
            <a:ext cx="700833" cy="215444"/>
          </a:xfrm>
          <a:prstGeom prst="rect">
            <a:avLst/>
          </a:prstGeom>
        </p:spPr>
        <p:txBody>
          <a:bodyPr wrap="none">
            <a:spAutoFit/>
          </a:bodyPr>
          <a:lstStyle/>
          <a:p>
            <a:r>
              <a:rPr lang="en-US" sz="800" dirty="0">
                <a:latin typeface="Segoe UI" pitchFamily="34" charset="0"/>
              </a:rPr>
              <a:t>Documents</a:t>
            </a:r>
          </a:p>
        </p:txBody>
      </p:sp>
      <p:grpSp>
        <p:nvGrpSpPr>
          <p:cNvPr id="27" name="Group 329"/>
          <p:cNvGrpSpPr/>
          <p:nvPr userDrawn="1"/>
        </p:nvGrpSpPr>
        <p:grpSpPr>
          <a:xfrm>
            <a:off x="83819" y="6258572"/>
            <a:ext cx="1752600" cy="248908"/>
            <a:chOff x="152400" y="5865741"/>
            <a:chExt cx="1752600" cy="262008"/>
          </a:xfrm>
        </p:grpSpPr>
        <p:sp>
          <p:nvSpPr>
            <p:cNvPr id="230" name="Rectangle 229"/>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1" name="Isosceles Triangle 2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4" name="Rectangle 233"/>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35" name="Rectangle 234"/>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20" name="Rectangle 31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6" name="Rounded Rectangle 385"/>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458" name="Rectangle 457"/>
          <p:cNvSpPr/>
          <p:nvPr userDrawn="1"/>
        </p:nvSpPr>
        <p:spPr>
          <a:xfrm>
            <a:off x="936323" y="3352800"/>
            <a:ext cx="892477" cy="276999"/>
          </a:xfrm>
          <a:prstGeom prst="rect">
            <a:avLst/>
          </a:prstGeom>
        </p:spPr>
        <p:txBody>
          <a:bodyPr wrap="square">
            <a:spAutoFit/>
          </a:bodyPr>
          <a:lstStyle/>
          <a:p>
            <a:pPr marL="0" algn="l" defTabSz="914400" rtl="0" eaLnBrk="1" latinLnBrk="0" hangingPunct="1">
              <a:lnSpc>
                <a:spcPct val="150000"/>
              </a:lnSpc>
            </a:pPr>
            <a:r>
              <a:rPr lang="en-US" sz="800" b="0" i="1" kern="1200" dirty="0">
                <a:solidFill>
                  <a:schemeClr val="tx1"/>
                </a:solidFill>
                <a:latin typeface="Segoe UI" pitchFamily="34" charset="0"/>
                <a:ea typeface="+mn-ea"/>
                <a:cs typeface="+mn-cs"/>
              </a:rPr>
              <a:t>New</a:t>
            </a:r>
            <a:r>
              <a:rPr lang="en-US" sz="800" b="0" i="1" kern="1200" baseline="0" dirty="0">
                <a:solidFill>
                  <a:schemeClr val="tx1"/>
                </a:solidFill>
                <a:latin typeface="Segoe UI" pitchFamily="34" charset="0"/>
                <a:ea typeface="+mn-ea"/>
                <a:cs typeface="+mn-cs"/>
              </a:rPr>
              <a:t> Workspace</a:t>
            </a:r>
            <a:endParaRPr lang="en-US" sz="800" b="0" i="1" kern="1200" dirty="0">
              <a:solidFill>
                <a:schemeClr val="tx1"/>
              </a:solidFill>
              <a:latin typeface="Segoe UI" pitchFamily="34" charset="0"/>
              <a:ea typeface="+mn-ea"/>
              <a:cs typeface="+mn-cs"/>
            </a:endParaRPr>
          </a:p>
        </p:txBody>
      </p:sp>
      <p:sp>
        <p:nvSpPr>
          <p:cNvPr id="462" name="Rectangle 461"/>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63" name="Rectangle 462"/>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All Workspaces</a:t>
            </a:r>
          </a:p>
        </p:txBody>
      </p:sp>
      <p:sp>
        <p:nvSpPr>
          <p:cNvPr id="481" name="Rectangle 480"/>
          <p:cNvSpPr/>
          <p:nvPr userDrawn="1"/>
        </p:nvSpPr>
        <p:spPr>
          <a:xfrm>
            <a:off x="123825" y="2114549"/>
            <a:ext cx="1676400" cy="176463"/>
          </a:xfrm>
          <a:prstGeom prst="rect">
            <a:avLst/>
          </a:prstGeom>
          <a:gradFill>
            <a:gsLst>
              <a:gs pos="0">
                <a:schemeClr val="accent1">
                  <a:tint val="66000"/>
                  <a:satMod val="160000"/>
                  <a:alpha val="47000"/>
                </a:schemeClr>
              </a:gs>
              <a:gs pos="50000">
                <a:schemeClr val="accent1">
                  <a:tint val="44500"/>
                  <a:satMod val="160000"/>
                  <a:alpha val="45000"/>
                </a:schemeClr>
              </a:gs>
              <a:gs pos="100000">
                <a:schemeClr val="accent1">
                  <a:tint val="23500"/>
                  <a:satMod val="160000"/>
                  <a:alpha val="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8" name="Group 481"/>
          <p:cNvGrpSpPr/>
          <p:nvPr userDrawn="1"/>
        </p:nvGrpSpPr>
        <p:grpSpPr>
          <a:xfrm>
            <a:off x="76200" y="1476375"/>
            <a:ext cx="1570657" cy="1953354"/>
            <a:chOff x="105743" y="1478280"/>
            <a:chExt cx="1570657" cy="1953354"/>
          </a:xfrm>
        </p:grpSpPr>
        <p:sp>
          <p:nvSpPr>
            <p:cNvPr id="483" name="Rectangle 482"/>
            <p:cNvSpPr/>
            <p:nvPr userDrawn="1"/>
          </p:nvSpPr>
          <p:spPr>
            <a:xfrm>
              <a:off x="106679" y="1478280"/>
              <a:ext cx="1174788" cy="215444"/>
            </a:xfrm>
            <a:prstGeom prst="rect">
              <a:avLst/>
            </a:prstGeom>
          </p:spPr>
          <p:txBody>
            <a:bodyPr wrap="square">
              <a:spAutoFit/>
            </a:bodyPr>
            <a:lstStyle/>
            <a:p>
              <a:r>
                <a:rPr lang="en-US" sz="800" b="0" dirty="0">
                  <a:latin typeface="Segoe UI" pitchFamily="34" charset="0"/>
                </a:rPr>
                <a:t>Digital Photography</a:t>
              </a:r>
            </a:p>
          </p:txBody>
        </p:sp>
        <p:sp>
          <p:nvSpPr>
            <p:cNvPr id="484" name="Rectangle 483"/>
            <p:cNvSpPr/>
            <p:nvPr userDrawn="1"/>
          </p:nvSpPr>
          <p:spPr>
            <a:xfrm>
              <a:off x="105743" y="1592035"/>
              <a:ext cx="50526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Church</a:t>
              </a:r>
            </a:p>
          </p:txBody>
        </p:sp>
        <p:sp>
          <p:nvSpPr>
            <p:cNvPr id="485" name="Rectangle 484"/>
            <p:cNvSpPr/>
            <p:nvPr userDrawn="1"/>
          </p:nvSpPr>
          <p:spPr>
            <a:xfrm>
              <a:off x="105743" y="2060815"/>
              <a:ext cx="157065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2008 Fundraising</a:t>
              </a:r>
              <a:r>
                <a:rPr lang="en-US" sz="800" b="0" kern="1200" baseline="0" dirty="0">
                  <a:solidFill>
                    <a:schemeClr val="tx1"/>
                  </a:solidFill>
                  <a:latin typeface="Segoe UI" pitchFamily="34" charset="0"/>
                  <a:ea typeface="+mn-ea"/>
                  <a:cs typeface="+mn-cs"/>
                </a:rPr>
                <a:t> </a:t>
              </a:r>
              <a:endParaRPr lang="en-US" sz="800" b="0" kern="1200" dirty="0">
                <a:solidFill>
                  <a:schemeClr val="tx1"/>
                </a:solidFill>
                <a:latin typeface="Segoe UI" pitchFamily="34" charset="0"/>
                <a:ea typeface="+mn-ea"/>
                <a:cs typeface="+mn-cs"/>
              </a:endParaRPr>
            </a:p>
          </p:txBody>
        </p:sp>
        <p:sp>
          <p:nvSpPr>
            <p:cNvPr id="486" name="Rectangle 485"/>
            <p:cNvSpPr/>
            <p:nvPr userDrawn="1"/>
          </p:nvSpPr>
          <p:spPr>
            <a:xfrm>
              <a:off x="105743" y="1748295"/>
              <a:ext cx="76174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Soccer Team</a:t>
              </a:r>
            </a:p>
          </p:txBody>
        </p:sp>
        <p:sp>
          <p:nvSpPr>
            <p:cNvPr id="487" name="Rectangle 486"/>
            <p:cNvSpPr/>
            <p:nvPr userDrawn="1"/>
          </p:nvSpPr>
          <p:spPr>
            <a:xfrm>
              <a:off x="105743" y="2685855"/>
              <a:ext cx="101822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Charlie’s Childcare</a:t>
              </a:r>
            </a:p>
          </p:txBody>
        </p:sp>
        <p:sp>
          <p:nvSpPr>
            <p:cNvPr id="488" name="Rectangle 487"/>
            <p:cNvSpPr/>
            <p:nvPr userDrawn="1"/>
          </p:nvSpPr>
          <p:spPr>
            <a:xfrm>
              <a:off x="105743" y="2373335"/>
              <a:ext cx="1570656"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Real</a:t>
              </a:r>
              <a:r>
                <a:rPr lang="en-US" sz="800" b="0" kern="1200" baseline="0" dirty="0">
                  <a:solidFill>
                    <a:schemeClr val="tx1"/>
                  </a:solidFill>
                  <a:latin typeface="Segoe UI" pitchFamily="34" charset="0"/>
                  <a:ea typeface="+mn-ea"/>
                  <a:cs typeface="+mn-cs"/>
                </a:rPr>
                <a:t> Estate Knowledge</a:t>
              </a:r>
              <a:endParaRPr lang="en-US" sz="800" b="0" kern="1200" dirty="0">
                <a:solidFill>
                  <a:schemeClr val="tx1"/>
                </a:solidFill>
                <a:latin typeface="Segoe UI" pitchFamily="34" charset="0"/>
                <a:ea typeface="+mn-ea"/>
                <a:cs typeface="+mn-cs"/>
              </a:endParaRPr>
            </a:p>
          </p:txBody>
        </p:sp>
        <p:sp>
          <p:nvSpPr>
            <p:cNvPr id="489" name="Rectangle 488"/>
            <p:cNvSpPr/>
            <p:nvPr userDrawn="1"/>
          </p:nvSpPr>
          <p:spPr>
            <a:xfrm>
              <a:off x="105743" y="2998375"/>
              <a:ext cx="1149674"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New Year’s Festivities</a:t>
              </a:r>
            </a:p>
          </p:txBody>
        </p:sp>
        <p:sp>
          <p:nvSpPr>
            <p:cNvPr id="490" name="Rectangle 489"/>
            <p:cNvSpPr/>
            <p:nvPr userDrawn="1"/>
          </p:nvSpPr>
          <p:spPr>
            <a:xfrm>
              <a:off x="105743" y="1904555"/>
              <a:ext cx="373820"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CRC</a:t>
              </a:r>
            </a:p>
          </p:txBody>
        </p:sp>
        <p:sp>
          <p:nvSpPr>
            <p:cNvPr id="491" name="Rectangle 490"/>
            <p:cNvSpPr/>
            <p:nvPr userDrawn="1"/>
          </p:nvSpPr>
          <p:spPr>
            <a:xfrm>
              <a:off x="105743" y="2529595"/>
              <a:ext cx="819455"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Family Chores</a:t>
              </a:r>
            </a:p>
          </p:txBody>
        </p:sp>
        <p:sp>
          <p:nvSpPr>
            <p:cNvPr id="492" name="Rectangle 491"/>
            <p:cNvSpPr/>
            <p:nvPr userDrawn="1"/>
          </p:nvSpPr>
          <p:spPr>
            <a:xfrm>
              <a:off x="105743" y="2217075"/>
              <a:ext cx="950901"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Networking Area</a:t>
              </a:r>
            </a:p>
          </p:txBody>
        </p:sp>
        <p:sp>
          <p:nvSpPr>
            <p:cNvPr id="493" name="Rectangle 492"/>
            <p:cNvSpPr/>
            <p:nvPr userDrawn="1"/>
          </p:nvSpPr>
          <p:spPr>
            <a:xfrm>
              <a:off x="105743" y="2842115"/>
              <a:ext cx="861133"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Work At Home</a:t>
              </a:r>
            </a:p>
          </p:txBody>
        </p:sp>
        <p:sp>
          <p:nvSpPr>
            <p:cNvPr id="494" name="Rectangle 493"/>
            <p:cNvSpPr/>
            <p:nvPr userDrawn="1"/>
          </p:nvSpPr>
          <p:spPr>
            <a:xfrm>
              <a:off x="105743" y="3154635"/>
              <a:ext cx="827471"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Digital Photos</a:t>
              </a:r>
            </a:p>
          </p:txBody>
        </p:sp>
        <p:grpSp>
          <p:nvGrpSpPr>
            <p:cNvPr id="29" name="Group 476"/>
            <p:cNvGrpSpPr/>
            <p:nvPr userDrawn="1"/>
          </p:nvGrpSpPr>
          <p:grpSpPr>
            <a:xfrm>
              <a:off x="933449" y="3276600"/>
              <a:ext cx="49886" cy="57273"/>
              <a:chOff x="6751657" y="7471566"/>
              <a:chExt cx="49886" cy="57273"/>
            </a:xfrm>
            <a:solidFill>
              <a:schemeClr val="tx2">
                <a:lumMod val="60000"/>
                <a:lumOff val="40000"/>
              </a:schemeClr>
            </a:solidFill>
          </p:grpSpPr>
          <p:sp>
            <p:nvSpPr>
              <p:cNvPr id="496" name="Chevron 495"/>
              <p:cNvSpPr/>
              <p:nvPr userDrawn="1"/>
            </p:nvSpPr>
            <p:spPr>
              <a:xfrm rot="5400000">
                <a:off x="6761641" y="7488937"/>
                <a:ext cx="29927" cy="49877"/>
              </a:xfrm>
              <a:prstGeom prst="chevron">
                <a:avLst>
                  <a:gd name="adj" fmla="val 65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97" name="Chevron 496"/>
              <p:cNvSpPr/>
              <p:nvPr userDrawn="1"/>
            </p:nvSpPr>
            <p:spPr>
              <a:xfrm rot="5400000">
                <a:off x="6761632" y="7461591"/>
                <a:ext cx="29927" cy="49877"/>
              </a:xfrm>
              <a:prstGeom prst="chevron">
                <a:avLst>
                  <a:gd name="adj" fmla="val 65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pic>
        <p:nvPicPr>
          <p:cNvPr id="247" name="Picture 2" descr="Watch free Web seminars">
            <a:hlinkClick r:id="rId8"/>
          </p:cNvPr>
          <p:cNvPicPr>
            <a:picLocks noChangeAspect="1" noChangeArrowheads="1"/>
          </p:cNvPicPr>
          <p:nvPr userDrawn="1"/>
        </p:nvPicPr>
        <p:blipFill>
          <a:blip r:embed="rId9">
            <a:duotone>
              <a:schemeClr val="accent1">
                <a:shade val="45000"/>
                <a:satMod val="135000"/>
              </a:schemeClr>
              <a:prstClr val="white"/>
            </a:duotone>
          </a:blip>
          <a:srcRect/>
          <a:stretch>
            <a:fillRect/>
          </a:stretch>
        </p:blipFill>
        <p:spPr bwMode="auto">
          <a:xfrm>
            <a:off x="202874" y="4000500"/>
            <a:ext cx="1504006" cy="1253338"/>
          </a:xfrm>
          <a:prstGeom prst="rect">
            <a:avLst/>
          </a:prstGeom>
          <a:noFill/>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0"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10">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1">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31" name="Group 202"/>
          <p:cNvGrpSpPr/>
          <p:nvPr userDrawn="1"/>
        </p:nvGrpSpPr>
        <p:grpSpPr>
          <a:xfrm>
            <a:off x="1905000" y="2186781"/>
            <a:ext cx="5005166" cy="763823"/>
            <a:chOff x="1905000" y="2186781"/>
            <a:chExt cx="5005166" cy="763823"/>
          </a:xfrm>
        </p:grpSpPr>
        <p:grpSp>
          <p:nvGrpSpPr>
            <p:cNvPr id="96" name="Group 199"/>
            <p:cNvGrpSpPr/>
            <p:nvPr userDrawn="1"/>
          </p:nvGrpSpPr>
          <p:grpSpPr>
            <a:xfrm>
              <a:off x="1905000" y="2226466"/>
              <a:ext cx="5005166" cy="724138"/>
              <a:chOff x="1905000" y="2226466"/>
              <a:chExt cx="5005166" cy="724138"/>
            </a:xfrm>
          </p:grpSpPr>
          <p:grpSp>
            <p:nvGrpSpPr>
              <p:cNvPr id="98" name="Group 455"/>
              <p:cNvGrpSpPr/>
              <p:nvPr userDrawn="1"/>
            </p:nvGrpSpPr>
            <p:grpSpPr>
              <a:xfrm>
                <a:off x="1908320" y="2355850"/>
                <a:ext cx="4953490" cy="594754"/>
                <a:chOff x="1945493" y="2302991"/>
                <a:chExt cx="4953490" cy="594754"/>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2">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99"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0"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2"/>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2"/>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2"/>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4" name="TextBox 183"/>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101" name="Group 257"/>
          <p:cNvGrpSpPr/>
          <p:nvPr userDrawn="1"/>
        </p:nvGrpSpPr>
        <p:grpSpPr>
          <a:xfrm>
            <a:off x="1809749" y="3267364"/>
            <a:ext cx="7080251" cy="3884942"/>
            <a:chOff x="1809749" y="3049258"/>
            <a:chExt cx="7080251" cy="3884942"/>
          </a:xfrm>
        </p:grpSpPr>
        <p:pic>
          <p:nvPicPr>
            <p:cNvPr id="232" name="Picture 231" descr="MSOL_Documents_Lists_16.gif"/>
            <p:cNvPicPr>
              <a:picLocks noChangeAspect="1"/>
            </p:cNvPicPr>
            <p:nvPr userDrawn="1"/>
          </p:nvPicPr>
          <p:blipFill>
            <a:blip r:embed="rId13"/>
            <a:stretch>
              <a:fillRect/>
            </a:stretch>
          </p:blipFill>
          <p:spPr>
            <a:xfrm>
              <a:off x="2255520" y="3139440"/>
              <a:ext cx="106680" cy="106680"/>
            </a:xfrm>
            <a:prstGeom prst="rect">
              <a:avLst/>
            </a:prstGeom>
          </p:spPr>
        </p:pic>
        <p:grpSp>
          <p:nvGrpSpPr>
            <p:cNvPr id="102"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3"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4">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4" name="Group 102"/>
            <p:cNvGrpSpPr/>
            <p:nvPr userDrawn="1"/>
          </p:nvGrpSpPr>
          <p:grpSpPr>
            <a:xfrm>
              <a:off x="1852085" y="3282950"/>
              <a:ext cx="5386916" cy="246178"/>
              <a:chOff x="1907091" y="3385870"/>
              <a:chExt cx="4486632" cy="177144"/>
            </a:xfrm>
          </p:grpSpPr>
          <p:sp>
            <p:nvSpPr>
              <p:cNvPr id="176" name="Rectangle 17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0" name="Straight Connector 17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5" name="Group 520"/>
            <p:cNvGrpSpPr/>
            <p:nvPr userDrawn="1"/>
          </p:nvGrpSpPr>
          <p:grpSpPr>
            <a:xfrm>
              <a:off x="1816098" y="3352800"/>
              <a:ext cx="5217160" cy="814387"/>
              <a:chOff x="1791331" y="4243387"/>
              <a:chExt cx="5447669" cy="814387"/>
            </a:xfrm>
          </p:grpSpPr>
          <p:grpSp>
            <p:nvGrpSpPr>
              <p:cNvPr id="106" name="Group 498"/>
              <p:cNvGrpSpPr/>
              <p:nvPr/>
            </p:nvGrpSpPr>
            <p:grpSpPr>
              <a:xfrm>
                <a:off x="1791331" y="4243387"/>
                <a:ext cx="5447669" cy="814387"/>
                <a:chOff x="1791331" y="5638800"/>
                <a:chExt cx="5447669" cy="814387"/>
              </a:xfrm>
            </p:grpSpPr>
            <p:grpSp>
              <p:nvGrpSpPr>
                <p:cNvPr id="107" name="Group 500"/>
                <p:cNvGrpSpPr/>
                <p:nvPr/>
              </p:nvGrpSpPr>
              <p:grpSpPr>
                <a:xfrm>
                  <a:off x="1791331" y="5638800"/>
                  <a:ext cx="5066669" cy="814387"/>
                  <a:chOff x="1791331" y="5638800"/>
                  <a:chExt cx="5066669" cy="814387"/>
                </a:xfrm>
              </p:grpSpPr>
              <p:sp>
                <p:nvSpPr>
                  <p:cNvPr id="391" name="Freeform 390"/>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2" name="Picture 391" descr="thumb_tack_small.png"/>
                  <p:cNvPicPr>
                    <a:picLocks noChangeAspect="1"/>
                  </p:cNvPicPr>
                  <p:nvPr/>
                </p:nvPicPr>
                <p:blipFill>
                  <a:blip r:embed="rId15" cstate="print"/>
                  <a:stretch>
                    <a:fillRect/>
                  </a:stretch>
                </p:blipFill>
                <p:spPr>
                  <a:xfrm flipH="1">
                    <a:off x="1791331" y="5638800"/>
                    <a:ext cx="260427" cy="357187"/>
                  </a:xfrm>
                  <a:prstGeom prst="rect">
                    <a:avLst/>
                  </a:prstGeom>
                </p:spPr>
              </p:pic>
              <p:pic>
                <p:nvPicPr>
                  <p:cNvPr id="393" name="Picture 392" descr="thumb_tack_small.png"/>
                  <p:cNvPicPr>
                    <a:picLocks noChangeAspect="1"/>
                  </p:cNvPicPr>
                  <p:nvPr/>
                </p:nvPicPr>
                <p:blipFill>
                  <a:blip r:embed="rId16" cstate="print"/>
                  <a:stretch>
                    <a:fillRect/>
                  </a:stretch>
                </p:blipFill>
                <p:spPr>
                  <a:xfrm>
                    <a:off x="6553200" y="6096000"/>
                    <a:ext cx="266700" cy="357187"/>
                  </a:xfrm>
                  <a:prstGeom prst="rect">
                    <a:avLst/>
                  </a:prstGeom>
                </p:spPr>
              </p:pic>
            </p:grpSp>
            <p:grpSp>
              <p:nvGrpSpPr>
                <p:cNvPr id="108" name="Group 501"/>
                <p:cNvGrpSpPr/>
                <p:nvPr/>
              </p:nvGrpSpPr>
              <p:grpSpPr>
                <a:xfrm>
                  <a:off x="2026920" y="5722620"/>
                  <a:ext cx="5212080" cy="678179"/>
                  <a:chOff x="1935480" y="5989320"/>
                  <a:chExt cx="5212080" cy="678179"/>
                </a:xfrm>
              </p:grpSpPr>
              <p:pic>
                <p:nvPicPr>
                  <p:cNvPr id="376" name="Picture 2"/>
                  <p:cNvPicPr>
                    <a:picLocks noChangeAspect="1" noChangeArrowheads="1"/>
                  </p:cNvPicPr>
                  <p:nvPr/>
                </p:nvPicPr>
                <p:blipFill>
                  <a:blip r:embed="rId1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9" name="Group 354"/>
                  <p:cNvGrpSpPr/>
                  <p:nvPr/>
                </p:nvGrpSpPr>
                <p:grpSpPr>
                  <a:xfrm>
                    <a:off x="2506980" y="5989320"/>
                    <a:ext cx="4640580" cy="678179"/>
                    <a:chOff x="2506980" y="5349240"/>
                    <a:chExt cx="4640580" cy="678179"/>
                  </a:xfrm>
                </p:grpSpPr>
                <p:sp>
                  <p:nvSpPr>
                    <p:cNvPr id="379" name="TextBox 37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0" name="Group 122"/>
                    <p:cNvGrpSpPr/>
                    <p:nvPr/>
                  </p:nvGrpSpPr>
                  <p:grpSpPr>
                    <a:xfrm>
                      <a:off x="6497224" y="5349240"/>
                      <a:ext cx="223616" cy="186778"/>
                      <a:chOff x="5842673" y="3935369"/>
                      <a:chExt cx="223616" cy="186778"/>
                    </a:xfrm>
                  </p:grpSpPr>
                  <p:sp>
                    <p:nvSpPr>
                      <p:cNvPr id="388" name="Snip Single Corner Rectangle 38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9" name="Rounded Rectangle 38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0" name="Curved Left Arrow 38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1" name="Group 197"/>
                    <p:cNvGrpSpPr/>
                    <p:nvPr/>
                  </p:nvGrpSpPr>
                  <p:grpSpPr>
                    <a:xfrm>
                      <a:off x="2508726" y="5611921"/>
                      <a:ext cx="1354613" cy="415498"/>
                      <a:chOff x="2645673" y="1897285"/>
                      <a:chExt cx="1066876" cy="435872"/>
                    </a:xfrm>
                  </p:grpSpPr>
                  <p:sp>
                    <p:nvSpPr>
                      <p:cNvPr id="385" name="TextBox 38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7" name="TextBox 386"/>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2" name="TextBox 38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3" name="TextBox 38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4" name="TextBox 38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78" name="Picture 377" descr="WSExplore0010 12-14-2007.png"/>
                  <p:cNvPicPr>
                    <a:picLocks noChangeAspect="1"/>
                  </p:cNvPicPr>
                  <p:nvPr/>
                </p:nvPicPr>
                <p:blipFill>
                  <a:blip r:embed="rId14"/>
                  <a:stretch>
                    <a:fillRect/>
                  </a:stretch>
                </p:blipFill>
                <p:spPr>
                  <a:xfrm>
                    <a:off x="1966957" y="6065097"/>
                    <a:ext cx="104775" cy="104775"/>
                  </a:xfrm>
                  <a:prstGeom prst="rect">
                    <a:avLst/>
                  </a:prstGeom>
                </p:spPr>
              </p:pic>
            </p:grpSp>
          </p:grpSp>
          <p:pic>
            <p:nvPicPr>
              <p:cNvPr id="373" name="Picture 372" descr="xls16.png"/>
              <p:cNvPicPr>
                <a:picLocks noChangeAspect="1"/>
              </p:cNvPicPr>
              <p:nvPr/>
            </p:nvPicPr>
            <p:blipFill>
              <a:blip r:embed="rId18"/>
              <a:stretch>
                <a:fillRect/>
              </a:stretch>
            </p:blipFill>
            <p:spPr>
              <a:xfrm>
                <a:off x="2514600" y="4823460"/>
                <a:ext cx="136207" cy="136207"/>
              </a:xfrm>
              <a:prstGeom prst="rect">
                <a:avLst/>
              </a:prstGeom>
            </p:spPr>
          </p:pic>
        </p:grpSp>
        <p:grpSp>
          <p:nvGrpSpPr>
            <p:cNvPr id="112" name="Group 393"/>
            <p:cNvGrpSpPr/>
            <p:nvPr userDrawn="1"/>
          </p:nvGrpSpPr>
          <p:grpSpPr>
            <a:xfrm>
              <a:off x="1822449" y="4189413"/>
              <a:ext cx="5210810" cy="971321"/>
              <a:chOff x="1822449" y="5027613"/>
              <a:chExt cx="5210810" cy="971321"/>
            </a:xfrm>
          </p:grpSpPr>
          <p:grpSp>
            <p:nvGrpSpPr>
              <p:cNvPr id="113" name="Group 218"/>
              <p:cNvGrpSpPr/>
              <p:nvPr/>
            </p:nvGrpSpPr>
            <p:grpSpPr>
              <a:xfrm>
                <a:off x="1822449" y="5027613"/>
                <a:ext cx="5210814" cy="971321"/>
                <a:chOff x="1822449" y="5027613"/>
                <a:chExt cx="5210814" cy="971321"/>
              </a:xfrm>
            </p:grpSpPr>
            <p:grpSp>
              <p:nvGrpSpPr>
                <p:cNvPr id="114" name="Group 478"/>
                <p:cNvGrpSpPr/>
                <p:nvPr/>
              </p:nvGrpSpPr>
              <p:grpSpPr>
                <a:xfrm>
                  <a:off x="1822449" y="5027613"/>
                  <a:ext cx="4845931" cy="915987"/>
                  <a:chOff x="1797962" y="5537200"/>
                  <a:chExt cx="5060038" cy="915987"/>
                </a:xfrm>
              </p:grpSpPr>
              <p:sp>
                <p:nvSpPr>
                  <p:cNvPr id="415" name="Freeform 414"/>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6" name="Picture 415" descr="thumb_tack_small.png"/>
                  <p:cNvPicPr>
                    <a:picLocks noChangeAspect="1"/>
                  </p:cNvPicPr>
                  <p:nvPr/>
                </p:nvPicPr>
                <p:blipFill>
                  <a:blip r:embed="rId15" cstate="print"/>
                  <a:stretch>
                    <a:fillRect/>
                  </a:stretch>
                </p:blipFill>
                <p:spPr>
                  <a:xfrm flipH="1">
                    <a:off x="1797962" y="5537200"/>
                    <a:ext cx="260427" cy="357187"/>
                  </a:xfrm>
                  <a:prstGeom prst="rect">
                    <a:avLst/>
                  </a:prstGeom>
                </p:spPr>
              </p:pic>
              <p:pic>
                <p:nvPicPr>
                  <p:cNvPr id="417" name="Picture 416" descr="thumb_tack_small.png"/>
                  <p:cNvPicPr>
                    <a:picLocks noChangeAspect="1"/>
                  </p:cNvPicPr>
                  <p:nvPr/>
                </p:nvPicPr>
                <p:blipFill>
                  <a:blip r:embed="rId16" cstate="print"/>
                  <a:stretch>
                    <a:fillRect/>
                  </a:stretch>
                </p:blipFill>
                <p:spPr>
                  <a:xfrm>
                    <a:off x="6553200" y="6096000"/>
                    <a:ext cx="266700" cy="357187"/>
                  </a:xfrm>
                  <a:prstGeom prst="rect">
                    <a:avLst/>
                  </a:prstGeom>
                </p:spPr>
              </p:pic>
            </p:grpSp>
            <p:grpSp>
              <p:nvGrpSpPr>
                <p:cNvPr id="115" name="Group 479"/>
                <p:cNvGrpSpPr/>
                <p:nvPr/>
              </p:nvGrpSpPr>
              <p:grpSpPr>
                <a:xfrm>
                  <a:off x="2041720" y="5213033"/>
                  <a:ext cx="4991543" cy="785901"/>
                  <a:chOff x="1935480" y="5989320"/>
                  <a:chExt cx="5212080" cy="785901"/>
                </a:xfrm>
              </p:grpSpPr>
              <p:pic>
                <p:nvPicPr>
                  <p:cNvPr id="402" name="Picture 2"/>
                  <p:cNvPicPr>
                    <a:picLocks noChangeAspect="1" noChangeArrowheads="1"/>
                  </p:cNvPicPr>
                  <p:nvPr/>
                </p:nvPicPr>
                <p:blipFill>
                  <a:blip r:embed="rId1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6" name="Group 354"/>
                  <p:cNvGrpSpPr/>
                  <p:nvPr/>
                </p:nvGrpSpPr>
                <p:grpSpPr>
                  <a:xfrm>
                    <a:off x="2506980" y="5989320"/>
                    <a:ext cx="4640580" cy="785901"/>
                    <a:chOff x="2506980" y="5349240"/>
                    <a:chExt cx="4640580" cy="785901"/>
                  </a:xfrm>
                </p:grpSpPr>
                <p:sp>
                  <p:nvSpPr>
                    <p:cNvPr id="404" name="TextBox 40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17" name="Group 122"/>
                    <p:cNvGrpSpPr/>
                    <p:nvPr/>
                  </p:nvGrpSpPr>
                  <p:grpSpPr>
                    <a:xfrm>
                      <a:off x="6497224" y="5349240"/>
                      <a:ext cx="223616" cy="186778"/>
                      <a:chOff x="5842673" y="3935369"/>
                      <a:chExt cx="223616" cy="186778"/>
                    </a:xfrm>
                  </p:grpSpPr>
                  <p:sp>
                    <p:nvSpPr>
                      <p:cNvPr id="412" name="Snip Single Corner Rectangle 41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3" name="Rounded Rectangle 41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4" name="Curved Left Arrow 41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8" name="Group 197"/>
                    <p:cNvGrpSpPr/>
                    <p:nvPr/>
                  </p:nvGrpSpPr>
                  <p:grpSpPr>
                    <a:xfrm>
                      <a:off x="2508726" y="5611921"/>
                      <a:ext cx="1354613" cy="523220"/>
                      <a:chOff x="2645673" y="1897286"/>
                      <a:chExt cx="1066876" cy="548876"/>
                    </a:xfrm>
                  </p:grpSpPr>
                  <p:sp>
                    <p:nvSpPr>
                      <p:cNvPr id="410" name="TextBox 4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1" name="TextBox 410"/>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07" name="TextBox 40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08" name="TextBox 40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09" name="TextBox 40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119" name="Group 217"/>
              <p:cNvGrpSpPr/>
              <p:nvPr/>
            </p:nvGrpSpPr>
            <p:grpSpPr>
              <a:xfrm>
                <a:off x="2042160" y="5257800"/>
                <a:ext cx="590662" cy="587693"/>
                <a:chOff x="2042160" y="5257800"/>
                <a:chExt cx="590662" cy="587693"/>
              </a:xfrm>
            </p:grpSpPr>
            <p:pic>
              <p:nvPicPr>
                <p:cNvPr id="397" name="Picture 2"/>
                <p:cNvPicPr>
                  <a:picLocks noChangeAspect="1" noChangeArrowheads="1"/>
                </p:cNvPicPr>
                <p:nvPr/>
              </p:nvPicPr>
              <p:blipFill>
                <a:blip r:embed="rId19"/>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98" name="Picture 397" descr="WSExplore0010 12-14-2007.png"/>
                <p:cNvPicPr>
                  <a:picLocks noChangeAspect="1"/>
                </p:cNvPicPr>
                <p:nvPr/>
              </p:nvPicPr>
              <p:blipFill>
                <a:blip r:embed="rId14"/>
                <a:stretch>
                  <a:fillRect/>
                </a:stretch>
              </p:blipFill>
              <p:spPr>
                <a:xfrm>
                  <a:off x="2071864" y="5288810"/>
                  <a:ext cx="100342" cy="104775"/>
                </a:xfrm>
                <a:prstGeom prst="rect">
                  <a:avLst/>
                </a:prstGeom>
              </p:spPr>
            </p:pic>
            <p:pic>
              <p:nvPicPr>
                <p:cNvPr id="399" name="Picture 398" descr="ppt16.png"/>
                <p:cNvPicPr>
                  <a:picLocks noChangeAspect="1"/>
                </p:cNvPicPr>
                <p:nvPr/>
              </p:nvPicPr>
              <p:blipFill>
                <a:blip r:embed="rId20"/>
                <a:stretch>
                  <a:fillRect/>
                </a:stretch>
              </p:blipFill>
              <p:spPr>
                <a:xfrm>
                  <a:off x="2511518" y="5718829"/>
                  <a:ext cx="121304" cy="126664"/>
                </a:xfrm>
                <a:prstGeom prst="rect">
                  <a:avLst/>
                </a:prstGeom>
              </p:spPr>
            </p:pic>
          </p:grpSp>
        </p:grpSp>
        <p:grpSp>
          <p:nvGrpSpPr>
            <p:cNvPr id="120" name="Group 473"/>
            <p:cNvGrpSpPr/>
            <p:nvPr userDrawn="1"/>
          </p:nvGrpSpPr>
          <p:grpSpPr>
            <a:xfrm>
              <a:off x="1809749" y="6096000"/>
              <a:ext cx="5223508" cy="838200"/>
              <a:chOff x="1784702" y="5081587"/>
              <a:chExt cx="5454298" cy="838200"/>
            </a:xfrm>
          </p:grpSpPr>
          <p:grpSp>
            <p:nvGrpSpPr>
              <p:cNvPr id="121" name="Group 450"/>
              <p:cNvGrpSpPr/>
              <p:nvPr/>
            </p:nvGrpSpPr>
            <p:grpSpPr>
              <a:xfrm>
                <a:off x="1784702" y="5081587"/>
                <a:ext cx="5454298" cy="838200"/>
                <a:chOff x="1784702" y="5614987"/>
                <a:chExt cx="5454298" cy="838200"/>
              </a:xfrm>
            </p:grpSpPr>
            <p:grpSp>
              <p:nvGrpSpPr>
                <p:cNvPr id="122" name="Group 452"/>
                <p:cNvGrpSpPr/>
                <p:nvPr/>
              </p:nvGrpSpPr>
              <p:grpSpPr>
                <a:xfrm>
                  <a:off x="1784702" y="5614987"/>
                  <a:ext cx="5073298" cy="838200"/>
                  <a:chOff x="1784702" y="5614987"/>
                  <a:chExt cx="5073298" cy="838200"/>
                </a:xfrm>
              </p:grpSpPr>
              <p:sp>
                <p:nvSpPr>
                  <p:cNvPr id="437" name="Freeform 43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8" name="Picture 437" descr="thumb_tack_small.png"/>
                  <p:cNvPicPr>
                    <a:picLocks noChangeAspect="1"/>
                  </p:cNvPicPr>
                  <p:nvPr/>
                </p:nvPicPr>
                <p:blipFill>
                  <a:blip r:embed="rId15" cstate="print"/>
                  <a:stretch>
                    <a:fillRect/>
                  </a:stretch>
                </p:blipFill>
                <p:spPr>
                  <a:xfrm flipH="1">
                    <a:off x="1784702" y="5614987"/>
                    <a:ext cx="260427" cy="357187"/>
                  </a:xfrm>
                  <a:prstGeom prst="rect">
                    <a:avLst/>
                  </a:prstGeom>
                </p:spPr>
              </p:pic>
              <p:pic>
                <p:nvPicPr>
                  <p:cNvPr id="439" name="Picture 438" descr="thumb_tack_small.png"/>
                  <p:cNvPicPr>
                    <a:picLocks noChangeAspect="1"/>
                  </p:cNvPicPr>
                  <p:nvPr/>
                </p:nvPicPr>
                <p:blipFill>
                  <a:blip r:embed="rId16" cstate="print"/>
                  <a:stretch>
                    <a:fillRect/>
                  </a:stretch>
                </p:blipFill>
                <p:spPr>
                  <a:xfrm>
                    <a:off x="6553200" y="6096000"/>
                    <a:ext cx="266700" cy="357187"/>
                  </a:xfrm>
                  <a:prstGeom prst="rect">
                    <a:avLst/>
                  </a:prstGeom>
                </p:spPr>
              </p:pic>
            </p:grpSp>
            <p:grpSp>
              <p:nvGrpSpPr>
                <p:cNvPr id="123" name="Group 453"/>
                <p:cNvGrpSpPr/>
                <p:nvPr/>
              </p:nvGrpSpPr>
              <p:grpSpPr>
                <a:xfrm>
                  <a:off x="2026920" y="5722620"/>
                  <a:ext cx="5212080" cy="594360"/>
                  <a:chOff x="1935480" y="5989320"/>
                  <a:chExt cx="5212080" cy="594360"/>
                </a:xfrm>
              </p:grpSpPr>
              <p:pic>
                <p:nvPicPr>
                  <p:cNvPr id="423" name="Picture 2"/>
                  <p:cNvPicPr>
                    <a:picLocks noChangeAspect="1" noChangeArrowheads="1"/>
                  </p:cNvPicPr>
                  <p:nvPr/>
                </p:nvPicPr>
                <p:blipFill>
                  <a:blip r:embed="rId1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4" name="Group 354"/>
                  <p:cNvGrpSpPr/>
                  <p:nvPr/>
                </p:nvGrpSpPr>
                <p:grpSpPr>
                  <a:xfrm>
                    <a:off x="2506980" y="5989320"/>
                    <a:ext cx="4640580" cy="462737"/>
                    <a:chOff x="2506980" y="5349240"/>
                    <a:chExt cx="4640580" cy="462737"/>
                  </a:xfrm>
                </p:grpSpPr>
                <p:sp>
                  <p:nvSpPr>
                    <p:cNvPr id="426" name="TextBox 425"/>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25" name="Group 122"/>
                    <p:cNvGrpSpPr/>
                    <p:nvPr/>
                  </p:nvGrpSpPr>
                  <p:grpSpPr>
                    <a:xfrm>
                      <a:off x="6497224" y="5349240"/>
                      <a:ext cx="223616" cy="186778"/>
                      <a:chOff x="5842673" y="3935369"/>
                      <a:chExt cx="223616" cy="186778"/>
                    </a:xfrm>
                  </p:grpSpPr>
                  <p:sp>
                    <p:nvSpPr>
                      <p:cNvPr id="434" name="Snip Single Corner Rectangle 43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5" name="Rounded Rectangle 43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6" name="Curved Left Arrow 43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6" name="Group 197"/>
                    <p:cNvGrpSpPr/>
                    <p:nvPr/>
                  </p:nvGrpSpPr>
                  <p:grpSpPr>
                    <a:xfrm>
                      <a:off x="2508726" y="5611921"/>
                      <a:ext cx="1432296" cy="200056"/>
                      <a:chOff x="2645673" y="1897291"/>
                      <a:chExt cx="1128058" cy="209866"/>
                    </a:xfrm>
                  </p:grpSpPr>
                  <p:sp>
                    <p:nvSpPr>
                      <p:cNvPr id="432" name="TextBox 43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33" name="TextBox 432"/>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429" name="TextBox 42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30" name="TextBox 42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31" name="TextBox 43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425" name="Picture 424" descr="WSExplore0010 12-14-2007.png"/>
                  <p:cNvPicPr>
                    <a:picLocks noChangeAspect="1"/>
                  </p:cNvPicPr>
                  <p:nvPr/>
                </p:nvPicPr>
                <p:blipFill>
                  <a:blip r:embed="rId14"/>
                  <a:stretch>
                    <a:fillRect/>
                  </a:stretch>
                </p:blipFill>
                <p:spPr>
                  <a:xfrm>
                    <a:off x="1966957" y="6065097"/>
                    <a:ext cx="104775" cy="104775"/>
                  </a:xfrm>
                  <a:prstGeom prst="rect">
                    <a:avLst/>
                  </a:prstGeom>
                </p:spPr>
              </p:pic>
            </p:grpSp>
          </p:grpSp>
          <p:pic>
            <p:nvPicPr>
              <p:cNvPr id="420" name="Picture 419" descr="IC16DOCX.gif"/>
              <p:cNvPicPr>
                <a:picLocks noChangeAspect="1"/>
              </p:cNvPicPr>
              <p:nvPr/>
            </p:nvPicPr>
            <p:blipFill>
              <a:blip r:embed="rId21"/>
              <a:stretch>
                <a:fillRect/>
              </a:stretch>
            </p:blipFill>
            <p:spPr>
              <a:xfrm>
                <a:off x="2514600" y="5692140"/>
                <a:ext cx="115389" cy="115389"/>
              </a:xfrm>
              <a:prstGeom prst="rect">
                <a:avLst/>
              </a:prstGeom>
            </p:spPr>
          </p:pic>
        </p:grpSp>
      </p:grpSp>
      <p:sp>
        <p:nvSpPr>
          <p:cNvPr id="253" name="Rectangle 252"/>
          <p:cNvSpPr/>
          <p:nvPr userDrawn="1"/>
        </p:nvSpPr>
        <p:spPr>
          <a:xfrm>
            <a:off x="1889760" y="2598420"/>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127" name="Group 257"/>
          <p:cNvGrpSpPr/>
          <p:nvPr userDrawn="1"/>
        </p:nvGrpSpPr>
        <p:grpSpPr>
          <a:xfrm>
            <a:off x="1911350" y="2817316"/>
            <a:ext cx="4950460" cy="205135"/>
            <a:chOff x="1911350" y="2817316"/>
            <a:chExt cx="4950460" cy="205135"/>
          </a:xfrm>
        </p:grpSpPr>
        <p:pic>
          <p:nvPicPr>
            <p:cNvPr id="259" name="Picture 258" descr="MSOL_Share_32.gif"/>
            <p:cNvPicPr>
              <a:picLocks noChangeAspect="1"/>
            </p:cNvPicPr>
            <p:nvPr userDrawn="1"/>
          </p:nvPicPr>
          <p:blipFill>
            <a:blip r:embed="rId22">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260" name="Rectangle 259"/>
            <p:cNvSpPr/>
            <p:nvPr userDrawn="1"/>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261" name="Rectangle 260"/>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263" name="Chevron 262"/>
            <p:cNvSpPr/>
            <p:nvPr userDrawn="1"/>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4" name="Chevron 263"/>
            <p:cNvSpPr/>
            <p:nvPr userDrawn="1"/>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60" name="Group 261"/>
          <p:cNvGrpSpPr/>
          <p:nvPr userDrawn="1"/>
        </p:nvGrpSpPr>
        <p:grpSpPr>
          <a:xfrm>
            <a:off x="5543318" y="3045699"/>
            <a:ext cx="1212850" cy="171203"/>
            <a:chOff x="7293610" y="6248644"/>
            <a:chExt cx="1212850" cy="171203"/>
          </a:xfrm>
        </p:grpSpPr>
        <p:sp>
          <p:nvSpPr>
            <p:cNvPr id="270" name="Rectangle 269"/>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72" name="Rectangle 271"/>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Share</a:t>
              </a:r>
              <a:endParaRPr lang="en-US" sz="800" dirty="0">
                <a:solidFill>
                  <a:schemeClr val="tx1"/>
                </a:solidFill>
                <a:latin typeface="Segoe UI" pitchFamily="34" charset="0"/>
                <a:ea typeface="Verdana" pitchFamily="34" charset="0"/>
                <a:cs typeface="Verdana" pitchFamily="34" charset="0"/>
              </a:endParaRPr>
            </a:p>
          </p:txBody>
        </p:sp>
      </p:grpSp>
      <p:sp>
        <p:nvSpPr>
          <p:cNvPr id="274" name="Rectangle 273"/>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61" name="Group 274"/>
          <p:cNvGrpSpPr/>
          <p:nvPr userDrawn="1"/>
        </p:nvGrpSpPr>
        <p:grpSpPr>
          <a:xfrm>
            <a:off x="7429500" y="2202150"/>
            <a:ext cx="1314996" cy="4452015"/>
            <a:chOff x="7429500" y="2177385"/>
            <a:chExt cx="1314996" cy="4452015"/>
          </a:xfrm>
        </p:grpSpPr>
        <p:pic>
          <p:nvPicPr>
            <p:cNvPr id="276" name="Picture 275" descr="skyscraper-ad-placeholder-1.png"/>
            <p:cNvPicPr>
              <a:picLocks noChangeAspect="1"/>
            </p:cNvPicPr>
            <p:nvPr/>
          </p:nvPicPr>
          <p:blipFill>
            <a:blip r:embed="rId23"/>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277" name="Picture 276" descr="skyscraper-ad-placeholder-1.png"/>
            <p:cNvPicPr>
              <a:picLocks noChangeAspect="1"/>
            </p:cNvPicPr>
            <p:nvPr/>
          </p:nvPicPr>
          <p:blipFill>
            <a:blip r:embed="rId23"/>
            <a:srcRect l="23179" t="92715" r="24669" b="2649"/>
            <a:stretch>
              <a:fillRect/>
            </a:stretch>
          </p:blipFill>
          <p:spPr>
            <a:xfrm>
              <a:off x="7726680" y="6042660"/>
              <a:ext cx="685800" cy="228600"/>
            </a:xfrm>
            <a:prstGeom prst="rect">
              <a:avLst/>
            </a:prstGeom>
            <a:effectLst/>
          </p:spPr>
        </p:pic>
        <p:sp>
          <p:nvSpPr>
            <p:cNvPr id="278" name="TextBox 277"/>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pic>
        <p:nvPicPr>
          <p:cNvPr id="279" name="Picture 278"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62" name="Group 311"/>
          <p:cNvGrpSpPr/>
          <p:nvPr userDrawn="1"/>
        </p:nvGrpSpPr>
        <p:grpSpPr>
          <a:xfrm>
            <a:off x="1809749" y="5409590"/>
            <a:ext cx="5223508" cy="777240"/>
            <a:chOff x="1809749" y="5196840"/>
            <a:chExt cx="5223508" cy="777240"/>
          </a:xfrm>
        </p:grpSpPr>
        <p:grpSp>
          <p:nvGrpSpPr>
            <p:cNvPr id="163" name="Group 450"/>
            <p:cNvGrpSpPr/>
            <p:nvPr/>
          </p:nvGrpSpPr>
          <p:grpSpPr>
            <a:xfrm>
              <a:off x="1809749" y="5196840"/>
              <a:ext cx="5223508" cy="777240"/>
              <a:chOff x="1784702" y="5654040"/>
              <a:chExt cx="5454298" cy="777240"/>
            </a:xfrm>
          </p:grpSpPr>
          <p:grpSp>
            <p:nvGrpSpPr>
              <p:cNvPr id="164" name="Group 452"/>
              <p:cNvGrpSpPr/>
              <p:nvPr/>
            </p:nvGrpSpPr>
            <p:grpSpPr>
              <a:xfrm>
                <a:off x="1784702" y="5654040"/>
                <a:ext cx="5073298" cy="777240"/>
                <a:chOff x="1784702" y="5654040"/>
                <a:chExt cx="5073298" cy="777240"/>
              </a:xfrm>
            </p:grpSpPr>
            <p:sp>
              <p:nvSpPr>
                <p:cNvPr id="355" name="Freeform 35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6" name="Picture 355" descr="thumb_tack_small.png"/>
                <p:cNvPicPr>
                  <a:picLocks noChangeAspect="1"/>
                </p:cNvPicPr>
                <p:nvPr/>
              </p:nvPicPr>
              <p:blipFill>
                <a:blip r:embed="rId15" cstate="print"/>
                <a:stretch>
                  <a:fillRect/>
                </a:stretch>
              </p:blipFill>
              <p:spPr>
                <a:xfrm flipH="1">
                  <a:off x="1784702" y="5715000"/>
                  <a:ext cx="260427" cy="357187"/>
                </a:xfrm>
                <a:prstGeom prst="rect">
                  <a:avLst/>
                </a:prstGeom>
              </p:spPr>
            </p:pic>
            <p:pic>
              <p:nvPicPr>
                <p:cNvPr id="371" name="Picture 370" descr="thumb_tack_small.png"/>
                <p:cNvPicPr>
                  <a:picLocks noChangeAspect="1"/>
                </p:cNvPicPr>
                <p:nvPr/>
              </p:nvPicPr>
              <p:blipFill>
                <a:blip r:embed="rId16" cstate="print"/>
                <a:stretch>
                  <a:fillRect/>
                </a:stretch>
              </p:blipFill>
              <p:spPr>
                <a:xfrm>
                  <a:off x="6578599" y="6043613"/>
                  <a:ext cx="266700" cy="357187"/>
                </a:xfrm>
                <a:prstGeom prst="rect">
                  <a:avLst/>
                </a:prstGeom>
              </p:spPr>
            </p:pic>
          </p:grpSp>
          <p:grpSp>
            <p:nvGrpSpPr>
              <p:cNvPr id="165" name="Group 453"/>
              <p:cNvGrpSpPr/>
              <p:nvPr/>
            </p:nvGrpSpPr>
            <p:grpSpPr>
              <a:xfrm>
                <a:off x="2026920" y="5722620"/>
                <a:ext cx="5212080" cy="594360"/>
                <a:chOff x="1935480" y="5989320"/>
                <a:chExt cx="5212080" cy="594360"/>
              </a:xfrm>
            </p:grpSpPr>
            <p:pic>
              <p:nvPicPr>
                <p:cNvPr id="324" name="Picture 2"/>
                <p:cNvPicPr>
                  <a:picLocks noChangeAspect="1" noChangeArrowheads="1"/>
                </p:cNvPicPr>
                <p:nvPr/>
              </p:nvPicPr>
              <p:blipFill>
                <a:blip r:embed="rId1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67" name="Group 354"/>
                <p:cNvGrpSpPr/>
                <p:nvPr/>
              </p:nvGrpSpPr>
              <p:grpSpPr>
                <a:xfrm>
                  <a:off x="2506980" y="5989320"/>
                  <a:ext cx="4640580" cy="570460"/>
                  <a:chOff x="2506980" y="5349240"/>
                  <a:chExt cx="4640580" cy="570460"/>
                </a:xfrm>
              </p:grpSpPr>
              <p:sp>
                <p:nvSpPr>
                  <p:cNvPr id="339" name="TextBox 33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69" name="Group 122"/>
                  <p:cNvGrpSpPr/>
                  <p:nvPr/>
                </p:nvGrpSpPr>
                <p:grpSpPr>
                  <a:xfrm>
                    <a:off x="6497224" y="5349240"/>
                    <a:ext cx="223616" cy="186778"/>
                    <a:chOff x="5842673" y="3935369"/>
                    <a:chExt cx="223616" cy="186778"/>
                  </a:xfrm>
                </p:grpSpPr>
                <p:sp>
                  <p:nvSpPr>
                    <p:cNvPr id="349" name="Snip Single Corner Rectangle 3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50" name="Rounded Rectangle 3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52" name="Curved Left Arrow 35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70" name="Group 197"/>
                  <p:cNvGrpSpPr/>
                  <p:nvPr/>
                </p:nvGrpSpPr>
                <p:grpSpPr>
                  <a:xfrm>
                    <a:off x="2508726" y="5611923"/>
                    <a:ext cx="1354613" cy="307777"/>
                    <a:chOff x="2645673" y="1897291"/>
                    <a:chExt cx="1066876" cy="322869"/>
                  </a:xfrm>
                </p:grpSpPr>
                <p:sp>
                  <p:nvSpPr>
                    <p:cNvPr id="346" name="TextBox 34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47" name="TextBox 346"/>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a:t>
                      </a:r>
                      <a:r>
                        <a:rPr lang="en-US" sz="700" dirty="0" err="1">
                          <a:solidFill>
                            <a:schemeClr val="tx1">
                              <a:lumMod val="50000"/>
                              <a:lumOff val="50000"/>
                            </a:schemeClr>
                          </a:solidFill>
                          <a:latin typeface="Segoe UI" pitchFamily="34" charset="0"/>
                          <a:cs typeface="Segoe UI" pitchFamily="34" charset="0"/>
                        </a:rPr>
                        <a:t>compellimg</a:t>
                      </a:r>
                      <a:r>
                        <a:rPr lang="en-US" sz="700" dirty="0">
                          <a:solidFill>
                            <a:schemeClr val="tx1">
                              <a:lumMod val="50000"/>
                              <a:lumOff val="50000"/>
                            </a:schemeClr>
                          </a:solidFill>
                          <a:latin typeface="Segoe UI" pitchFamily="34" charset="0"/>
                          <a:cs typeface="Segoe UI" pitchFamily="34" charset="0"/>
                        </a:rPr>
                        <a:t>…</a:t>
                      </a:r>
                    </a:p>
                  </p:txBody>
                </p:sp>
              </p:grpSp>
              <p:sp>
                <p:nvSpPr>
                  <p:cNvPr id="343" name="TextBox 34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44" name="TextBox 34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45" name="TextBox 34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38" name="Picture 337" descr="WSExplore0010 12-14-2007.png"/>
                <p:cNvPicPr>
                  <a:picLocks noChangeAspect="1"/>
                </p:cNvPicPr>
                <p:nvPr/>
              </p:nvPicPr>
              <p:blipFill>
                <a:blip r:embed="rId14"/>
                <a:stretch>
                  <a:fillRect/>
                </a:stretch>
              </p:blipFill>
              <p:spPr>
                <a:xfrm>
                  <a:off x="1966957" y="6065097"/>
                  <a:ext cx="104775" cy="104775"/>
                </a:xfrm>
                <a:prstGeom prst="rect">
                  <a:avLst/>
                </a:prstGeom>
              </p:spPr>
            </p:pic>
          </p:grpSp>
        </p:grpSp>
        <p:pic>
          <p:nvPicPr>
            <p:cNvPr id="316" name="Picture 3"/>
            <p:cNvPicPr>
              <a:picLocks noChangeAspect="1" noChangeArrowheads="1"/>
            </p:cNvPicPr>
            <p:nvPr userDrawn="1"/>
          </p:nvPicPr>
          <p:blipFill>
            <a:blip r:embed="rId24"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17" name="Picture 316" descr="WSExplore0010 12-14-2007.png"/>
            <p:cNvPicPr>
              <a:picLocks noChangeAspect="1"/>
            </p:cNvPicPr>
            <p:nvPr userDrawn="1"/>
          </p:nvPicPr>
          <p:blipFill>
            <a:blip r:embed="rId14"/>
            <a:stretch>
              <a:fillRect/>
            </a:stretch>
          </p:blipFill>
          <p:spPr>
            <a:xfrm>
              <a:off x="2071863" y="5335233"/>
              <a:ext cx="100342" cy="104775"/>
            </a:xfrm>
            <a:prstGeom prst="rect">
              <a:avLst/>
            </a:prstGeom>
          </p:spPr>
        </p:pic>
        <p:pic>
          <p:nvPicPr>
            <p:cNvPr id="318" name="Picture 317" descr="IC16DOCX.gif"/>
            <p:cNvPicPr>
              <a:picLocks noChangeAspect="1"/>
            </p:cNvPicPr>
            <p:nvPr userDrawn="1"/>
          </p:nvPicPr>
          <p:blipFill>
            <a:blip r:embed="rId21"/>
            <a:stretch>
              <a:fillRect/>
            </a:stretch>
          </p:blipFill>
          <p:spPr>
            <a:xfrm>
              <a:off x="2508763" y="5768340"/>
              <a:ext cx="110506" cy="115389"/>
            </a:xfrm>
            <a:prstGeom prst="rect">
              <a:avLst/>
            </a:prstGeom>
          </p:spPr>
        </p:pic>
      </p:grpSp>
      <p:grpSp>
        <p:nvGrpSpPr>
          <p:cNvPr id="171" name="Group 267"/>
          <p:cNvGrpSpPr/>
          <p:nvPr userDrawn="1"/>
        </p:nvGrpSpPr>
        <p:grpSpPr>
          <a:xfrm>
            <a:off x="7439025" y="2362200"/>
            <a:ext cx="1285875" cy="4230410"/>
            <a:chOff x="7439025" y="2333625"/>
            <a:chExt cx="1285875" cy="4230410"/>
          </a:xfrm>
        </p:grpSpPr>
        <p:sp>
          <p:nvSpPr>
            <p:cNvPr id="280" name="Rectangle 279"/>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81" name="Rectangle 280"/>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282" name="Rectangle 281"/>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sp>
        <p:nvSpPr>
          <p:cNvPr id="275" name="Rectangle 15"/>
          <p:cNvSpPr>
            <a:spLocks noChangeArrowheads="1"/>
          </p:cNvSpPr>
          <p:nvPr userDrawn="1"/>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283" name="Picture 6" descr="http://workspace.office.live.com/Resources/images/transparent.gif">
            <a:hlinkClick r:id="" action="ppaction://noaction"/>
          </p:cNvPr>
          <p:cNvPicPr>
            <a:picLocks noChangeAspect="1" noChangeArrowheads="1"/>
          </p:cNvPicPr>
          <p:nvPr userDrawn="1"/>
        </p:nvPicPr>
        <p:blipFill>
          <a:blip r:embed="rId25"/>
          <a:srcRect/>
          <a:stretch>
            <a:fillRect/>
          </a:stretch>
        </p:blipFill>
        <p:spPr bwMode="auto">
          <a:xfrm>
            <a:off x="4521200" y="-56027638"/>
            <a:ext cx="9525" cy="9525"/>
          </a:xfrm>
          <a:prstGeom prst="rect">
            <a:avLst/>
          </a:prstGeom>
          <a:noFill/>
        </p:spPr>
      </p:pic>
      <p:pic>
        <p:nvPicPr>
          <p:cNvPr id="284" name="Picture 7" descr="http://workspace.office.live.com/Resources/images/transparent.gif">
            <a:hlinkClick r:id="" action="ppaction://noaction"/>
          </p:cNvPr>
          <p:cNvPicPr>
            <a:picLocks noChangeAspect="1" noChangeArrowheads="1"/>
          </p:cNvPicPr>
          <p:nvPr userDrawn="1"/>
        </p:nvPicPr>
        <p:blipFill>
          <a:blip r:embed="rId25"/>
          <a:srcRect/>
          <a:stretch>
            <a:fillRect/>
          </a:stretch>
        </p:blipFill>
        <p:spPr bwMode="auto">
          <a:xfrm>
            <a:off x="4521200" y="-38746113"/>
            <a:ext cx="9525" cy="9525"/>
          </a:xfrm>
          <a:prstGeom prst="rect">
            <a:avLst/>
          </a:prstGeom>
          <a:noFill/>
        </p:spPr>
      </p:pic>
      <p:pic>
        <p:nvPicPr>
          <p:cNvPr id="285" name="Picture 9" descr="http://workspace.office.live.com/Resources/images/transparent.gif">
            <a:hlinkClick r:id="" action="ppaction://noaction"/>
          </p:cNvPr>
          <p:cNvPicPr>
            <a:picLocks noChangeAspect="1" noChangeArrowheads="1"/>
          </p:cNvPicPr>
          <p:nvPr userDrawn="1"/>
        </p:nvPicPr>
        <p:blipFill>
          <a:blip r:embed="rId25"/>
          <a:srcRect/>
          <a:stretch>
            <a:fillRect/>
          </a:stretch>
        </p:blipFill>
        <p:spPr bwMode="auto">
          <a:xfrm>
            <a:off x="6005513" y="387350"/>
            <a:ext cx="9525" cy="9525"/>
          </a:xfrm>
          <a:prstGeom prst="rect">
            <a:avLst/>
          </a:prstGeom>
          <a:noFill/>
        </p:spPr>
      </p:pic>
      <p:pic>
        <p:nvPicPr>
          <p:cNvPr id="286" name="Picture 16" descr="http://workspace.office.live.com/Resources/images/transparent.gif"/>
          <p:cNvPicPr>
            <a:picLocks noChangeAspect="1" noChangeArrowheads="1"/>
          </p:cNvPicPr>
          <p:nvPr userDrawn="1"/>
        </p:nvPicPr>
        <p:blipFill>
          <a:blip r:embed="rId25"/>
          <a:srcRect/>
          <a:stretch>
            <a:fillRect/>
          </a:stretch>
        </p:blipFill>
        <p:spPr bwMode="auto">
          <a:xfrm>
            <a:off x="74613" y="-411163"/>
            <a:ext cx="9525" cy="9525"/>
          </a:xfrm>
          <a:prstGeom prst="rect">
            <a:avLst/>
          </a:prstGeom>
          <a:noFill/>
        </p:spPr>
      </p:pic>
      <p:sp>
        <p:nvSpPr>
          <p:cNvPr id="287" name="Rectangle 286"/>
          <p:cNvSpPr/>
          <p:nvPr userDrawn="1"/>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nvGrpSpPr>
          <p:cNvPr id="288" name="Group 160"/>
          <p:cNvGrpSpPr/>
          <p:nvPr userDrawn="1"/>
        </p:nvGrpSpPr>
        <p:grpSpPr>
          <a:xfrm>
            <a:off x="6962775" y="2181225"/>
            <a:ext cx="2097078" cy="4356099"/>
            <a:chOff x="6962775" y="2181225"/>
            <a:chExt cx="2097078" cy="4356099"/>
          </a:xfrm>
        </p:grpSpPr>
        <p:grpSp>
          <p:nvGrpSpPr>
            <p:cNvPr id="290" name="Group 99"/>
            <p:cNvGrpSpPr/>
            <p:nvPr/>
          </p:nvGrpSpPr>
          <p:grpSpPr>
            <a:xfrm>
              <a:off x="6962775" y="2181225"/>
              <a:ext cx="2004059" cy="4356099"/>
              <a:chOff x="6987543" y="2095263"/>
              <a:chExt cx="2004059" cy="4356099"/>
            </a:xfrm>
          </p:grpSpPr>
          <p:sp>
            <p:nvSpPr>
              <p:cNvPr id="351"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53" name="Rectangle 352"/>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54" name="Picture 353" descr="soft treatment.png"/>
              <p:cNvPicPr>
                <a:picLocks noChangeAspect="1"/>
              </p:cNvPicPr>
              <p:nvPr/>
            </p:nvPicPr>
            <p:blipFill>
              <a:blip r:embed="rId26"/>
              <a:srcRect l="5507" t="14507" r="3913"/>
              <a:stretch>
                <a:fillRect/>
              </a:stretch>
            </p:blipFill>
            <p:spPr>
              <a:xfrm rot="5400000">
                <a:off x="6493745" y="4058691"/>
                <a:ext cx="3171826" cy="1435724"/>
              </a:xfrm>
              <a:prstGeom prst="rect">
                <a:avLst/>
              </a:prstGeom>
            </p:spPr>
          </p:pic>
          <p:sp>
            <p:nvSpPr>
              <p:cNvPr id="357" name="Rectangle 356"/>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58" name="Rectangle 357"/>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59" name="Rectangle 358"/>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60" name="Rectangle 359"/>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61" name="Rectangle 360"/>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62" name="Picture 15" descr="Microsoft Office Online">
                <a:hlinkClick r:id="rId27" tooltip="Microsoft Office Online"/>
              </p:cNvPr>
              <p:cNvPicPr>
                <a:picLocks noChangeAspect="1" noChangeArrowheads="1"/>
              </p:cNvPicPr>
              <p:nvPr/>
            </p:nvPicPr>
            <p:blipFill>
              <a:blip r:embed="rId2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63" name="Round Same Side Corner Rectangle 362"/>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67" name="Rectangle 366"/>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68" name="Picture 15" descr="Microsoft Office Online">
                <a:hlinkClick r:id="rId27" tooltip="Microsoft Office Online"/>
              </p:cNvPr>
              <p:cNvPicPr>
                <a:picLocks noChangeAspect="1" noChangeArrowheads="1"/>
              </p:cNvPicPr>
              <p:nvPr/>
            </p:nvPicPr>
            <p:blipFill>
              <a:blip r:embed="rId2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69" name="Rectangle 36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291" name="Group 262"/>
            <p:cNvGrpSpPr/>
            <p:nvPr/>
          </p:nvGrpSpPr>
          <p:grpSpPr>
            <a:xfrm>
              <a:off x="6982243" y="2187416"/>
              <a:ext cx="2077610" cy="1081895"/>
              <a:chOff x="6671197" y="2137889"/>
              <a:chExt cx="2162521" cy="1081895"/>
            </a:xfrm>
          </p:grpSpPr>
          <p:sp>
            <p:nvSpPr>
              <p:cNvPr id="323" name="Rectangle 322"/>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337" name="Group 367"/>
              <p:cNvGrpSpPr/>
              <p:nvPr/>
            </p:nvGrpSpPr>
            <p:grpSpPr>
              <a:xfrm>
                <a:off x="6741418" y="2582779"/>
                <a:ext cx="2092300" cy="637005"/>
                <a:chOff x="6741401" y="2582779"/>
                <a:chExt cx="2092294" cy="637005"/>
              </a:xfrm>
            </p:grpSpPr>
            <p:sp>
              <p:nvSpPr>
                <p:cNvPr id="341" name="Round Same Side Corner Rectangle 3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42" name="Rectangle 341"/>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48" name="Rectangle 347"/>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294" name="Picture 293" descr="officelive.png"/>
            <p:cNvPicPr>
              <a:picLocks noChangeAspect="1"/>
            </p:cNvPicPr>
            <p:nvPr/>
          </p:nvPicPr>
          <p:blipFill>
            <a:blip r:embed="rId29"/>
            <a:stretch>
              <a:fillRect/>
            </a:stretch>
          </p:blipFill>
          <p:spPr>
            <a:xfrm>
              <a:off x="7072992" y="2674743"/>
              <a:ext cx="624161" cy="189618"/>
            </a:xfrm>
            <a:prstGeom prst="rect">
              <a:avLst/>
            </a:prstGeom>
          </p:spPr>
        </p:pic>
        <p:sp>
          <p:nvSpPr>
            <p:cNvPr id="296" name="Round Same Side Corner Rectangle 29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98" name="Picture 297" descr="outlook.png"/>
            <p:cNvPicPr>
              <a:picLocks noChangeAspect="1"/>
            </p:cNvPicPr>
            <p:nvPr/>
          </p:nvPicPr>
          <p:blipFill>
            <a:blip r:embed="rId30"/>
            <a:stretch>
              <a:fillRect/>
            </a:stretch>
          </p:blipFill>
          <p:spPr>
            <a:xfrm>
              <a:off x="7096129" y="2890425"/>
              <a:ext cx="537482" cy="163286"/>
            </a:xfrm>
            <a:prstGeom prst="rect">
              <a:avLst/>
            </a:prstGeom>
          </p:spPr>
        </p:pic>
        <p:sp>
          <p:nvSpPr>
            <p:cNvPr id="299" name="Round Same Side Corner Rectangle 29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300" name="Picture 299" descr="linkedin.png"/>
            <p:cNvPicPr>
              <a:picLocks noChangeAspect="1"/>
            </p:cNvPicPr>
            <p:nvPr/>
          </p:nvPicPr>
          <p:blipFill>
            <a:blip r:embed="rId31"/>
            <a:stretch>
              <a:fillRect/>
            </a:stretch>
          </p:blipFill>
          <p:spPr>
            <a:xfrm>
              <a:off x="7924804" y="2890836"/>
              <a:ext cx="537482" cy="163285"/>
            </a:xfrm>
            <a:prstGeom prst="rect">
              <a:avLst/>
            </a:prstGeom>
          </p:spPr>
        </p:pic>
        <p:sp>
          <p:nvSpPr>
            <p:cNvPr id="301" name="Rectangle 300"/>
            <p:cNvSpPr/>
            <p:nvPr/>
          </p:nvSpPr>
          <p:spPr>
            <a:xfrm rot="16200000">
              <a:off x="8479424" y="2870753"/>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02" name="Round Same Side Corner Rectangle 301"/>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3" name="Round Same Side Corner Rectangle 302"/>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304" name="Picture 303" descr="yahoo.png"/>
            <p:cNvPicPr>
              <a:picLocks noChangeAspect="1"/>
            </p:cNvPicPr>
            <p:nvPr/>
          </p:nvPicPr>
          <p:blipFill>
            <a:blip r:embed="rId32"/>
            <a:stretch>
              <a:fillRect/>
            </a:stretch>
          </p:blipFill>
          <p:spPr>
            <a:xfrm>
              <a:off x="7091366" y="3114674"/>
              <a:ext cx="537482" cy="163286"/>
            </a:xfrm>
            <a:prstGeom prst="rect">
              <a:avLst/>
            </a:prstGeom>
          </p:spPr>
        </p:pic>
        <p:pic>
          <p:nvPicPr>
            <p:cNvPr id="305" name="Picture 304" descr="facebook.png"/>
            <p:cNvPicPr>
              <a:picLocks noChangeAspect="1"/>
            </p:cNvPicPr>
            <p:nvPr/>
          </p:nvPicPr>
          <p:blipFill>
            <a:blip r:embed="rId33"/>
            <a:stretch>
              <a:fillRect/>
            </a:stretch>
          </p:blipFill>
          <p:spPr>
            <a:xfrm>
              <a:off x="7924804" y="3133725"/>
              <a:ext cx="537482" cy="163285"/>
            </a:xfrm>
            <a:prstGeom prst="rect">
              <a:avLst/>
            </a:prstGeom>
          </p:spPr>
        </p:pic>
        <p:sp>
          <p:nvSpPr>
            <p:cNvPr id="306" name="Rectangle 305"/>
            <p:cNvSpPr/>
            <p:nvPr/>
          </p:nvSpPr>
          <p:spPr>
            <a:xfrm rot="16200000">
              <a:off x="8488945" y="308983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07" name="Rectangle 306"/>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08" name="Rectangle 307"/>
            <p:cNvSpPr/>
            <p:nvPr/>
          </p:nvSpPr>
          <p:spPr>
            <a:xfrm rot="16200000">
              <a:off x="7597154" y="31167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09" name="Rectangle 308"/>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(0)</a:t>
              </a:r>
            </a:p>
          </p:txBody>
        </p:sp>
        <p:grpSp>
          <p:nvGrpSpPr>
            <p:cNvPr id="310" name="Group 81"/>
            <p:cNvGrpSpPr/>
            <p:nvPr/>
          </p:nvGrpSpPr>
          <p:grpSpPr>
            <a:xfrm>
              <a:off x="7040808" y="2432650"/>
              <a:ext cx="1656784" cy="176463"/>
              <a:chOff x="7046520" y="2462361"/>
              <a:chExt cx="1656784" cy="176463"/>
            </a:xfrm>
          </p:grpSpPr>
          <p:sp>
            <p:nvSpPr>
              <p:cNvPr id="312" name="Rectangle 31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13" name="Rectangle 31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19" name="Picture 318" descr="glyphs.jpg"/>
              <p:cNvPicPr>
                <a:picLocks noChangeAspect="1"/>
              </p:cNvPicPr>
              <p:nvPr/>
            </p:nvPicPr>
            <p:blipFill>
              <a:blip r:embed="rId34"/>
              <a:srcRect l="45336" t="52046" r="51370" b="43862"/>
              <a:stretch>
                <a:fillRect/>
              </a:stretch>
            </p:blipFill>
            <p:spPr>
              <a:xfrm>
                <a:off x="8555352" y="2478403"/>
                <a:ext cx="134854" cy="152400"/>
              </a:xfrm>
              <a:prstGeom prst="rect">
                <a:avLst/>
              </a:prstGeom>
            </p:spPr>
          </p:pic>
        </p:grpSp>
        <p:sp>
          <p:nvSpPr>
            <p:cNvPr id="311" name="Rectangle 310"/>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grpSp>
        <p:nvGrpSpPr>
          <p:cNvPr id="370" name="Group 295"/>
          <p:cNvGrpSpPr/>
          <p:nvPr userDrawn="1"/>
        </p:nvGrpSpPr>
        <p:grpSpPr>
          <a:xfrm>
            <a:off x="8895706" y="0"/>
            <a:ext cx="248294" cy="6858000"/>
            <a:chOff x="8895706" y="0"/>
            <a:chExt cx="248294" cy="6858000"/>
          </a:xfrm>
        </p:grpSpPr>
        <p:pic>
          <p:nvPicPr>
            <p:cNvPr id="372" name="Picture 371"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374" name="Group 61"/>
            <p:cNvGrpSpPr/>
            <p:nvPr/>
          </p:nvGrpSpPr>
          <p:grpSpPr>
            <a:xfrm>
              <a:off x="8895706" y="884207"/>
              <a:ext cx="164592" cy="5623560"/>
              <a:chOff x="8901933" y="884725"/>
              <a:chExt cx="164592" cy="5623560"/>
            </a:xfrm>
          </p:grpSpPr>
          <p:sp>
            <p:nvSpPr>
              <p:cNvPr id="375" name="Rectangle 374"/>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7" name="Rectangle 3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80" name="Group 67"/>
              <p:cNvGrpSpPr/>
              <p:nvPr/>
            </p:nvGrpSpPr>
            <p:grpSpPr>
              <a:xfrm>
                <a:off x="8939993" y="2382966"/>
                <a:ext cx="73152" cy="87341"/>
                <a:chOff x="8939993" y="2382966"/>
                <a:chExt cx="73152" cy="87341"/>
              </a:xfrm>
            </p:grpSpPr>
            <p:sp>
              <p:nvSpPr>
                <p:cNvPr id="395" name="Rounded Rectangle 394"/>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6" name="Rounded Rectangle 395"/>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0" name="Rounded Rectangle 39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81" name="Isosceles Triangle 38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4" name="Isosceles Triangle 393"/>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401" name="Group 200"/>
          <p:cNvGrpSpPr/>
          <p:nvPr userDrawn="1"/>
        </p:nvGrpSpPr>
        <p:grpSpPr>
          <a:xfrm>
            <a:off x="7162729" y="3421380"/>
            <a:ext cx="1706951" cy="400110"/>
            <a:chOff x="4419529" y="5151120"/>
            <a:chExt cx="1706951" cy="400110"/>
          </a:xfrm>
        </p:grpSpPr>
        <p:sp>
          <p:nvSpPr>
            <p:cNvPr id="403" name="Rectangle 402"/>
            <p:cNvSpPr/>
            <p:nvPr/>
          </p:nvSpPr>
          <p:spPr>
            <a:xfrm>
              <a:off x="4602480" y="5151120"/>
              <a:ext cx="1524000" cy="400110"/>
            </a:xfrm>
            <a:prstGeom prst="rect">
              <a:avLst/>
            </a:prstGeom>
          </p:spPr>
          <p:txBody>
            <a:bodyPr wrap="square">
              <a:spAutoFit/>
            </a:bodyPr>
            <a:lstStyle/>
            <a:p>
              <a:r>
                <a:rPr lang="en-US" sz="1000" b="1" dirty="0">
                  <a:solidFill>
                    <a:schemeClr val="accent1">
                      <a:lumMod val="75000"/>
                    </a:schemeClr>
                  </a:solidFill>
                  <a:latin typeface="Segoe UI" pitchFamily="34" charset="0"/>
                </a:rPr>
                <a:t>Select which Address Book(s) to Add…</a:t>
              </a:r>
            </a:p>
          </p:txBody>
        </p:sp>
        <p:grpSp>
          <p:nvGrpSpPr>
            <p:cNvPr id="405" name="Group 199"/>
            <p:cNvGrpSpPr/>
            <p:nvPr/>
          </p:nvGrpSpPr>
          <p:grpSpPr>
            <a:xfrm>
              <a:off x="4419529" y="5181592"/>
              <a:ext cx="213361" cy="201462"/>
              <a:chOff x="8884191" y="3429000"/>
              <a:chExt cx="61377" cy="57954"/>
            </a:xfrm>
          </p:grpSpPr>
          <p:sp>
            <p:nvSpPr>
              <p:cNvPr id="406" name="Rounded Rectangle 405"/>
              <p:cNvSpPr/>
              <p:nvPr/>
            </p:nvSpPr>
            <p:spPr>
              <a:xfrm>
                <a:off x="8884191" y="3429000"/>
                <a:ext cx="61377" cy="57954"/>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8" name="Cross 417"/>
              <p:cNvSpPr/>
              <p:nvPr/>
            </p:nvSpPr>
            <p:spPr>
              <a:xfrm>
                <a:off x="8897063" y="3437606"/>
                <a:ext cx="36668" cy="38100"/>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grpSp>
      <p:pic>
        <p:nvPicPr>
          <p:cNvPr id="419" name="Picture 2" descr="Customer Relationship Management - Online CRM, On Demand from Salesforce.com">
            <a:hlinkClick r:id="rId35" tooltip="Salesforce.com"/>
          </p:cNvPr>
          <p:cNvPicPr>
            <a:picLocks noChangeAspect="1" noChangeArrowheads="1"/>
          </p:cNvPicPr>
          <p:nvPr userDrawn="1"/>
        </p:nvPicPr>
        <p:blipFill>
          <a:blip r:embed="rId36"/>
          <a:srcRect/>
          <a:stretch>
            <a:fillRect/>
          </a:stretch>
        </p:blipFill>
        <p:spPr bwMode="auto">
          <a:xfrm>
            <a:off x="63500" y="-136525"/>
            <a:ext cx="9525" cy="9525"/>
          </a:xfrm>
          <a:prstGeom prst="rect">
            <a:avLst/>
          </a:prstGeom>
          <a:noFill/>
        </p:spPr>
      </p:pic>
      <p:sp>
        <p:nvSpPr>
          <p:cNvPr id="422" name="Rectangle 421"/>
          <p:cNvSpPr/>
          <p:nvPr userDrawn="1"/>
        </p:nvSpPr>
        <p:spPr>
          <a:xfrm>
            <a:off x="7076511" y="6172200"/>
            <a:ext cx="1715061" cy="288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424" name="Group 160"/>
          <p:cNvGrpSpPr/>
          <p:nvPr userDrawn="1"/>
        </p:nvGrpSpPr>
        <p:grpSpPr>
          <a:xfrm>
            <a:off x="7952081" y="6235061"/>
            <a:ext cx="557551" cy="171217"/>
            <a:chOff x="5638800" y="2628895"/>
            <a:chExt cx="609600" cy="180992"/>
          </a:xfrm>
        </p:grpSpPr>
        <p:sp>
          <p:nvSpPr>
            <p:cNvPr id="427" name="Rectangle 426"/>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28" name="Rectangle 427"/>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440" name="Group 18"/>
          <p:cNvGrpSpPr/>
          <p:nvPr userDrawn="1"/>
        </p:nvGrpSpPr>
        <p:grpSpPr>
          <a:xfrm>
            <a:off x="7296781" y="6235044"/>
            <a:ext cx="557551" cy="171235"/>
            <a:chOff x="5638801" y="3047996"/>
            <a:chExt cx="609600" cy="181012"/>
          </a:xfrm>
        </p:grpSpPr>
        <p:sp>
          <p:nvSpPr>
            <p:cNvPr id="441" name="Rectangle 440"/>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42" name="Rectangle 441"/>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nvGrpSpPr>
          <p:cNvPr id="445" name="Group 444"/>
          <p:cNvGrpSpPr/>
          <p:nvPr userDrawn="1"/>
        </p:nvGrpSpPr>
        <p:grpSpPr>
          <a:xfrm>
            <a:off x="7046586" y="2674743"/>
            <a:ext cx="1804747" cy="697980"/>
            <a:chOff x="7046586" y="2674743"/>
            <a:chExt cx="1804747" cy="697980"/>
          </a:xfrm>
        </p:grpSpPr>
        <p:sp>
          <p:nvSpPr>
            <p:cNvPr id="446" name="Rectangle 44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49" name="Rectangle 448"/>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450" name="Picture 15" descr="Microsoft Office Online">
              <a:hlinkClick r:id="rId27" tooltip="Microsoft Office Online"/>
            </p:cNvPr>
            <p:cNvPicPr>
              <a:picLocks noChangeAspect="1" noChangeArrowheads="1"/>
            </p:cNvPicPr>
            <p:nvPr/>
          </p:nvPicPr>
          <p:blipFill>
            <a:blip r:embed="rId28">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453" name="Round Same Side Corner Rectangle 452"/>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54" name="Rectangle 453"/>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455" name="Picture 15" descr="Microsoft Office Online">
              <a:hlinkClick r:id="rId27" tooltip="Microsoft Office Online"/>
            </p:cNvPr>
            <p:cNvPicPr>
              <a:picLocks noChangeAspect="1" noChangeArrowheads="1"/>
            </p:cNvPicPr>
            <p:nvPr/>
          </p:nvPicPr>
          <p:blipFill>
            <a:blip r:embed="rId28">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456" name="Picture 455" descr="officelive.png"/>
            <p:cNvPicPr>
              <a:picLocks noChangeAspect="1"/>
            </p:cNvPicPr>
            <p:nvPr/>
          </p:nvPicPr>
          <p:blipFill>
            <a:blip r:embed="rId29"/>
            <a:stretch>
              <a:fillRect/>
            </a:stretch>
          </p:blipFill>
          <p:spPr>
            <a:xfrm>
              <a:off x="7080612" y="2674743"/>
              <a:ext cx="624161" cy="189618"/>
            </a:xfrm>
            <a:prstGeom prst="rect">
              <a:avLst/>
            </a:prstGeom>
          </p:spPr>
        </p:pic>
        <p:sp>
          <p:nvSpPr>
            <p:cNvPr id="457" name="Round Same Side Corner Rectangle 456"/>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Round Same Side Corner Rectangle 4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61" name="Picture 460" descr="linkedin.png"/>
            <p:cNvPicPr>
              <a:picLocks noChangeAspect="1"/>
            </p:cNvPicPr>
            <p:nvPr/>
          </p:nvPicPr>
          <p:blipFill>
            <a:blip r:embed="rId31"/>
            <a:stretch>
              <a:fillRect/>
            </a:stretch>
          </p:blipFill>
          <p:spPr>
            <a:xfrm>
              <a:off x="7924804" y="2890836"/>
              <a:ext cx="537482" cy="163285"/>
            </a:xfrm>
            <a:prstGeom prst="rect">
              <a:avLst/>
            </a:prstGeom>
          </p:spPr>
        </p:pic>
        <p:sp>
          <p:nvSpPr>
            <p:cNvPr id="464" name="Rectangle 463"/>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65" name="Round Same Side Corner Rectangle 464"/>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66" name="Round Same Side Corner Rectangle 465"/>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67" name="Picture 466" descr="yahoo.png"/>
            <p:cNvPicPr>
              <a:picLocks noChangeAspect="1"/>
            </p:cNvPicPr>
            <p:nvPr/>
          </p:nvPicPr>
          <p:blipFill>
            <a:blip r:embed="rId32"/>
            <a:stretch>
              <a:fillRect/>
            </a:stretch>
          </p:blipFill>
          <p:spPr>
            <a:xfrm>
              <a:off x="7091366" y="3114674"/>
              <a:ext cx="537482" cy="163286"/>
            </a:xfrm>
            <a:prstGeom prst="rect">
              <a:avLst/>
            </a:prstGeom>
          </p:spPr>
        </p:pic>
        <p:pic>
          <p:nvPicPr>
            <p:cNvPr id="468" name="Picture 467" descr="facebook.png"/>
            <p:cNvPicPr>
              <a:picLocks noChangeAspect="1"/>
            </p:cNvPicPr>
            <p:nvPr/>
          </p:nvPicPr>
          <p:blipFill>
            <a:blip r:embed="rId33"/>
            <a:stretch>
              <a:fillRect/>
            </a:stretch>
          </p:blipFill>
          <p:spPr>
            <a:xfrm>
              <a:off x="7105650" y="2895600"/>
              <a:ext cx="537482" cy="163285"/>
            </a:xfrm>
            <a:prstGeom prst="rect">
              <a:avLst/>
            </a:prstGeom>
          </p:spPr>
        </p:pic>
        <p:sp>
          <p:nvSpPr>
            <p:cNvPr id="469" name="Rectangle 468"/>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70" name="Rectangle 469"/>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71" name="Cross 470"/>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cxnSp>
        <p:nvCxnSpPr>
          <p:cNvPr id="512" name="Straight Connector 511"/>
          <p:cNvCxnSpPr/>
          <p:nvPr userDrawn="1"/>
        </p:nvCxnSpPr>
        <p:spPr>
          <a:xfrm>
            <a:off x="2057400" y="5524500"/>
            <a:ext cx="914400" cy="1588"/>
          </a:xfrm>
          <a:prstGeom prst="line">
            <a:avLst/>
          </a:prstGeom>
        </p:spPr>
        <p:style>
          <a:lnRef idx="1">
            <a:schemeClr val="accent1"/>
          </a:lnRef>
          <a:fillRef idx="0">
            <a:schemeClr val="accent1"/>
          </a:fillRef>
          <a:effectRef idx="0">
            <a:schemeClr val="accent1"/>
          </a:effectRef>
          <a:fontRef idx="minor">
            <a:schemeClr val="tx1"/>
          </a:fontRef>
        </p:style>
      </p:cxnSp>
      <p:grpSp>
        <p:nvGrpSpPr>
          <p:cNvPr id="514" name="Group 513"/>
          <p:cNvGrpSpPr/>
          <p:nvPr userDrawn="1"/>
        </p:nvGrpSpPr>
        <p:grpSpPr>
          <a:xfrm>
            <a:off x="76200" y="1195385"/>
            <a:ext cx="1760219" cy="5312095"/>
            <a:chOff x="76200" y="1195385"/>
            <a:chExt cx="1760219" cy="5312095"/>
          </a:xfrm>
        </p:grpSpPr>
        <p:sp>
          <p:nvSpPr>
            <p:cNvPr id="515" name="Rectangle 514"/>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516" name="Rounded Rectangle 515"/>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517" name="Rectangle 516"/>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518" name="Rectangle 517"/>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519" name="Picture 2" descr="Watch free Web seminars">
              <a:hlinkClick r:id="rId8"/>
            </p:cNvPr>
            <p:cNvPicPr>
              <a:picLocks noChangeAspect="1" noChangeArrowheads="1"/>
            </p:cNvPicPr>
            <p:nvPr userDrawn="1"/>
          </p:nvPicPr>
          <p:blipFill>
            <a:blip r:embed="rId9">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520" name="Group 352"/>
            <p:cNvGrpSpPr/>
            <p:nvPr userDrawn="1"/>
          </p:nvGrpSpPr>
          <p:grpSpPr>
            <a:xfrm>
              <a:off x="83819" y="5153025"/>
              <a:ext cx="1752600" cy="1354455"/>
              <a:chOff x="83819" y="5153025"/>
              <a:chExt cx="1752600" cy="1354455"/>
            </a:xfrm>
          </p:grpSpPr>
          <p:sp>
            <p:nvSpPr>
              <p:cNvPr id="555" name="Rectangle 554"/>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556" name="Rectangle 555"/>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557" name="Rectangle 556"/>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558" name="Rectangle 557"/>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559" name="Rectangle 558"/>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560" name="Rectangle 559"/>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561" name="Rectangle 560"/>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562" name="Rectangle 561"/>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563" name="Rectangle 562"/>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564" name="Group 329"/>
              <p:cNvGrpSpPr/>
              <p:nvPr userDrawn="1"/>
            </p:nvGrpSpPr>
            <p:grpSpPr>
              <a:xfrm>
                <a:off x="83819" y="6258572"/>
                <a:ext cx="1752600" cy="248908"/>
                <a:chOff x="152400" y="5865741"/>
                <a:chExt cx="1752600" cy="262008"/>
              </a:xfrm>
            </p:grpSpPr>
            <p:sp>
              <p:nvSpPr>
                <p:cNvPr id="569" name="Rectangle 56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570" name="Isosceles Triangle 569"/>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65" name="Rectangle 564"/>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566" name="Rectangle 565"/>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567" name="Rectangle 566"/>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568" name="Rectangle 567"/>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521" name="Rectangle 520"/>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522" name="Group 500"/>
            <p:cNvGrpSpPr/>
            <p:nvPr userDrawn="1"/>
          </p:nvGrpSpPr>
          <p:grpSpPr>
            <a:xfrm>
              <a:off x="227490" y="1656894"/>
              <a:ext cx="1360009" cy="1333956"/>
              <a:chOff x="189390" y="3876675"/>
              <a:chExt cx="1360009" cy="1333956"/>
            </a:xfrm>
          </p:grpSpPr>
          <p:sp>
            <p:nvSpPr>
              <p:cNvPr id="526" name="Rectangle 525"/>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527" name="Group 277"/>
              <p:cNvGrpSpPr/>
              <p:nvPr userDrawn="1"/>
            </p:nvGrpSpPr>
            <p:grpSpPr>
              <a:xfrm>
                <a:off x="336549" y="4101534"/>
                <a:ext cx="76200" cy="71438"/>
                <a:chOff x="3962400" y="3581400"/>
                <a:chExt cx="457200" cy="428628"/>
              </a:xfrm>
              <a:solidFill>
                <a:schemeClr val="bg1">
                  <a:lumMod val="65000"/>
                </a:schemeClr>
              </a:solidFill>
            </p:grpSpPr>
            <p:sp>
              <p:nvSpPr>
                <p:cNvPr id="553" name="Isosceles Triangle 55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Flowchart: Manual Operation 55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8" name="Rectangle 527"/>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529" name="Group 277"/>
              <p:cNvGrpSpPr/>
              <p:nvPr userDrawn="1"/>
            </p:nvGrpSpPr>
            <p:grpSpPr>
              <a:xfrm>
                <a:off x="336549" y="4241234"/>
                <a:ext cx="76200" cy="71438"/>
                <a:chOff x="3962400" y="3581400"/>
                <a:chExt cx="457200" cy="428628"/>
              </a:xfrm>
              <a:solidFill>
                <a:schemeClr val="bg1">
                  <a:lumMod val="65000"/>
                </a:schemeClr>
              </a:solidFill>
            </p:grpSpPr>
            <p:sp>
              <p:nvSpPr>
                <p:cNvPr id="551" name="Isosceles Triangle 55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Flowchart: Manual Operation 55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0" name="Rectangle 529"/>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531" name="Group 277"/>
              <p:cNvGrpSpPr/>
              <p:nvPr userDrawn="1"/>
            </p:nvGrpSpPr>
            <p:grpSpPr>
              <a:xfrm>
                <a:off x="336549" y="4380478"/>
                <a:ext cx="76200" cy="71438"/>
                <a:chOff x="3962400" y="3581400"/>
                <a:chExt cx="457200" cy="428628"/>
              </a:xfrm>
              <a:solidFill>
                <a:schemeClr val="bg1">
                  <a:lumMod val="65000"/>
                </a:schemeClr>
              </a:solidFill>
            </p:grpSpPr>
            <p:sp>
              <p:nvSpPr>
                <p:cNvPr id="549" name="Isosceles Triangle 54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Flowchart: Manual Operation 54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2" name="Rectangle 531"/>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533" name="Group 277"/>
              <p:cNvGrpSpPr/>
              <p:nvPr userDrawn="1"/>
            </p:nvGrpSpPr>
            <p:grpSpPr>
              <a:xfrm>
                <a:off x="336549" y="4520178"/>
                <a:ext cx="76200" cy="71438"/>
                <a:chOff x="3962400" y="3581400"/>
                <a:chExt cx="457200" cy="428628"/>
              </a:xfrm>
              <a:solidFill>
                <a:schemeClr val="bg1">
                  <a:lumMod val="65000"/>
                </a:schemeClr>
              </a:solidFill>
            </p:grpSpPr>
            <p:sp>
              <p:nvSpPr>
                <p:cNvPr id="547" name="Isosceles Triangle 54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8" name="Flowchart: Manual Operation 54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4" name="Rectangle 533"/>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535" name="Group 348"/>
              <p:cNvGrpSpPr/>
              <p:nvPr userDrawn="1"/>
            </p:nvGrpSpPr>
            <p:grpSpPr>
              <a:xfrm>
                <a:off x="336549" y="4576087"/>
                <a:ext cx="764543" cy="215444"/>
                <a:chOff x="546100" y="3308350"/>
                <a:chExt cx="764543" cy="215444"/>
              </a:xfrm>
            </p:grpSpPr>
            <p:grpSp>
              <p:nvGrpSpPr>
                <p:cNvPr id="543" name="Group 277"/>
                <p:cNvGrpSpPr/>
                <p:nvPr userDrawn="1"/>
              </p:nvGrpSpPr>
              <p:grpSpPr>
                <a:xfrm>
                  <a:off x="546100" y="3386703"/>
                  <a:ext cx="76200" cy="71438"/>
                  <a:chOff x="3962400" y="3581400"/>
                  <a:chExt cx="457200" cy="428628"/>
                </a:xfrm>
                <a:solidFill>
                  <a:schemeClr val="bg1">
                    <a:lumMod val="65000"/>
                  </a:schemeClr>
                </a:solidFill>
              </p:grpSpPr>
              <p:sp>
                <p:nvSpPr>
                  <p:cNvPr id="545" name="Isosceles Triangle 54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6" name="Flowchart: Manual Operation 54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4" name="Rectangle 543"/>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536" name="Picture 535" descr="expando copy.gif"/>
              <p:cNvPicPr>
                <a:picLocks noChangeAspect="1"/>
              </p:cNvPicPr>
              <p:nvPr userDrawn="1"/>
            </p:nvPicPr>
            <p:blipFill>
              <a:blip r:embed="rId37"/>
              <a:stretch>
                <a:fillRect/>
              </a:stretch>
            </p:blipFill>
            <p:spPr>
              <a:xfrm>
                <a:off x="195258" y="4768100"/>
                <a:ext cx="85725" cy="85725"/>
              </a:xfrm>
              <a:prstGeom prst="rect">
                <a:avLst/>
              </a:prstGeom>
            </p:spPr>
          </p:pic>
          <p:pic>
            <p:nvPicPr>
              <p:cNvPr id="537" name="Picture 536" descr="collapso.gif"/>
              <p:cNvPicPr>
                <a:picLocks noChangeAspect="1"/>
              </p:cNvPicPr>
              <p:nvPr userDrawn="1"/>
            </p:nvPicPr>
            <p:blipFill>
              <a:blip r:embed="rId38"/>
              <a:stretch>
                <a:fillRect/>
              </a:stretch>
            </p:blipFill>
            <p:spPr>
              <a:xfrm>
                <a:off x="189390" y="3948112"/>
                <a:ext cx="85725" cy="85725"/>
              </a:xfrm>
              <a:prstGeom prst="rect">
                <a:avLst/>
              </a:prstGeom>
            </p:spPr>
          </p:pic>
          <p:sp>
            <p:nvSpPr>
              <p:cNvPr id="538" name="Rectangle 53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539" name="Picture 538" descr="expando copy.gif"/>
              <p:cNvPicPr>
                <a:picLocks noChangeAspect="1"/>
              </p:cNvPicPr>
              <p:nvPr userDrawn="1"/>
            </p:nvPicPr>
            <p:blipFill>
              <a:blip r:embed="rId37"/>
              <a:stretch>
                <a:fillRect/>
              </a:stretch>
            </p:blipFill>
            <p:spPr>
              <a:xfrm>
                <a:off x="195258" y="4915745"/>
                <a:ext cx="85725" cy="85725"/>
              </a:xfrm>
              <a:prstGeom prst="rect">
                <a:avLst/>
              </a:prstGeom>
            </p:spPr>
          </p:pic>
          <p:sp>
            <p:nvSpPr>
              <p:cNvPr id="540" name="Rectangle 539"/>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541" name="Picture 540" descr="expando copy.gif"/>
              <p:cNvPicPr>
                <a:picLocks noChangeAspect="1"/>
              </p:cNvPicPr>
              <p:nvPr userDrawn="1"/>
            </p:nvPicPr>
            <p:blipFill>
              <a:blip r:embed="rId37"/>
              <a:stretch>
                <a:fillRect/>
              </a:stretch>
            </p:blipFill>
            <p:spPr>
              <a:xfrm>
                <a:off x="195258" y="5058611"/>
                <a:ext cx="85725" cy="85725"/>
              </a:xfrm>
              <a:prstGeom prst="rect">
                <a:avLst/>
              </a:prstGeom>
            </p:spPr>
          </p:pic>
          <p:sp>
            <p:nvSpPr>
              <p:cNvPr id="542" name="Rectangle 541"/>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523"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524" name="Isosceles Triangle 52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Flowchart: Manual Operation 52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13" name="Rectangle 512"/>
          <p:cNvSpPr/>
          <p:nvPr userDrawn="1"/>
        </p:nvSpPr>
        <p:spPr>
          <a:xfrm>
            <a:off x="79513" y="884583"/>
            <a:ext cx="8799443" cy="5638800"/>
          </a:xfrm>
          <a:prstGeom prst="rect">
            <a:avLst/>
          </a:prstGeom>
          <a:solidFill>
            <a:schemeClr val="tx1">
              <a:alpha val="3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1" name="Picture 570" descr="tab2.png"/>
          <p:cNvPicPr>
            <a:picLocks noChangeAspect="1"/>
          </p:cNvPicPr>
          <p:nvPr userDrawn="1"/>
        </p:nvPicPr>
        <p:blipFill>
          <a:blip r:embed="rId39"/>
          <a:srcRect t="5699" b="13296"/>
          <a:stretch>
            <a:fillRect/>
          </a:stretch>
        </p:blipFill>
        <p:spPr>
          <a:xfrm>
            <a:off x="637309" y="571500"/>
            <a:ext cx="2918692" cy="266700"/>
          </a:xfrm>
          <a:prstGeom prst="rect">
            <a:avLst/>
          </a:prstGeom>
        </p:spPr>
      </p:pic>
      <p:pic>
        <p:nvPicPr>
          <p:cNvPr id="421" name="Picture 420" descr="tabe.png"/>
          <p:cNvPicPr>
            <a:picLocks noChangeAspect="1"/>
          </p:cNvPicPr>
          <p:nvPr userDrawn="1"/>
        </p:nvPicPr>
        <p:blipFill>
          <a:blip r:embed="rId40"/>
          <a:stretch>
            <a:fillRect/>
          </a:stretch>
        </p:blipFill>
        <p:spPr>
          <a:xfrm>
            <a:off x="1333500" y="6582064"/>
            <a:ext cx="1476375" cy="266700"/>
          </a:xfrm>
          <a:prstGeom prst="rect">
            <a:avLst/>
          </a:prstGeom>
        </p:spPr>
      </p:pic>
      <p:pic>
        <p:nvPicPr>
          <p:cNvPr id="472" name="Picture 2"/>
          <p:cNvPicPr>
            <a:picLocks noChangeAspect="1" noChangeArrowheads="1"/>
          </p:cNvPicPr>
          <p:nvPr userDrawn="1"/>
        </p:nvPicPr>
        <p:blipFill>
          <a:blip r:embed="rId4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5_WS - Corkboard Style (Blank Desc and Viewers)">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5"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6"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Rectangle 215"/>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7" name="Rectangle 216"/>
          <p:cNvSpPr/>
          <p:nvPr userDrawn="1"/>
        </p:nvSpPr>
        <p:spPr>
          <a:xfrm>
            <a:off x="83819" y="5370141"/>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19" name="Rectangle 218"/>
          <p:cNvSpPr/>
          <p:nvPr userDrawn="1"/>
        </p:nvSpPr>
        <p:spPr>
          <a:xfrm>
            <a:off x="83819" y="5598197"/>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20" name="Rectangle 219"/>
          <p:cNvSpPr/>
          <p:nvPr userDrawn="1"/>
        </p:nvSpPr>
        <p:spPr>
          <a:xfrm>
            <a:off x="142767"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221" name="Rectangle 220"/>
          <p:cNvSpPr/>
          <p:nvPr userDrawn="1"/>
        </p:nvSpPr>
        <p:spPr>
          <a:xfrm>
            <a:off x="142767" y="5606320"/>
            <a:ext cx="729687" cy="215444"/>
          </a:xfrm>
          <a:prstGeom prst="rect">
            <a:avLst/>
          </a:prstGeom>
        </p:spPr>
        <p:txBody>
          <a:bodyPr wrap="none">
            <a:spAutoFit/>
          </a:bodyPr>
          <a:lstStyle/>
          <a:p>
            <a:r>
              <a:rPr lang="en-US" sz="800" dirty="0">
                <a:latin typeface="Segoe UI" pitchFamily="34" charset="0"/>
              </a:rPr>
              <a:t>Workspaces</a:t>
            </a:r>
          </a:p>
        </p:txBody>
      </p:sp>
      <p:sp>
        <p:nvSpPr>
          <p:cNvPr id="223" name="Rectangle 222"/>
          <p:cNvSpPr/>
          <p:nvPr userDrawn="1"/>
        </p:nvSpPr>
        <p:spPr>
          <a:xfrm>
            <a:off x="83819"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4" name="Rectangle 223"/>
          <p:cNvSpPr/>
          <p:nvPr userDrawn="1"/>
        </p:nvSpPr>
        <p:spPr>
          <a:xfrm>
            <a:off x="142767" y="5826772"/>
            <a:ext cx="495649" cy="215444"/>
          </a:xfrm>
          <a:prstGeom prst="rect">
            <a:avLst/>
          </a:prstGeom>
        </p:spPr>
        <p:txBody>
          <a:bodyPr wrap="none">
            <a:spAutoFit/>
          </a:bodyPr>
          <a:lstStyle/>
          <a:p>
            <a:r>
              <a:rPr lang="en-US" sz="800" dirty="0">
                <a:latin typeface="Segoe UI" pitchFamily="34" charset="0"/>
              </a:rPr>
              <a:t>People</a:t>
            </a:r>
          </a:p>
        </p:txBody>
      </p:sp>
      <p:sp>
        <p:nvSpPr>
          <p:cNvPr id="225" name="Rectangle 224"/>
          <p:cNvSpPr/>
          <p:nvPr userDrawn="1"/>
        </p:nvSpPr>
        <p:spPr>
          <a:xfrm>
            <a:off x="83819"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ectangle 227"/>
          <p:cNvSpPr/>
          <p:nvPr userDrawn="1"/>
        </p:nvSpPr>
        <p:spPr>
          <a:xfrm>
            <a:off x="142767" y="6047224"/>
            <a:ext cx="700833" cy="215444"/>
          </a:xfrm>
          <a:prstGeom prst="rect">
            <a:avLst/>
          </a:prstGeom>
        </p:spPr>
        <p:txBody>
          <a:bodyPr wrap="none">
            <a:spAutoFit/>
          </a:bodyPr>
          <a:lstStyle/>
          <a:p>
            <a:r>
              <a:rPr lang="en-US" sz="800" dirty="0">
                <a:latin typeface="Segoe UI" pitchFamily="34" charset="0"/>
              </a:rPr>
              <a:t>Documents</a:t>
            </a:r>
          </a:p>
        </p:txBody>
      </p:sp>
      <p:grpSp>
        <p:nvGrpSpPr>
          <p:cNvPr id="28" name="Group 329"/>
          <p:cNvGrpSpPr/>
          <p:nvPr userDrawn="1"/>
        </p:nvGrpSpPr>
        <p:grpSpPr>
          <a:xfrm>
            <a:off x="83819" y="6258572"/>
            <a:ext cx="1752600" cy="248908"/>
            <a:chOff x="152400" y="5865741"/>
            <a:chExt cx="1752600" cy="262008"/>
          </a:xfrm>
        </p:grpSpPr>
        <p:sp>
          <p:nvSpPr>
            <p:cNvPr id="230" name="Rectangle 229"/>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1" name="Isosceles Triangle 2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4" name="Rectangle 233"/>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35" name="Rectangle 234"/>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20" name="Rectangle 31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6" name="Rounded Rectangle 385"/>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458" name="Rectangle 457"/>
          <p:cNvSpPr/>
          <p:nvPr userDrawn="1"/>
        </p:nvSpPr>
        <p:spPr>
          <a:xfrm>
            <a:off x="936323" y="3352800"/>
            <a:ext cx="892477" cy="276999"/>
          </a:xfrm>
          <a:prstGeom prst="rect">
            <a:avLst/>
          </a:prstGeom>
        </p:spPr>
        <p:txBody>
          <a:bodyPr wrap="square">
            <a:spAutoFit/>
          </a:bodyPr>
          <a:lstStyle/>
          <a:p>
            <a:pPr marL="0" algn="l" defTabSz="914400" rtl="0" eaLnBrk="1" latinLnBrk="0" hangingPunct="1">
              <a:lnSpc>
                <a:spcPct val="150000"/>
              </a:lnSpc>
            </a:pPr>
            <a:r>
              <a:rPr lang="en-US" sz="800" b="0" i="1" kern="1200" dirty="0">
                <a:solidFill>
                  <a:schemeClr val="tx1"/>
                </a:solidFill>
                <a:latin typeface="Segoe UI" pitchFamily="34" charset="0"/>
                <a:ea typeface="+mn-ea"/>
                <a:cs typeface="+mn-cs"/>
              </a:rPr>
              <a:t>New</a:t>
            </a:r>
            <a:r>
              <a:rPr lang="en-US" sz="800" b="0" i="1" kern="1200" baseline="0" dirty="0">
                <a:solidFill>
                  <a:schemeClr val="tx1"/>
                </a:solidFill>
                <a:latin typeface="Segoe UI" pitchFamily="34" charset="0"/>
                <a:ea typeface="+mn-ea"/>
                <a:cs typeface="+mn-cs"/>
              </a:rPr>
              <a:t> Workspace</a:t>
            </a:r>
            <a:endParaRPr lang="en-US" sz="800" b="0" i="1" kern="1200" dirty="0">
              <a:solidFill>
                <a:schemeClr val="tx1"/>
              </a:solidFill>
              <a:latin typeface="Segoe UI" pitchFamily="34" charset="0"/>
              <a:ea typeface="+mn-ea"/>
              <a:cs typeface="+mn-cs"/>
            </a:endParaRPr>
          </a:p>
        </p:txBody>
      </p:sp>
      <p:sp>
        <p:nvSpPr>
          <p:cNvPr id="462" name="Rectangle 461"/>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63" name="Rectangle 462"/>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All Workspaces</a:t>
            </a:r>
          </a:p>
        </p:txBody>
      </p:sp>
      <p:sp>
        <p:nvSpPr>
          <p:cNvPr id="481" name="Rectangle 480"/>
          <p:cNvSpPr/>
          <p:nvPr userDrawn="1"/>
        </p:nvSpPr>
        <p:spPr>
          <a:xfrm>
            <a:off x="123825" y="2114549"/>
            <a:ext cx="1676400" cy="176463"/>
          </a:xfrm>
          <a:prstGeom prst="rect">
            <a:avLst/>
          </a:prstGeom>
          <a:gradFill>
            <a:gsLst>
              <a:gs pos="0">
                <a:schemeClr val="accent1">
                  <a:tint val="66000"/>
                  <a:satMod val="160000"/>
                  <a:alpha val="47000"/>
                </a:schemeClr>
              </a:gs>
              <a:gs pos="50000">
                <a:schemeClr val="accent1">
                  <a:tint val="44500"/>
                  <a:satMod val="160000"/>
                  <a:alpha val="45000"/>
                </a:schemeClr>
              </a:gs>
              <a:gs pos="100000">
                <a:schemeClr val="accent1">
                  <a:tint val="23500"/>
                  <a:satMod val="160000"/>
                  <a:alpha val="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9" name="Group 481"/>
          <p:cNvGrpSpPr/>
          <p:nvPr userDrawn="1"/>
        </p:nvGrpSpPr>
        <p:grpSpPr>
          <a:xfrm>
            <a:off x="76200" y="1476375"/>
            <a:ext cx="1570657" cy="1953354"/>
            <a:chOff x="105743" y="1478280"/>
            <a:chExt cx="1570657" cy="1953354"/>
          </a:xfrm>
        </p:grpSpPr>
        <p:sp>
          <p:nvSpPr>
            <p:cNvPr id="483" name="Rectangle 482"/>
            <p:cNvSpPr/>
            <p:nvPr userDrawn="1"/>
          </p:nvSpPr>
          <p:spPr>
            <a:xfrm>
              <a:off x="106679" y="1478280"/>
              <a:ext cx="1174788" cy="215444"/>
            </a:xfrm>
            <a:prstGeom prst="rect">
              <a:avLst/>
            </a:prstGeom>
          </p:spPr>
          <p:txBody>
            <a:bodyPr wrap="square">
              <a:spAutoFit/>
            </a:bodyPr>
            <a:lstStyle/>
            <a:p>
              <a:r>
                <a:rPr lang="en-US" sz="800" b="0" dirty="0">
                  <a:latin typeface="Segoe UI" pitchFamily="34" charset="0"/>
                </a:rPr>
                <a:t>Digital Photography</a:t>
              </a:r>
            </a:p>
          </p:txBody>
        </p:sp>
        <p:sp>
          <p:nvSpPr>
            <p:cNvPr id="484" name="Rectangle 483"/>
            <p:cNvSpPr/>
            <p:nvPr userDrawn="1"/>
          </p:nvSpPr>
          <p:spPr>
            <a:xfrm>
              <a:off x="105743" y="1592035"/>
              <a:ext cx="50526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Church</a:t>
              </a:r>
            </a:p>
          </p:txBody>
        </p:sp>
        <p:sp>
          <p:nvSpPr>
            <p:cNvPr id="485" name="Rectangle 484"/>
            <p:cNvSpPr/>
            <p:nvPr userDrawn="1"/>
          </p:nvSpPr>
          <p:spPr>
            <a:xfrm>
              <a:off x="105743" y="2060815"/>
              <a:ext cx="157065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2008 Fundraising</a:t>
              </a:r>
              <a:r>
                <a:rPr lang="en-US" sz="800" b="0" kern="1200" baseline="0" dirty="0">
                  <a:solidFill>
                    <a:schemeClr val="tx1"/>
                  </a:solidFill>
                  <a:latin typeface="Segoe UI" pitchFamily="34" charset="0"/>
                  <a:ea typeface="+mn-ea"/>
                  <a:cs typeface="+mn-cs"/>
                </a:rPr>
                <a:t> </a:t>
              </a:r>
              <a:endParaRPr lang="en-US" sz="800" b="0" kern="1200" dirty="0">
                <a:solidFill>
                  <a:schemeClr val="tx1"/>
                </a:solidFill>
                <a:latin typeface="Segoe UI" pitchFamily="34" charset="0"/>
                <a:ea typeface="+mn-ea"/>
                <a:cs typeface="+mn-cs"/>
              </a:endParaRPr>
            </a:p>
          </p:txBody>
        </p:sp>
        <p:sp>
          <p:nvSpPr>
            <p:cNvPr id="486" name="Rectangle 485"/>
            <p:cNvSpPr/>
            <p:nvPr userDrawn="1"/>
          </p:nvSpPr>
          <p:spPr>
            <a:xfrm>
              <a:off x="105743" y="1748295"/>
              <a:ext cx="76174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Soccer Team</a:t>
              </a:r>
            </a:p>
          </p:txBody>
        </p:sp>
        <p:sp>
          <p:nvSpPr>
            <p:cNvPr id="487" name="Rectangle 486"/>
            <p:cNvSpPr/>
            <p:nvPr userDrawn="1"/>
          </p:nvSpPr>
          <p:spPr>
            <a:xfrm>
              <a:off x="105743" y="2685855"/>
              <a:ext cx="1018227"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Charlie’s Childcare</a:t>
              </a:r>
            </a:p>
          </p:txBody>
        </p:sp>
        <p:sp>
          <p:nvSpPr>
            <p:cNvPr id="488" name="Rectangle 487"/>
            <p:cNvSpPr/>
            <p:nvPr userDrawn="1"/>
          </p:nvSpPr>
          <p:spPr>
            <a:xfrm>
              <a:off x="105743" y="2373335"/>
              <a:ext cx="1570656"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Real</a:t>
              </a:r>
              <a:r>
                <a:rPr lang="en-US" sz="800" b="0" kern="1200" baseline="0" dirty="0">
                  <a:solidFill>
                    <a:schemeClr val="tx1"/>
                  </a:solidFill>
                  <a:latin typeface="Segoe UI" pitchFamily="34" charset="0"/>
                  <a:ea typeface="+mn-ea"/>
                  <a:cs typeface="+mn-cs"/>
                </a:rPr>
                <a:t> Estate Knowledge</a:t>
              </a:r>
              <a:endParaRPr lang="en-US" sz="800" b="0" kern="1200" dirty="0">
                <a:solidFill>
                  <a:schemeClr val="tx1"/>
                </a:solidFill>
                <a:latin typeface="Segoe UI" pitchFamily="34" charset="0"/>
                <a:ea typeface="+mn-ea"/>
                <a:cs typeface="+mn-cs"/>
              </a:endParaRPr>
            </a:p>
          </p:txBody>
        </p:sp>
        <p:sp>
          <p:nvSpPr>
            <p:cNvPr id="489" name="Rectangle 488"/>
            <p:cNvSpPr/>
            <p:nvPr userDrawn="1"/>
          </p:nvSpPr>
          <p:spPr>
            <a:xfrm>
              <a:off x="105743" y="2998375"/>
              <a:ext cx="1149674"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New Year’s Festivities</a:t>
              </a:r>
            </a:p>
          </p:txBody>
        </p:sp>
        <p:sp>
          <p:nvSpPr>
            <p:cNvPr id="490" name="Rectangle 489"/>
            <p:cNvSpPr/>
            <p:nvPr userDrawn="1"/>
          </p:nvSpPr>
          <p:spPr>
            <a:xfrm>
              <a:off x="105743" y="1904555"/>
              <a:ext cx="373820"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CRC</a:t>
              </a:r>
            </a:p>
          </p:txBody>
        </p:sp>
        <p:sp>
          <p:nvSpPr>
            <p:cNvPr id="491" name="Rectangle 490"/>
            <p:cNvSpPr/>
            <p:nvPr userDrawn="1"/>
          </p:nvSpPr>
          <p:spPr>
            <a:xfrm>
              <a:off x="105743" y="2529595"/>
              <a:ext cx="819455"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Family Chores</a:t>
              </a:r>
            </a:p>
          </p:txBody>
        </p:sp>
        <p:sp>
          <p:nvSpPr>
            <p:cNvPr id="492" name="Rectangle 491"/>
            <p:cNvSpPr/>
            <p:nvPr userDrawn="1"/>
          </p:nvSpPr>
          <p:spPr>
            <a:xfrm>
              <a:off x="105743" y="2217075"/>
              <a:ext cx="950901"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Networking Area</a:t>
              </a:r>
            </a:p>
          </p:txBody>
        </p:sp>
        <p:sp>
          <p:nvSpPr>
            <p:cNvPr id="493" name="Rectangle 492"/>
            <p:cNvSpPr/>
            <p:nvPr userDrawn="1"/>
          </p:nvSpPr>
          <p:spPr>
            <a:xfrm>
              <a:off x="105743" y="2842115"/>
              <a:ext cx="861133"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Work At Home</a:t>
              </a:r>
            </a:p>
          </p:txBody>
        </p:sp>
        <p:sp>
          <p:nvSpPr>
            <p:cNvPr id="494" name="Rectangle 493"/>
            <p:cNvSpPr/>
            <p:nvPr userDrawn="1"/>
          </p:nvSpPr>
          <p:spPr>
            <a:xfrm>
              <a:off x="105743" y="3154635"/>
              <a:ext cx="827471" cy="276999"/>
            </a:xfrm>
            <a:prstGeom prst="rect">
              <a:avLst/>
            </a:prstGeom>
          </p:spPr>
          <p:txBody>
            <a:bodyPr wrap="square">
              <a:spAutoFit/>
            </a:bodyPr>
            <a:lstStyle/>
            <a:p>
              <a:pPr marL="0" algn="l" defTabSz="914400" rtl="0" eaLnBrk="1" latinLnBrk="0" hangingPunct="1">
                <a:lnSpc>
                  <a:spcPct val="150000"/>
                </a:lnSpc>
              </a:pPr>
              <a:r>
                <a:rPr lang="en-US" sz="800" b="0" kern="1200" dirty="0">
                  <a:solidFill>
                    <a:schemeClr val="tx1"/>
                  </a:solidFill>
                  <a:latin typeface="Segoe UI" pitchFamily="34" charset="0"/>
                  <a:ea typeface="+mn-ea"/>
                  <a:cs typeface="+mn-cs"/>
                </a:rPr>
                <a:t>Digital Photos</a:t>
              </a:r>
            </a:p>
          </p:txBody>
        </p:sp>
        <p:grpSp>
          <p:nvGrpSpPr>
            <p:cNvPr id="30" name="Group 476"/>
            <p:cNvGrpSpPr/>
            <p:nvPr userDrawn="1"/>
          </p:nvGrpSpPr>
          <p:grpSpPr>
            <a:xfrm>
              <a:off x="933449" y="3276600"/>
              <a:ext cx="49886" cy="57273"/>
              <a:chOff x="6751657" y="7471566"/>
              <a:chExt cx="49886" cy="57273"/>
            </a:xfrm>
            <a:solidFill>
              <a:schemeClr val="tx2">
                <a:lumMod val="60000"/>
                <a:lumOff val="40000"/>
              </a:schemeClr>
            </a:solidFill>
          </p:grpSpPr>
          <p:sp>
            <p:nvSpPr>
              <p:cNvPr id="496" name="Chevron 495"/>
              <p:cNvSpPr/>
              <p:nvPr userDrawn="1"/>
            </p:nvSpPr>
            <p:spPr>
              <a:xfrm rot="5400000">
                <a:off x="6761641" y="7488937"/>
                <a:ext cx="29927" cy="49877"/>
              </a:xfrm>
              <a:prstGeom prst="chevron">
                <a:avLst>
                  <a:gd name="adj" fmla="val 65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97" name="Chevron 496"/>
              <p:cNvSpPr/>
              <p:nvPr userDrawn="1"/>
            </p:nvSpPr>
            <p:spPr>
              <a:xfrm rot="5400000">
                <a:off x="6761632" y="7461591"/>
                <a:ext cx="29927" cy="49877"/>
              </a:xfrm>
              <a:prstGeom prst="chevron">
                <a:avLst>
                  <a:gd name="adj" fmla="val 65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pic>
        <p:nvPicPr>
          <p:cNvPr id="247" name="Picture 2" descr="Watch free Web seminars">
            <a:hlinkClick r:id="rId9"/>
          </p:cNvPr>
          <p:cNvPicPr>
            <a:picLocks noChangeAspect="1" noChangeArrowheads="1"/>
          </p:cNvPicPr>
          <p:nvPr userDrawn="1"/>
        </p:nvPicPr>
        <p:blipFill>
          <a:blip r:embed="rId10">
            <a:duotone>
              <a:schemeClr val="accent1">
                <a:shade val="45000"/>
                <a:satMod val="135000"/>
              </a:schemeClr>
              <a:prstClr val="white"/>
            </a:duotone>
          </a:blip>
          <a:srcRect/>
          <a:stretch>
            <a:fillRect/>
          </a:stretch>
        </p:blipFill>
        <p:spPr bwMode="auto">
          <a:xfrm>
            <a:off x="202874" y="4000500"/>
            <a:ext cx="1504006" cy="1253338"/>
          </a:xfrm>
          <a:prstGeom prst="rect">
            <a:avLst/>
          </a:prstGeom>
          <a:noFill/>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1"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11">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2">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96" name="Group 202"/>
          <p:cNvGrpSpPr/>
          <p:nvPr userDrawn="1"/>
        </p:nvGrpSpPr>
        <p:grpSpPr>
          <a:xfrm>
            <a:off x="1905000" y="2186781"/>
            <a:ext cx="5005166" cy="814366"/>
            <a:chOff x="1905000" y="2186781"/>
            <a:chExt cx="5005166" cy="814366"/>
          </a:xfrm>
        </p:grpSpPr>
        <p:grpSp>
          <p:nvGrpSpPr>
            <p:cNvPr id="98" name="Group 199"/>
            <p:cNvGrpSpPr/>
            <p:nvPr userDrawn="1"/>
          </p:nvGrpSpPr>
          <p:grpSpPr>
            <a:xfrm>
              <a:off x="1905000" y="2226466"/>
              <a:ext cx="5005166" cy="774681"/>
              <a:chOff x="1905000" y="2226466"/>
              <a:chExt cx="5005166" cy="774681"/>
            </a:xfrm>
          </p:grpSpPr>
          <p:grpSp>
            <p:nvGrpSpPr>
              <p:cNvPr id="99" name="Group 455"/>
              <p:cNvGrpSpPr/>
              <p:nvPr userDrawn="1"/>
            </p:nvGrpSpPr>
            <p:grpSpPr>
              <a:xfrm>
                <a:off x="1908266" y="2355850"/>
                <a:ext cx="4953544" cy="645297"/>
                <a:chOff x="1945439" y="2302991"/>
                <a:chExt cx="4953544" cy="645297"/>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51" name="Chevron 450"/>
                <p:cNvSpPr/>
                <p:nvPr userDrawn="1"/>
              </p:nvSpPr>
              <p:spPr>
                <a:xfrm rot="5400000">
                  <a:off x="6859081" y="2857843"/>
                  <a:ext cx="29927" cy="49877"/>
                </a:xfrm>
                <a:prstGeom prst="chevron">
                  <a:avLst>
                    <a:gd name="adj" fmla="val 65000"/>
                  </a:avLst>
                </a:prstGeom>
                <a:solidFill>
                  <a:schemeClr val="bg1"/>
                </a:solidFill>
                <a:ln w="3175">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bg1"/>
                </a:solidFill>
                <a:ln w="3175">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3" name="Rectangle 452"/>
                <p:cNvSpPr/>
                <p:nvPr userDrawn="1"/>
              </p:nvSpPr>
              <p:spPr>
                <a:xfrm>
                  <a:off x="1945439" y="2764457"/>
                  <a:ext cx="4841404"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454" name="Picture 453" descr="MSOL_Share_32.gif"/>
                <p:cNvPicPr>
                  <a:picLocks noChangeAspect="1"/>
                </p:cNvPicPr>
                <p:nvPr userDrawn="1"/>
              </p:nvPicPr>
              <p:blipFill>
                <a:blip r:embed="rId13">
                  <a:duotone>
                    <a:prstClr val="black"/>
                    <a:schemeClr val="accent3">
                      <a:tint val="45000"/>
                      <a:satMod val="400000"/>
                    </a:schemeClr>
                  </a:duotone>
                </a:blip>
                <a:stretch>
                  <a:fillRect/>
                </a:stretch>
              </p:blipFill>
              <p:spPr>
                <a:xfrm>
                  <a:off x="1976676" y="2793962"/>
                  <a:ext cx="145573" cy="154326"/>
                </a:xfrm>
                <a:prstGeom prst="rect">
                  <a:avLst/>
                </a:prstGeom>
              </p:spPr>
            </p:pic>
          </p:grpSp>
          <p:pic>
            <p:nvPicPr>
              <p:cNvPr id="460" name="Picture 3"/>
              <p:cNvPicPr>
                <a:picLocks noChangeAspect="1" noChangeArrowheads="1"/>
              </p:cNvPicPr>
              <p:nvPr userDrawn="1"/>
            </p:nvPicPr>
            <p:blipFill>
              <a:blip r:embed="rId14">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0"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4"/>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4"/>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4"/>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2"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3"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5">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4"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6"/>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6"/>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167" name="Picture 166"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64" name="Group 102"/>
          <p:cNvGrpSpPr/>
          <p:nvPr userDrawn="1"/>
        </p:nvGrpSpPr>
        <p:grpSpPr>
          <a:xfrm>
            <a:off x="1852085" y="3276600"/>
            <a:ext cx="5386916" cy="246178"/>
            <a:chOff x="1907091" y="3385870"/>
            <a:chExt cx="4486632" cy="177144"/>
          </a:xfrm>
        </p:grpSpPr>
        <p:sp>
          <p:nvSpPr>
            <p:cNvPr id="165" name="Rectangle 164"/>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70" name="Straight Connector 16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6" name="TextBox 175"/>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174" name="Group 173"/>
          <p:cNvGrpSpPr/>
          <p:nvPr userDrawn="1"/>
        </p:nvGrpSpPr>
        <p:grpSpPr>
          <a:xfrm>
            <a:off x="7439025" y="2362200"/>
            <a:ext cx="1285875" cy="4230410"/>
            <a:chOff x="7439025" y="2333625"/>
            <a:chExt cx="1285875" cy="4230410"/>
          </a:xfrm>
        </p:grpSpPr>
        <p:sp>
          <p:nvSpPr>
            <p:cNvPr id="180" name="Rectangle 179"/>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4" name="Rectangle 183"/>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85" name="Rectangle 184"/>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86" name="Group 185"/>
          <p:cNvGrpSpPr/>
          <p:nvPr userDrawn="1"/>
        </p:nvGrpSpPr>
        <p:grpSpPr>
          <a:xfrm>
            <a:off x="76200" y="1195385"/>
            <a:ext cx="1760219" cy="5312095"/>
            <a:chOff x="76200" y="1195385"/>
            <a:chExt cx="1760219" cy="5312095"/>
          </a:xfrm>
        </p:grpSpPr>
        <p:sp>
          <p:nvSpPr>
            <p:cNvPr id="187" name="Rectangle 186"/>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8" name="Rounded Rectangle 187"/>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189" name="Rectangle 188"/>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91" name="Rectangle 190"/>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195" name="Picture 2" descr="Watch free Web seminars">
              <a:hlinkClick r:id="rId9"/>
            </p:cNvPr>
            <p:cNvPicPr>
              <a:picLocks noChangeAspect="1" noChangeArrowheads="1"/>
            </p:cNvPicPr>
            <p:nvPr userDrawn="1"/>
          </p:nvPicPr>
          <p:blipFill>
            <a:blip r:embed="rId10">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196" name="Group 352"/>
            <p:cNvGrpSpPr/>
            <p:nvPr userDrawn="1"/>
          </p:nvGrpSpPr>
          <p:grpSpPr>
            <a:xfrm>
              <a:off x="83819" y="5153025"/>
              <a:ext cx="1752600" cy="1354455"/>
              <a:chOff x="83819" y="5153025"/>
              <a:chExt cx="1752600" cy="1354455"/>
            </a:xfrm>
          </p:grpSpPr>
          <p:sp>
            <p:nvSpPr>
              <p:cNvPr id="277" name="Rectangle 276"/>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8" name="Rectangle 277"/>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9" name="Rectangle 278"/>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0" name="Rectangle 279"/>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81" name="Rectangle 280"/>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82" name="Rectangle 281"/>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83" name="Rectangle 282"/>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84" name="Rectangle 283"/>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85" name="Rectangle 284"/>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86" name="Group 329"/>
              <p:cNvGrpSpPr/>
              <p:nvPr userDrawn="1"/>
            </p:nvGrpSpPr>
            <p:grpSpPr>
              <a:xfrm>
                <a:off x="83819" y="6258572"/>
                <a:ext cx="1752600" cy="248908"/>
                <a:chOff x="152400" y="5865741"/>
                <a:chExt cx="1752600" cy="262008"/>
              </a:xfrm>
            </p:grpSpPr>
            <p:sp>
              <p:nvSpPr>
                <p:cNvPr id="294" name="Rectangle 293"/>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6" name="Isosceles Triangle 295"/>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7" name="Rectangle 286"/>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88" name="Rectangle 287"/>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90" name="Rectangle 28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91" name="Rectangle 290"/>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197" name="Rectangle 196"/>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198" name="Group 500"/>
            <p:cNvGrpSpPr/>
            <p:nvPr userDrawn="1"/>
          </p:nvGrpSpPr>
          <p:grpSpPr>
            <a:xfrm>
              <a:off x="227490" y="1656894"/>
              <a:ext cx="1360009" cy="1333956"/>
              <a:chOff x="189390" y="3876675"/>
              <a:chExt cx="1360009" cy="1333956"/>
            </a:xfrm>
          </p:grpSpPr>
          <p:sp>
            <p:nvSpPr>
              <p:cNvPr id="205" name="Rectangle 204"/>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08" name="Group 277"/>
              <p:cNvGrpSpPr/>
              <p:nvPr userDrawn="1"/>
            </p:nvGrpSpPr>
            <p:grpSpPr>
              <a:xfrm>
                <a:off x="336549" y="4101534"/>
                <a:ext cx="76200" cy="71438"/>
                <a:chOff x="3962400" y="3581400"/>
                <a:chExt cx="457200" cy="428628"/>
              </a:xfrm>
              <a:solidFill>
                <a:schemeClr val="bg1">
                  <a:lumMod val="65000"/>
                </a:schemeClr>
              </a:solidFill>
            </p:grpSpPr>
            <p:sp>
              <p:nvSpPr>
                <p:cNvPr id="275" name="Isosceles Triangle 27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lowchart: Manual Operation 27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4" name="Rectangle 213"/>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18" name="Group 277"/>
              <p:cNvGrpSpPr/>
              <p:nvPr userDrawn="1"/>
            </p:nvGrpSpPr>
            <p:grpSpPr>
              <a:xfrm>
                <a:off x="336549" y="4241234"/>
                <a:ext cx="76200" cy="71438"/>
                <a:chOff x="3962400" y="3581400"/>
                <a:chExt cx="457200" cy="428628"/>
              </a:xfrm>
              <a:solidFill>
                <a:schemeClr val="bg1">
                  <a:lumMod val="65000"/>
                </a:schemeClr>
              </a:solidFill>
            </p:grpSpPr>
            <p:sp>
              <p:nvSpPr>
                <p:cNvPr id="272" name="Isosceles Triangle 27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lowchart: Manual Operation 27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Rectangle 228"/>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36" name="Group 277"/>
              <p:cNvGrpSpPr/>
              <p:nvPr userDrawn="1"/>
            </p:nvGrpSpPr>
            <p:grpSpPr>
              <a:xfrm>
                <a:off x="336549" y="4380478"/>
                <a:ext cx="76200" cy="71438"/>
                <a:chOff x="3962400" y="3581400"/>
                <a:chExt cx="457200" cy="428628"/>
              </a:xfrm>
              <a:solidFill>
                <a:schemeClr val="bg1">
                  <a:lumMod val="65000"/>
                </a:schemeClr>
              </a:solidFill>
            </p:grpSpPr>
            <p:sp>
              <p:nvSpPr>
                <p:cNvPr id="268" name="Isosceles Triangle 26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lowchart: Manual Operation 26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7" name="Rectangle 236"/>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38" name="Group 277"/>
              <p:cNvGrpSpPr/>
              <p:nvPr userDrawn="1"/>
            </p:nvGrpSpPr>
            <p:grpSpPr>
              <a:xfrm>
                <a:off x="336549" y="4520178"/>
                <a:ext cx="76200" cy="71438"/>
                <a:chOff x="3962400" y="3581400"/>
                <a:chExt cx="457200" cy="428628"/>
              </a:xfrm>
              <a:solidFill>
                <a:schemeClr val="bg1">
                  <a:lumMod val="65000"/>
                </a:schemeClr>
              </a:solidFill>
            </p:grpSpPr>
            <p:sp>
              <p:nvSpPr>
                <p:cNvPr id="263" name="Isosceles Triangle 26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lowchart: Manual Operation 26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9" name="Rectangle 238"/>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40" name="Group 348"/>
              <p:cNvGrpSpPr/>
              <p:nvPr userDrawn="1"/>
            </p:nvGrpSpPr>
            <p:grpSpPr>
              <a:xfrm>
                <a:off x="336549" y="4576087"/>
                <a:ext cx="764543" cy="215444"/>
                <a:chOff x="546100" y="3308350"/>
                <a:chExt cx="764543" cy="215444"/>
              </a:xfrm>
            </p:grpSpPr>
            <p:grpSp>
              <p:nvGrpSpPr>
                <p:cNvPr id="259" name="Group 277"/>
                <p:cNvGrpSpPr/>
                <p:nvPr userDrawn="1"/>
              </p:nvGrpSpPr>
              <p:grpSpPr>
                <a:xfrm>
                  <a:off x="546100" y="3386703"/>
                  <a:ext cx="76200" cy="71438"/>
                  <a:chOff x="3962400" y="3581400"/>
                  <a:chExt cx="457200" cy="428628"/>
                </a:xfrm>
                <a:solidFill>
                  <a:schemeClr val="bg1">
                    <a:lumMod val="65000"/>
                  </a:schemeClr>
                </a:solidFill>
              </p:grpSpPr>
              <p:sp>
                <p:nvSpPr>
                  <p:cNvPr id="261" name="Isosceles Triangle 26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lowchart: Manual Operation 26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0" name="Rectangle 259"/>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41" name="Picture 240" descr="expando copy.gif"/>
              <p:cNvPicPr>
                <a:picLocks noChangeAspect="1"/>
              </p:cNvPicPr>
              <p:nvPr userDrawn="1"/>
            </p:nvPicPr>
            <p:blipFill>
              <a:blip r:embed="rId17"/>
              <a:stretch>
                <a:fillRect/>
              </a:stretch>
            </p:blipFill>
            <p:spPr>
              <a:xfrm>
                <a:off x="195258" y="4768100"/>
                <a:ext cx="85725" cy="85725"/>
              </a:xfrm>
              <a:prstGeom prst="rect">
                <a:avLst/>
              </a:prstGeom>
            </p:spPr>
          </p:pic>
          <p:pic>
            <p:nvPicPr>
              <p:cNvPr id="242" name="Picture 241" descr="collapso.gif"/>
              <p:cNvPicPr>
                <a:picLocks noChangeAspect="1"/>
              </p:cNvPicPr>
              <p:nvPr userDrawn="1"/>
            </p:nvPicPr>
            <p:blipFill>
              <a:blip r:embed="rId18"/>
              <a:stretch>
                <a:fillRect/>
              </a:stretch>
            </p:blipFill>
            <p:spPr>
              <a:xfrm>
                <a:off x="189390" y="3948112"/>
                <a:ext cx="85725" cy="85725"/>
              </a:xfrm>
              <a:prstGeom prst="rect">
                <a:avLst/>
              </a:prstGeom>
            </p:spPr>
          </p:pic>
          <p:sp>
            <p:nvSpPr>
              <p:cNvPr id="243" name="Rectangle 242"/>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44" name="Picture 243" descr="expando copy.gif"/>
              <p:cNvPicPr>
                <a:picLocks noChangeAspect="1"/>
              </p:cNvPicPr>
              <p:nvPr userDrawn="1"/>
            </p:nvPicPr>
            <p:blipFill>
              <a:blip r:embed="rId17"/>
              <a:stretch>
                <a:fillRect/>
              </a:stretch>
            </p:blipFill>
            <p:spPr>
              <a:xfrm>
                <a:off x="195258" y="4915745"/>
                <a:ext cx="85725" cy="85725"/>
              </a:xfrm>
              <a:prstGeom prst="rect">
                <a:avLst/>
              </a:prstGeom>
            </p:spPr>
          </p:pic>
          <p:sp>
            <p:nvSpPr>
              <p:cNvPr id="248" name="Rectangle 247"/>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53" name="Picture 252" descr="expando copy.gif"/>
              <p:cNvPicPr>
                <a:picLocks noChangeAspect="1"/>
              </p:cNvPicPr>
              <p:nvPr userDrawn="1"/>
            </p:nvPicPr>
            <p:blipFill>
              <a:blip r:embed="rId17"/>
              <a:stretch>
                <a:fillRect/>
              </a:stretch>
            </p:blipFill>
            <p:spPr>
              <a:xfrm>
                <a:off x="195258" y="5058611"/>
                <a:ext cx="85725" cy="85725"/>
              </a:xfrm>
              <a:prstGeom prst="rect">
                <a:avLst/>
              </a:prstGeom>
            </p:spPr>
          </p:pic>
          <p:sp>
            <p:nvSpPr>
              <p:cNvPr id="258" name="Rectangle 257"/>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00"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03" name="Isosceles Triangle 20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lowchart: Manual Operation 20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98" name="Picture 297" descr="tab2.png"/>
          <p:cNvPicPr>
            <a:picLocks noChangeAspect="1"/>
          </p:cNvPicPr>
          <p:nvPr userDrawn="1"/>
        </p:nvPicPr>
        <p:blipFill>
          <a:blip r:embed="rId19"/>
          <a:srcRect t="5699" b="13296"/>
          <a:stretch>
            <a:fillRect/>
          </a:stretch>
        </p:blipFill>
        <p:spPr>
          <a:xfrm>
            <a:off x="637309" y="571500"/>
            <a:ext cx="2918692" cy="266700"/>
          </a:xfrm>
          <a:prstGeom prst="rect">
            <a:avLst/>
          </a:prstGeom>
        </p:spPr>
      </p:pic>
      <p:pic>
        <p:nvPicPr>
          <p:cNvPr id="300" name="Picture 299" descr="tabe.png"/>
          <p:cNvPicPr>
            <a:picLocks noChangeAspect="1"/>
          </p:cNvPicPr>
          <p:nvPr userDrawn="1"/>
        </p:nvPicPr>
        <p:blipFill>
          <a:blip r:embed="rId20"/>
          <a:stretch>
            <a:fillRect/>
          </a:stretch>
        </p:blipFill>
        <p:spPr>
          <a:xfrm>
            <a:off x="1333500" y="6582064"/>
            <a:ext cx="1476375" cy="266700"/>
          </a:xfrm>
          <a:prstGeom prst="rect">
            <a:avLst/>
          </a:prstGeom>
        </p:spPr>
      </p:pic>
      <p:pic>
        <p:nvPicPr>
          <p:cNvPr id="301" name="Picture 2"/>
          <p:cNvPicPr>
            <a:picLocks noChangeAspect="1" noChangeArrowheads="1"/>
          </p:cNvPicPr>
          <p:nvPr userDrawn="1"/>
        </p:nvPicPr>
        <p:blipFill>
          <a:blip r:embed="rId2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4_WS - Wooden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5"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6"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2182761"/>
            <a:ext cx="5400674" cy="4377813"/>
          </a:xfrm>
          <a:prstGeom prst="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1"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9">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0">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96" name="Group 202"/>
          <p:cNvGrpSpPr/>
          <p:nvPr userDrawn="1"/>
        </p:nvGrpSpPr>
        <p:grpSpPr>
          <a:xfrm>
            <a:off x="1889067" y="2186781"/>
            <a:ext cx="5021099" cy="838359"/>
            <a:chOff x="1889067" y="2186781"/>
            <a:chExt cx="5021099" cy="838359"/>
          </a:xfrm>
        </p:grpSpPr>
        <p:grpSp>
          <p:nvGrpSpPr>
            <p:cNvPr id="98" name="Group 199"/>
            <p:cNvGrpSpPr/>
            <p:nvPr userDrawn="1"/>
          </p:nvGrpSpPr>
          <p:grpSpPr>
            <a:xfrm>
              <a:off x="1889067" y="2226466"/>
              <a:ext cx="5021099" cy="798674"/>
              <a:chOff x="1889067" y="2226466"/>
              <a:chExt cx="5021099" cy="798674"/>
            </a:xfrm>
          </p:grpSpPr>
          <p:grpSp>
            <p:nvGrpSpPr>
              <p:cNvPr id="99" name="Group 455"/>
              <p:cNvGrpSpPr/>
              <p:nvPr userDrawn="1"/>
            </p:nvGrpSpPr>
            <p:grpSpPr>
              <a:xfrm>
                <a:off x="1889067" y="2355850"/>
                <a:ext cx="4972743" cy="669290"/>
                <a:chOff x="1926240" y="2302991"/>
                <a:chExt cx="4972743" cy="669290"/>
              </a:xfrm>
            </p:grpSpPr>
            <p:sp>
              <p:nvSpPr>
                <p:cNvPr id="447" name="Rectangle 446"/>
                <p:cNvSpPr/>
                <p:nvPr userDrawn="1"/>
              </p:nvSpPr>
              <p:spPr>
                <a:xfrm>
                  <a:off x="1945493" y="2561579"/>
                  <a:ext cx="4842657" cy="182879"/>
                </a:xfrm>
                <a:prstGeom prst="rect">
                  <a:avLst/>
                </a:prstGeom>
                <a:solidFill>
                  <a:schemeClr val="bg1">
                    <a:alpha val="64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64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49" name="Rectangle 448"/>
                <p:cNvSpPr/>
                <p:nvPr userDrawn="1"/>
              </p:nvSpPr>
              <p:spPr>
                <a:xfrm>
                  <a:off x="1926240" y="2553779"/>
                  <a:ext cx="1725077" cy="215444"/>
                </a:xfrm>
                <a:prstGeom prst="rect">
                  <a:avLst/>
                </a:prstGeom>
              </p:spPr>
              <p:txBody>
                <a:bodyPr wrap="square">
                  <a:spAutoFit/>
                </a:bodyPr>
                <a:lstStyle/>
                <a:p>
                  <a:r>
                    <a:rPr lang="en-US" sz="800" i="1" dirty="0">
                      <a:solidFill>
                        <a:schemeClr val="tx1">
                          <a:lumMod val="95000"/>
                          <a:lumOff val="5000"/>
                        </a:schemeClr>
                      </a:solidFill>
                      <a:latin typeface="Segoe UI" pitchFamily="34" charset="0"/>
                    </a:rPr>
                    <a:t>Click here to type a description.</a:t>
                  </a: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3" name="Rectangle 452"/>
                <p:cNvSpPr/>
                <p:nvPr userDrawn="1"/>
              </p:nvSpPr>
              <p:spPr>
                <a:xfrm>
                  <a:off x="1945439" y="2764457"/>
                  <a:ext cx="4841404" cy="182685"/>
                </a:xfrm>
                <a:prstGeom prst="rect">
                  <a:avLst/>
                </a:prstGeom>
                <a:solidFill>
                  <a:schemeClr val="bg1">
                    <a:alpha val="64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454" name="Picture 453" descr="MSOL_Share_32.gif"/>
                <p:cNvPicPr>
                  <a:picLocks noChangeAspect="1"/>
                </p:cNvPicPr>
                <p:nvPr userDrawn="1"/>
              </p:nvPicPr>
              <p:blipFill>
                <a:blip r:embed="rId11">
                  <a:duotone>
                    <a:prstClr val="black"/>
                    <a:schemeClr val="accent6">
                      <a:tint val="45000"/>
                      <a:satMod val="400000"/>
                    </a:schemeClr>
                  </a:duotone>
                </a:blip>
                <a:stretch>
                  <a:fillRect/>
                </a:stretch>
              </p:blipFill>
              <p:spPr>
                <a:xfrm>
                  <a:off x="1976676" y="2793962"/>
                  <a:ext cx="145573" cy="154326"/>
                </a:xfrm>
                <a:prstGeom prst="rect">
                  <a:avLst/>
                </a:prstGeom>
              </p:spPr>
            </p:pic>
            <p:sp>
              <p:nvSpPr>
                <p:cNvPr id="455" name="Rectangle 454"/>
                <p:cNvSpPr/>
                <p:nvPr userDrawn="1"/>
              </p:nvSpPr>
              <p:spPr>
                <a:xfrm>
                  <a:off x="2073076" y="2756837"/>
                  <a:ext cx="3645089" cy="215444"/>
                </a:xfrm>
                <a:prstGeom prst="rect">
                  <a:avLst/>
                </a:prstGeom>
              </p:spPr>
              <p:txBody>
                <a:bodyPr wrap="square">
                  <a:spAutoFit/>
                </a:bodyPr>
                <a:lstStyle/>
                <a:p>
                  <a:r>
                    <a:rPr lang="en-US" sz="800" i="1" dirty="0">
                      <a:solidFill>
                        <a:schemeClr val="tx1">
                          <a:lumMod val="95000"/>
                          <a:lumOff val="5000"/>
                        </a:schemeClr>
                      </a:solidFill>
                      <a:latin typeface="Segoe UI" pitchFamily="34" charset="0"/>
                    </a:rPr>
                    <a:t>Click to enter people to share with e-mail addresses, separated by semicolons</a:t>
                  </a:r>
                </a:p>
              </p:txBody>
            </p:sp>
          </p:grpSp>
          <p:pic>
            <p:nvPicPr>
              <p:cNvPr id="460" name="Picture 3"/>
              <p:cNvPicPr>
                <a:picLocks noChangeAspect="1" noChangeArrowheads="1"/>
              </p:cNvPicPr>
              <p:nvPr userDrawn="1"/>
            </p:nvPicPr>
            <p:blipFill>
              <a:blip r:embed="rId12">
                <a:duotone>
                  <a:prstClr val="black"/>
                  <a:schemeClr val="accent6">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0"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2"/>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2"/>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2"/>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rgbClr val="002060">
                    <a:alpha val="2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rgbClr val="002060">
                  <a:alpha val="2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2"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3"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3">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4"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4"/>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4"/>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4" name="Rectangle 163"/>
          <p:cNvSpPr/>
          <p:nvPr userDrawn="1"/>
        </p:nvSpPr>
        <p:spPr>
          <a:xfrm>
            <a:off x="1838326" y="3276601"/>
            <a:ext cx="5400674" cy="3338052"/>
          </a:xfrm>
          <a:prstGeom prst="rect">
            <a:avLst/>
          </a:prstGeom>
          <a:blipFill>
            <a:blip r:embed="rId7">
              <a:lum bright="43000" contrast="-43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166" name="Picture 165"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sp>
        <p:nvSpPr>
          <p:cNvPr id="163" name="TextBox 162"/>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165" name="Group 164"/>
          <p:cNvGrpSpPr/>
          <p:nvPr userDrawn="1"/>
        </p:nvGrpSpPr>
        <p:grpSpPr>
          <a:xfrm>
            <a:off x="7439025" y="2362200"/>
            <a:ext cx="1285875" cy="4230410"/>
            <a:chOff x="7439025" y="2333625"/>
            <a:chExt cx="1285875" cy="4230410"/>
          </a:xfrm>
        </p:grpSpPr>
        <p:sp>
          <p:nvSpPr>
            <p:cNvPr id="167" name="Rectangle 166"/>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70" name="Rectangle 169"/>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74" name="Rectangle 173"/>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76" name="Group 175"/>
          <p:cNvGrpSpPr/>
          <p:nvPr userDrawn="1"/>
        </p:nvGrpSpPr>
        <p:grpSpPr>
          <a:xfrm>
            <a:off x="76200" y="1195385"/>
            <a:ext cx="1760219" cy="5312095"/>
            <a:chOff x="76200" y="1195385"/>
            <a:chExt cx="1760219" cy="5312095"/>
          </a:xfrm>
        </p:grpSpPr>
        <p:sp>
          <p:nvSpPr>
            <p:cNvPr id="180" name="Rectangle 179"/>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4" name="Rounded Rectangle 183"/>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185" name="Rectangle 184"/>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6" name="Rectangle 185"/>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187" name="Picture 2" descr="Watch free Web seminars">
              <a:hlinkClick r:id="rId15"/>
            </p:cNvPr>
            <p:cNvPicPr>
              <a:picLocks noChangeAspect="1" noChangeArrowheads="1"/>
            </p:cNvPicPr>
            <p:nvPr userDrawn="1"/>
          </p:nvPicPr>
          <p:blipFill>
            <a:blip r:embed="rId16">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188" name="Group 352"/>
            <p:cNvGrpSpPr/>
            <p:nvPr userDrawn="1"/>
          </p:nvGrpSpPr>
          <p:grpSpPr>
            <a:xfrm>
              <a:off x="83819" y="5153025"/>
              <a:ext cx="1752600" cy="1354455"/>
              <a:chOff x="83819" y="5153025"/>
              <a:chExt cx="1752600" cy="1354455"/>
            </a:xfrm>
          </p:grpSpPr>
          <p:sp>
            <p:nvSpPr>
              <p:cNvPr id="270" name="Rectangle 269"/>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2" name="Rectangle 271"/>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4" name="Rectangle 273"/>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5" name="Rectangle 274"/>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76" name="Rectangle 275"/>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77" name="Rectangle 276"/>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78" name="Rectangle 277"/>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79" name="Rectangle 278"/>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80" name="Rectangle 279"/>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81" name="Group 329"/>
              <p:cNvGrpSpPr/>
              <p:nvPr userDrawn="1"/>
            </p:nvGrpSpPr>
            <p:grpSpPr>
              <a:xfrm>
                <a:off x="83819" y="6258572"/>
                <a:ext cx="1752600" cy="248908"/>
                <a:chOff x="152400" y="5865741"/>
                <a:chExt cx="1752600" cy="262008"/>
              </a:xfrm>
            </p:grpSpPr>
            <p:sp>
              <p:nvSpPr>
                <p:cNvPr id="286" name="Rectangle 285"/>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87" name="Isosceles Triangle 286"/>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2" name="Rectangle 281"/>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83" name="Rectangle 282"/>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84" name="Rectangle 283"/>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85" name="Rectangle 284"/>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189" name="Rectangle 188"/>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191" name="Group 500"/>
            <p:cNvGrpSpPr/>
            <p:nvPr userDrawn="1"/>
          </p:nvGrpSpPr>
          <p:grpSpPr>
            <a:xfrm>
              <a:off x="227490" y="1656894"/>
              <a:ext cx="1360009" cy="1333956"/>
              <a:chOff x="189390" y="3876675"/>
              <a:chExt cx="1360009" cy="1333956"/>
            </a:xfrm>
          </p:grpSpPr>
          <p:sp>
            <p:nvSpPr>
              <p:cNvPr id="198" name="Rectangle 197"/>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00" name="Group 277"/>
              <p:cNvGrpSpPr/>
              <p:nvPr userDrawn="1"/>
            </p:nvGrpSpPr>
            <p:grpSpPr>
              <a:xfrm>
                <a:off x="336549" y="4101534"/>
                <a:ext cx="76200" cy="71438"/>
                <a:chOff x="3962400" y="3581400"/>
                <a:chExt cx="457200" cy="428628"/>
              </a:xfrm>
              <a:solidFill>
                <a:schemeClr val="bg1">
                  <a:lumMod val="65000"/>
                </a:schemeClr>
              </a:solidFill>
            </p:grpSpPr>
            <p:sp>
              <p:nvSpPr>
                <p:cNvPr id="264" name="Isosceles Triangle 26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lowchart: Manual Operation 26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3" name="Rectangle 202"/>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04" name="Group 277"/>
              <p:cNvGrpSpPr/>
              <p:nvPr userDrawn="1"/>
            </p:nvGrpSpPr>
            <p:grpSpPr>
              <a:xfrm>
                <a:off x="336549" y="4241234"/>
                <a:ext cx="76200" cy="71438"/>
                <a:chOff x="3962400" y="3581400"/>
                <a:chExt cx="457200" cy="428628"/>
              </a:xfrm>
              <a:solidFill>
                <a:schemeClr val="bg1">
                  <a:lumMod val="65000"/>
                </a:schemeClr>
              </a:solidFill>
            </p:grpSpPr>
            <p:sp>
              <p:nvSpPr>
                <p:cNvPr id="262" name="Isosceles Triangle 26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lowchart: Manual Operation 26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5" name="Rectangle 204"/>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08" name="Group 277"/>
              <p:cNvGrpSpPr/>
              <p:nvPr userDrawn="1"/>
            </p:nvGrpSpPr>
            <p:grpSpPr>
              <a:xfrm>
                <a:off x="336549" y="4380478"/>
                <a:ext cx="76200" cy="71438"/>
                <a:chOff x="3962400" y="3581400"/>
                <a:chExt cx="457200" cy="428628"/>
              </a:xfrm>
              <a:solidFill>
                <a:schemeClr val="bg1">
                  <a:lumMod val="65000"/>
                </a:schemeClr>
              </a:solidFill>
            </p:grpSpPr>
            <p:sp>
              <p:nvSpPr>
                <p:cNvPr id="260" name="Isosceles Triangle 25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lowchart: Manual Operation 26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4" name="Rectangle 213"/>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18" name="Group 277"/>
              <p:cNvGrpSpPr/>
              <p:nvPr userDrawn="1"/>
            </p:nvGrpSpPr>
            <p:grpSpPr>
              <a:xfrm>
                <a:off x="336549" y="4520178"/>
                <a:ext cx="76200" cy="71438"/>
                <a:chOff x="3962400" y="3581400"/>
                <a:chExt cx="457200" cy="428628"/>
              </a:xfrm>
              <a:solidFill>
                <a:schemeClr val="bg1">
                  <a:lumMod val="65000"/>
                </a:schemeClr>
              </a:solidFill>
            </p:grpSpPr>
            <p:sp>
              <p:nvSpPr>
                <p:cNvPr id="258" name="Isosceles Triangle 25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lowchart: Manual Operation 25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2" name="Rectangle 221"/>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29" name="Group 348"/>
              <p:cNvGrpSpPr/>
              <p:nvPr userDrawn="1"/>
            </p:nvGrpSpPr>
            <p:grpSpPr>
              <a:xfrm>
                <a:off x="336549" y="4576087"/>
                <a:ext cx="764543" cy="215444"/>
                <a:chOff x="546100" y="3308350"/>
                <a:chExt cx="764543" cy="215444"/>
              </a:xfrm>
            </p:grpSpPr>
            <p:grpSp>
              <p:nvGrpSpPr>
                <p:cNvPr id="243" name="Group 277"/>
                <p:cNvGrpSpPr/>
                <p:nvPr userDrawn="1"/>
              </p:nvGrpSpPr>
              <p:grpSpPr>
                <a:xfrm>
                  <a:off x="546100" y="3386703"/>
                  <a:ext cx="76200" cy="71438"/>
                  <a:chOff x="3962400" y="3581400"/>
                  <a:chExt cx="457200" cy="428628"/>
                </a:xfrm>
                <a:solidFill>
                  <a:schemeClr val="bg1">
                    <a:lumMod val="65000"/>
                  </a:schemeClr>
                </a:solidFill>
              </p:grpSpPr>
              <p:sp>
                <p:nvSpPr>
                  <p:cNvPr id="248" name="Isosceles Triangle 24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lowchart: Manual Operation 25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4" name="Rectangle 243"/>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36" name="Picture 235" descr="expando copy.gif"/>
              <p:cNvPicPr>
                <a:picLocks noChangeAspect="1"/>
              </p:cNvPicPr>
              <p:nvPr userDrawn="1"/>
            </p:nvPicPr>
            <p:blipFill>
              <a:blip r:embed="rId17"/>
              <a:stretch>
                <a:fillRect/>
              </a:stretch>
            </p:blipFill>
            <p:spPr>
              <a:xfrm>
                <a:off x="195258" y="4768100"/>
                <a:ext cx="85725" cy="85725"/>
              </a:xfrm>
              <a:prstGeom prst="rect">
                <a:avLst/>
              </a:prstGeom>
            </p:spPr>
          </p:pic>
          <p:pic>
            <p:nvPicPr>
              <p:cNvPr id="237" name="Picture 236" descr="collapso.gif"/>
              <p:cNvPicPr>
                <a:picLocks noChangeAspect="1"/>
              </p:cNvPicPr>
              <p:nvPr userDrawn="1"/>
            </p:nvPicPr>
            <p:blipFill>
              <a:blip r:embed="rId18"/>
              <a:stretch>
                <a:fillRect/>
              </a:stretch>
            </p:blipFill>
            <p:spPr>
              <a:xfrm>
                <a:off x="189390" y="3948112"/>
                <a:ext cx="85725" cy="85725"/>
              </a:xfrm>
              <a:prstGeom prst="rect">
                <a:avLst/>
              </a:prstGeom>
            </p:spPr>
          </p:pic>
          <p:sp>
            <p:nvSpPr>
              <p:cNvPr id="238" name="Rectangle 23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39" name="Picture 238" descr="expando copy.gif"/>
              <p:cNvPicPr>
                <a:picLocks noChangeAspect="1"/>
              </p:cNvPicPr>
              <p:nvPr userDrawn="1"/>
            </p:nvPicPr>
            <p:blipFill>
              <a:blip r:embed="rId17"/>
              <a:stretch>
                <a:fillRect/>
              </a:stretch>
            </p:blipFill>
            <p:spPr>
              <a:xfrm>
                <a:off x="195258" y="4915745"/>
                <a:ext cx="85725" cy="85725"/>
              </a:xfrm>
              <a:prstGeom prst="rect">
                <a:avLst/>
              </a:prstGeom>
            </p:spPr>
          </p:pic>
          <p:sp>
            <p:nvSpPr>
              <p:cNvPr id="240" name="Rectangle 239"/>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41" name="Picture 240" descr="expando copy.gif"/>
              <p:cNvPicPr>
                <a:picLocks noChangeAspect="1"/>
              </p:cNvPicPr>
              <p:nvPr userDrawn="1"/>
            </p:nvPicPr>
            <p:blipFill>
              <a:blip r:embed="rId17"/>
              <a:stretch>
                <a:fillRect/>
              </a:stretch>
            </p:blipFill>
            <p:spPr>
              <a:xfrm>
                <a:off x="195258" y="5058611"/>
                <a:ext cx="85725" cy="85725"/>
              </a:xfrm>
              <a:prstGeom prst="rect">
                <a:avLst/>
              </a:prstGeom>
            </p:spPr>
          </p:pic>
          <p:sp>
            <p:nvSpPr>
              <p:cNvPr id="242" name="Rectangle 241"/>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195"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196" name="Isosceles Triangle 19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Flowchart: Manual Operation 19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88" name="Picture 287" descr="tab2.png"/>
          <p:cNvPicPr>
            <a:picLocks noChangeAspect="1"/>
          </p:cNvPicPr>
          <p:nvPr userDrawn="1"/>
        </p:nvPicPr>
        <p:blipFill>
          <a:blip r:embed="rId19"/>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20"/>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UBER List Area">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5" name="Group 61"/>
          <p:cNvGrpSpPr/>
          <p:nvPr userDrawn="1"/>
        </p:nvGrpSpPr>
        <p:grpSpPr>
          <a:xfrm>
            <a:off x="8895706" y="884207"/>
            <a:ext cx="164592" cy="5623560"/>
            <a:chOff x="8901933" y="884725"/>
            <a:chExt cx="164592" cy="5623560"/>
          </a:xfrm>
        </p:grpSpPr>
        <p:sp>
          <p:nvSpPr>
            <p:cNvPr id="256" name="Rectangle 25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Rectangle 25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262" name="Rounded Rectangle 26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3" name="Rounded Rectangle 26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ounded Rectangle 26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0" name="Isosceles Triangle 25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1" name="Isosceles Triangle 26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7" name="Rounded Rectangle 256"/>
          <p:cNvSpPr/>
          <p:nvPr userDrawn="1"/>
        </p:nvSpPr>
        <p:spPr>
          <a:xfrm>
            <a:off x="86411" y="1195385"/>
            <a:ext cx="8798510"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86410" y="1413706"/>
            <a:ext cx="8800415"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10" name="Group 319"/>
          <p:cNvGrpSpPr/>
          <p:nvPr userDrawn="1"/>
        </p:nvGrpSpPr>
        <p:grpSpPr>
          <a:xfrm>
            <a:off x="1828800" y="1195385"/>
            <a:ext cx="7091363" cy="965081"/>
            <a:chOff x="1828800" y="1195385"/>
            <a:chExt cx="7091363" cy="965081"/>
          </a:xfrm>
        </p:grpSpPr>
        <p:sp>
          <p:nvSpPr>
            <p:cNvPr id="321" name="Rounded Rectangle 320"/>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322" name="Rounded Rectangle 321"/>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327" name="Rounded Rectangle 326"/>
            <p:cNvSpPr/>
            <p:nvPr userDrawn="1"/>
          </p:nvSpPr>
          <p:spPr>
            <a:xfrm>
              <a:off x="223582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328" name="Rectangle 327"/>
            <p:cNvSpPr/>
            <p:nvPr userDrawn="1"/>
          </p:nvSpPr>
          <p:spPr>
            <a:xfrm>
              <a:off x="1837883" y="2023305"/>
              <a:ext cx="26579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File</a:t>
              </a:r>
            </a:p>
          </p:txBody>
        </p:sp>
        <p:grpSp>
          <p:nvGrpSpPr>
            <p:cNvPr id="98" name="Group 332"/>
            <p:cNvGrpSpPr/>
            <p:nvPr userDrawn="1"/>
          </p:nvGrpSpPr>
          <p:grpSpPr>
            <a:xfrm>
              <a:off x="4495953" y="1356360"/>
              <a:ext cx="18107" cy="685821"/>
              <a:chOff x="2752300" y="1295400"/>
              <a:chExt cx="18028" cy="685821"/>
            </a:xfrm>
          </p:grpSpPr>
          <p:cxnSp>
            <p:nvCxnSpPr>
              <p:cNvPr id="226" name="Straight Connector 225"/>
              <p:cNvCxnSpPr/>
              <p:nvPr userDrawn="1"/>
            </p:nvCxnSpPr>
            <p:spPr>
              <a:xfrm rot="10800000" flipH="1">
                <a:off x="2752300"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userDrawn="1"/>
            </p:nvCxnSpPr>
            <p:spPr>
              <a:xfrm rot="10800000" flipH="1">
                <a:off x="2768740"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04" name="Rectangle 203"/>
            <p:cNvSpPr/>
            <p:nvPr userDrawn="1"/>
          </p:nvSpPr>
          <p:spPr>
            <a:xfrm>
              <a:off x="6574632" y="2023305"/>
              <a:ext cx="606073"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Close</a:t>
              </a:r>
            </a:p>
          </p:txBody>
        </p:sp>
        <p:sp>
          <p:nvSpPr>
            <p:cNvPr id="210" name="Round Same Side Corner Rectangle 209"/>
            <p:cNvSpPr/>
            <p:nvPr userDrawn="1"/>
          </p:nvSpPr>
          <p:spPr>
            <a:xfrm>
              <a:off x="6667771" y="1799735"/>
              <a:ext cx="431529"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Close</a:t>
              </a:r>
            </a:p>
          </p:txBody>
        </p:sp>
        <p:sp>
          <p:nvSpPr>
            <p:cNvPr id="221" name="Rectangle 220"/>
            <p:cNvSpPr/>
            <p:nvPr userDrawn="1"/>
          </p:nvSpPr>
          <p:spPr>
            <a:xfrm>
              <a:off x="4510086" y="2023305"/>
              <a:ext cx="2043113"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List</a:t>
              </a:r>
            </a:p>
          </p:txBody>
        </p:sp>
      </p:grpSp>
      <p:sp>
        <p:nvSpPr>
          <p:cNvPr id="417" name="Rectangle 416"/>
          <p:cNvSpPr/>
          <p:nvPr userDrawn="1"/>
        </p:nvSpPr>
        <p:spPr>
          <a:xfrm>
            <a:off x="1838325" y="1189941"/>
            <a:ext cx="7054487" cy="989990"/>
          </a:xfrm>
          <a:prstGeom prst="rect">
            <a:avLst/>
          </a:prstGeom>
          <a:no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1" name="Rectangle 450"/>
          <p:cNvSpPr/>
          <p:nvPr userDrawn="1"/>
        </p:nvSpPr>
        <p:spPr>
          <a:xfrm>
            <a:off x="1839165" y="3124200"/>
            <a:ext cx="5400674" cy="3536950"/>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74" name="Rectangle 473"/>
          <p:cNvSpPr/>
          <p:nvPr userDrawn="1"/>
        </p:nvSpPr>
        <p:spPr>
          <a:xfrm>
            <a:off x="1842965" y="3074210"/>
            <a:ext cx="7052592" cy="46781"/>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ln>
            <a:solidFill>
              <a:schemeClr val="accent1">
                <a:shade val="95000"/>
                <a:satMod val="105000"/>
                <a:alpha val="54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79203" name="Picture 3"/>
          <p:cNvPicPr>
            <a:picLocks noChangeAspect="1" noChangeArrowheads="1"/>
          </p:cNvPicPr>
          <p:nvPr userDrawn="1"/>
        </p:nvPicPr>
        <p:blipFill>
          <a:blip r:embed="rId7">
            <a:clrChange>
              <a:clrFrom>
                <a:srgbClr val="F9FBFC"/>
              </a:clrFrom>
              <a:clrTo>
                <a:srgbClr val="F9FBFC">
                  <a:alpha val="0"/>
                </a:srgbClr>
              </a:clrTo>
            </a:clrChange>
          </a:blip>
          <a:srcRect/>
          <a:stretch>
            <a:fillRect/>
          </a:stretch>
        </p:blipFill>
        <p:spPr bwMode="auto">
          <a:xfrm>
            <a:off x="1993900" y="1524000"/>
            <a:ext cx="266700" cy="276225"/>
          </a:xfrm>
          <a:prstGeom prst="rect">
            <a:avLst/>
          </a:prstGeom>
          <a:noFill/>
          <a:ln w="9525">
            <a:noFill/>
            <a:miter lim="800000"/>
            <a:headEnd/>
            <a:tailEnd/>
          </a:ln>
          <a:effectLst/>
        </p:spPr>
      </p:pic>
      <p:pic>
        <p:nvPicPr>
          <p:cNvPr id="179204" name="Picture 4"/>
          <p:cNvPicPr>
            <a:picLocks noChangeAspect="1" noChangeArrowheads="1"/>
          </p:cNvPicPr>
          <p:nvPr userDrawn="1"/>
        </p:nvPicPr>
        <p:blipFill>
          <a:blip r:embed="rId8"/>
          <a:srcRect/>
          <a:stretch>
            <a:fillRect/>
          </a:stretch>
        </p:blipFill>
        <p:spPr bwMode="auto">
          <a:xfrm>
            <a:off x="2495550" y="1543050"/>
            <a:ext cx="247650" cy="247650"/>
          </a:xfrm>
          <a:prstGeom prst="rect">
            <a:avLst/>
          </a:prstGeom>
          <a:noFill/>
          <a:ln w="9525">
            <a:noFill/>
            <a:miter lim="800000"/>
            <a:headEnd/>
            <a:tailEnd/>
          </a:ln>
          <a:effectLst/>
        </p:spPr>
      </p:pic>
      <p:pic>
        <p:nvPicPr>
          <p:cNvPr id="179209" name="Picture 9"/>
          <p:cNvPicPr>
            <a:picLocks noChangeAspect="1" noChangeArrowheads="1"/>
          </p:cNvPicPr>
          <p:nvPr userDrawn="1"/>
        </p:nvPicPr>
        <p:blipFill>
          <a:blip r:embed="rId9"/>
          <a:srcRect/>
          <a:stretch>
            <a:fillRect/>
          </a:stretch>
        </p:blipFill>
        <p:spPr bwMode="auto">
          <a:xfrm>
            <a:off x="6769100" y="1581150"/>
            <a:ext cx="228600" cy="228600"/>
          </a:xfrm>
          <a:prstGeom prst="rect">
            <a:avLst/>
          </a:prstGeom>
          <a:noFill/>
          <a:ln w="9525">
            <a:noFill/>
            <a:miter lim="800000"/>
            <a:headEnd/>
            <a:tailEnd/>
          </a:ln>
          <a:effectLst/>
        </p:spPr>
      </p:pic>
      <p:sp>
        <p:nvSpPr>
          <p:cNvPr id="211" name="Round Same Side Corner Rectangle 210"/>
          <p:cNvSpPr/>
          <p:nvPr userDrawn="1"/>
        </p:nvSpPr>
        <p:spPr>
          <a:xfrm>
            <a:off x="2414573" y="1799735"/>
            <a:ext cx="39847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Save</a:t>
            </a:r>
          </a:p>
        </p:txBody>
      </p:sp>
      <p:grpSp>
        <p:nvGrpSpPr>
          <p:cNvPr id="218" name="Group 217"/>
          <p:cNvGrpSpPr/>
          <p:nvPr userDrawn="1"/>
        </p:nvGrpSpPr>
        <p:grpSpPr>
          <a:xfrm>
            <a:off x="2895600" y="1581150"/>
            <a:ext cx="493968" cy="477223"/>
            <a:chOff x="2832100" y="1543050"/>
            <a:chExt cx="493968" cy="477223"/>
          </a:xfrm>
        </p:grpSpPr>
        <p:pic>
          <p:nvPicPr>
            <p:cNvPr id="179205" name="Picture 5"/>
            <p:cNvPicPr>
              <a:picLocks noChangeAspect="1" noChangeArrowheads="1"/>
            </p:cNvPicPr>
            <p:nvPr userDrawn="1"/>
          </p:nvPicPr>
          <p:blipFill>
            <a:blip r:embed="rId10">
              <a:clrChange>
                <a:clrFrom>
                  <a:srgbClr val="E4F1FB"/>
                </a:clrFrom>
                <a:clrTo>
                  <a:srgbClr val="E4F1FB">
                    <a:alpha val="0"/>
                  </a:srgbClr>
                </a:clrTo>
              </a:clrChange>
            </a:blip>
            <a:srcRect/>
            <a:stretch>
              <a:fillRect/>
            </a:stretch>
          </p:blipFill>
          <p:spPr bwMode="auto">
            <a:xfrm>
              <a:off x="2971800" y="1543050"/>
              <a:ext cx="209550" cy="209550"/>
            </a:xfrm>
            <a:prstGeom prst="rect">
              <a:avLst/>
            </a:prstGeom>
            <a:noFill/>
            <a:ln w="9525">
              <a:noFill/>
              <a:miter lim="800000"/>
              <a:headEnd/>
              <a:tailEnd/>
            </a:ln>
            <a:effectLst/>
          </p:spPr>
        </p:pic>
        <p:sp>
          <p:nvSpPr>
            <p:cNvPr id="212" name="Round Same Side Corner Rectangle 211"/>
            <p:cNvSpPr/>
            <p:nvPr userDrawn="1"/>
          </p:nvSpPr>
          <p:spPr>
            <a:xfrm>
              <a:off x="2832100" y="1712496"/>
              <a:ext cx="493968" cy="307777"/>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700" dirty="0">
                  <a:solidFill>
                    <a:schemeClr val="accent1"/>
                  </a:solidFill>
                  <a:latin typeface="Segoe UI" pitchFamily="34" charset="0"/>
                  <a:cs typeface="Segoe UI" pitchFamily="34" charset="0"/>
                </a:rPr>
                <a:t>Export </a:t>
              </a:r>
            </a:p>
            <a:p>
              <a:pPr algn="ctr"/>
              <a:r>
                <a:rPr lang="en-US" sz="700" dirty="0">
                  <a:solidFill>
                    <a:schemeClr val="accent1"/>
                  </a:solidFill>
                  <a:latin typeface="Segoe UI" pitchFamily="34" charset="0"/>
                  <a:cs typeface="Segoe UI" pitchFamily="34" charset="0"/>
                </a:rPr>
                <a:t>to Excel</a:t>
              </a:r>
            </a:p>
          </p:txBody>
        </p:sp>
      </p:grpSp>
      <p:sp>
        <p:nvSpPr>
          <p:cNvPr id="213" name="TextBox 212"/>
          <p:cNvSpPr txBox="1"/>
          <p:nvPr userDrawn="1"/>
        </p:nvSpPr>
        <p:spPr>
          <a:xfrm>
            <a:off x="1752600" y="1770067"/>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Edit</a:t>
            </a:r>
          </a:p>
        </p:txBody>
      </p:sp>
      <p:grpSp>
        <p:nvGrpSpPr>
          <p:cNvPr id="217" name="Group 216"/>
          <p:cNvGrpSpPr/>
          <p:nvPr userDrawn="1"/>
        </p:nvGrpSpPr>
        <p:grpSpPr>
          <a:xfrm>
            <a:off x="3429000" y="1524000"/>
            <a:ext cx="437941" cy="473304"/>
            <a:chOff x="3276600" y="1538630"/>
            <a:chExt cx="437941" cy="473304"/>
          </a:xfrm>
        </p:grpSpPr>
        <p:pic>
          <p:nvPicPr>
            <p:cNvPr id="179206" name="Picture 6"/>
            <p:cNvPicPr>
              <a:picLocks noChangeAspect="1" noChangeArrowheads="1"/>
            </p:cNvPicPr>
            <p:nvPr userDrawn="1"/>
          </p:nvPicPr>
          <p:blipFill>
            <a:blip r:embed="rId11">
              <a:clrChange>
                <a:clrFrom>
                  <a:srgbClr val="E1F0FB"/>
                </a:clrFrom>
                <a:clrTo>
                  <a:srgbClr val="E1F0FB">
                    <a:alpha val="0"/>
                  </a:srgbClr>
                </a:clrTo>
              </a:clrChange>
            </a:blip>
            <a:srcRect/>
            <a:stretch>
              <a:fillRect/>
            </a:stretch>
          </p:blipFill>
          <p:spPr bwMode="auto">
            <a:xfrm>
              <a:off x="3352800" y="1538630"/>
              <a:ext cx="285750" cy="276225"/>
            </a:xfrm>
            <a:prstGeom prst="rect">
              <a:avLst/>
            </a:prstGeom>
            <a:noFill/>
            <a:ln w="9525">
              <a:noFill/>
              <a:miter lim="800000"/>
              <a:headEnd/>
              <a:tailEnd/>
            </a:ln>
            <a:effectLst/>
          </p:spPr>
        </p:pic>
        <p:sp>
          <p:nvSpPr>
            <p:cNvPr id="214" name="Round Same Side Corner Rectangle 213"/>
            <p:cNvSpPr/>
            <p:nvPr userDrawn="1"/>
          </p:nvSpPr>
          <p:spPr>
            <a:xfrm>
              <a:off x="3276600" y="1796490"/>
              <a:ext cx="437941"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Share</a:t>
              </a:r>
            </a:p>
          </p:txBody>
        </p:sp>
      </p:grpSp>
      <p:grpSp>
        <p:nvGrpSpPr>
          <p:cNvPr id="216" name="Group 215"/>
          <p:cNvGrpSpPr/>
          <p:nvPr userDrawn="1"/>
        </p:nvGrpSpPr>
        <p:grpSpPr>
          <a:xfrm>
            <a:off x="3863896" y="1568450"/>
            <a:ext cx="631904" cy="446729"/>
            <a:chOff x="3863896" y="1568450"/>
            <a:chExt cx="631904" cy="446729"/>
          </a:xfrm>
        </p:grpSpPr>
        <p:pic>
          <p:nvPicPr>
            <p:cNvPr id="179207" name="Picture 7"/>
            <p:cNvPicPr>
              <a:picLocks noChangeAspect="1" noChangeArrowheads="1"/>
            </p:cNvPicPr>
            <p:nvPr userDrawn="1"/>
          </p:nvPicPr>
          <p:blipFill>
            <a:blip r:embed="rId12">
              <a:clrChange>
                <a:clrFrom>
                  <a:srgbClr val="EAF4FC"/>
                </a:clrFrom>
                <a:clrTo>
                  <a:srgbClr val="EAF4FC">
                    <a:alpha val="0"/>
                  </a:srgbClr>
                </a:clrTo>
              </a:clrChange>
            </a:blip>
            <a:srcRect/>
            <a:stretch>
              <a:fillRect/>
            </a:stretch>
          </p:blipFill>
          <p:spPr bwMode="auto">
            <a:xfrm>
              <a:off x="4035346" y="1568450"/>
              <a:ext cx="276225" cy="228600"/>
            </a:xfrm>
            <a:prstGeom prst="rect">
              <a:avLst/>
            </a:prstGeom>
            <a:noFill/>
            <a:ln w="9525">
              <a:noFill/>
              <a:miter lim="800000"/>
              <a:headEnd/>
              <a:tailEnd/>
            </a:ln>
            <a:effectLst/>
          </p:spPr>
        </p:pic>
        <p:sp>
          <p:nvSpPr>
            <p:cNvPr id="215" name="Round Same Side Corner Rectangle 214"/>
            <p:cNvSpPr/>
            <p:nvPr userDrawn="1"/>
          </p:nvSpPr>
          <p:spPr>
            <a:xfrm>
              <a:off x="3863896" y="1799735"/>
              <a:ext cx="63190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Comment</a:t>
              </a:r>
            </a:p>
          </p:txBody>
        </p:sp>
      </p:grpSp>
      <p:sp>
        <p:nvSpPr>
          <p:cNvPr id="219" name="Right Triangle 218"/>
          <p:cNvSpPr/>
          <p:nvPr userDrawn="1"/>
        </p:nvSpPr>
        <p:spPr>
          <a:xfrm rot="13500000" flipV="1">
            <a:off x="3634722" y="1942944"/>
            <a:ext cx="45719" cy="45719"/>
          </a:xfrm>
          <a:prstGeom prst="rtTriangl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9210" name="Picture 10"/>
          <p:cNvPicPr>
            <a:picLocks noChangeAspect="1" noChangeArrowheads="1"/>
          </p:cNvPicPr>
          <p:nvPr userDrawn="1"/>
        </p:nvPicPr>
        <p:blipFill>
          <a:blip r:embed="rId13">
            <a:clrChange>
              <a:clrFrom>
                <a:srgbClr val="E2F0FB"/>
              </a:clrFrom>
              <a:clrTo>
                <a:srgbClr val="E2F0FB">
                  <a:alpha val="0"/>
                </a:srgbClr>
              </a:clrTo>
            </a:clrChange>
          </a:blip>
          <a:srcRect/>
          <a:stretch>
            <a:fillRect/>
          </a:stretch>
        </p:blipFill>
        <p:spPr bwMode="auto">
          <a:xfrm>
            <a:off x="4616768" y="1541918"/>
            <a:ext cx="138114" cy="169988"/>
          </a:xfrm>
          <a:prstGeom prst="rect">
            <a:avLst/>
          </a:prstGeom>
          <a:noFill/>
          <a:ln w="9525">
            <a:noFill/>
            <a:miter lim="800000"/>
            <a:headEnd/>
            <a:tailEnd/>
          </a:ln>
          <a:effectLst/>
        </p:spPr>
      </p:pic>
      <p:sp>
        <p:nvSpPr>
          <p:cNvPr id="223" name="Round Same Side Corner Rectangle 222"/>
          <p:cNvSpPr/>
          <p:nvPr userDrawn="1"/>
        </p:nvSpPr>
        <p:spPr>
          <a:xfrm>
            <a:off x="4726301" y="1513341"/>
            <a:ext cx="596638"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Add Row</a:t>
            </a:r>
          </a:p>
        </p:txBody>
      </p:sp>
      <p:sp>
        <p:nvSpPr>
          <p:cNvPr id="224" name="Round Same Side Corner Rectangle 223"/>
          <p:cNvSpPr/>
          <p:nvPr userDrawn="1"/>
        </p:nvSpPr>
        <p:spPr>
          <a:xfrm>
            <a:off x="4726301" y="1765756"/>
            <a:ext cx="75533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Add</a:t>
            </a:r>
            <a:r>
              <a:rPr lang="en-US" sz="800" baseline="0" dirty="0">
                <a:solidFill>
                  <a:schemeClr val="accent1"/>
                </a:solidFill>
                <a:latin typeface="Segoe UI" pitchFamily="34" charset="0"/>
                <a:cs typeface="Segoe UI" pitchFamily="34" charset="0"/>
              </a:rPr>
              <a:t> Column</a:t>
            </a:r>
            <a:endParaRPr lang="en-US" sz="800" dirty="0">
              <a:solidFill>
                <a:schemeClr val="accent1"/>
              </a:solidFill>
              <a:latin typeface="Segoe UI" pitchFamily="34" charset="0"/>
              <a:cs typeface="Segoe UI" pitchFamily="34" charset="0"/>
            </a:endParaRPr>
          </a:p>
        </p:txBody>
      </p:sp>
      <p:pic>
        <p:nvPicPr>
          <p:cNvPr id="179211" name="Picture 11"/>
          <p:cNvPicPr>
            <a:picLocks noChangeAspect="1" noChangeArrowheads="1"/>
          </p:cNvPicPr>
          <p:nvPr userDrawn="1"/>
        </p:nvPicPr>
        <p:blipFill>
          <a:blip r:embed="rId14">
            <a:clrChange>
              <a:clrFrom>
                <a:srgbClr val="E6F2FB"/>
              </a:clrFrom>
              <a:clrTo>
                <a:srgbClr val="E6F2FB">
                  <a:alpha val="0"/>
                </a:srgbClr>
              </a:clrTo>
            </a:clrChange>
          </a:blip>
          <a:srcRect/>
          <a:stretch>
            <a:fillRect/>
          </a:stretch>
        </p:blipFill>
        <p:spPr bwMode="auto">
          <a:xfrm>
            <a:off x="4616768" y="1808623"/>
            <a:ext cx="166688" cy="135434"/>
          </a:xfrm>
          <a:prstGeom prst="rect">
            <a:avLst/>
          </a:prstGeom>
          <a:noFill/>
          <a:ln w="9525">
            <a:noFill/>
            <a:miter lim="800000"/>
            <a:headEnd/>
            <a:tailEnd/>
          </a:ln>
          <a:effectLst/>
        </p:spPr>
      </p:pic>
      <p:pic>
        <p:nvPicPr>
          <p:cNvPr id="179212" name="Picture 12"/>
          <p:cNvPicPr>
            <a:picLocks noChangeAspect="1" noChangeArrowheads="1"/>
          </p:cNvPicPr>
          <p:nvPr userDrawn="1"/>
        </p:nvPicPr>
        <p:blipFill>
          <a:blip r:embed="rId15"/>
          <a:srcRect/>
          <a:stretch>
            <a:fillRect/>
          </a:stretch>
        </p:blipFill>
        <p:spPr bwMode="auto">
          <a:xfrm>
            <a:off x="5476874" y="1557341"/>
            <a:ext cx="133350" cy="143608"/>
          </a:xfrm>
          <a:prstGeom prst="rect">
            <a:avLst/>
          </a:prstGeom>
          <a:noFill/>
          <a:ln w="9525">
            <a:noFill/>
            <a:miter lim="800000"/>
            <a:headEnd/>
            <a:tailEnd/>
          </a:ln>
          <a:effectLst/>
        </p:spPr>
      </p:pic>
      <p:sp>
        <p:nvSpPr>
          <p:cNvPr id="229" name="Round Same Side Corner Rectangle 228"/>
          <p:cNvSpPr/>
          <p:nvPr userDrawn="1"/>
        </p:nvSpPr>
        <p:spPr>
          <a:xfrm>
            <a:off x="5574029" y="1513341"/>
            <a:ext cx="47641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l"/>
            <a:r>
              <a:rPr lang="en-US" sz="800" dirty="0">
                <a:solidFill>
                  <a:schemeClr val="accent1"/>
                </a:solidFill>
                <a:latin typeface="Segoe UI" pitchFamily="34" charset="0"/>
                <a:cs typeface="Segoe UI" pitchFamily="34" charset="0"/>
              </a:rPr>
              <a:t>Delete</a:t>
            </a:r>
          </a:p>
        </p:txBody>
      </p:sp>
      <p:sp>
        <p:nvSpPr>
          <p:cNvPr id="230" name="Round Same Side Corner Rectangle 229"/>
          <p:cNvSpPr/>
          <p:nvPr userDrawn="1"/>
        </p:nvSpPr>
        <p:spPr>
          <a:xfrm>
            <a:off x="5574031" y="1752600"/>
            <a:ext cx="43473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l"/>
            <a:r>
              <a:rPr lang="en-US" sz="800" dirty="0">
                <a:solidFill>
                  <a:schemeClr val="accent1"/>
                </a:solidFill>
                <a:latin typeface="Segoe UI" pitchFamily="34" charset="0"/>
                <a:cs typeface="Segoe UI" pitchFamily="34" charset="0"/>
              </a:rPr>
              <a:t>Undo</a:t>
            </a:r>
          </a:p>
        </p:txBody>
      </p:sp>
      <p:pic>
        <p:nvPicPr>
          <p:cNvPr id="179213" name="Picture 13"/>
          <p:cNvPicPr>
            <a:picLocks noChangeAspect="1" noChangeArrowheads="1"/>
          </p:cNvPicPr>
          <p:nvPr userDrawn="1"/>
        </p:nvPicPr>
        <p:blipFill>
          <a:blip r:embed="rId16"/>
          <a:srcRect/>
          <a:stretch>
            <a:fillRect/>
          </a:stretch>
        </p:blipFill>
        <p:spPr bwMode="auto">
          <a:xfrm>
            <a:off x="5495926" y="1801355"/>
            <a:ext cx="114300" cy="123825"/>
          </a:xfrm>
          <a:prstGeom prst="rect">
            <a:avLst/>
          </a:prstGeom>
          <a:noFill/>
          <a:ln w="9525">
            <a:noFill/>
            <a:miter lim="800000"/>
            <a:headEnd/>
            <a:tailEnd/>
          </a:ln>
          <a:effectLst/>
        </p:spPr>
      </p:pic>
      <p:sp>
        <p:nvSpPr>
          <p:cNvPr id="232" name="Round Same Side Corner Rectangle 231"/>
          <p:cNvSpPr/>
          <p:nvPr userDrawn="1"/>
        </p:nvSpPr>
        <p:spPr>
          <a:xfrm flipH="1">
            <a:off x="6191160" y="1746704"/>
            <a:ext cx="514440"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algn="l"/>
            <a:r>
              <a:rPr lang="en-US" sz="800" dirty="0">
                <a:solidFill>
                  <a:schemeClr val="accent1"/>
                </a:solidFill>
                <a:latin typeface="Segoe UI" pitchFamily="34" charset="0"/>
                <a:cs typeface="Segoe UI" pitchFamily="34" charset="0"/>
              </a:rPr>
              <a:t>Redo</a:t>
            </a:r>
          </a:p>
        </p:txBody>
      </p:sp>
      <p:pic>
        <p:nvPicPr>
          <p:cNvPr id="233" name="Picture 13"/>
          <p:cNvPicPr>
            <a:picLocks noChangeAspect="1" noChangeArrowheads="1"/>
          </p:cNvPicPr>
          <p:nvPr userDrawn="1"/>
        </p:nvPicPr>
        <p:blipFill>
          <a:blip r:embed="rId16"/>
          <a:srcRect/>
          <a:stretch>
            <a:fillRect/>
          </a:stretch>
        </p:blipFill>
        <p:spPr bwMode="auto">
          <a:xfrm flipH="1">
            <a:off x="6079808" y="1795459"/>
            <a:ext cx="135256" cy="123825"/>
          </a:xfrm>
          <a:prstGeom prst="rect">
            <a:avLst/>
          </a:prstGeom>
          <a:noFill/>
          <a:ln w="9525">
            <a:noFill/>
            <a:miter lim="800000"/>
            <a:headEnd/>
            <a:tailEnd/>
          </a:ln>
          <a:effectLst/>
        </p:spPr>
      </p:pic>
      <p:grpSp>
        <p:nvGrpSpPr>
          <p:cNvPr id="236" name="Group 235"/>
          <p:cNvGrpSpPr/>
          <p:nvPr userDrawn="1"/>
        </p:nvGrpSpPr>
        <p:grpSpPr>
          <a:xfrm>
            <a:off x="7212631" y="1356360"/>
            <a:ext cx="18108" cy="685821"/>
            <a:chOff x="7212631" y="1356360"/>
            <a:chExt cx="18108" cy="685821"/>
          </a:xfrm>
        </p:grpSpPr>
        <p:cxnSp>
          <p:nvCxnSpPr>
            <p:cNvPr id="234" name="Straight Connector 233"/>
            <p:cNvCxnSpPr/>
            <p:nvPr userDrawn="1"/>
          </p:nvCxnSpPr>
          <p:spPr>
            <a:xfrm rot="10800000" flipH="1">
              <a:off x="7212631" y="1356381"/>
              <a:ext cx="1595"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userDrawn="1"/>
          </p:nvCxnSpPr>
          <p:spPr>
            <a:xfrm rot="10800000" flipH="1">
              <a:off x="7229144" y="1356360"/>
              <a:ext cx="1595"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240" name="Group 239"/>
          <p:cNvGrpSpPr/>
          <p:nvPr userDrawn="1"/>
        </p:nvGrpSpPr>
        <p:grpSpPr>
          <a:xfrm>
            <a:off x="6553200" y="1356360"/>
            <a:ext cx="18108" cy="685821"/>
            <a:chOff x="7212631" y="1356360"/>
            <a:chExt cx="18108" cy="685821"/>
          </a:xfrm>
        </p:grpSpPr>
        <p:cxnSp>
          <p:nvCxnSpPr>
            <p:cNvPr id="241" name="Straight Connector 240"/>
            <p:cNvCxnSpPr/>
            <p:nvPr userDrawn="1"/>
          </p:nvCxnSpPr>
          <p:spPr>
            <a:xfrm rot="10800000" flipH="1">
              <a:off x="7212631" y="1356381"/>
              <a:ext cx="1595"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userDrawn="1"/>
          </p:nvCxnSpPr>
          <p:spPr>
            <a:xfrm rot="10800000" flipH="1">
              <a:off x="7229144" y="1356360"/>
              <a:ext cx="1595"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141" name="Rounded Rectangle 140"/>
          <p:cNvSpPr/>
          <p:nvPr userDrawn="1"/>
        </p:nvSpPr>
        <p:spPr>
          <a:xfrm>
            <a:off x="289396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sp>
        <p:nvSpPr>
          <p:cNvPr id="142" name="Rounded Rectangle 141"/>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Format</a:t>
            </a:r>
          </a:p>
        </p:txBody>
      </p:sp>
      <p:sp>
        <p:nvSpPr>
          <p:cNvPr id="144" name="Rectangle 143"/>
          <p:cNvSpPr/>
          <p:nvPr userDrawn="1"/>
        </p:nvSpPr>
        <p:spPr>
          <a:xfrm>
            <a:off x="1843160" y="2183236"/>
            <a:ext cx="7049478" cy="884437"/>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p:cNvSpPr/>
          <p:nvPr userDrawn="1"/>
        </p:nvSpPr>
        <p:spPr>
          <a:xfrm>
            <a:off x="1969295" y="2186781"/>
            <a:ext cx="2066591" cy="184666"/>
          </a:xfrm>
          <a:prstGeom prst="rect">
            <a:avLst/>
          </a:prstGeom>
        </p:spPr>
        <p:txBody>
          <a:bodyPr wrap="none">
            <a:spAutoFit/>
          </a:bodyPr>
          <a:lstStyle/>
          <a:p>
            <a:r>
              <a:rPr lang="en-US" sz="600" dirty="0">
                <a:solidFill>
                  <a:schemeClr val="accent1">
                    <a:lumMod val="75000"/>
                  </a:schemeClr>
                </a:solidFill>
                <a:latin typeface="Segoe UI" pitchFamily="34" charset="0"/>
              </a:rPr>
              <a:t>Deanna</a:t>
            </a:r>
            <a:r>
              <a:rPr lang="en-US" sz="600" baseline="0" dirty="0">
                <a:solidFill>
                  <a:schemeClr val="accent1">
                    <a:lumMod val="75000"/>
                  </a:schemeClr>
                </a:solidFill>
                <a:latin typeface="Segoe UI" pitchFamily="34" charset="0"/>
              </a:rPr>
              <a:t> Lee’s Workspaces     </a:t>
            </a:r>
            <a:r>
              <a:rPr lang="en-US" sz="600" baseline="0" dirty="0">
                <a:solidFill>
                  <a:srgbClr val="002060"/>
                </a:solidFill>
                <a:latin typeface="Segoe UI" pitchFamily="34" charset="0"/>
                <a:sym typeface="Wingdings"/>
              </a:rPr>
              <a:t>         2008 Fundraising</a:t>
            </a:r>
            <a:r>
              <a:rPr lang="en-US" sz="600" baseline="0" dirty="0">
                <a:solidFill>
                  <a:srgbClr val="002060"/>
                </a:solidFill>
                <a:latin typeface="Segoe UI" pitchFamily="34" charset="0"/>
              </a:rPr>
              <a:t>   </a:t>
            </a:r>
            <a:endParaRPr lang="en-US" sz="600" dirty="0"/>
          </a:p>
        </p:txBody>
      </p:sp>
      <p:pic>
        <p:nvPicPr>
          <p:cNvPr id="160" name="Picture 3"/>
          <p:cNvPicPr>
            <a:picLocks noChangeAspect="1" noChangeArrowheads="1"/>
          </p:cNvPicPr>
          <p:nvPr userDrawn="1"/>
        </p:nvPicPr>
        <p:blipFill>
          <a:blip r:embed="rId17"/>
          <a:srcRect/>
          <a:stretch>
            <a:fillRect/>
          </a:stretch>
        </p:blipFill>
        <p:spPr bwMode="auto">
          <a:xfrm>
            <a:off x="3188492" y="2247897"/>
            <a:ext cx="66679" cy="61916"/>
          </a:xfrm>
          <a:prstGeom prst="rect">
            <a:avLst/>
          </a:prstGeom>
          <a:noFill/>
          <a:ln w="9525">
            <a:noFill/>
            <a:miter lim="800000"/>
            <a:headEnd/>
            <a:tailEnd/>
          </a:ln>
          <a:effectLst/>
        </p:spPr>
      </p:pic>
      <p:sp>
        <p:nvSpPr>
          <p:cNvPr id="161" name="Rounded Rectangle 160"/>
          <p:cNvSpPr/>
          <p:nvPr userDrawn="1"/>
        </p:nvSpPr>
        <p:spPr>
          <a:xfrm>
            <a:off x="3002760" y="2226466"/>
            <a:ext cx="104773"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ounded Rectangle 161"/>
          <p:cNvSpPr/>
          <p:nvPr userDrawn="1"/>
        </p:nvSpPr>
        <p:spPr>
          <a:xfrm>
            <a:off x="3140867" y="2226466"/>
            <a:ext cx="957263"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ounded Rectangle 162"/>
          <p:cNvSpPr/>
          <p:nvPr userDrawn="1"/>
        </p:nvSpPr>
        <p:spPr>
          <a:xfrm>
            <a:off x="1905000" y="2226466"/>
            <a:ext cx="1066800"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4" name="Group 163"/>
          <p:cNvGrpSpPr/>
          <p:nvPr userDrawn="1"/>
        </p:nvGrpSpPr>
        <p:grpSpPr>
          <a:xfrm>
            <a:off x="1905000" y="2377439"/>
            <a:ext cx="4975860" cy="635001"/>
            <a:chOff x="1923123" y="2324580"/>
            <a:chExt cx="4975860" cy="635001"/>
          </a:xfrm>
        </p:grpSpPr>
        <p:sp>
          <p:nvSpPr>
            <p:cNvPr id="165" name="Rectangle 164"/>
            <p:cNvSpPr/>
            <p:nvPr userDrawn="1"/>
          </p:nvSpPr>
          <p:spPr>
            <a:xfrm>
              <a:off x="1923123" y="2555229"/>
              <a:ext cx="4865027" cy="182879"/>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166" name="Rectangle 165"/>
            <p:cNvSpPr/>
            <p:nvPr userDrawn="1"/>
          </p:nvSpPr>
          <p:spPr>
            <a:xfrm>
              <a:off x="1923123" y="2324580"/>
              <a:ext cx="4865027" cy="206517"/>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167" name="Rectangle 166"/>
            <p:cNvSpPr/>
            <p:nvPr userDrawn="1"/>
          </p:nvSpPr>
          <p:spPr>
            <a:xfrm>
              <a:off x="1926240" y="2539149"/>
              <a:ext cx="1725077" cy="215444"/>
            </a:xfrm>
            <a:prstGeom prst="rect">
              <a:avLst/>
            </a:prstGeom>
          </p:spPr>
          <p:txBody>
            <a:bodyPr wrap="square">
              <a:spAutoFit/>
            </a:bodyPr>
            <a:lstStyle/>
            <a:p>
              <a:r>
                <a:rPr lang="en-US" sz="800" i="1" dirty="0">
                  <a:solidFill>
                    <a:schemeClr val="bg1">
                      <a:lumMod val="50000"/>
                    </a:schemeClr>
                  </a:solidFill>
                  <a:latin typeface="Segoe UI" pitchFamily="34" charset="0"/>
                </a:rPr>
                <a:t>Click here to type a description.</a:t>
              </a:r>
            </a:p>
          </p:txBody>
        </p:sp>
        <p:sp>
          <p:nvSpPr>
            <p:cNvPr id="168" name="Chevron 167"/>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9" name="Chevron 168"/>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0" name="Rectangle 169"/>
            <p:cNvSpPr/>
            <p:nvPr userDrawn="1"/>
          </p:nvSpPr>
          <p:spPr>
            <a:xfrm>
              <a:off x="1923123" y="2764457"/>
              <a:ext cx="4863720" cy="182685"/>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171" name="Picture 170" descr="MSOL_Share_32.gif"/>
            <p:cNvPicPr>
              <a:picLocks noChangeAspect="1"/>
            </p:cNvPicPr>
            <p:nvPr userDrawn="1"/>
          </p:nvPicPr>
          <p:blipFill>
            <a:blip r:embed="rId18">
              <a:duotone>
                <a:schemeClr val="accent1">
                  <a:shade val="45000"/>
                  <a:satMod val="135000"/>
                </a:schemeClr>
                <a:prstClr val="white"/>
              </a:duotone>
            </a:blip>
            <a:stretch>
              <a:fillRect/>
            </a:stretch>
          </p:blipFill>
          <p:spPr>
            <a:xfrm>
              <a:off x="1976676" y="2781262"/>
              <a:ext cx="145573" cy="154326"/>
            </a:xfrm>
            <a:prstGeom prst="rect">
              <a:avLst/>
            </a:prstGeom>
          </p:spPr>
        </p:pic>
        <p:sp>
          <p:nvSpPr>
            <p:cNvPr id="172" name="Rectangle 171"/>
            <p:cNvSpPr/>
            <p:nvPr userDrawn="1"/>
          </p:nvSpPr>
          <p:spPr>
            <a:xfrm>
              <a:off x="2073076" y="2744137"/>
              <a:ext cx="3645089" cy="215444"/>
            </a:xfrm>
            <a:prstGeom prst="rect">
              <a:avLst/>
            </a:prstGeom>
          </p:spPr>
          <p:txBody>
            <a:bodyPr wrap="square">
              <a:spAutoFit/>
            </a:bodyPr>
            <a:lstStyle/>
            <a:p>
              <a:r>
                <a:rPr lang="en-US" sz="800" i="1" dirty="0">
                  <a:solidFill>
                    <a:schemeClr val="bg1">
                      <a:lumMod val="50000"/>
                    </a:schemeClr>
                  </a:solidFill>
                  <a:latin typeface="Segoe UI" pitchFamily="34" charset="0"/>
                </a:rPr>
                <a:t>Click to enter people to share with e-mail addresses, separated by semicolons</a:t>
              </a:r>
            </a:p>
          </p:txBody>
        </p:sp>
      </p:grpSp>
      <p:pic>
        <p:nvPicPr>
          <p:cNvPr id="173" name="Picture 2"/>
          <p:cNvPicPr>
            <a:picLocks noChangeAspect="1" noChangeArrowheads="1"/>
          </p:cNvPicPr>
          <p:nvPr userDrawn="1"/>
        </p:nvPicPr>
        <p:blipFill>
          <a:blip r:embed="rId19">
            <a:clrChange>
              <a:clrFrom>
                <a:srgbClr val="FFFFFF"/>
              </a:clrFrom>
              <a:clrTo>
                <a:srgbClr val="FFFFFF">
                  <a:alpha val="0"/>
                </a:srgbClr>
              </a:clrTo>
            </a:clrChange>
            <a:duotone>
              <a:schemeClr val="accent1">
                <a:shade val="45000"/>
                <a:satMod val="135000"/>
              </a:schemeClr>
              <a:prstClr val="white"/>
            </a:duotone>
          </a:blip>
          <a:srcRect/>
          <a:stretch>
            <a:fillRect/>
          </a:stretch>
        </p:blipFill>
        <p:spPr bwMode="auto">
          <a:xfrm>
            <a:off x="1981200" y="2415854"/>
            <a:ext cx="107522" cy="136846"/>
          </a:xfrm>
          <a:prstGeom prst="rect">
            <a:avLst/>
          </a:prstGeom>
          <a:noFill/>
          <a:ln w="9525">
            <a:noFill/>
            <a:miter lim="800000"/>
            <a:headEnd/>
            <a:tailEnd/>
          </a:ln>
          <a:effectLst/>
        </p:spPr>
      </p:pic>
      <p:sp>
        <p:nvSpPr>
          <p:cNvPr id="174" name="Rectangle 173"/>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75" name="Group 436"/>
          <p:cNvGrpSpPr/>
          <p:nvPr userDrawn="1"/>
        </p:nvGrpSpPr>
        <p:grpSpPr>
          <a:xfrm>
            <a:off x="7429500" y="2202150"/>
            <a:ext cx="1314996" cy="4452015"/>
            <a:chOff x="7429500" y="2177385"/>
            <a:chExt cx="1314996" cy="4452015"/>
          </a:xfrm>
        </p:grpSpPr>
        <p:pic>
          <p:nvPicPr>
            <p:cNvPr id="176" name="Picture 175" descr="skyscraper-ad-placeholder-1.png"/>
            <p:cNvPicPr>
              <a:picLocks noChangeAspect="1"/>
            </p:cNvPicPr>
            <p:nvPr/>
          </p:nvPicPr>
          <p:blipFill>
            <a:blip r:embed="rId20"/>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7" name="Picture 176" descr="skyscraper-ad-placeholder-1.png"/>
            <p:cNvPicPr>
              <a:picLocks noChangeAspect="1"/>
            </p:cNvPicPr>
            <p:nvPr/>
          </p:nvPicPr>
          <p:blipFill>
            <a:blip r:embed="rId20"/>
            <a:srcRect l="23179" t="92715" r="24669" b="2649"/>
            <a:stretch>
              <a:fillRect/>
            </a:stretch>
          </p:blipFill>
          <p:spPr>
            <a:xfrm>
              <a:off x="7726680" y="6042660"/>
              <a:ext cx="685800" cy="228600"/>
            </a:xfrm>
            <a:prstGeom prst="rect">
              <a:avLst/>
            </a:prstGeom>
            <a:effectLst/>
          </p:spPr>
        </p:pic>
        <p:sp>
          <p:nvSpPr>
            <p:cNvPr id="178" name="TextBox 177"/>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pic>
        <p:nvPicPr>
          <p:cNvPr id="179" name="Picture 178"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48" name="Group 147"/>
          <p:cNvGrpSpPr/>
          <p:nvPr userDrawn="1"/>
        </p:nvGrpSpPr>
        <p:grpSpPr>
          <a:xfrm>
            <a:off x="7439025" y="2362200"/>
            <a:ext cx="1285875" cy="4230410"/>
            <a:chOff x="7439025" y="2333625"/>
            <a:chExt cx="1285875" cy="4230410"/>
          </a:xfrm>
        </p:grpSpPr>
        <p:sp>
          <p:nvSpPr>
            <p:cNvPr id="149" name="Rectangle 148"/>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50" name="Rectangle 149"/>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51" name="Rectangle 150"/>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53" name="Group 152"/>
          <p:cNvGrpSpPr/>
          <p:nvPr userDrawn="1"/>
        </p:nvGrpSpPr>
        <p:grpSpPr>
          <a:xfrm>
            <a:off x="76200" y="1195385"/>
            <a:ext cx="1760219" cy="5312095"/>
            <a:chOff x="76200" y="1195385"/>
            <a:chExt cx="1760219" cy="5312095"/>
          </a:xfrm>
        </p:grpSpPr>
        <p:sp>
          <p:nvSpPr>
            <p:cNvPr id="154" name="Rectangle 153"/>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55" name="Rounded Rectangle 154"/>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156" name="Rectangle 155"/>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57" name="Rectangle 156"/>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158" name="Picture 2" descr="Watch free Web seminars">
              <a:hlinkClick r:id="rId21"/>
            </p:cNvPr>
            <p:cNvPicPr>
              <a:picLocks noChangeAspect="1" noChangeArrowheads="1"/>
            </p:cNvPicPr>
            <p:nvPr userDrawn="1"/>
          </p:nvPicPr>
          <p:blipFill>
            <a:blip r:embed="rId22">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180" name="Group 352"/>
            <p:cNvGrpSpPr/>
            <p:nvPr userDrawn="1"/>
          </p:nvGrpSpPr>
          <p:grpSpPr>
            <a:xfrm>
              <a:off x="83819" y="5153025"/>
              <a:ext cx="1752600" cy="1354455"/>
              <a:chOff x="83819" y="5153025"/>
              <a:chExt cx="1752600" cy="1354455"/>
            </a:xfrm>
          </p:grpSpPr>
          <p:sp>
            <p:nvSpPr>
              <p:cNvPr id="238" name="Rectangle 237"/>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39" name="Rectangle 238"/>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43" name="Rectangle 242"/>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44" name="Rectangle 243"/>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45" name="Rectangle 244"/>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46" name="Rectangle 245"/>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7" name="Rectangle 246"/>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48" name="Rectangle 247"/>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9" name="Rectangle 248"/>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50" name="Group 329"/>
              <p:cNvGrpSpPr/>
              <p:nvPr userDrawn="1"/>
            </p:nvGrpSpPr>
            <p:grpSpPr>
              <a:xfrm>
                <a:off x="83819" y="6258572"/>
                <a:ext cx="1752600" cy="248908"/>
                <a:chOff x="152400" y="5865741"/>
                <a:chExt cx="1752600" cy="262008"/>
              </a:xfrm>
            </p:grpSpPr>
            <p:sp>
              <p:nvSpPr>
                <p:cNvPr id="259" name="Rectangle 25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6" name="Isosceles Triangle 265"/>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1" name="Rectangle 250"/>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52" name="Rectangle 251"/>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54" name="Rectangle 253"/>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55" name="Rectangle 254"/>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181" name="Rectangle 180"/>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182" name="Group 500"/>
            <p:cNvGrpSpPr/>
            <p:nvPr userDrawn="1"/>
          </p:nvGrpSpPr>
          <p:grpSpPr>
            <a:xfrm>
              <a:off x="227490" y="1656894"/>
              <a:ext cx="1360009" cy="1333956"/>
              <a:chOff x="189390" y="3876675"/>
              <a:chExt cx="1360009" cy="1333956"/>
            </a:xfrm>
          </p:grpSpPr>
          <p:sp>
            <p:nvSpPr>
              <p:cNvPr id="186" name="Rectangle 185"/>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187" name="Group 277"/>
              <p:cNvGrpSpPr/>
              <p:nvPr userDrawn="1"/>
            </p:nvGrpSpPr>
            <p:grpSpPr>
              <a:xfrm>
                <a:off x="336549" y="4101534"/>
                <a:ext cx="76200" cy="71438"/>
                <a:chOff x="3962400" y="3581400"/>
                <a:chExt cx="457200" cy="428628"/>
              </a:xfrm>
              <a:solidFill>
                <a:schemeClr val="bg1">
                  <a:lumMod val="65000"/>
                </a:schemeClr>
              </a:solidFill>
            </p:grpSpPr>
            <p:sp>
              <p:nvSpPr>
                <p:cNvPr id="231" name="Isosceles Triangle 23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lowchart: Manual Operation 23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8" name="Rectangle 187"/>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189" name="Group 277"/>
              <p:cNvGrpSpPr/>
              <p:nvPr userDrawn="1"/>
            </p:nvGrpSpPr>
            <p:grpSpPr>
              <a:xfrm>
                <a:off x="336549" y="4241234"/>
                <a:ext cx="76200" cy="71438"/>
                <a:chOff x="3962400" y="3581400"/>
                <a:chExt cx="457200" cy="428628"/>
              </a:xfrm>
              <a:solidFill>
                <a:schemeClr val="bg1">
                  <a:lumMod val="65000"/>
                </a:schemeClr>
              </a:solidFill>
            </p:grpSpPr>
            <p:sp>
              <p:nvSpPr>
                <p:cNvPr id="225" name="Isosceles Triangle 22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lowchart: Manual Operation 22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191" name="Group 277"/>
              <p:cNvGrpSpPr/>
              <p:nvPr userDrawn="1"/>
            </p:nvGrpSpPr>
            <p:grpSpPr>
              <a:xfrm>
                <a:off x="336549" y="4380478"/>
                <a:ext cx="76200" cy="71438"/>
                <a:chOff x="3962400" y="3581400"/>
                <a:chExt cx="457200" cy="428628"/>
              </a:xfrm>
              <a:solidFill>
                <a:schemeClr val="bg1">
                  <a:lumMod val="65000"/>
                </a:schemeClr>
              </a:solidFill>
            </p:grpSpPr>
            <p:sp>
              <p:nvSpPr>
                <p:cNvPr id="220" name="Isosceles Triangle 21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Flowchart: Manual Operation 22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2" name="Rectangle 191"/>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193" name="Group 277"/>
              <p:cNvGrpSpPr/>
              <p:nvPr userDrawn="1"/>
            </p:nvGrpSpPr>
            <p:grpSpPr>
              <a:xfrm>
                <a:off x="336549" y="4520178"/>
                <a:ext cx="76200" cy="71438"/>
                <a:chOff x="3962400" y="3581400"/>
                <a:chExt cx="457200" cy="428628"/>
              </a:xfrm>
              <a:solidFill>
                <a:schemeClr val="bg1">
                  <a:lumMod val="65000"/>
                </a:schemeClr>
              </a:solidFill>
            </p:grpSpPr>
            <p:sp>
              <p:nvSpPr>
                <p:cNvPr id="208" name="Isosceles Triangle 20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Flowchart: Manual Operation 20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4" name="Rectangle 193"/>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195" name="Group 348"/>
              <p:cNvGrpSpPr/>
              <p:nvPr userDrawn="1"/>
            </p:nvGrpSpPr>
            <p:grpSpPr>
              <a:xfrm>
                <a:off x="336549" y="4576087"/>
                <a:ext cx="764543" cy="215444"/>
                <a:chOff x="546100" y="3308350"/>
                <a:chExt cx="764543" cy="215444"/>
              </a:xfrm>
            </p:grpSpPr>
            <p:grpSp>
              <p:nvGrpSpPr>
                <p:cNvPr id="203" name="Group 277"/>
                <p:cNvGrpSpPr/>
                <p:nvPr userDrawn="1"/>
              </p:nvGrpSpPr>
              <p:grpSpPr>
                <a:xfrm>
                  <a:off x="546100" y="3386703"/>
                  <a:ext cx="76200" cy="71438"/>
                  <a:chOff x="3962400" y="3581400"/>
                  <a:chExt cx="457200" cy="428628"/>
                </a:xfrm>
                <a:solidFill>
                  <a:schemeClr val="bg1">
                    <a:lumMod val="65000"/>
                  </a:schemeClr>
                </a:solidFill>
              </p:grpSpPr>
              <p:sp>
                <p:nvSpPr>
                  <p:cNvPr id="206" name="Isosceles Triangle 20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Flowchart: Manual Operation 20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5" name="Rectangle 204"/>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196" name="Picture 195" descr="expando copy.gif"/>
              <p:cNvPicPr>
                <a:picLocks noChangeAspect="1"/>
              </p:cNvPicPr>
              <p:nvPr userDrawn="1"/>
            </p:nvPicPr>
            <p:blipFill>
              <a:blip r:embed="rId23"/>
              <a:stretch>
                <a:fillRect/>
              </a:stretch>
            </p:blipFill>
            <p:spPr>
              <a:xfrm>
                <a:off x="195258" y="4768100"/>
                <a:ext cx="85725" cy="85725"/>
              </a:xfrm>
              <a:prstGeom prst="rect">
                <a:avLst/>
              </a:prstGeom>
            </p:spPr>
          </p:pic>
          <p:pic>
            <p:nvPicPr>
              <p:cNvPr id="197" name="Picture 196" descr="collapso.gif"/>
              <p:cNvPicPr>
                <a:picLocks noChangeAspect="1"/>
              </p:cNvPicPr>
              <p:nvPr userDrawn="1"/>
            </p:nvPicPr>
            <p:blipFill>
              <a:blip r:embed="rId24"/>
              <a:stretch>
                <a:fillRect/>
              </a:stretch>
            </p:blipFill>
            <p:spPr>
              <a:xfrm>
                <a:off x="189390" y="3948112"/>
                <a:ext cx="85725" cy="85725"/>
              </a:xfrm>
              <a:prstGeom prst="rect">
                <a:avLst/>
              </a:prstGeom>
            </p:spPr>
          </p:pic>
          <p:sp>
            <p:nvSpPr>
              <p:cNvPr id="198" name="Rectangle 19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199" name="Picture 198" descr="expando copy.gif"/>
              <p:cNvPicPr>
                <a:picLocks noChangeAspect="1"/>
              </p:cNvPicPr>
              <p:nvPr userDrawn="1"/>
            </p:nvPicPr>
            <p:blipFill>
              <a:blip r:embed="rId23"/>
              <a:stretch>
                <a:fillRect/>
              </a:stretch>
            </p:blipFill>
            <p:spPr>
              <a:xfrm>
                <a:off x="195258" y="4915745"/>
                <a:ext cx="85725" cy="85725"/>
              </a:xfrm>
              <a:prstGeom prst="rect">
                <a:avLst/>
              </a:prstGeom>
            </p:spPr>
          </p:pic>
          <p:sp>
            <p:nvSpPr>
              <p:cNvPr id="200" name="Rectangle 199"/>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01" name="Picture 200" descr="expando copy.gif"/>
              <p:cNvPicPr>
                <a:picLocks noChangeAspect="1"/>
              </p:cNvPicPr>
              <p:nvPr userDrawn="1"/>
            </p:nvPicPr>
            <p:blipFill>
              <a:blip r:embed="rId23"/>
              <a:stretch>
                <a:fillRect/>
              </a:stretch>
            </p:blipFill>
            <p:spPr>
              <a:xfrm>
                <a:off x="195258" y="5058611"/>
                <a:ext cx="85725" cy="85725"/>
              </a:xfrm>
              <a:prstGeom prst="rect">
                <a:avLst/>
              </a:prstGeom>
            </p:spPr>
          </p:pic>
          <p:sp>
            <p:nvSpPr>
              <p:cNvPr id="202" name="Rectangle 201"/>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183"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184" name="Isosceles Triangle 18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lowchart: Manual Operation 18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67"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268" name="Picture 267" descr="tab2.png"/>
          <p:cNvPicPr>
            <a:picLocks noChangeAspect="1"/>
          </p:cNvPicPr>
          <p:nvPr userDrawn="1"/>
        </p:nvPicPr>
        <p:blipFill>
          <a:blip r:embed="rId25"/>
          <a:srcRect t="5699" b="13296"/>
          <a:stretch>
            <a:fillRect/>
          </a:stretch>
        </p:blipFill>
        <p:spPr>
          <a:xfrm>
            <a:off x="637309" y="571500"/>
            <a:ext cx="2918692" cy="266700"/>
          </a:xfrm>
          <a:prstGeom prst="rect">
            <a:avLst/>
          </a:prstGeom>
        </p:spPr>
      </p:pic>
      <p:pic>
        <p:nvPicPr>
          <p:cNvPr id="253" name="Picture 252" descr="tabe.png"/>
          <p:cNvPicPr>
            <a:picLocks noChangeAspect="1"/>
          </p:cNvPicPr>
          <p:nvPr userDrawn="1"/>
        </p:nvPicPr>
        <p:blipFill>
          <a:blip r:embed="rId26"/>
          <a:stretch>
            <a:fillRect/>
          </a:stretch>
        </p:blipFill>
        <p:spPr>
          <a:xfrm>
            <a:off x="1333500" y="6582064"/>
            <a:ext cx="1476375" cy="266700"/>
          </a:xfrm>
          <a:prstGeom prst="rect">
            <a:avLst/>
          </a:prstGeom>
        </p:spPr>
      </p:pic>
      <p:pic>
        <p:nvPicPr>
          <p:cNvPr id="270" name="Picture 2"/>
          <p:cNvPicPr>
            <a:picLocks noChangeAspect="1" noChangeArrowheads="1"/>
          </p:cNvPicPr>
          <p:nvPr userDrawn="1"/>
        </p:nvPicPr>
        <p:blipFill>
          <a:blip r:embed="rId27"/>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Recent Activities (CORRECT)">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6" name="Rectangle 95"/>
          <p:cNvSpPr/>
          <p:nvPr userDrawn="1"/>
        </p:nvSpPr>
        <p:spPr>
          <a:xfrm>
            <a:off x="76200" y="2179320"/>
            <a:ext cx="1762125"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9" name="Rectangle 108"/>
          <p:cNvSpPr/>
          <p:nvPr userDrawn="1"/>
        </p:nvSpPr>
        <p:spPr>
          <a:xfrm>
            <a:off x="83820" y="5370141"/>
            <a:ext cx="1752600"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1" name="Rectangle 110"/>
          <p:cNvSpPr/>
          <p:nvPr userDrawn="1"/>
        </p:nvSpPr>
        <p:spPr>
          <a:xfrm>
            <a:off x="83820" y="55981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2" name="Rectangle 111"/>
          <p:cNvSpPr/>
          <p:nvPr userDrawn="1"/>
        </p:nvSpPr>
        <p:spPr>
          <a:xfrm>
            <a:off x="142768"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113" name="Rectangle 112"/>
          <p:cNvSpPr/>
          <p:nvPr userDrawn="1"/>
        </p:nvSpPr>
        <p:spPr>
          <a:xfrm>
            <a:off x="142768" y="5606320"/>
            <a:ext cx="729687" cy="215444"/>
          </a:xfrm>
          <a:prstGeom prst="rect">
            <a:avLst/>
          </a:prstGeom>
        </p:spPr>
        <p:txBody>
          <a:bodyPr wrap="none">
            <a:spAutoFit/>
          </a:bodyPr>
          <a:lstStyle/>
          <a:p>
            <a:r>
              <a:rPr lang="en-US" sz="800" dirty="0">
                <a:latin typeface="Segoe UI" pitchFamily="34" charset="0"/>
              </a:rPr>
              <a:t>Workspaces</a:t>
            </a:r>
          </a:p>
        </p:txBody>
      </p:sp>
      <p:sp>
        <p:nvSpPr>
          <p:cNvPr id="114" name="Rectangle 113"/>
          <p:cNvSpPr/>
          <p:nvPr userDrawn="1"/>
        </p:nvSpPr>
        <p:spPr>
          <a:xfrm>
            <a:off x="83820"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5" name="Rectangle 114"/>
          <p:cNvSpPr/>
          <p:nvPr userDrawn="1"/>
        </p:nvSpPr>
        <p:spPr>
          <a:xfrm>
            <a:off x="142768" y="5826772"/>
            <a:ext cx="495649" cy="215444"/>
          </a:xfrm>
          <a:prstGeom prst="rect">
            <a:avLst/>
          </a:prstGeom>
        </p:spPr>
        <p:txBody>
          <a:bodyPr wrap="none">
            <a:spAutoFit/>
          </a:bodyPr>
          <a:lstStyle/>
          <a:p>
            <a:r>
              <a:rPr lang="en-US" sz="800" dirty="0">
                <a:latin typeface="Segoe UI" pitchFamily="34" charset="0"/>
              </a:rPr>
              <a:t>People</a:t>
            </a:r>
          </a:p>
        </p:txBody>
      </p:sp>
      <p:sp>
        <p:nvSpPr>
          <p:cNvPr id="116" name="Rectangle 115"/>
          <p:cNvSpPr/>
          <p:nvPr userDrawn="1"/>
        </p:nvSpPr>
        <p:spPr>
          <a:xfrm>
            <a:off x="83820"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7" name="Rectangle 116"/>
          <p:cNvSpPr/>
          <p:nvPr userDrawn="1"/>
        </p:nvSpPr>
        <p:spPr>
          <a:xfrm>
            <a:off x="142768" y="6047224"/>
            <a:ext cx="700833" cy="215444"/>
          </a:xfrm>
          <a:prstGeom prst="rect">
            <a:avLst/>
          </a:prstGeom>
        </p:spPr>
        <p:txBody>
          <a:bodyPr wrap="none">
            <a:spAutoFit/>
          </a:bodyPr>
          <a:lstStyle/>
          <a:p>
            <a:r>
              <a:rPr lang="en-US" sz="800" dirty="0">
                <a:latin typeface="Segoe UI" pitchFamily="34" charset="0"/>
              </a:rPr>
              <a:t>Documents</a:t>
            </a:r>
          </a:p>
        </p:txBody>
      </p:sp>
      <p:grpSp>
        <p:nvGrpSpPr>
          <p:cNvPr id="4" name="Group 329"/>
          <p:cNvGrpSpPr/>
          <p:nvPr userDrawn="1"/>
        </p:nvGrpSpPr>
        <p:grpSpPr>
          <a:xfrm>
            <a:off x="83820" y="6258572"/>
            <a:ext cx="1752600" cy="248908"/>
            <a:chOff x="152400" y="5865741"/>
            <a:chExt cx="1752600" cy="262008"/>
          </a:xfrm>
        </p:grpSpPr>
        <p:sp>
          <p:nvSpPr>
            <p:cNvPr id="119" name="Rectangle 11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0" name="Isosceles Triangle 119"/>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1" name="Rectangle 120"/>
          <p:cNvSpPr/>
          <p:nvPr userDrawn="1"/>
        </p:nvSpPr>
        <p:spPr>
          <a:xfrm>
            <a:off x="959669"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22" name="Rectangle 121"/>
          <p:cNvSpPr/>
          <p:nvPr userDrawn="1"/>
        </p:nvSpPr>
        <p:spPr>
          <a:xfrm>
            <a:off x="1191897"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nvGrpSpPr>
          <p:cNvPr id="5" name="Group 61"/>
          <p:cNvGrpSpPr/>
          <p:nvPr userDrawn="1"/>
        </p:nvGrpSpPr>
        <p:grpSpPr>
          <a:xfrm>
            <a:off x="8895706" y="884207"/>
            <a:ext cx="164592" cy="5623560"/>
            <a:chOff x="8901933" y="884725"/>
            <a:chExt cx="164592" cy="5623560"/>
          </a:xfrm>
        </p:grpSpPr>
        <p:sp>
          <p:nvSpPr>
            <p:cNvPr id="256" name="Rectangle 25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Rectangle 25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262" name="Rounded Rectangle 26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3" name="Rounded Rectangle 26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ounded Rectangle 26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0" name="Isosceles Triangle 25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1" name="Isosceles Triangle 26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7" name="Rectangle 246"/>
          <p:cNvSpPr/>
          <p:nvPr userDrawn="1"/>
        </p:nvSpPr>
        <p:spPr>
          <a:xfrm>
            <a:off x="1838325" y="2181225"/>
            <a:ext cx="7054487" cy="4333875"/>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17" name="Rectangle 316"/>
          <p:cNvSpPr/>
          <p:nvPr userDrawn="1"/>
        </p:nvSpPr>
        <p:spPr>
          <a:xfrm>
            <a:off x="151394" y="2192179"/>
            <a:ext cx="1196161" cy="246221"/>
          </a:xfrm>
          <a:prstGeom prst="rect">
            <a:avLst/>
          </a:prstGeom>
        </p:spPr>
        <p:txBody>
          <a:bodyPr wrap="square">
            <a:spAutoFit/>
          </a:bodyPr>
          <a:lstStyle/>
          <a:p>
            <a:r>
              <a:rPr lang="en-US" sz="1000" b="1" dirty="0">
                <a:latin typeface="Segoe UI" pitchFamily="34" charset="0"/>
              </a:rPr>
              <a:t>Recent</a:t>
            </a:r>
            <a:r>
              <a:rPr lang="en-US" sz="1000" b="1" baseline="0" dirty="0">
                <a:latin typeface="Segoe UI" pitchFamily="34" charset="0"/>
              </a:rPr>
              <a:t> Activities</a:t>
            </a:r>
            <a:endParaRPr lang="en-US" sz="1000" b="1" dirty="0">
              <a:latin typeface="Segoe UI" pitchFamily="34" charset="0"/>
            </a:endParaRPr>
          </a:p>
        </p:txBody>
      </p:sp>
      <p:sp>
        <p:nvSpPr>
          <p:cNvPr id="253" name="Rectangle 252"/>
          <p:cNvSpPr/>
          <p:nvPr userDrawn="1"/>
        </p:nvSpPr>
        <p:spPr>
          <a:xfrm>
            <a:off x="1430382"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57" name="Rounded Rectangle 256"/>
          <p:cNvSpPr/>
          <p:nvPr userDrawn="1"/>
        </p:nvSpPr>
        <p:spPr>
          <a:xfrm>
            <a:off x="86411" y="1195385"/>
            <a:ext cx="8798510"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86410" y="1413706"/>
            <a:ext cx="8800415"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6" name="Rounded Rectangle 265"/>
          <p:cNvSpPr/>
          <p:nvPr userDrawn="1"/>
        </p:nvSpPr>
        <p:spPr>
          <a:xfrm>
            <a:off x="482652" y="1200346"/>
            <a:ext cx="609600"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272" name="Rounded Rectangle 271"/>
          <p:cNvSpPr/>
          <p:nvPr userDrawn="1"/>
        </p:nvSpPr>
        <p:spPr>
          <a:xfrm>
            <a:off x="1137973" y="1200346"/>
            <a:ext cx="640080"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sp>
        <p:nvSpPr>
          <p:cNvPr id="180" name="Rectangle 179"/>
          <p:cNvSpPr/>
          <p:nvPr userDrawn="1"/>
        </p:nvSpPr>
        <p:spPr>
          <a:xfrm>
            <a:off x="1836420" y="2179320"/>
            <a:ext cx="5478780" cy="259079"/>
          </a:xfrm>
          <a:prstGeom prst="rect">
            <a:avLst/>
          </a:prstGeom>
          <a:gradFill>
            <a:gsLst>
              <a:gs pos="0">
                <a:schemeClr val="accent4">
                  <a:lumMod val="60000"/>
                  <a:lumOff val="40000"/>
                </a:schemeClr>
              </a:gs>
              <a:gs pos="35000">
                <a:schemeClr val="accent4">
                  <a:lumMod val="40000"/>
                  <a:lumOff val="6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1" name="Rectangle 180"/>
          <p:cNvSpPr/>
          <p:nvPr userDrawn="1"/>
        </p:nvSpPr>
        <p:spPr>
          <a:xfrm>
            <a:off x="7239000" y="2179320"/>
            <a:ext cx="1656283" cy="4320540"/>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5" name="Group 181"/>
          <p:cNvGrpSpPr/>
          <p:nvPr userDrawn="1"/>
        </p:nvGrpSpPr>
        <p:grpSpPr>
          <a:xfrm>
            <a:off x="68972" y="1200346"/>
            <a:ext cx="7173838" cy="959484"/>
            <a:chOff x="68972" y="1200346"/>
            <a:chExt cx="7173838" cy="959484"/>
          </a:xfrm>
        </p:grpSpPr>
        <p:grpSp>
          <p:nvGrpSpPr>
            <p:cNvPr id="26" name="Group 180"/>
            <p:cNvGrpSpPr/>
            <p:nvPr userDrawn="1"/>
          </p:nvGrpSpPr>
          <p:grpSpPr>
            <a:xfrm>
              <a:off x="5010150" y="1356360"/>
              <a:ext cx="2232660" cy="803470"/>
              <a:chOff x="6331268" y="1356360"/>
              <a:chExt cx="2232660" cy="803470"/>
            </a:xfrm>
          </p:grpSpPr>
          <p:sp>
            <p:nvSpPr>
              <p:cNvPr id="288" name="Rectangle 287"/>
              <p:cNvSpPr/>
              <p:nvPr userDrawn="1"/>
            </p:nvSpPr>
            <p:spPr>
              <a:xfrm>
                <a:off x="6331268" y="2023305"/>
                <a:ext cx="2220272"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27" name="Group 324"/>
              <p:cNvGrpSpPr/>
              <p:nvPr userDrawn="1"/>
            </p:nvGrpSpPr>
            <p:grpSpPr>
              <a:xfrm>
                <a:off x="6413507" y="1508760"/>
                <a:ext cx="449162" cy="519833"/>
                <a:chOff x="3817620" y="1516761"/>
                <a:chExt cx="449162" cy="519833"/>
              </a:xfrm>
            </p:grpSpPr>
            <p:grpSp>
              <p:nvGrpSpPr>
                <p:cNvPr id="28" name="Group 313"/>
                <p:cNvGrpSpPr/>
                <p:nvPr/>
              </p:nvGrpSpPr>
              <p:grpSpPr>
                <a:xfrm>
                  <a:off x="3886200" y="1516761"/>
                  <a:ext cx="304800" cy="262127"/>
                  <a:chOff x="3962400" y="2872740"/>
                  <a:chExt cx="381000" cy="327659"/>
                </a:xfrm>
              </p:grpSpPr>
              <p:sp>
                <p:nvSpPr>
                  <p:cNvPr id="375" name="Rectangle 374"/>
                  <p:cNvSpPr/>
                  <p:nvPr/>
                </p:nvSpPr>
                <p:spPr>
                  <a:xfrm>
                    <a:off x="3962400" y="2872740"/>
                    <a:ext cx="381000"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76" name="Rectangle 375"/>
                  <p:cNvSpPr/>
                  <p:nvPr/>
                </p:nvSpPr>
                <p:spPr>
                  <a:xfrm>
                    <a:off x="3962400" y="2971800"/>
                    <a:ext cx="381000"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77" name="Rectangle 376"/>
                  <p:cNvSpPr/>
                  <p:nvPr/>
                </p:nvSpPr>
                <p:spPr>
                  <a:xfrm>
                    <a:off x="3962400" y="3078481"/>
                    <a:ext cx="381000" cy="45719"/>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78" name="Rectangle 377"/>
                  <p:cNvSpPr/>
                  <p:nvPr/>
                </p:nvSpPr>
                <p:spPr>
                  <a:xfrm>
                    <a:off x="3962400" y="3154680"/>
                    <a:ext cx="381000" cy="45719"/>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74" name="Round Same Side Corner Rectangle 373"/>
                <p:cNvSpPr/>
                <p:nvPr/>
              </p:nvSpPr>
              <p:spPr>
                <a:xfrm>
                  <a:off x="3817620" y="1821150"/>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grpSp>
            <p:nvGrpSpPr>
              <p:cNvPr id="29" name="Group 323"/>
              <p:cNvGrpSpPr/>
              <p:nvPr userDrawn="1"/>
            </p:nvGrpSpPr>
            <p:grpSpPr>
              <a:xfrm>
                <a:off x="6885947" y="1508760"/>
                <a:ext cx="532518" cy="512595"/>
                <a:chOff x="4358640" y="1514474"/>
                <a:chExt cx="532518" cy="512595"/>
              </a:xfrm>
            </p:grpSpPr>
            <p:grpSp>
              <p:nvGrpSpPr>
                <p:cNvPr id="30" name="Group 297"/>
                <p:cNvGrpSpPr/>
                <p:nvPr/>
              </p:nvGrpSpPr>
              <p:grpSpPr>
                <a:xfrm>
                  <a:off x="4471658" y="1514474"/>
                  <a:ext cx="308084" cy="266700"/>
                  <a:chOff x="5002529" y="2590800"/>
                  <a:chExt cx="232055" cy="285750"/>
                </a:xfrm>
              </p:grpSpPr>
              <p:grpSp>
                <p:nvGrpSpPr>
                  <p:cNvPr id="31" name="Group 293"/>
                  <p:cNvGrpSpPr/>
                  <p:nvPr/>
                </p:nvGrpSpPr>
                <p:grpSpPr>
                  <a:xfrm>
                    <a:off x="5002529" y="2590800"/>
                    <a:ext cx="232055" cy="133350"/>
                    <a:chOff x="5002529" y="2590800"/>
                    <a:chExt cx="232055" cy="76200"/>
                  </a:xfrm>
                </p:grpSpPr>
                <p:sp>
                  <p:nvSpPr>
                    <p:cNvPr id="371" name="Rectangle 370"/>
                    <p:cNvSpPr/>
                    <p:nvPr/>
                  </p:nvSpPr>
                  <p:spPr>
                    <a:xfrm>
                      <a:off x="500252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72" name="Rectangle 371"/>
                    <p:cNvSpPr/>
                    <p:nvPr/>
                  </p:nvSpPr>
                  <p:spPr>
                    <a:xfrm>
                      <a:off x="512456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nvGrpSpPr>
                  <p:cNvPr id="226" name="Group 294"/>
                  <p:cNvGrpSpPr/>
                  <p:nvPr/>
                </p:nvGrpSpPr>
                <p:grpSpPr>
                  <a:xfrm>
                    <a:off x="5002529" y="2743200"/>
                    <a:ext cx="232055" cy="133350"/>
                    <a:chOff x="5002529" y="2590800"/>
                    <a:chExt cx="232055" cy="76200"/>
                  </a:xfrm>
                </p:grpSpPr>
                <p:sp>
                  <p:nvSpPr>
                    <p:cNvPr id="369" name="Rectangle 368"/>
                    <p:cNvSpPr/>
                    <p:nvPr/>
                  </p:nvSpPr>
                  <p:spPr>
                    <a:xfrm>
                      <a:off x="500252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70" name="Rectangle 369"/>
                    <p:cNvSpPr/>
                    <p:nvPr/>
                  </p:nvSpPr>
                  <p:spPr>
                    <a:xfrm>
                      <a:off x="512456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366" name="Round Same Side Corner Rectangle 365"/>
                <p:cNvSpPr/>
                <p:nvPr/>
              </p:nvSpPr>
              <p:spPr>
                <a:xfrm>
                  <a:off x="4358640" y="1811625"/>
                  <a:ext cx="532518"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Preview</a:t>
                  </a:r>
                </a:p>
              </p:txBody>
            </p:sp>
          </p:grpSp>
          <p:grpSp>
            <p:nvGrpSpPr>
              <p:cNvPr id="233" name="Group 322"/>
              <p:cNvGrpSpPr/>
              <p:nvPr userDrawn="1"/>
            </p:nvGrpSpPr>
            <p:grpSpPr>
              <a:xfrm>
                <a:off x="7335528" y="1516380"/>
                <a:ext cx="667169" cy="512594"/>
                <a:chOff x="4874842" y="1508760"/>
                <a:chExt cx="834487" cy="512594"/>
              </a:xfrm>
            </p:grpSpPr>
            <p:grpSp>
              <p:nvGrpSpPr>
                <p:cNvPr id="269" name="Group 289"/>
                <p:cNvGrpSpPr/>
                <p:nvPr/>
              </p:nvGrpSpPr>
              <p:grpSpPr>
                <a:xfrm>
                  <a:off x="5079891" y="1508760"/>
                  <a:ext cx="428626" cy="277177"/>
                  <a:chOff x="4572000" y="2743200"/>
                  <a:chExt cx="990600" cy="457200"/>
                </a:xfrm>
              </p:grpSpPr>
              <p:sp>
                <p:nvSpPr>
                  <p:cNvPr id="360" name="Rectangle 359"/>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61" name="Rectangle 360"/>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62" name="Rectangle 361"/>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63" name="Rectangle 362"/>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64" name="Rectangle 363"/>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59" name="Round Same Side Corner Rectangle 358"/>
                <p:cNvSpPr/>
                <p:nvPr/>
              </p:nvSpPr>
              <p:spPr>
                <a:xfrm>
                  <a:off x="4874842" y="1805910"/>
                  <a:ext cx="83448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SpaceCard</a:t>
                  </a:r>
                </a:p>
              </p:txBody>
            </p:sp>
          </p:grpSp>
          <p:grpSp>
            <p:nvGrpSpPr>
              <p:cNvPr id="270" name="Group 321"/>
              <p:cNvGrpSpPr/>
              <p:nvPr userDrawn="1"/>
            </p:nvGrpSpPr>
            <p:grpSpPr>
              <a:xfrm>
                <a:off x="7912742" y="1516380"/>
                <a:ext cx="590226" cy="506298"/>
                <a:chOff x="5715000" y="1520771"/>
                <a:chExt cx="590226" cy="506298"/>
              </a:xfrm>
            </p:grpSpPr>
            <p:grpSp>
              <p:nvGrpSpPr>
                <p:cNvPr id="278" name="Group 307"/>
                <p:cNvGrpSpPr/>
                <p:nvPr/>
              </p:nvGrpSpPr>
              <p:grpSpPr>
                <a:xfrm>
                  <a:off x="5860117" y="1520771"/>
                  <a:ext cx="304800" cy="254106"/>
                  <a:chOff x="4553453" y="3249120"/>
                  <a:chExt cx="402210" cy="254106"/>
                </a:xfrm>
              </p:grpSpPr>
              <p:sp>
                <p:nvSpPr>
                  <p:cNvPr id="355" name="Rectangle 354"/>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56" name="Rectangle 355"/>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57" name="Rectangle 356"/>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5" name="Round Same Side Corner Rectangle 344"/>
                <p:cNvSpPr/>
                <p:nvPr/>
              </p:nvSpPr>
              <p:spPr>
                <a:xfrm>
                  <a:off x="5715000" y="181162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grpSp>
            <p:nvGrpSpPr>
              <p:cNvPr id="284" name="Group 332"/>
              <p:cNvGrpSpPr/>
              <p:nvPr userDrawn="1"/>
            </p:nvGrpSpPr>
            <p:grpSpPr>
              <a:xfrm>
                <a:off x="8545899" y="1356360"/>
                <a:ext cx="18029" cy="685821"/>
                <a:chOff x="6862196" y="1295400"/>
                <a:chExt cx="18029" cy="685821"/>
              </a:xfrm>
            </p:grpSpPr>
            <p:cxnSp>
              <p:nvCxnSpPr>
                <p:cNvPr id="337" name="Straight Connector 336"/>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grpSp>
          <p:nvGrpSpPr>
            <p:cNvPr id="286" name="Group 181"/>
            <p:cNvGrpSpPr/>
            <p:nvPr userDrawn="1"/>
          </p:nvGrpSpPr>
          <p:grpSpPr>
            <a:xfrm>
              <a:off x="68972" y="1200346"/>
              <a:ext cx="5068361" cy="959484"/>
              <a:chOff x="68972" y="1200346"/>
              <a:chExt cx="5068361" cy="959484"/>
            </a:xfrm>
          </p:grpSpPr>
          <p:sp>
            <p:nvSpPr>
              <p:cNvPr id="185" name="Rounded Rectangle 184"/>
              <p:cNvSpPr/>
              <p:nvPr userDrawn="1"/>
            </p:nvSpPr>
            <p:spPr>
              <a:xfrm>
                <a:off x="482652" y="1200346"/>
                <a:ext cx="609600"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186" name="Rectangle 185"/>
              <p:cNvSpPr/>
              <p:nvPr userDrawn="1"/>
            </p:nvSpPr>
            <p:spPr>
              <a:xfrm>
                <a:off x="86412" y="2023305"/>
                <a:ext cx="294634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Create New</a:t>
                </a:r>
              </a:p>
            </p:txBody>
          </p:sp>
          <p:sp>
            <p:nvSpPr>
              <p:cNvPr id="187" name="TextBox 186"/>
              <p:cNvSpPr txBox="1"/>
              <p:nvPr userDrawn="1"/>
            </p:nvSpPr>
            <p:spPr>
              <a:xfrm>
                <a:off x="2295525" y="1451610"/>
                <a:ext cx="914400"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LiveBook</a:t>
                </a:r>
              </a:p>
            </p:txBody>
          </p:sp>
          <p:sp>
            <p:nvSpPr>
              <p:cNvPr id="188" name="TextBox 187"/>
              <p:cNvSpPr txBox="1"/>
              <p:nvPr userDrawn="1"/>
            </p:nvSpPr>
            <p:spPr>
              <a:xfrm>
                <a:off x="68972" y="1769573"/>
                <a:ext cx="704654" cy="271869"/>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New</a:t>
                </a:r>
                <a:r>
                  <a:rPr lang="en-US" sz="800" baseline="0" dirty="0">
                    <a:solidFill>
                      <a:schemeClr val="accent1"/>
                    </a:solidFill>
                    <a:latin typeface="Segoe UI" pitchFamily="34" charset="0"/>
                    <a:cs typeface="Segoe UI" pitchFamily="34" charset="0"/>
                  </a:rPr>
                  <a:t> File…</a:t>
                </a:r>
                <a:endParaRPr lang="en-US" sz="800" dirty="0">
                  <a:solidFill>
                    <a:schemeClr val="accent1"/>
                  </a:solidFill>
                  <a:latin typeface="Segoe UI" pitchFamily="34" charset="0"/>
                  <a:cs typeface="Segoe UI" pitchFamily="34" charset="0"/>
                </a:endParaRPr>
              </a:p>
            </p:txBody>
          </p:sp>
          <p:sp>
            <p:nvSpPr>
              <p:cNvPr id="189" name="Rounded Rectangle 188"/>
              <p:cNvSpPr/>
              <p:nvPr userDrawn="1"/>
            </p:nvSpPr>
            <p:spPr>
              <a:xfrm>
                <a:off x="1137973" y="1200346"/>
                <a:ext cx="640080"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289" name="Group 332"/>
              <p:cNvGrpSpPr/>
              <p:nvPr userDrawn="1"/>
            </p:nvGrpSpPr>
            <p:grpSpPr>
              <a:xfrm>
                <a:off x="4995296" y="1356360"/>
                <a:ext cx="18029" cy="685821"/>
                <a:chOff x="5551942" y="1295400"/>
                <a:chExt cx="18029" cy="685821"/>
              </a:xfrm>
            </p:grpSpPr>
            <p:cxnSp>
              <p:nvCxnSpPr>
                <p:cNvPr id="285" name="Straight Connector 284"/>
                <p:cNvCxnSpPr/>
                <p:nvPr/>
              </p:nvCxnSpPr>
              <p:spPr>
                <a:xfrm rot="10800000" flipH="1">
                  <a:off x="5551942"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rot="10800000" flipH="1">
                  <a:off x="5568383"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290" name="Group 47"/>
              <p:cNvGrpSpPr/>
              <p:nvPr userDrawn="1"/>
            </p:nvGrpSpPr>
            <p:grpSpPr>
              <a:xfrm>
                <a:off x="694802" y="1470660"/>
                <a:ext cx="657552" cy="544519"/>
                <a:chOff x="664322" y="1470660"/>
                <a:chExt cx="657552" cy="544519"/>
              </a:xfrm>
            </p:grpSpPr>
            <p:sp>
              <p:nvSpPr>
                <p:cNvPr id="282" name="Round Same Side Corner Rectangle 281"/>
                <p:cNvSpPr/>
                <p:nvPr/>
              </p:nvSpPr>
              <p:spPr>
                <a:xfrm>
                  <a:off x="664322" y="1799735"/>
                  <a:ext cx="65755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Document</a:t>
                  </a:r>
                </a:p>
              </p:txBody>
            </p:sp>
            <p:pic>
              <p:nvPicPr>
                <p:cNvPr id="283" name="Picture 10" descr="C:\Users\quentinl\Desktop\Prototyping Shapes and Images\PNG\Microsoft Office Word.png"/>
                <p:cNvPicPr>
                  <a:picLocks noChangeAspect="1" noChangeArrowheads="1"/>
                </p:cNvPicPr>
                <p:nvPr/>
              </p:nvPicPr>
              <p:blipFill>
                <a:blip r:embed="rId7" cstate="print">
                  <a:duotone>
                    <a:schemeClr val="accent1">
                      <a:shade val="45000"/>
                      <a:satMod val="135000"/>
                    </a:schemeClr>
                    <a:prstClr val="white"/>
                  </a:duotone>
                  <a:lum/>
                </a:blip>
                <a:srcRect/>
                <a:stretch>
                  <a:fillRect/>
                </a:stretch>
              </p:blipFill>
              <p:spPr bwMode="auto">
                <a:xfrm>
                  <a:off x="799682" y="1470660"/>
                  <a:ext cx="390838" cy="390839"/>
                </a:xfrm>
                <a:prstGeom prst="rect">
                  <a:avLst/>
                </a:prstGeom>
                <a:noFill/>
              </p:spPr>
            </p:pic>
          </p:grpSp>
          <p:pic>
            <p:nvPicPr>
              <p:cNvPr id="204" name="Picture 8" descr="C:\Users\quentinl\Desktop\Prototyping Shapes and Images\PNG\Microsoft Office PowerPoint.png"/>
              <p:cNvPicPr>
                <a:picLocks noChangeAspect="1" noChangeArrowheads="1"/>
              </p:cNvPicPr>
              <p:nvPr userDrawn="1"/>
            </p:nvPicPr>
            <p:blipFill>
              <a:blip r:embed="rId8" cstate="print">
                <a:duotone>
                  <a:schemeClr val="accent1">
                    <a:shade val="45000"/>
                    <a:satMod val="135000"/>
                  </a:schemeClr>
                  <a:prstClr val="white"/>
                </a:duotone>
                <a:lum/>
              </a:blip>
              <a:srcRect/>
              <a:stretch>
                <a:fillRect/>
              </a:stretch>
            </p:blipFill>
            <p:spPr bwMode="auto">
              <a:xfrm>
                <a:off x="1443794" y="1470660"/>
                <a:ext cx="390838" cy="390839"/>
              </a:xfrm>
              <a:prstGeom prst="rect">
                <a:avLst/>
              </a:prstGeom>
              <a:noFill/>
            </p:spPr>
          </p:pic>
          <p:sp>
            <p:nvSpPr>
              <p:cNvPr id="210" name="Round Same Side Corner Rectangle 209"/>
              <p:cNvSpPr/>
              <p:nvPr userDrawn="1"/>
            </p:nvSpPr>
            <p:spPr>
              <a:xfrm>
                <a:off x="1298383" y="1799735"/>
                <a:ext cx="70564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PowerPoint</a:t>
                </a:r>
              </a:p>
            </p:txBody>
          </p:sp>
          <p:grpSp>
            <p:nvGrpSpPr>
              <p:cNvPr id="291" name="Group 86"/>
              <p:cNvGrpSpPr/>
              <p:nvPr userDrawn="1"/>
            </p:nvGrpSpPr>
            <p:grpSpPr>
              <a:xfrm>
                <a:off x="2041266" y="1463426"/>
                <a:ext cx="256164" cy="475871"/>
                <a:chOff x="2029836" y="1638300"/>
                <a:chExt cx="177048" cy="328899"/>
              </a:xfrm>
            </p:grpSpPr>
            <p:pic>
              <p:nvPicPr>
                <p:cNvPr id="280" name="Picture 12" descr="C:\Users\quentinl\Desktop\Prototyping Shapes and Images\PNG\Microsoft Office Excel.png"/>
                <p:cNvPicPr>
                  <a:picLocks noChangeAspect="1" noChangeArrowheads="1"/>
                </p:cNvPicPr>
                <p:nvPr/>
              </p:nvPicPr>
              <p:blipFill>
                <a:blip r:embed="rId9" cstate="print">
                  <a:duotone>
                    <a:schemeClr val="accent1">
                      <a:shade val="45000"/>
                      <a:satMod val="135000"/>
                    </a:schemeClr>
                    <a:prstClr val="white"/>
                  </a:duotone>
                  <a:lum/>
                </a:blip>
                <a:srcRect/>
                <a:stretch>
                  <a:fillRect/>
                </a:stretch>
              </p:blipFill>
              <p:spPr bwMode="auto">
                <a:xfrm>
                  <a:off x="2034540" y="1799558"/>
                  <a:ext cx="167640" cy="167641"/>
                </a:xfrm>
                <a:prstGeom prst="rect">
                  <a:avLst/>
                </a:prstGeom>
                <a:noFill/>
              </p:spPr>
            </p:pic>
            <p:pic>
              <p:nvPicPr>
                <p:cNvPr id="281" name="Picture 14" descr="C:\Users\quentinl\Desktop\Prototyping Shapes and Images\PNG\Microsoft Office One Note.png"/>
                <p:cNvPicPr>
                  <a:picLocks noChangeAspect="1" noChangeArrowheads="1"/>
                </p:cNvPicPr>
                <p:nvPr/>
              </p:nvPicPr>
              <p:blipFill>
                <a:blip r:embed="rId10" cstate="print">
                  <a:duotone>
                    <a:schemeClr val="accent1">
                      <a:shade val="45000"/>
                      <a:satMod val="135000"/>
                    </a:schemeClr>
                    <a:prstClr val="white"/>
                  </a:duotone>
                  <a:lum/>
                </a:blip>
                <a:srcRect/>
                <a:stretch>
                  <a:fillRect/>
                </a:stretch>
              </p:blipFill>
              <p:spPr bwMode="auto">
                <a:xfrm>
                  <a:off x="2029836" y="1638300"/>
                  <a:ext cx="177048" cy="177048"/>
                </a:xfrm>
                <a:prstGeom prst="rect">
                  <a:avLst/>
                </a:prstGeom>
                <a:noFill/>
              </p:spPr>
            </p:pic>
          </p:grpSp>
          <p:sp>
            <p:nvSpPr>
              <p:cNvPr id="218" name="TextBox 217"/>
              <p:cNvSpPr txBox="1"/>
              <p:nvPr userDrawn="1"/>
            </p:nvSpPr>
            <p:spPr>
              <a:xfrm>
                <a:off x="2295525" y="1672590"/>
                <a:ext cx="914400"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Spreadsheet</a:t>
                </a:r>
              </a:p>
            </p:txBody>
          </p:sp>
          <p:grpSp>
            <p:nvGrpSpPr>
              <p:cNvPr id="292" name="Group 375"/>
              <p:cNvGrpSpPr/>
              <p:nvPr userDrawn="1"/>
            </p:nvGrpSpPr>
            <p:grpSpPr>
              <a:xfrm>
                <a:off x="278676" y="1497851"/>
                <a:ext cx="3334924" cy="324893"/>
                <a:chOff x="4191000" y="4673780"/>
                <a:chExt cx="3848909" cy="374969"/>
              </a:xfrm>
            </p:grpSpPr>
            <p:pic>
              <p:nvPicPr>
                <p:cNvPr id="276" name="Picture 275" descr="MSOL_addFile_32.gif"/>
                <p:cNvPicPr>
                  <a:picLocks noChangeAspect="1"/>
                </p:cNvPicPr>
                <p:nvPr userDrawn="1"/>
              </p:nvPicPr>
              <p:blipFill>
                <a:blip r:embed="rId11"/>
                <a:stretch>
                  <a:fillRect/>
                </a:stretch>
              </p:blipFill>
              <p:spPr>
                <a:xfrm>
                  <a:off x="4191000" y="4673780"/>
                  <a:ext cx="366196" cy="366196"/>
                </a:xfrm>
                <a:prstGeom prst="rect">
                  <a:avLst/>
                </a:prstGeom>
              </p:spPr>
            </p:pic>
            <p:sp>
              <p:nvSpPr>
                <p:cNvPr id="277" name="7-Point Star 276"/>
                <p:cNvSpPr/>
                <p:nvPr userDrawn="1"/>
              </p:nvSpPr>
              <p:spPr>
                <a:xfrm>
                  <a:off x="4267200" y="4765764"/>
                  <a:ext cx="282985" cy="282985"/>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279" name="Picture 278" descr="MSOL_addFile_32.gif"/>
                <p:cNvPicPr>
                  <a:picLocks noChangeAspect="1"/>
                </p:cNvPicPr>
                <p:nvPr userDrawn="1"/>
              </p:nvPicPr>
              <p:blipFill>
                <a:blip r:embed="rId11"/>
                <a:stretch>
                  <a:fillRect/>
                </a:stretch>
              </p:blipFill>
              <p:spPr>
                <a:xfrm>
                  <a:off x="7673713" y="4673780"/>
                  <a:ext cx="366196" cy="366196"/>
                </a:xfrm>
                <a:prstGeom prst="rect">
                  <a:avLst/>
                </a:prstGeom>
              </p:spPr>
            </p:pic>
          </p:grpSp>
          <p:grpSp>
            <p:nvGrpSpPr>
              <p:cNvPr id="293" name="Group 332"/>
              <p:cNvGrpSpPr/>
              <p:nvPr userDrawn="1"/>
            </p:nvGrpSpPr>
            <p:grpSpPr>
              <a:xfrm>
                <a:off x="3039291" y="1356360"/>
                <a:ext cx="18029" cy="685821"/>
                <a:chOff x="6862196" y="1295400"/>
                <a:chExt cx="18029" cy="685821"/>
              </a:xfrm>
            </p:grpSpPr>
            <p:cxnSp>
              <p:nvCxnSpPr>
                <p:cNvPr id="274" name="Straight Connector 273"/>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27" name="Rectangle 226"/>
              <p:cNvSpPr/>
              <p:nvPr userDrawn="1"/>
            </p:nvSpPr>
            <p:spPr>
              <a:xfrm>
                <a:off x="3059246" y="2023305"/>
                <a:ext cx="820604"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Add existing…</a:t>
                </a:r>
              </a:p>
            </p:txBody>
          </p:sp>
          <p:sp>
            <p:nvSpPr>
              <p:cNvPr id="232" name="TextBox 231"/>
              <p:cNvSpPr txBox="1"/>
              <p:nvPr userDrawn="1"/>
            </p:nvSpPr>
            <p:spPr>
              <a:xfrm>
                <a:off x="3089471" y="1769573"/>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File</a:t>
                </a:r>
              </a:p>
            </p:txBody>
          </p:sp>
          <p:grpSp>
            <p:nvGrpSpPr>
              <p:cNvPr id="294" name="Group 332"/>
              <p:cNvGrpSpPr/>
              <p:nvPr userDrawn="1"/>
            </p:nvGrpSpPr>
            <p:grpSpPr>
              <a:xfrm>
                <a:off x="3879851" y="1356360"/>
                <a:ext cx="18029" cy="685821"/>
                <a:chOff x="5737609" y="1295400"/>
                <a:chExt cx="18029" cy="685821"/>
              </a:xfrm>
            </p:grpSpPr>
            <p:cxnSp>
              <p:nvCxnSpPr>
                <p:cNvPr id="271" name="Straight Connector 270"/>
                <p:cNvCxnSpPr/>
                <p:nvPr/>
              </p:nvCxnSpPr>
              <p:spPr>
                <a:xfrm rot="10800000" flipH="1">
                  <a:off x="5737609"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rot="10800000" flipH="1">
                  <a:off x="5754050"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45" name="Rectangle 244"/>
              <p:cNvSpPr/>
              <p:nvPr userDrawn="1"/>
            </p:nvSpPr>
            <p:spPr>
              <a:xfrm>
                <a:off x="3892734" y="2023305"/>
                <a:ext cx="1098366"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Edit</a:t>
                </a:r>
              </a:p>
            </p:txBody>
          </p:sp>
          <p:sp>
            <p:nvSpPr>
              <p:cNvPr id="246" name="7-Point Star 245"/>
              <p:cNvSpPr/>
              <p:nvPr userDrawn="1"/>
            </p:nvSpPr>
            <p:spPr>
              <a:xfrm>
                <a:off x="1066800" y="1638305"/>
                <a:ext cx="180975" cy="180975"/>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49" name="7-Point Star 248"/>
              <p:cNvSpPr/>
              <p:nvPr userDrawn="1"/>
            </p:nvSpPr>
            <p:spPr>
              <a:xfrm>
                <a:off x="1676400" y="1638305"/>
                <a:ext cx="180975" cy="180975"/>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50" name="7-Point Star 249"/>
              <p:cNvSpPr/>
              <p:nvPr userDrawn="1"/>
            </p:nvSpPr>
            <p:spPr>
              <a:xfrm>
                <a:off x="2200276" y="1543050"/>
                <a:ext cx="133350" cy="133350"/>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51" name="7-Point Star 250"/>
              <p:cNvSpPr/>
              <p:nvPr userDrawn="1"/>
            </p:nvSpPr>
            <p:spPr>
              <a:xfrm>
                <a:off x="2200276" y="1762125"/>
                <a:ext cx="133350" cy="133350"/>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252" name="Picture 3" descr="\\office\DavWWWRoot\Teams\officelive\teamsites\design\Shared Documents\Icons\All Office Live icons\OLW\MSOL_moveTo_16_disable.gif"/>
              <p:cNvPicPr>
                <a:picLocks noChangeAspect="1" noChangeArrowheads="1"/>
              </p:cNvPicPr>
              <p:nvPr userDrawn="1"/>
            </p:nvPicPr>
            <p:blipFill>
              <a:blip r:embed="rId12"/>
              <a:srcRect/>
              <a:stretch>
                <a:fillRect/>
              </a:stretch>
            </p:blipFill>
            <p:spPr bwMode="auto">
              <a:xfrm>
                <a:off x="4045133" y="1524000"/>
                <a:ext cx="336550" cy="336550"/>
              </a:xfrm>
              <a:prstGeom prst="rect">
                <a:avLst/>
              </a:prstGeom>
              <a:noFill/>
            </p:spPr>
          </p:pic>
          <p:sp>
            <p:nvSpPr>
              <p:cNvPr id="254" name="TextBox 253"/>
              <p:cNvSpPr txBox="1"/>
              <p:nvPr userDrawn="1"/>
            </p:nvSpPr>
            <p:spPr>
              <a:xfrm>
                <a:off x="3759383" y="1769573"/>
                <a:ext cx="914400" cy="271869"/>
              </a:xfrm>
              <a:prstGeom prst="rect">
                <a:avLst/>
              </a:prstGeom>
              <a:noFill/>
            </p:spPr>
            <p:txBody>
              <a:bodyPr wrap="square" rtlCol="0">
                <a:spAutoFit/>
              </a:bodyPr>
              <a:lstStyle/>
              <a:p>
                <a:pPr algn="ctr">
                  <a:lnSpc>
                    <a:spcPts val="1400"/>
                  </a:lnSpc>
                </a:pPr>
                <a:r>
                  <a:rPr lang="en-US" sz="800" dirty="0">
                    <a:solidFill>
                      <a:schemeClr val="bg1">
                        <a:lumMod val="50000"/>
                      </a:schemeClr>
                    </a:solidFill>
                    <a:latin typeface="Segoe UI" pitchFamily="34" charset="0"/>
                    <a:cs typeface="Segoe UI" pitchFamily="34" charset="0"/>
                  </a:rPr>
                  <a:t>Move…</a:t>
                </a:r>
              </a:p>
            </p:txBody>
          </p:sp>
          <p:pic>
            <p:nvPicPr>
              <p:cNvPr id="255" name="Picture 254" descr="MSOL_delete_16.gif"/>
              <p:cNvPicPr>
                <a:picLocks noChangeAspect="1"/>
              </p:cNvPicPr>
              <p:nvPr userDrawn="1"/>
            </p:nvPicPr>
            <p:blipFill>
              <a:blip r:embed="rId13">
                <a:lum bright="23000" contrast="-100000"/>
              </a:blip>
              <a:stretch>
                <a:fillRect/>
              </a:stretch>
            </p:blipFill>
            <p:spPr>
              <a:xfrm>
                <a:off x="4537258" y="1543050"/>
                <a:ext cx="304800" cy="304800"/>
              </a:xfrm>
              <a:prstGeom prst="rect">
                <a:avLst/>
              </a:prstGeom>
            </p:spPr>
          </p:pic>
          <p:sp>
            <p:nvSpPr>
              <p:cNvPr id="259" name="TextBox 258"/>
              <p:cNvSpPr txBox="1"/>
              <p:nvPr userDrawn="1"/>
            </p:nvSpPr>
            <p:spPr>
              <a:xfrm>
                <a:off x="4222933" y="1769573"/>
                <a:ext cx="914400" cy="271869"/>
              </a:xfrm>
              <a:prstGeom prst="rect">
                <a:avLst/>
              </a:prstGeom>
              <a:noFill/>
            </p:spPr>
            <p:txBody>
              <a:bodyPr wrap="square" rtlCol="0">
                <a:spAutoFit/>
              </a:bodyPr>
              <a:lstStyle/>
              <a:p>
                <a:pPr algn="ctr">
                  <a:lnSpc>
                    <a:spcPts val="1400"/>
                  </a:lnSpc>
                </a:pPr>
                <a:r>
                  <a:rPr lang="en-US" sz="800" dirty="0">
                    <a:solidFill>
                      <a:schemeClr val="bg1">
                        <a:lumMod val="50000"/>
                      </a:schemeClr>
                    </a:solidFill>
                    <a:latin typeface="Segoe UI" pitchFamily="34" charset="0"/>
                    <a:cs typeface="Segoe UI" pitchFamily="34" charset="0"/>
                  </a:rPr>
                  <a:t>Delete</a:t>
                </a:r>
              </a:p>
            </p:txBody>
          </p:sp>
        </p:grpSp>
      </p:grpSp>
      <p:grpSp>
        <p:nvGrpSpPr>
          <p:cNvPr id="295" name="Group 175"/>
          <p:cNvGrpSpPr/>
          <p:nvPr userDrawn="1"/>
        </p:nvGrpSpPr>
        <p:grpSpPr>
          <a:xfrm>
            <a:off x="7429500" y="2177385"/>
            <a:ext cx="1314996" cy="4680615"/>
            <a:chOff x="7429500" y="2177385"/>
            <a:chExt cx="1314996" cy="4680615"/>
          </a:xfrm>
        </p:grpSpPr>
        <p:pic>
          <p:nvPicPr>
            <p:cNvPr id="177" name="Picture 176" descr="skyscraper-ad-placeholder-1.png"/>
            <p:cNvPicPr>
              <a:picLocks noChangeAspect="1"/>
            </p:cNvPicPr>
            <p:nvPr userDrawn="1"/>
          </p:nvPicPr>
          <p:blipFill>
            <a:blip r:embed="rId14"/>
            <a:srcRect b="8367"/>
            <a:stretch>
              <a:fillRect/>
            </a:stretch>
          </p:blipFill>
          <p:spPr>
            <a:xfrm>
              <a:off x="7429500" y="2339340"/>
              <a:ext cx="1314996" cy="4518660"/>
            </a:xfrm>
            <a:prstGeom prst="rect">
              <a:avLst/>
            </a:prstGeom>
            <a:solidFill>
              <a:schemeClr val="bg1"/>
            </a:solidFill>
            <a:effectLst>
              <a:outerShdw blurRad="50800" dist="38100" dir="5400000" algn="t" rotWithShape="0">
                <a:prstClr val="black">
                  <a:alpha val="40000"/>
                </a:prstClr>
              </a:outerShdw>
            </a:effectLst>
          </p:spPr>
        </p:pic>
        <p:pic>
          <p:nvPicPr>
            <p:cNvPr id="178" name="Picture 177" descr="skyscraper-ad-placeholder-1.png"/>
            <p:cNvPicPr>
              <a:picLocks noChangeAspect="1"/>
            </p:cNvPicPr>
            <p:nvPr/>
          </p:nvPicPr>
          <p:blipFill>
            <a:blip r:embed="rId14"/>
            <a:srcRect l="23179" t="92715" r="24669" b="2649"/>
            <a:stretch>
              <a:fillRect/>
            </a:stretch>
          </p:blipFill>
          <p:spPr>
            <a:xfrm>
              <a:off x="7726680" y="6042660"/>
              <a:ext cx="685800" cy="228600"/>
            </a:xfrm>
            <a:prstGeom prst="rect">
              <a:avLst/>
            </a:prstGeom>
            <a:effectLst/>
          </p:spPr>
        </p:pic>
        <p:sp>
          <p:nvSpPr>
            <p:cNvPr id="179" name="TextBox 178"/>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pic>
        <p:nvPicPr>
          <p:cNvPr id="267" name="Picture 266"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268" name="Picture 267" descr="searchbox.png"/>
          <p:cNvPicPr>
            <a:picLocks noChangeAspect="1"/>
          </p:cNvPicPr>
          <p:nvPr userDrawn="1"/>
        </p:nvPicPr>
        <p:blipFill>
          <a:blip r:embed="rId15"/>
          <a:stretch>
            <a:fillRect/>
          </a:stretch>
        </p:blipFill>
        <p:spPr>
          <a:xfrm>
            <a:off x="5471160" y="2240280"/>
            <a:ext cx="1723886" cy="147340"/>
          </a:xfrm>
          <a:prstGeom prst="rect">
            <a:avLst/>
          </a:prstGeom>
        </p:spPr>
      </p:pic>
      <p:grpSp>
        <p:nvGrpSpPr>
          <p:cNvPr id="190" name="Group 189"/>
          <p:cNvGrpSpPr/>
          <p:nvPr userDrawn="1"/>
        </p:nvGrpSpPr>
        <p:grpSpPr>
          <a:xfrm>
            <a:off x="7429500" y="2333625"/>
            <a:ext cx="1304925" cy="4322743"/>
            <a:chOff x="7429500" y="2333625"/>
            <a:chExt cx="1304925" cy="4322743"/>
          </a:xfrm>
        </p:grpSpPr>
        <p:sp>
          <p:nvSpPr>
            <p:cNvPr id="182" name="Rectangle 181"/>
            <p:cNvSpPr/>
            <p:nvPr userDrawn="1"/>
          </p:nvSpPr>
          <p:spPr>
            <a:xfrm>
              <a:off x="7429500" y="2333625"/>
              <a:ext cx="1304925" cy="4191000"/>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p:cNvSpPr/>
            <p:nvPr userDrawn="1"/>
          </p:nvSpPr>
          <p:spPr>
            <a:xfrm>
              <a:off x="7467600" y="2686050"/>
              <a:ext cx="1219200" cy="3970318"/>
            </a:xfrm>
            <a:prstGeom prst="rect">
              <a:avLst/>
            </a:prstGeom>
          </p:spPr>
          <p:txBody>
            <a:bodyPr wrap="square">
              <a:spAutoFit/>
            </a:bodyPr>
            <a:lstStyle/>
            <a:p>
              <a:r>
                <a:rPr lang="en-US" sz="800" b="1" u="sng" dirty="0" err="1">
                  <a:solidFill>
                    <a:srgbClr val="0070C0"/>
                  </a:solidFill>
                </a:rPr>
                <a:t>Moonlace</a:t>
              </a:r>
              <a:r>
                <a:rPr lang="en-US" sz="800" b="1" u="sng" dirty="0">
                  <a:solidFill>
                    <a:srgbClr val="0070C0"/>
                  </a:solidFill>
                </a:rPr>
                <a:t> Photography</a:t>
              </a:r>
            </a:p>
            <a:p>
              <a:r>
                <a:rPr lang="en-US" sz="800" dirty="0">
                  <a:solidFill>
                    <a:schemeClr val="bg1">
                      <a:lumMod val="50000"/>
                    </a:schemeClr>
                  </a:solidFill>
                </a:rPr>
                <a:t>Moonlike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architecture, get candid pictures taken in Boston</a:t>
              </a:r>
              <a:br>
                <a:rPr lang="en-US" sz="800" dirty="0"/>
              </a:br>
              <a:r>
                <a:rPr lang="en-US" sz="700" dirty="0">
                  <a:solidFill>
                    <a:srgbClr val="00B050"/>
                  </a:solidFill>
                </a:rPr>
                <a:t>www.</a:t>
              </a:r>
              <a:r>
                <a:rPr lang="en-US" sz="700" b="1" dirty="0">
                  <a:solidFill>
                    <a:srgbClr val="00B050"/>
                  </a:solidFill>
                </a:rPr>
                <a:t>crcphotography</a:t>
              </a:r>
              <a:r>
                <a:rPr lang="en-US" sz="700" dirty="0">
                  <a:solidFill>
                    <a:srgbClr val="00B050"/>
                  </a:solidFill>
                </a:rPr>
                <a:t>.com </a:t>
              </a:r>
              <a:r>
                <a:rPr lang="en-US" sz="800" dirty="0">
                  <a:solidFill>
                    <a:srgbClr val="0070C0"/>
                  </a:solidFill>
                </a:rPr>
                <a:t>Cached page</a:t>
              </a:r>
            </a:p>
            <a:p>
              <a:endParaRPr lang="en-US" sz="800" dirty="0"/>
            </a:p>
            <a:p>
              <a:r>
                <a:rPr lang="en-US" sz="800" b="1" u="sng" dirty="0">
                  <a:solidFill>
                    <a:srgbClr val="0070C0"/>
                  </a:solidFill>
                </a:rPr>
                <a:t>Cynthia </a:t>
              </a:r>
              <a:r>
                <a:rPr lang="en-US" sz="800" b="1" u="sng" dirty="0" err="1">
                  <a:solidFill>
                    <a:srgbClr val="0070C0"/>
                  </a:solidFill>
                </a:rPr>
                <a:t>Rahardja</a:t>
              </a:r>
              <a:r>
                <a:rPr lang="en-US" sz="800" b="1" u="sng" dirty="0">
                  <a:solidFill>
                    <a:srgbClr val="0070C0"/>
                  </a:solidFill>
                </a:rPr>
                <a:t> Clancy Photography</a:t>
              </a:r>
            </a:p>
            <a:p>
              <a:r>
                <a:rPr lang="en-US" sz="800" dirty="0">
                  <a:solidFill>
                    <a:schemeClr val="bg1">
                      <a:lumMod val="50000"/>
                    </a:schemeClr>
                  </a:solidFill>
                </a:rPr>
                <a:t>Cynthia </a:t>
              </a:r>
              <a:r>
                <a:rPr lang="en-US" sz="800" dirty="0" err="1">
                  <a:solidFill>
                    <a:schemeClr val="bg1">
                      <a:lumMod val="50000"/>
                    </a:schemeClr>
                  </a:solidFill>
                </a:rPr>
                <a:t>Rahardja</a:t>
              </a:r>
              <a:r>
                <a:rPr lang="en-US" sz="800" dirty="0">
                  <a:solidFill>
                    <a:schemeClr val="bg1">
                      <a:lumMod val="50000"/>
                    </a:schemeClr>
                  </a:solidFill>
                </a:rPr>
                <a:t> Clancy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a:t>
              </a:r>
              <a:r>
                <a:rPr lang="en-US" sz="800" dirty="0" err="1">
                  <a:solidFill>
                    <a:schemeClr val="bg1">
                      <a:lumMod val="50000"/>
                    </a:schemeClr>
                  </a:solidFill>
                </a:rPr>
                <a:t>itecture</a:t>
              </a:r>
              <a:r>
                <a:rPr lang="en-US" sz="800" dirty="0">
                  <a:solidFill>
                    <a:schemeClr val="bg1">
                      <a:lumMod val="50000"/>
                    </a:schemeClr>
                  </a:solidFill>
                </a:rPr>
                <a:t>, get candid pictures taken in Boston</a:t>
              </a:r>
            </a:p>
            <a:p>
              <a:r>
                <a:rPr lang="en-US" sz="700" b="1" dirty="0">
                  <a:solidFill>
                    <a:srgbClr val="00B050"/>
                  </a:solidFill>
                </a:rPr>
                <a:t>crcphotography</a:t>
              </a:r>
              <a:r>
                <a:rPr lang="en-US" sz="700" dirty="0">
                  <a:solidFill>
                    <a:srgbClr val="00B050"/>
                  </a:solidFill>
                </a:rPr>
                <a:t>.com/gallery/bio.php </a:t>
              </a:r>
            </a:p>
            <a:p>
              <a:r>
                <a:rPr lang="en-US" sz="800" dirty="0">
                  <a:solidFill>
                    <a:srgbClr val="0070C0"/>
                  </a:solidFill>
                </a:rPr>
                <a:t>Cached page</a:t>
              </a:r>
            </a:p>
            <a:p>
              <a:pPr lvl="1"/>
              <a:endParaRPr lang="en-US" sz="800" dirty="0"/>
            </a:p>
            <a:p>
              <a:r>
                <a:rPr lang="en-US" sz="800" b="1" u="sng" dirty="0">
                  <a:solidFill>
                    <a:srgbClr val="0070C0"/>
                  </a:solidFill>
                </a:rPr>
                <a:t>Columns River College</a:t>
              </a:r>
            </a:p>
            <a:p>
              <a:r>
                <a:rPr lang="en-US" sz="800" dirty="0">
                  <a:solidFill>
                    <a:schemeClr val="bg1">
                      <a:lumMod val="50000"/>
                    </a:schemeClr>
                  </a:solidFill>
                </a:rPr>
                <a:t>... Public Relations; Art; Communications Studies; Film &amp; Media Studies; Journalism; Music; </a:t>
              </a:r>
              <a:r>
                <a:rPr lang="en-US" sz="800" b="1" dirty="0">
                  <a:solidFill>
                    <a:schemeClr val="bg1">
                      <a:lumMod val="50000"/>
                    </a:schemeClr>
                  </a:solidFill>
                </a:rPr>
                <a:t>Photography</a:t>
              </a:r>
              <a:r>
                <a:rPr lang="en-US" sz="800" dirty="0">
                  <a:solidFill>
                    <a:schemeClr val="bg1">
                      <a:lumMod val="50000"/>
                    </a:schemeClr>
                  </a:solidFill>
                </a:rPr>
                <a:t>;</a:t>
              </a:r>
            </a:p>
            <a:p>
              <a:r>
                <a:rPr lang="en-US" sz="700" b="1" dirty="0">
                  <a:solidFill>
                    <a:srgbClr val="00B050"/>
                  </a:solidFill>
                </a:rPr>
                <a:t>crc</a:t>
              </a:r>
              <a:r>
                <a:rPr lang="en-US" sz="700" dirty="0">
                  <a:solidFill>
                    <a:srgbClr val="00B050"/>
                  </a:solidFill>
                </a:rPr>
                <a:t>.losrios.edu </a:t>
              </a:r>
            </a:p>
            <a:p>
              <a:r>
                <a:rPr lang="en-US" sz="800" dirty="0">
                  <a:solidFill>
                    <a:srgbClr val="0070C0"/>
                  </a:solidFill>
                </a:rPr>
                <a:t>Cached page</a:t>
              </a:r>
              <a:br>
                <a:rPr lang="en-US" sz="800" dirty="0"/>
              </a:br>
              <a:endParaRPr lang="en-US" sz="800" dirty="0"/>
            </a:p>
            <a:p>
              <a:r>
                <a:rPr lang="en-US" sz="800" b="1" u="sng" dirty="0" err="1">
                  <a:solidFill>
                    <a:srgbClr val="0070C0"/>
                  </a:solidFill>
                </a:rPr>
                <a:t>Ces</a:t>
              </a:r>
              <a:r>
                <a:rPr lang="en-US" sz="800" b="1" u="sng" dirty="0">
                  <a:solidFill>
                    <a:srgbClr val="0070C0"/>
                  </a:solidFill>
                </a:rPr>
                <a:t> River College</a:t>
              </a:r>
            </a:p>
            <a:p>
              <a:r>
                <a:rPr lang="en-US" sz="800" dirty="0">
                  <a:solidFill>
                    <a:schemeClr val="bg1">
                      <a:lumMod val="50000"/>
                    </a:schemeClr>
                  </a:solidFill>
                </a:rPr>
                <a:t>Public Relations; </a:t>
              </a:r>
            </a:p>
          </p:txBody>
        </p:sp>
        <p:sp>
          <p:nvSpPr>
            <p:cNvPr id="184" name="Rectangle 183"/>
            <p:cNvSpPr/>
            <p:nvPr userDrawn="1"/>
          </p:nvSpPr>
          <p:spPr>
            <a:xfrm>
              <a:off x="7462706" y="24384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391" name="Group 390"/>
          <p:cNvGrpSpPr/>
          <p:nvPr userDrawn="1"/>
        </p:nvGrpSpPr>
        <p:grpSpPr>
          <a:xfrm>
            <a:off x="76200" y="2183760"/>
            <a:ext cx="1760219" cy="4188465"/>
            <a:chOff x="2202181" y="2765105"/>
            <a:chExt cx="1760219" cy="4188465"/>
          </a:xfrm>
        </p:grpSpPr>
        <p:sp>
          <p:nvSpPr>
            <p:cNvPr id="214" name="Rectangle 213"/>
            <p:cNvSpPr/>
            <p:nvPr userDrawn="1"/>
          </p:nvSpPr>
          <p:spPr>
            <a:xfrm>
              <a:off x="2210014" y="302606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22" name="Rounded Rectangle 221"/>
            <p:cNvSpPr/>
            <p:nvPr userDrawn="1"/>
          </p:nvSpPr>
          <p:spPr>
            <a:xfrm>
              <a:off x="2249805" y="2895600"/>
              <a:ext cx="1666875" cy="400812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96" name="Rectangle 295"/>
            <p:cNvSpPr/>
            <p:nvPr userDrawn="1"/>
          </p:nvSpPr>
          <p:spPr>
            <a:xfrm>
              <a:off x="2202181" y="276510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7" name="Rectangle 296"/>
            <p:cNvSpPr/>
            <p:nvPr userDrawn="1"/>
          </p:nvSpPr>
          <p:spPr>
            <a:xfrm>
              <a:off x="2209800" y="2777964"/>
              <a:ext cx="1196161" cy="246221"/>
            </a:xfrm>
            <a:prstGeom prst="rect">
              <a:avLst/>
            </a:prstGeom>
          </p:spPr>
          <p:txBody>
            <a:bodyPr wrap="square">
              <a:spAutoFit/>
            </a:bodyPr>
            <a:lstStyle/>
            <a:p>
              <a:r>
                <a:rPr lang="en-US" sz="1000" b="1" dirty="0">
                  <a:latin typeface="Segoe UI" pitchFamily="34" charset="0"/>
                </a:rPr>
                <a:t>Recent Activities</a:t>
              </a:r>
            </a:p>
          </p:txBody>
        </p:sp>
        <p:sp>
          <p:nvSpPr>
            <p:cNvPr id="300" name="Rectangle 299"/>
            <p:cNvSpPr/>
            <p:nvPr userDrawn="1"/>
          </p:nvSpPr>
          <p:spPr>
            <a:xfrm>
              <a:off x="2450570" y="303799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301" name="Group 500"/>
            <p:cNvGrpSpPr/>
            <p:nvPr userDrawn="1"/>
          </p:nvGrpSpPr>
          <p:grpSpPr>
            <a:xfrm>
              <a:off x="2353471" y="3226614"/>
              <a:ext cx="1360009" cy="1333956"/>
              <a:chOff x="189390" y="3876675"/>
              <a:chExt cx="1360009" cy="1333956"/>
            </a:xfrm>
          </p:grpSpPr>
          <p:sp>
            <p:nvSpPr>
              <p:cNvPr id="305" name="Rectangle 304"/>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306" name="Group 277"/>
              <p:cNvGrpSpPr/>
              <p:nvPr userDrawn="1"/>
            </p:nvGrpSpPr>
            <p:grpSpPr>
              <a:xfrm>
                <a:off x="336549" y="4101534"/>
                <a:ext cx="76200" cy="71438"/>
                <a:chOff x="3962400" y="3581400"/>
                <a:chExt cx="457200" cy="428628"/>
              </a:xfrm>
              <a:solidFill>
                <a:schemeClr val="bg1">
                  <a:lumMod val="65000"/>
                </a:schemeClr>
              </a:solidFill>
            </p:grpSpPr>
            <p:sp>
              <p:nvSpPr>
                <p:cNvPr id="333" name="Isosceles Triangle 33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lowchart: Manual Operation 33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7" name="Rectangle 306"/>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308" name="Group 277"/>
              <p:cNvGrpSpPr/>
              <p:nvPr userDrawn="1"/>
            </p:nvGrpSpPr>
            <p:grpSpPr>
              <a:xfrm>
                <a:off x="336549" y="4241234"/>
                <a:ext cx="76200" cy="71438"/>
                <a:chOff x="3962400" y="3581400"/>
                <a:chExt cx="457200" cy="428628"/>
              </a:xfrm>
              <a:solidFill>
                <a:schemeClr val="bg1">
                  <a:lumMod val="65000"/>
                </a:schemeClr>
              </a:solidFill>
            </p:grpSpPr>
            <p:sp>
              <p:nvSpPr>
                <p:cNvPr id="331" name="Isosceles Triangle 33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lowchart: Manual Operation 33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9" name="Rectangle 308"/>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310" name="Group 277"/>
              <p:cNvGrpSpPr/>
              <p:nvPr userDrawn="1"/>
            </p:nvGrpSpPr>
            <p:grpSpPr>
              <a:xfrm>
                <a:off x="336549" y="4380478"/>
                <a:ext cx="76200" cy="71438"/>
                <a:chOff x="3962400" y="3581400"/>
                <a:chExt cx="457200" cy="428628"/>
              </a:xfrm>
              <a:solidFill>
                <a:schemeClr val="bg1">
                  <a:lumMod val="65000"/>
                </a:schemeClr>
              </a:solidFill>
            </p:grpSpPr>
            <p:sp>
              <p:nvSpPr>
                <p:cNvPr id="329" name="Isosceles Triangle 32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lowchart: Manual Operation 32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1" name="Rectangle 310"/>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312" name="Group 277"/>
              <p:cNvGrpSpPr/>
              <p:nvPr userDrawn="1"/>
            </p:nvGrpSpPr>
            <p:grpSpPr>
              <a:xfrm>
                <a:off x="336549" y="4520178"/>
                <a:ext cx="76200" cy="71438"/>
                <a:chOff x="3962400" y="3581400"/>
                <a:chExt cx="457200" cy="428628"/>
              </a:xfrm>
              <a:solidFill>
                <a:schemeClr val="bg1">
                  <a:lumMod val="65000"/>
                </a:schemeClr>
              </a:solidFill>
            </p:grpSpPr>
            <p:sp>
              <p:nvSpPr>
                <p:cNvPr id="327" name="Isosceles Triangle 32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lowchart: Manual Operation 32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3" name="Rectangle 312"/>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314" name="Group 348"/>
              <p:cNvGrpSpPr/>
              <p:nvPr userDrawn="1"/>
            </p:nvGrpSpPr>
            <p:grpSpPr>
              <a:xfrm>
                <a:off x="336549" y="4576087"/>
                <a:ext cx="764543" cy="215444"/>
                <a:chOff x="546100" y="3308350"/>
                <a:chExt cx="764543" cy="215444"/>
              </a:xfrm>
            </p:grpSpPr>
            <p:grpSp>
              <p:nvGrpSpPr>
                <p:cNvPr id="323" name="Group 277"/>
                <p:cNvGrpSpPr/>
                <p:nvPr userDrawn="1"/>
              </p:nvGrpSpPr>
              <p:grpSpPr>
                <a:xfrm>
                  <a:off x="546100" y="3386703"/>
                  <a:ext cx="76200" cy="71438"/>
                  <a:chOff x="3962400" y="3581400"/>
                  <a:chExt cx="457200" cy="428628"/>
                </a:xfrm>
                <a:solidFill>
                  <a:schemeClr val="bg1">
                    <a:lumMod val="65000"/>
                  </a:schemeClr>
                </a:solidFill>
              </p:grpSpPr>
              <p:sp>
                <p:nvSpPr>
                  <p:cNvPr id="325" name="Isosceles Triangle 32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lowchart: Manual Operation 32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Rectangle 323"/>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315" name="Picture 314" descr="expando copy.gif"/>
              <p:cNvPicPr>
                <a:picLocks noChangeAspect="1"/>
              </p:cNvPicPr>
              <p:nvPr userDrawn="1"/>
            </p:nvPicPr>
            <p:blipFill>
              <a:blip r:embed="rId16"/>
              <a:stretch>
                <a:fillRect/>
              </a:stretch>
            </p:blipFill>
            <p:spPr>
              <a:xfrm>
                <a:off x="195258" y="4768100"/>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pic>
            <p:nvPicPr>
              <p:cNvPr id="316" name="Picture 315" descr="collapso.gif"/>
              <p:cNvPicPr>
                <a:picLocks noChangeAspect="1"/>
              </p:cNvPicPr>
              <p:nvPr userDrawn="1"/>
            </p:nvPicPr>
            <p:blipFill>
              <a:blip r:embed="rId17"/>
              <a:stretch>
                <a:fillRect/>
              </a:stretch>
            </p:blipFill>
            <p:spPr>
              <a:xfrm>
                <a:off x="189390" y="3948112"/>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18" name="Rectangle 31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319" name="Picture 318" descr="expando copy.gif"/>
              <p:cNvPicPr>
                <a:picLocks noChangeAspect="1"/>
              </p:cNvPicPr>
              <p:nvPr userDrawn="1"/>
            </p:nvPicPr>
            <p:blipFill>
              <a:blip r:embed="rId16"/>
              <a:stretch>
                <a:fillRect/>
              </a:stretch>
            </p:blipFill>
            <p:spPr>
              <a:xfrm>
                <a:off x="195258" y="4915745"/>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20" name="Rectangle 319"/>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321" name="Picture 320" descr="expando copy.gif"/>
              <p:cNvPicPr>
                <a:picLocks noChangeAspect="1"/>
              </p:cNvPicPr>
              <p:nvPr userDrawn="1"/>
            </p:nvPicPr>
            <p:blipFill>
              <a:blip r:embed="rId16"/>
              <a:stretch>
                <a:fillRect/>
              </a:stretch>
            </p:blipFill>
            <p:spPr>
              <a:xfrm>
                <a:off x="195258" y="5058611"/>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22" name="Rectangle 321"/>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302" name="Group 274"/>
            <p:cNvGrpSpPr/>
            <p:nvPr userDrawn="1"/>
          </p:nvGrpSpPr>
          <p:grpSpPr>
            <a:xfrm>
              <a:off x="2329180" y="3112536"/>
              <a:ext cx="114300" cy="107159"/>
              <a:chOff x="3962400" y="3581400"/>
              <a:chExt cx="457200" cy="428628"/>
            </a:xfrm>
            <a:solidFill>
              <a:schemeClr val="accent1">
                <a:lumMod val="40000"/>
                <a:lumOff val="60000"/>
              </a:schemeClr>
            </a:solidFill>
          </p:grpSpPr>
          <p:sp>
            <p:nvSpPr>
              <p:cNvPr id="303" name="Isosceles Triangle 30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lowchart: Manual Operation 30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58" name="Group 357"/>
          <p:cNvGrpSpPr/>
          <p:nvPr userDrawn="1"/>
        </p:nvGrpSpPr>
        <p:grpSpPr>
          <a:xfrm>
            <a:off x="85725" y="5162550"/>
            <a:ext cx="1752600" cy="1354455"/>
            <a:chOff x="2209800" y="6722745"/>
            <a:chExt cx="1752600" cy="1354455"/>
          </a:xfrm>
        </p:grpSpPr>
        <p:sp>
          <p:nvSpPr>
            <p:cNvPr id="365" name="Rectangle 364"/>
            <p:cNvSpPr/>
            <p:nvPr userDrawn="1"/>
          </p:nvSpPr>
          <p:spPr>
            <a:xfrm>
              <a:off x="2209800" y="6722745"/>
              <a:ext cx="1752600"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67" name="Rectangle 366"/>
            <p:cNvSpPr/>
            <p:nvPr userDrawn="1"/>
          </p:nvSpPr>
          <p:spPr>
            <a:xfrm>
              <a:off x="2209800" y="694938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68" name="Rectangle 367"/>
            <p:cNvSpPr/>
            <p:nvPr userDrawn="1"/>
          </p:nvSpPr>
          <p:spPr>
            <a:xfrm>
              <a:off x="2209800" y="717744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73" name="Rectangle 372"/>
            <p:cNvSpPr/>
            <p:nvPr userDrawn="1"/>
          </p:nvSpPr>
          <p:spPr>
            <a:xfrm>
              <a:off x="2268748" y="6965113"/>
              <a:ext cx="590226" cy="215444"/>
            </a:xfrm>
            <a:prstGeom prst="rect">
              <a:avLst/>
            </a:prstGeom>
          </p:spPr>
          <p:txBody>
            <a:bodyPr wrap="none">
              <a:spAutoFit/>
            </a:bodyPr>
            <a:lstStyle/>
            <a:p>
              <a:r>
                <a:rPr lang="en-US" sz="800" dirty="0">
                  <a:latin typeface="Segoe UI" pitchFamily="34" charset="0"/>
                </a:rPr>
                <a:t>Favorites</a:t>
              </a:r>
            </a:p>
          </p:txBody>
        </p:sp>
        <p:sp>
          <p:nvSpPr>
            <p:cNvPr id="379" name="Rectangle 378"/>
            <p:cNvSpPr/>
            <p:nvPr userDrawn="1"/>
          </p:nvSpPr>
          <p:spPr>
            <a:xfrm>
              <a:off x="2268748" y="7185565"/>
              <a:ext cx="729687" cy="215444"/>
            </a:xfrm>
            <a:prstGeom prst="rect">
              <a:avLst/>
            </a:prstGeom>
          </p:spPr>
          <p:txBody>
            <a:bodyPr wrap="none">
              <a:spAutoFit/>
            </a:bodyPr>
            <a:lstStyle/>
            <a:p>
              <a:r>
                <a:rPr lang="en-US" sz="800" dirty="0">
                  <a:latin typeface="Segoe UI" pitchFamily="34" charset="0"/>
                </a:rPr>
                <a:t>Workspaces</a:t>
              </a:r>
            </a:p>
          </p:txBody>
        </p:sp>
        <p:sp>
          <p:nvSpPr>
            <p:cNvPr id="380" name="Rectangle 379"/>
            <p:cNvSpPr/>
            <p:nvPr userDrawn="1"/>
          </p:nvSpPr>
          <p:spPr>
            <a:xfrm>
              <a:off x="2209800" y="739333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1" name="Rectangle 380"/>
            <p:cNvSpPr/>
            <p:nvPr userDrawn="1"/>
          </p:nvSpPr>
          <p:spPr>
            <a:xfrm>
              <a:off x="2268748" y="7406017"/>
              <a:ext cx="495649" cy="215444"/>
            </a:xfrm>
            <a:prstGeom prst="rect">
              <a:avLst/>
            </a:prstGeom>
          </p:spPr>
          <p:txBody>
            <a:bodyPr wrap="none">
              <a:spAutoFit/>
            </a:bodyPr>
            <a:lstStyle/>
            <a:p>
              <a:r>
                <a:rPr lang="en-US" sz="800" dirty="0">
                  <a:latin typeface="Segoe UI" pitchFamily="34" charset="0"/>
                </a:rPr>
                <a:t>People</a:t>
              </a:r>
            </a:p>
          </p:txBody>
        </p:sp>
        <p:sp>
          <p:nvSpPr>
            <p:cNvPr id="382" name="Rectangle 381"/>
            <p:cNvSpPr/>
            <p:nvPr userDrawn="1"/>
          </p:nvSpPr>
          <p:spPr>
            <a:xfrm>
              <a:off x="2209800" y="760921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3" name="Rectangle 382"/>
            <p:cNvSpPr/>
            <p:nvPr userDrawn="1"/>
          </p:nvSpPr>
          <p:spPr>
            <a:xfrm>
              <a:off x="2268748" y="7626469"/>
              <a:ext cx="700833" cy="215444"/>
            </a:xfrm>
            <a:prstGeom prst="rect">
              <a:avLst/>
            </a:prstGeom>
          </p:spPr>
          <p:txBody>
            <a:bodyPr wrap="none">
              <a:spAutoFit/>
            </a:bodyPr>
            <a:lstStyle/>
            <a:p>
              <a:r>
                <a:rPr lang="en-US" sz="800" dirty="0">
                  <a:latin typeface="Segoe UI" pitchFamily="34" charset="0"/>
                </a:rPr>
                <a:t>Documents</a:t>
              </a:r>
            </a:p>
          </p:txBody>
        </p:sp>
        <p:grpSp>
          <p:nvGrpSpPr>
            <p:cNvPr id="384" name="Group 329"/>
            <p:cNvGrpSpPr/>
            <p:nvPr userDrawn="1"/>
          </p:nvGrpSpPr>
          <p:grpSpPr>
            <a:xfrm>
              <a:off x="2209800" y="7828292"/>
              <a:ext cx="1752600" cy="248908"/>
              <a:chOff x="152400" y="5865741"/>
              <a:chExt cx="1752600" cy="262008"/>
            </a:xfrm>
          </p:grpSpPr>
          <p:sp>
            <p:nvSpPr>
              <p:cNvPr id="389" name="Rectangle 38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90" name="Isosceles Triangle 389"/>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5" name="Rectangle 384"/>
            <p:cNvSpPr/>
            <p:nvPr userDrawn="1"/>
          </p:nvSpPr>
          <p:spPr>
            <a:xfrm>
              <a:off x="3085649" y="78613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6" name="Rectangle 385"/>
            <p:cNvSpPr/>
            <p:nvPr userDrawn="1"/>
          </p:nvSpPr>
          <p:spPr>
            <a:xfrm>
              <a:off x="3317877" y="78613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7" name="Rectangle 386"/>
            <p:cNvSpPr/>
            <p:nvPr userDrawn="1"/>
          </p:nvSpPr>
          <p:spPr>
            <a:xfrm>
              <a:off x="3556362" y="78613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8" name="Rectangle 387"/>
            <p:cNvSpPr/>
            <p:nvPr userDrawn="1"/>
          </p:nvSpPr>
          <p:spPr>
            <a:xfrm>
              <a:off x="2268748" y="674542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392"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393" name="Picture 392" descr="tab2.png"/>
          <p:cNvPicPr>
            <a:picLocks noChangeAspect="1"/>
          </p:cNvPicPr>
          <p:nvPr userDrawn="1"/>
        </p:nvPicPr>
        <p:blipFill>
          <a:blip r:embed="rId18"/>
          <a:srcRect t="5699" b="13296"/>
          <a:stretch>
            <a:fillRect/>
          </a:stretch>
        </p:blipFill>
        <p:spPr>
          <a:xfrm>
            <a:off x="637309" y="571500"/>
            <a:ext cx="2918692" cy="266700"/>
          </a:xfrm>
          <a:prstGeom prst="rect">
            <a:avLst/>
          </a:prstGeom>
        </p:spPr>
      </p:pic>
      <p:pic>
        <p:nvPicPr>
          <p:cNvPr id="191" name="Picture 190" descr="tabe.png"/>
          <p:cNvPicPr>
            <a:picLocks noChangeAspect="1"/>
          </p:cNvPicPr>
          <p:nvPr userDrawn="1"/>
        </p:nvPicPr>
        <p:blipFill>
          <a:blip r:embed="rId19"/>
          <a:stretch>
            <a:fillRect/>
          </a:stretch>
        </p:blipFill>
        <p:spPr>
          <a:xfrm>
            <a:off x="1333500" y="6582064"/>
            <a:ext cx="1476375" cy="266700"/>
          </a:xfrm>
          <a:prstGeom prst="rect">
            <a:avLst/>
          </a:prstGeom>
        </p:spPr>
      </p:pic>
      <p:pic>
        <p:nvPicPr>
          <p:cNvPr id="192" name="Picture 2"/>
          <p:cNvPicPr>
            <a:picLocks noChangeAspect="1" noChangeArrowheads="1"/>
          </p:cNvPicPr>
          <p:nvPr userDrawn="1"/>
        </p:nvPicPr>
        <p:blipFill>
          <a:blip r:embed="rId20"/>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Favorites">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4"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9" name="Rectangle 108"/>
          <p:cNvSpPr/>
          <p:nvPr userDrawn="1"/>
        </p:nvSpPr>
        <p:spPr>
          <a:xfrm>
            <a:off x="83820" y="5370141"/>
            <a:ext cx="1752600"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1" name="Rectangle 110"/>
          <p:cNvSpPr/>
          <p:nvPr userDrawn="1"/>
        </p:nvSpPr>
        <p:spPr>
          <a:xfrm>
            <a:off x="83820" y="55981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2" name="Rectangle 111"/>
          <p:cNvSpPr/>
          <p:nvPr userDrawn="1"/>
        </p:nvSpPr>
        <p:spPr>
          <a:xfrm>
            <a:off x="142768"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113" name="Rectangle 112"/>
          <p:cNvSpPr/>
          <p:nvPr userDrawn="1"/>
        </p:nvSpPr>
        <p:spPr>
          <a:xfrm>
            <a:off x="142768" y="5606320"/>
            <a:ext cx="729687" cy="215444"/>
          </a:xfrm>
          <a:prstGeom prst="rect">
            <a:avLst/>
          </a:prstGeom>
        </p:spPr>
        <p:txBody>
          <a:bodyPr wrap="none">
            <a:spAutoFit/>
          </a:bodyPr>
          <a:lstStyle/>
          <a:p>
            <a:r>
              <a:rPr lang="en-US" sz="800" dirty="0">
                <a:latin typeface="Segoe UI" pitchFamily="34" charset="0"/>
              </a:rPr>
              <a:t>Workspaces</a:t>
            </a:r>
          </a:p>
        </p:txBody>
      </p:sp>
      <p:sp>
        <p:nvSpPr>
          <p:cNvPr id="114" name="Rectangle 113"/>
          <p:cNvSpPr/>
          <p:nvPr userDrawn="1"/>
        </p:nvSpPr>
        <p:spPr>
          <a:xfrm>
            <a:off x="83820"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5" name="Rectangle 114"/>
          <p:cNvSpPr/>
          <p:nvPr userDrawn="1"/>
        </p:nvSpPr>
        <p:spPr>
          <a:xfrm>
            <a:off x="142768" y="5826772"/>
            <a:ext cx="495649" cy="215444"/>
          </a:xfrm>
          <a:prstGeom prst="rect">
            <a:avLst/>
          </a:prstGeom>
        </p:spPr>
        <p:txBody>
          <a:bodyPr wrap="none">
            <a:spAutoFit/>
          </a:bodyPr>
          <a:lstStyle/>
          <a:p>
            <a:r>
              <a:rPr lang="en-US" sz="800" dirty="0">
                <a:latin typeface="Segoe UI" pitchFamily="34" charset="0"/>
              </a:rPr>
              <a:t>People</a:t>
            </a:r>
          </a:p>
        </p:txBody>
      </p:sp>
      <p:sp>
        <p:nvSpPr>
          <p:cNvPr id="116" name="Rectangle 115"/>
          <p:cNvSpPr/>
          <p:nvPr userDrawn="1"/>
        </p:nvSpPr>
        <p:spPr>
          <a:xfrm>
            <a:off x="83820"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7" name="Rectangle 116"/>
          <p:cNvSpPr/>
          <p:nvPr userDrawn="1"/>
        </p:nvSpPr>
        <p:spPr>
          <a:xfrm>
            <a:off x="142768" y="6047224"/>
            <a:ext cx="700833" cy="215444"/>
          </a:xfrm>
          <a:prstGeom prst="rect">
            <a:avLst/>
          </a:prstGeom>
        </p:spPr>
        <p:txBody>
          <a:bodyPr wrap="none">
            <a:spAutoFit/>
          </a:bodyPr>
          <a:lstStyle/>
          <a:p>
            <a:r>
              <a:rPr lang="en-US" sz="800" dirty="0">
                <a:latin typeface="Segoe UI" pitchFamily="34" charset="0"/>
              </a:rPr>
              <a:t>Documents</a:t>
            </a:r>
          </a:p>
        </p:txBody>
      </p:sp>
      <p:grpSp>
        <p:nvGrpSpPr>
          <p:cNvPr id="4" name="Group 329"/>
          <p:cNvGrpSpPr/>
          <p:nvPr userDrawn="1"/>
        </p:nvGrpSpPr>
        <p:grpSpPr>
          <a:xfrm>
            <a:off x="83820" y="6258572"/>
            <a:ext cx="1752600" cy="248908"/>
            <a:chOff x="152400" y="5865741"/>
            <a:chExt cx="1752600" cy="262008"/>
          </a:xfrm>
        </p:grpSpPr>
        <p:sp>
          <p:nvSpPr>
            <p:cNvPr id="119" name="Rectangle 11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0" name="Isosceles Triangle 119"/>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1" name="Rectangle 120"/>
          <p:cNvSpPr/>
          <p:nvPr userDrawn="1"/>
        </p:nvSpPr>
        <p:spPr>
          <a:xfrm>
            <a:off x="959669"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22" name="Rectangle 121"/>
          <p:cNvSpPr/>
          <p:nvPr userDrawn="1"/>
        </p:nvSpPr>
        <p:spPr>
          <a:xfrm>
            <a:off x="1191897"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nvGrpSpPr>
          <p:cNvPr id="5" name="Group 61"/>
          <p:cNvGrpSpPr/>
          <p:nvPr userDrawn="1"/>
        </p:nvGrpSpPr>
        <p:grpSpPr>
          <a:xfrm>
            <a:off x="8895706" y="884207"/>
            <a:ext cx="164592" cy="5623560"/>
            <a:chOff x="8901933" y="884725"/>
            <a:chExt cx="164592" cy="5623560"/>
          </a:xfrm>
        </p:grpSpPr>
        <p:sp>
          <p:nvSpPr>
            <p:cNvPr id="256" name="Rectangle 25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8" name="Rectangle 25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262" name="Rounded Rectangle 26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3" name="Rounded Rectangle 26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ounded Rectangle 26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0" name="Isosceles Triangle 25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1" name="Isosceles Triangle 26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7" name="Rectangle 246"/>
          <p:cNvSpPr/>
          <p:nvPr userDrawn="1"/>
        </p:nvSpPr>
        <p:spPr>
          <a:xfrm>
            <a:off x="1838325" y="2181225"/>
            <a:ext cx="7054487" cy="4333875"/>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53" name="Rectangle 252"/>
          <p:cNvSpPr/>
          <p:nvPr userDrawn="1"/>
        </p:nvSpPr>
        <p:spPr>
          <a:xfrm>
            <a:off x="1430382"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14" name="Rectangle 213"/>
          <p:cNvSpPr/>
          <p:nvPr userDrawn="1"/>
        </p:nvSpPr>
        <p:spPr>
          <a:xfrm>
            <a:off x="84033" y="1371600"/>
            <a:ext cx="1752386" cy="5000625"/>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22" name="Rounded Rectangle 221"/>
          <p:cNvSpPr/>
          <p:nvPr userDrawn="1"/>
        </p:nvSpPr>
        <p:spPr>
          <a:xfrm>
            <a:off x="123824" y="1371601"/>
            <a:ext cx="1666875" cy="4950774"/>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00" name="Rectangle 299"/>
          <p:cNvSpPr/>
          <p:nvPr userDrawn="1"/>
        </p:nvSpPr>
        <p:spPr>
          <a:xfrm>
            <a:off x="324589" y="1483094"/>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33" name="Group 500"/>
          <p:cNvGrpSpPr/>
          <p:nvPr userDrawn="1"/>
        </p:nvGrpSpPr>
        <p:grpSpPr>
          <a:xfrm>
            <a:off x="227490" y="1671709"/>
            <a:ext cx="1360009" cy="1333956"/>
            <a:chOff x="189390" y="3876675"/>
            <a:chExt cx="1360009" cy="1333956"/>
          </a:xfrm>
        </p:grpSpPr>
        <p:sp>
          <p:nvSpPr>
            <p:cNvPr id="305" name="Rectangle 304"/>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34" name="Group 277"/>
            <p:cNvGrpSpPr/>
            <p:nvPr userDrawn="1"/>
          </p:nvGrpSpPr>
          <p:grpSpPr>
            <a:xfrm>
              <a:off x="336549" y="4101534"/>
              <a:ext cx="76200" cy="71438"/>
              <a:chOff x="3962400" y="3581400"/>
              <a:chExt cx="457200" cy="428628"/>
            </a:xfrm>
            <a:solidFill>
              <a:schemeClr val="bg1">
                <a:lumMod val="65000"/>
              </a:schemeClr>
            </a:solidFill>
          </p:grpSpPr>
          <p:sp>
            <p:nvSpPr>
              <p:cNvPr id="333" name="Isosceles Triangle 33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lowchart: Manual Operation 33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7" name="Rectangle 306"/>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35" name="Group 277"/>
            <p:cNvGrpSpPr/>
            <p:nvPr userDrawn="1"/>
          </p:nvGrpSpPr>
          <p:grpSpPr>
            <a:xfrm>
              <a:off x="336549" y="4241234"/>
              <a:ext cx="76200" cy="71438"/>
              <a:chOff x="3962400" y="3581400"/>
              <a:chExt cx="457200" cy="428628"/>
            </a:xfrm>
            <a:solidFill>
              <a:schemeClr val="bg1">
                <a:lumMod val="65000"/>
              </a:schemeClr>
            </a:solidFill>
          </p:grpSpPr>
          <p:sp>
            <p:nvSpPr>
              <p:cNvPr id="331" name="Isosceles Triangle 33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lowchart: Manual Operation 33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9" name="Rectangle 308"/>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36" name="Group 277"/>
            <p:cNvGrpSpPr/>
            <p:nvPr userDrawn="1"/>
          </p:nvGrpSpPr>
          <p:grpSpPr>
            <a:xfrm>
              <a:off x="336549" y="4380478"/>
              <a:ext cx="76200" cy="71438"/>
              <a:chOff x="3962400" y="3581400"/>
              <a:chExt cx="457200" cy="428628"/>
            </a:xfrm>
            <a:solidFill>
              <a:schemeClr val="bg1">
                <a:lumMod val="65000"/>
              </a:schemeClr>
            </a:solidFill>
          </p:grpSpPr>
          <p:sp>
            <p:nvSpPr>
              <p:cNvPr id="329" name="Isosceles Triangle 32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lowchart: Manual Operation 32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1" name="Rectangle 310"/>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37" name="Group 277"/>
            <p:cNvGrpSpPr/>
            <p:nvPr userDrawn="1"/>
          </p:nvGrpSpPr>
          <p:grpSpPr>
            <a:xfrm>
              <a:off x="336549" y="4520178"/>
              <a:ext cx="76200" cy="71438"/>
              <a:chOff x="3962400" y="3581400"/>
              <a:chExt cx="457200" cy="428628"/>
            </a:xfrm>
            <a:solidFill>
              <a:schemeClr val="bg1">
                <a:lumMod val="65000"/>
              </a:schemeClr>
            </a:solidFill>
          </p:grpSpPr>
          <p:sp>
            <p:nvSpPr>
              <p:cNvPr id="327" name="Isosceles Triangle 32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lowchart: Manual Operation 32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3" name="Rectangle 312"/>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38" name="Group 348"/>
            <p:cNvGrpSpPr/>
            <p:nvPr userDrawn="1"/>
          </p:nvGrpSpPr>
          <p:grpSpPr>
            <a:xfrm>
              <a:off x="336549" y="4576087"/>
              <a:ext cx="764543" cy="215444"/>
              <a:chOff x="546100" y="3308350"/>
              <a:chExt cx="764543" cy="215444"/>
            </a:xfrm>
          </p:grpSpPr>
          <p:grpSp>
            <p:nvGrpSpPr>
              <p:cNvPr id="239" name="Group 277"/>
              <p:cNvGrpSpPr/>
              <p:nvPr userDrawn="1"/>
            </p:nvGrpSpPr>
            <p:grpSpPr>
              <a:xfrm>
                <a:off x="546100" y="3386703"/>
                <a:ext cx="76200" cy="71438"/>
                <a:chOff x="3962400" y="3581400"/>
                <a:chExt cx="457200" cy="428628"/>
              </a:xfrm>
              <a:solidFill>
                <a:schemeClr val="bg1">
                  <a:lumMod val="65000"/>
                </a:schemeClr>
              </a:solidFill>
            </p:grpSpPr>
            <p:sp>
              <p:nvSpPr>
                <p:cNvPr id="325" name="Isosceles Triangle 32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lowchart: Manual Operation 32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Rectangle 323"/>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315" name="Picture 314" descr="expando copy.gif"/>
            <p:cNvPicPr>
              <a:picLocks noChangeAspect="1"/>
            </p:cNvPicPr>
            <p:nvPr userDrawn="1"/>
          </p:nvPicPr>
          <p:blipFill>
            <a:blip r:embed="rId5"/>
            <a:stretch>
              <a:fillRect/>
            </a:stretch>
          </p:blipFill>
          <p:spPr>
            <a:xfrm>
              <a:off x="195258" y="4768100"/>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pic>
          <p:nvPicPr>
            <p:cNvPr id="316" name="Picture 315" descr="collapso.gif"/>
            <p:cNvPicPr>
              <a:picLocks noChangeAspect="1"/>
            </p:cNvPicPr>
            <p:nvPr userDrawn="1"/>
          </p:nvPicPr>
          <p:blipFill>
            <a:blip r:embed="rId6"/>
            <a:stretch>
              <a:fillRect/>
            </a:stretch>
          </p:blipFill>
          <p:spPr>
            <a:xfrm>
              <a:off x="189390" y="3948112"/>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18" name="Rectangle 317"/>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319" name="Picture 318" descr="expando copy.gif"/>
            <p:cNvPicPr>
              <a:picLocks noChangeAspect="1"/>
            </p:cNvPicPr>
            <p:nvPr userDrawn="1"/>
          </p:nvPicPr>
          <p:blipFill>
            <a:blip r:embed="rId5"/>
            <a:stretch>
              <a:fillRect/>
            </a:stretch>
          </p:blipFill>
          <p:spPr>
            <a:xfrm>
              <a:off x="195258" y="4915745"/>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20" name="Rectangle 319"/>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321" name="Picture 320" descr="expando copy.gif"/>
            <p:cNvPicPr>
              <a:picLocks noChangeAspect="1"/>
            </p:cNvPicPr>
            <p:nvPr userDrawn="1"/>
          </p:nvPicPr>
          <p:blipFill>
            <a:blip r:embed="rId5"/>
            <a:stretch>
              <a:fillRect/>
            </a:stretch>
          </p:blipFill>
          <p:spPr>
            <a:xfrm>
              <a:off x="195258" y="5058611"/>
              <a:ext cx="85725" cy="8572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pic>
        <p:sp>
          <p:nvSpPr>
            <p:cNvPr id="322" name="Rectangle 321"/>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40" name="Group 274"/>
          <p:cNvGrpSpPr/>
          <p:nvPr userDrawn="1"/>
        </p:nvGrpSpPr>
        <p:grpSpPr>
          <a:xfrm>
            <a:off x="203199" y="1557631"/>
            <a:ext cx="114300" cy="107159"/>
            <a:chOff x="3962400" y="3581400"/>
            <a:chExt cx="457200" cy="428628"/>
          </a:xfrm>
          <a:solidFill>
            <a:schemeClr val="accent1">
              <a:lumMod val="40000"/>
              <a:lumOff val="60000"/>
            </a:schemeClr>
          </a:solidFill>
        </p:grpSpPr>
        <p:sp>
          <p:nvSpPr>
            <p:cNvPr id="303" name="Isosceles Triangle 30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lowchart: Manual Operation 30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65" name="Rectangle 364"/>
          <p:cNvSpPr/>
          <p:nvPr userDrawn="1"/>
        </p:nvSpPr>
        <p:spPr>
          <a:xfrm>
            <a:off x="85725" y="5162550"/>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67" name="Rectangle 366"/>
          <p:cNvSpPr/>
          <p:nvPr userDrawn="1"/>
        </p:nvSpPr>
        <p:spPr>
          <a:xfrm>
            <a:off x="85725" y="5389191"/>
            <a:ext cx="1752600"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68" name="Rectangle 367"/>
          <p:cNvSpPr/>
          <p:nvPr userDrawn="1"/>
        </p:nvSpPr>
        <p:spPr>
          <a:xfrm>
            <a:off x="85725" y="561724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73" name="Rectangle 372"/>
          <p:cNvSpPr/>
          <p:nvPr userDrawn="1"/>
        </p:nvSpPr>
        <p:spPr>
          <a:xfrm>
            <a:off x="144673" y="5404918"/>
            <a:ext cx="590226" cy="215444"/>
          </a:xfrm>
          <a:prstGeom prst="rect">
            <a:avLst/>
          </a:prstGeom>
        </p:spPr>
        <p:txBody>
          <a:bodyPr wrap="none">
            <a:spAutoFit/>
          </a:bodyPr>
          <a:lstStyle/>
          <a:p>
            <a:r>
              <a:rPr lang="en-US" sz="800" dirty="0">
                <a:latin typeface="Segoe UI" pitchFamily="34" charset="0"/>
              </a:rPr>
              <a:t>Favorites</a:t>
            </a:r>
          </a:p>
        </p:txBody>
      </p:sp>
      <p:sp>
        <p:nvSpPr>
          <p:cNvPr id="379" name="Rectangle 378"/>
          <p:cNvSpPr/>
          <p:nvPr userDrawn="1"/>
        </p:nvSpPr>
        <p:spPr>
          <a:xfrm>
            <a:off x="144673" y="5625370"/>
            <a:ext cx="729687" cy="215444"/>
          </a:xfrm>
          <a:prstGeom prst="rect">
            <a:avLst/>
          </a:prstGeom>
        </p:spPr>
        <p:txBody>
          <a:bodyPr wrap="none">
            <a:spAutoFit/>
          </a:bodyPr>
          <a:lstStyle/>
          <a:p>
            <a:r>
              <a:rPr lang="en-US" sz="800" dirty="0">
                <a:latin typeface="Segoe UI" pitchFamily="34" charset="0"/>
              </a:rPr>
              <a:t>Workspaces</a:t>
            </a:r>
          </a:p>
        </p:txBody>
      </p:sp>
      <p:sp>
        <p:nvSpPr>
          <p:cNvPr id="380" name="Rectangle 379"/>
          <p:cNvSpPr/>
          <p:nvPr userDrawn="1"/>
        </p:nvSpPr>
        <p:spPr>
          <a:xfrm>
            <a:off x="85725" y="583313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1" name="Rectangle 380"/>
          <p:cNvSpPr/>
          <p:nvPr userDrawn="1"/>
        </p:nvSpPr>
        <p:spPr>
          <a:xfrm>
            <a:off x="144673" y="5845822"/>
            <a:ext cx="495649" cy="215444"/>
          </a:xfrm>
          <a:prstGeom prst="rect">
            <a:avLst/>
          </a:prstGeom>
        </p:spPr>
        <p:txBody>
          <a:bodyPr wrap="none">
            <a:spAutoFit/>
          </a:bodyPr>
          <a:lstStyle/>
          <a:p>
            <a:r>
              <a:rPr lang="en-US" sz="800" dirty="0">
                <a:latin typeface="Segoe UI" pitchFamily="34" charset="0"/>
              </a:rPr>
              <a:t>People</a:t>
            </a:r>
          </a:p>
        </p:txBody>
      </p:sp>
      <p:sp>
        <p:nvSpPr>
          <p:cNvPr id="382" name="Rectangle 381"/>
          <p:cNvSpPr/>
          <p:nvPr userDrawn="1"/>
        </p:nvSpPr>
        <p:spPr>
          <a:xfrm>
            <a:off x="85725" y="604902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3" name="Rectangle 382"/>
          <p:cNvSpPr/>
          <p:nvPr userDrawn="1"/>
        </p:nvSpPr>
        <p:spPr>
          <a:xfrm>
            <a:off x="144673" y="6066274"/>
            <a:ext cx="700833" cy="215444"/>
          </a:xfrm>
          <a:prstGeom prst="rect">
            <a:avLst/>
          </a:prstGeom>
        </p:spPr>
        <p:txBody>
          <a:bodyPr wrap="none">
            <a:spAutoFit/>
          </a:bodyPr>
          <a:lstStyle/>
          <a:p>
            <a:r>
              <a:rPr lang="en-US" sz="800" dirty="0">
                <a:latin typeface="Segoe UI" pitchFamily="34" charset="0"/>
              </a:rPr>
              <a:t>Documents</a:t>
            </a:r>
          </a:p>
        </p:txBody>
      </p:sp>
      <p:grpSp>
        <p:nvGrpSpPr>
          <p:cNvPr id="242" name="Group 329"/>
          <p:cNvGrpSpPr/>
          <p:nvPr userDrawn="1"/>
        </p:nvGrpSpPr>
        <p:grpSpPr>
          <a:xfrm>
            <a:off x="85725" y="6268097"/>
            <a:ext cx="1752600" cy="248908"/>
            <a:chOff x="152400" y="5865741"/>
            <a:chExt cx="1752600" cy="262008"/>
          </a:xfrm>
        </p:grpSpPr>
        <p:sp>
          <p:nvSpPr>
            <p:cNvPr id="389" name="Rectangle 388"/>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90" name="Isosceles Triangle 389"/>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5" name="Rectangle 384"/>
          <p:cNvSpPr/>
          <p:nvPr userDrawn="1"/>
        </p:nvSpPr>
        <p:spPr>
          <a:xfrm>
            <a:off x="961574" y="6301167"/>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6" name="Rectangle 385"/>
          <p:cNvSpPr/>
          <p:nvPr userDrawn="1"/>
        </p:nvSpPr>
        <p:spPr>
          <a:xfrm>
            <a:off x="1193802" y="6301167"/>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7" name="Rectangle 386"/>
          <p:cNvSpPr/>
          <p:nvPr userDrawn="1"/>
        </p:nvSpPr>
        <p:spPr>
          <a:xfrm>
            <a:off x="1432287" y="6301167"/>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88" name="Rectangle 387"/>
          <p:cNvSpPr/>
          <p:nvPr userDrawn="1"/>
        </p:nvSpPr>
        <p:spPr>
          <a:xfrm>
            <a:off x="144673" y="5185231"/>
            <a:ext cx="928459" cy="215444"/>
          </a:xfrm>
          <a:prstGeom prst="rect">
            <a:avLst/>
          </a:prstGeom>
        </p:spPr>
        <p:txBody>
          <a:bodyPr wrap="none">
            <a:spAutoFit/>
          </a:bodyPr>
          <a:lstStyle/>
          <a:p>
            <a:r>
              <a:rPr lang="en-US" sz="800" dirty="0">
                <a:latin typeface="Segoe UI" pitchFamily="34" charset="0"/>
              </a:rPr>
              <a:t>Recent Activities</a:t>
            </a:r>
          </a:p>
        </p:txBody>
      </p:sp>
      <p:pic>
        <p:nvPicPr>
          <p:cNvPr id="190" name="Picture 189" descr="soft treatment.png"/>
          <p:cNvPicPr>
            <a:picLocks noChangeAspect="1"/>
          </p:cNvPicPr>
          <p:nvPr userDrawn="1"/>
        </p:nvPicPr>
        <p:blipFill>
          <a:blip r:embed="rId7"/>
          <a:srcRect l="5507" t="14507" r="3913"/>
          <a:stretch>
            <a:fillRect/>
          </a:stretch>
        </p:blipFill>
        <p:spPr>
          <a:xfrm rot="5400000">
            <a:off x="4057072" y="3505200"/>
            <a:ext cx="4267200" cy="2133600"/>
          </a:xfrm>
          <a:prstGeom prst="rect">
            <a:avLst/>
          </a:prstGeom>
        </p:spPr>
      </p:pic>
      <p:pic>
        <p:nvPicPr>
          <p:cNvPr id="193" name="Picture 192" descr="soft treatment.png"/>
          <p:cNvPicPr>
            <a:picLocks noChangeAspect="1"/>
          </p:cNvPicPr>
          <p:nvPr userDrawn="1"/>
        </p:nvPicPr>
        <p:blipFill>
          <a:blip r:embed="rId7"/>
          <a:srcRect l="5507" t="14507" r="3913"/>
          <a:stretch>
            <a:fillRect/>
          </a:stretch>
        </p:blipFill>
        <p:spPr>
          <a:xfrm rot="900000">
            <a:off x="2024602" y="2402433"/>
            <a:ext cx="4713586" cy="2133600"/>
          </a:xfrm>
          <a:prstGeom prst="rect">
            <a:avLst/>
          </a:prstGeom>
        </p:spPr>
      </p:pic>
      <p:pic>
        <p:nvPicPr>
          <p:cNvPr id="194" name="Picture 193" descr="office-logo.png"/>
          <p:cNvPicPr>
            <a:picLocks noChangeAspect="1"/>
          </p:cNvPicPr>
          <p:nvPr userDrawn="1"/>
        </p:nvPicPr>
        <p:blipFill>
          <a:blip r:embed="rId8" cstate="print"/>
          <a:stretch>
            <a:fillRect/>
          </a:stretch>
        </p:blipFill>
        <p:spPr>
          <a:xfrm>
            <a:off x="151651" y="930646"/>
            <a:ext cx="737363" cy="191102"/>
          </a:xfrm>
          <a:prstGeom prst="rect">
            <a:avLst/>
          </a:prstGeom>
        </p:spPr>
      </p:pic>
      <p:pic>
        <p:nvPicPr>
          <p:cNvPr id="195" name="Picture 3"/>
          <p:cNvPicPr>
            <a:picLocks noChangeAspect="1" noChangeArrowheads="1"/>
          </p:cNvPicPr>
          <p:nvPr userDrawn="1"/>
        </p:nvPicPr>
        <p:blipFill>
          <a:blip r:embed="rId9"/>
          <a:srcRect l="736" t="4534"/>
          <a:stretch>
            <a:fillRect/>
          </a:stretch>
        </p:blipFill>
        <p:spPr bwMode="auto">
          <a:xfrm>
            <a:off x="793238" y="571500"/>
            <a:ext cx="2070612" cy="290979"/>
          </a:xfrm>
          <a:prstGeom prst="rect">
            <a:avLst/>
          </a:prstGeom>
          <a:noFill/>
          <a:ln w="9525">
            <a:noFill/>
            <a:miter lim="800000"/>
            <a:headEnd/>
            <a:tailEnd/>
          </a:ln>
          <a:effectLst/>
        </p:spPr>
      </p:pic>
      <p:sp>
        <p:nvSpPr>
          <p:cNvPr id="196" name="Rectangle 195"/>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sp>
        <p:nvSpPr>
          <p:cNvPr id="199" name="Rounded Rectangle 198"/>
          <p:cNvSpPr/>
          <p:nvPr userDrawn="1"/>
        </p:nvSpPr>
        <p:spPr>
          <a:xfrm>
            <a:off x="86411" y="1195385"/>
            <a:ext cx="8798510"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00" name="Rounded Rectangle 199"/>
          <p:cNvSpPr/>
          <p:nvPr userDrawn="1"/>
        </p:nvSpPr>
        <p:spPr>
          <a:xfrm>
            <a:off x="1845733" y="1413706"/>
            <a:ext cx="7032625"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01" name="Rounded Rectangle 200"/>
          <p:cNvSpPr/>
          <p:nvPr userDrawn="1"/>
        </p:nvSpPr>
        <p:spPr>
          <a:xfrm>
            <a:off x="2231442" y="1200346"/>
            <a:ext cx="609600"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202" name="Rounded Rectangle 201"/>
          <p:cNvSpPr/>
          <p:nvPr userDrawn="1"/>
        </p:nvSpPr>
        <p:spPr>
          <a:xfrm>
            <a:off x="2886763" y="1200346"/>
            <a:ext cx="640080"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sp>
        <p:nvSpPr>
          <p:cNvPr id="203" name="Rectangle 202"/>
          <p:cNvSpPr/>
          <p:nvPr userDrawn="1"/>
        </p:nvSpPr>
        <p:spPr>
          <a:xfrm>
            <a:off x="1836420" y="2179320"/>
            <a:ext cx="5478780" cy="259079"/>
          </a:xfrm>
          <a:prstGeom prst="rect">
            <a:avLst/>
          </a:prstGeom>
          <a:gradFill>
            <a:gsLst>
              <a:gs pos="0">
                <a:schemeClr val="accent4">
                  <a:lumMod val="60000"/>
                  <a:lumOff val="40000"/>
                </a:schemeClr>
              </a:gs>
              <a:gs pos="35000">
                <a:schemeClr val="accent4">
                  <a:lumMod val="40000"/>
                  <a:lumOff val="6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06" name="Group 180"/>
          <p:cNvGrpSpPr/>
          <p:nvPr userDrawn="1"/>
        </p:nvGrpSpPr>
        <p:grpSpPr>
          <a:xfrm>
            <a:off x="4817534" y="1356360"/>
            <a:ext cx="2232660" cy="803470"/>
            <a:chOff x="6331268" y="1356360"/>
            <a:chExt cx="2232660" cy="803470"/>
          </a:xfrm>
        </p:grpSpPr>
        <p:sp>
          <p:nvSpPr>
            <p:cNvPr id="336" name="Rectangle 335"/>
            <p:cNvSpPr/>
            <p:nvPr userDrawn="1"/>
          </p:nvSpPr>
          <p:spPr>
            <a:xfrm>
              <a:off x="6331268" y="2023305"/>
              <a:ext cx="2220272"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338" name="Group 324"/>
            <p:cNvGrpSpPr/>
            <p:nvPr userDrawn="1"/>
          </p:nvGrpSpPr>
          <p:grpSpPr>
            <a:xfrm>
              <a:off x="6413507" y="1508760"/>
              <a:ext cx="449162" cy="519833"/>
              <a:chOff x="3817620" y="1516761"/>
              <a:chExt cx="449162" cy="519833"/>
            </a:xfrm>
          </p:grpSpPr>
          <p:grpSp>
            <p:nvGrpSpPr>
              <p:cNvPr id="404" name="Group 313"/>
              <p:cNvGrpSpPr/>
              <p:nvPr/>
            </p:nvGrpSpPr>
            <p:grpSpPr>
              <a:xfrm>
                <a:off x="3886200" y="1516761"/>
                <a:ext cx="304800" cy="262127"/>
                <a:chOff x="3962400" y="2872740"/>
                <a:chExt cx="381000" cy="327659"/>
              </a:xfrm>
            </p:grpSpPr>
            <p:sp>
              <p:nvSpPr>
                <p:cNvPr id="406" name="Rectangle 405"/>
                <p:cNvSpPr/>
                <p:nvPr/>
              </p:nvSpPr>
              <p:spPr>
                <a:xfrm>
                  <a:off x="3962400" y="2872740"/>
                  <a:ext cx="381000"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07" name="Rectangle 406"/>
                <p:cNvSpPr/>
                <p:nvPr/>
              </p:nvSpPr>
              <p:spPr>
                <a:xfrm>
                  <a:off x="3962400" y="2971800"/>
                  <a:ext cx="381000"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08" name="Rectangle 407"/>
                <p:cNvSpPr/>
                <p:nvPr/>
              </p:nvSpPr>
              <p:spPr>
                <a:xfrm>
                  <a:off x="3962400" y="3078481"/>
                  <a:ext cx="381000" cy="45719"/>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09" name="Rectangle 408"/>
                <p:cNvSpPr/>
                <p:nvPr/>
              </p:nvSpPr>
              <p:spPr>
                <a:xfrm>
                  <a:off x="3962400" y="3154680"/>
                  <a:ext cx="381000" cy="45719"/>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405" name="Round Same Side Corner Rectangle 404"/>
              <p:cNvSpPr/>
              <p:nvPr/>
            </p:nvSpPr>
            <p:spPr>
              <a:xfrm>
                <a:off x="3817620" y="1821150"/>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grpSp>
          <p:nvGrpSpPr>
            <p:cNvPr id="340" name="Group 323"/>
            <p:cNvGrpSpPr/>
            <p:nvPr userDrawn="1"/>
          </p:nvGrpSpPr>
          <p:grpSpPr>
            <a:xfrm>
              <a:off x="6885947" y="1508760"/>
              <a:ext cx="532518" cy="512595"/>
              <a:chOff x="4358640" y="1514474"/>
              <a:chExt cx="532518" cy="512595"/>
            </a:xfrm>
          </p:grpSpPr>
          <p:grpSp>
            <p:nvGrpSpPr>
              <p:cNvPr id="396" name="Group 297"/>
              <p:cNvGrpSpPr/>
              <p:nvPr/>
            </p:nvGrpSpPr>
            <p:grpSpPr>
              <a:xfrm>
                <a:off x="4471658" y="1514474"/>
                <a:ext cx="308084" cy="266700"/>
                <a:chOff x="5002529" y="2590800"/>
                <a:chExt cx="232055" cy="285750"/>
              </a:xfrm>
            </p:grpSpPr>
            <p:grpSp>
              <p:nvGrpSpPr>
                <p:cNvPr id="398" name="Group 293"/>
                <p:cNvGrpSpPr/>
                <p:nvPr/>
              </p:nvGrpSpPr>
              <p:grpSpPr>
                <a:xfrm>
                  <a:off x="5002529" y="2590800"/>
                  <a:ext cx="232055" cy="133350"/>
                  <a:chOff x="5002529" y="2590800"/>
                  <a:chExt cx="232055" cy="76200"/>
                </a:xfrm>
              </p:grpSpPr>
              <p:sp>
                <p:nvSpPr>
                  <p:cNvPr id="402" name="Rectangle 401"/>
                  <p:cNvSpPr/>
                  <p:nvPr/>
                </p:nvSpPr>
                <p:spPr>
                  <a:xfrm>
                    <a:off x="500252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03" name="Rectangle 402"/>
                  <p:cNvSpPr/>
                  <p:nvPr/>
                </p:nvSpPr>
                <p:spPr>
                  <a:xfrm>
                    <a:off x="512456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nvGrpSpPr>
                <p:cNvPr id="399" name="Group 294"/>
                <p:cNvGrpSpPr/>
                <p:nvPr/>
              </p:nvGrpSpPr>
              <p:grpSpPr>
                <a:xfrm>
                  <a:off x="5002529" y="2743200"/>
                  <a:ext cx="232055" cy="133350"/>
                  <a:chOff x="5002529" y="2590800"/>
                  <a:chExt cx="232055" cy="76200"/>
                </a:xfrm>
              </p:grpSpPr>
              <p:sp>
                <p:nvSpPr>
                  <p:cNvPr id="400" name="Rectangle 399"/>
                  <p:cNvSpPr/>
                  <p:nvPr/>
                </p:nvSpPr>
                <p:spPr>
                  <a:xfrm>
                    <a:off x="500252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01" name="Rectangle 400"/>
                  <p:cNvSpPr/>
                  <p:nvPr/>
                </p:nvSpPr>
                <p:spPr>
                  <a:xfrm>
                    <a:off x="5124569" y="2590800"/>
                    <a:ext cx="110015" cy="762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397" name="Round Same Side Corner Rectangle 396"/>
              <p:cNvSpPr/>
              <p:nvPr/>
            </p:nvSpPr>
            <p:spPr>
              <a:xfrm>
                <a:off x="4358640" y="1811625"/>
                <a:ext cx="532518"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Preview</a:t>
                </a:r>
              </a:p>
            </p:txBody>
          </p:sp>
        </p:grpSp>
        <p:grpSp>
          <p:nvGrpSpPr>
            <p:cNvPr id="341" name="Group 322"/>
            <p:cNvGrpSpPr/>
            <p:nvPr userDrawn="1"/>
          </p:nvGrpSpPr>
          <p:grpSpPr>
            <a:xfrm>
              <a:off x="7335528" y="1516380"/>
              <a:ext cx="667169" cy="512594"/>
              <a:chOff x="4874842" y="1508760"/>
              <a:chExt cx="834487" cy="512594"/>
            </a:xfrm>
          </p:grpSpPr>
          <p:grpSp>
            <p:nvGrpSpPr>
              <p:cNvPr id="352" name="Group 289"/>
              <p:cNvGrpSpPr/>
              <p:nvPr/>
            </p:nvGrpSpPr>
            <p:grpSpPr>
              <a:xfrm>
                <a:off x="5079891" y="1508760"/>
                <a:ext cx="428626" cy="277177"/>
                <a:chOff x="4572000" y="2743200"/>
                <a:chExt cx="990600" cy="457200"/>
              </a:xfrm>
            </p:grpSpPr>
            <p:sp>
              <p:nvSpPr>
                <p:cNvPr id="354" name="Rectangle 353"/>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58" name="Rectangle 357"/>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84" name="Rectangle 38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91" name="Rectangle 390"/>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95" name="Rectangle 394"/>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53" name="Round Same Side Corner Rectangle 352"/>
              <p:cNvSpPr/>
              <p:nvPr/>
            </p:nvSpPr>
            <p:spPr>
              <a:xfrm>
                <a:off x="4874842" y="1805910"/>
                <a:ext cx="83448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SpaceCard</a:t>
                </a:r>
              </a:p>
            </p:txBody>
          </p:sp>
        </p:grpSp>
        <p:grpSp>
          <p:nvGrpSpPr>
            <p:cNvPr id="342" name="Group 321"/>
            <p:cNvGrpSpPr/>
            <p:nvPr userDrawn="1"/>
          </p:nvGrpSpPr>
          <p:grpSpPr>
            <a:xfrm>
              <a:off x="7912742" y="1516380"/>
              <a:ext cx="590226" cy="506298"/>
              <a:chOff x="5715000" y="1520771"/>
              <a:chExt cx="590226" cy="506298"/>
            </a:xfrm>
          </p:grpSpPr>
          <p:grpSp>
            <p:nvGrpSpPr>
              <p:cNvPr id="347" name="Group 307"/>
              <p:cNvGrpSpPr/>
              <p:nvPr/>
            </p:nvGrpSpPr>
            <p:grpSpPr>
              <a:xfrm>
                <a:off x="5860117" y="1520771"/>
                <a:ext cx="304800" cy="254106"/>
                <a:chOff x="4553453" y="3249120"/>
                <a:chExt cx="402210" cy="254106"/>
              </a:xfrm>
            </p:grpSpPr>
            <p:sp>
              <p:nvSpPr>
                <p:cNvPr id="349" name="Rectangle 348"/>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50" name="Rectangle 349"/>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51" name="Rectangle 350"/>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8" name="Round Same Side Corner Rectangle 347"/>
              <p:cNvSpPr/>
              <p:nvPr/>
            </p:nvSpPr>
            <p:spPr>
              <a:xfrm>
                <a:off x="5715000" y="181162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grpSp>
          <p:nvGrpSpPr>
            <p:cNvPr id="343" name="Group 332"/>
            <p:cNvGrpSpPr/>
            <p:nvPr userDrawn="1"/>
          </p:nvGrpSpPr>
          <p:grpSpPr>
            <a:xfrm>
              <a:off x="8545899" y="1356360"/>
              <a:ext cx="18029" cy="685821"/>
              <a:chOff x="6862196" y="1295400"/>
              <a:chExt cx="18029" cy="685821"/>
            </a:xfrm>
          </p:grpSpPr>
          <p:cxnSp>
            <p:nvCxnSpPr>
              <p:cNvPr id="344" name="Straight Connector 343"/>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46" name="Straight Connector 345"/>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grpSp>
        <p:nvGrpSpPr>
          <p:cNvPr id="207" name="Group 181"/>
          <p:cNvGrpSpPr/>
          <p:nvPr userDrawn="1"/>
        </p:nvGrpSpPr>
        <p:grpSpPr>
          <a:xfrm>
            <a:off x="1817762" y="1200346"/>
            <a:ext cx="2988348" cy="959484"/>
            <a:chOff x="68972" y="1200346"/>
            <a:chExt cx="2988348" cy="959484"/>
          </a:xfrm>
        </p:grpSpPr>
        <p:sp>
          <p:nvSpPr>
            <p:cNvPr id="208" name="Rounded Rectangle 207"/>
            <p:cNvSpPr/>
            <p:nvPr userDrawn="1"/>
          </p:nvSpPr>
          <p:spPr>
            <a:xfrm>
              <a:off x="482652" y="1200346"/>
              <a:ext cx="609600"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209" name="Rectangle 208"/>
            <p:cNvSpPr/>
            <p:nvPr userDrawn="1"/>
          </p:nvSpPr>
          <p:spPr>
            <a:xfrm>
              <a:off x="94879" y="2023305"/>
              <a:ext cx="294634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Add a favorite</a:t>
              </a:r>
            </a:p>
          </p:txBody>
        </p:sp>
        <p:sp>
          <p:nvSpPr>
            <p:cNvPr id="212" name="TextBox 211"/>
            <p:cNvSpPr txBox="1"/>
            <p:nvPr userDrawn="1"/>
          </p:nvSpPr>
          <p:spPr>
            <a:xfrm>
              <a:off x="68972" y="1769573"/>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Workspace</a:t>
              </a:r>
            </a:p>
          </p:txBody>
        </p:sp>
        <p:sp>
          <p:nvSpPr>
            <p:cNvPr id="213" name="Rounded Rectangle 212"/>
            <p:cNvSpPr/>
            <p:nvPr userDrawn="1"/>
          </p:nvSpPr>
          <p:spPr>
            <a:xfrm>
              <a:off x="1137973" y="1200346"/>
              <a:ext cx="640080"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sp>
          <p:nvSpPr>
            <p:cNvPr id="312" name="Round Same Side Corner Rectangle 311"/>
            <p:cNvSpPr/>
            <p:nvPr/>
          </p:nvSpPr>
          <p:spPr>
            <a:xfrm>
              <a:off x="740522" y="1807355"/>
              <a:ext cx="492443"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Person</a:t>
              </a:r>
            </a:p>
          </p:txBody>
        </p:sp>
        <p:grpSp>
          <p:nvGrpSpPr>
            <p:cNvPr id="243" name="Group 332"/>
            <p:cNvGrpSpPr/>
            <p:nvPr userDrawn="1"/>
          </p:nvGrpSpPr>
          <p:grpSpPr>
            <a:xfrm>
              <a:off x="3054531" y="1356360"/>
              <a:ext cx="2789" cy="685821"/>
              <a:chOff x="6877436" y="1295400"/>
              <a:chExt cx="2789" cy="685821"/>
            </a:xfrm>
          </p:grpSpPr>
          <p:cxnSp>
            <p:nvCxnSpPr>
              <p:cNvPr id="298" name="Straight Connector 297"/>
              <p:cNvCxnSpPr/>
              <p:nvPr/>
            </p:nvCxnSpPr>
            <p:spPr>
              <a:xfrm rot="10800000" flipH="1">
                <a:off x="687743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pic>
        <p:nvPicPr>
          <p:cNvPr id="410" name="Picture 409" descr="searchbox.png"/>
          <p:cNvPicPr>
            <a:picLocks noChangeAspect="1"/>
          </p:cNvPicPr>
          <p:nvPr userDrawn="1"/>
        </p:nvPicPr>
        <p:blipFill>
          <a:blip r:embed="rId10"/>
          <a:stretch>
            <a:fillRect/>
          </a:stretch>
        </p:blipFill>
        <p:spPr>
          <a:xfrm>
            <a:off x="5471160" y="2240280"/>
            <a:ext cx="1723886" cy="147340"/>
          </a:xfrm>
          <a:prstGeom prst="rect">
            <a:avLst/>
          </a:prstGeom>
        </p:spPr>
      </p:pic>
      <p:sp>
        <p:nvSpPr>
          <p:cNvPr id="411" name="Title Placeholder 1"/>
          <p:cNvSpPr>
            <a:spLocks noGrp="1"/>
          </p:cNvSpPr>
          <p:nvPr userDrawn="1">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412" name="Picture 411" descr="tab2.png"/>
          <p:cNvPicPr>
            <a:picLocks noChangeAspect="1"/>
          </p:cNvPicPr>
          <p:nvPr userDrawn="1"/>
        </p:nvPicPr>
        <p:blipFill>
          <a:blip r:embed="rId11"/>
          <a:srcRect t="5699" b="13296"/>
          <a:stretch>
            <a:fillRect/>
          </a:stretch>
        </p:blipFill>
        <p:spPr>
          <a:xfrm>
            <a:off x="637309" y="571500"/>
            <a:ext cx="2918692" cy="266700"/>
          </a:xfrm>
          <a:prstGeom prst="rect">
            <a:avLst/>
          </a:prstGeom>
        </p:spPr>
      </p:pic>
      <p:sp>
        <p:nvSpPr>
          <p:cNvPr id="413" name="Rectangle 412"/>
          <p:cNvSpPr/>
          <p:nvPr userDrawn="1"/>
        </p:nvSpPr>
        <p:spPr>
          <a:xfrm>
            <a:off x="7239000" y="2179320"/>
            <a:ext cx="1656283" cy="4320540"/>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14" name="Group 175"/>
          <p:cNvGrpSpPr/>
          <p:nvPr userDrawn="1"/>
        </p:nvGrpSpPr>
        <p:grpSpPr>
          <a:xfrm>
            <a:off x="7429500" y="2177385"/>
            <a:ext cx="1314996" cy="4680615"/>
            <a:chOff x="7429500" y="2177385"/>
            <a:chExt cx="1314996" cy="4680615"/>
          </a:xfrm>
        </p:grpSpPr>
        <p:pic>
          <p:nvPicPr>
            <p:cNvPr id="415" name="Picture 414" descr="skyscraper-ad-placeholder-1.png"/>
            <p:cNvPicPr>
              <a:picLocks noChangeAspect="1"/>
            </p:cNvPicPr>
            <p:nvPr userDrawn="1"/>
          </p:nvPicPr>
          <p:blipFill>
            <a:blip r:embed="rId12"/>
            <a:srcRect b="8367"/>
            <a:stretch>
              <a:fillRect/>
            </a:stretch>
          </p:blipFill>
          <p:spPr>
            <a:xfrm>
              <a:off x="7429500" y="2339340"/>
              <a:ext cx="1314996" cy="4518660"/>
            </a:xfrm>
            <a:prstGeom prst="rect">
              <a:avLst/>
            </a:prstGeom>
            <a:solidFill>
              <a:schemeClr val="bg1"/>
            </a:solidFill>
            <a:effectLst>
              <a:outerShdw blurRad="50800" dist="38100" dir="5400000" algn="t" rotWithShape="0">
                <a:prstClr val="black">
                  <a:alpha val="40000"/>
                </a:prstClr>
              </a:outerShdw>
            </a:effectLst>
          </p:spPr>
        </p:pic>
        <p:pic>
          <p:nvPicPr>
            <p:cNvPr id="416" name="Picture 415" descr="skyscraper-ad-placeholder-1.png"/>
            <p:cNvPicPr>
              <a:picLocks noChangeAspect="1"/>
            </p:cNvPicPr>
            <p:nvPr/>
          </p:nvPicPr>
          <p:blipFill>
            <a:blip r:embed="rId12"/>
            <a:srcRect l="23179" t="92715" r="24669" b="2649"/>
            <a:stretch>
              <a:fillRect/>
            </a:stretch>
          </p:blipFill>
          <p:spPr>
            <a:xfrm>
              <a:off x="7726680" y="6042660"/>
              <a:ext cx="685800" cy="228600"/>
            </a:xfrm>
            <a:prstGeom prst="rect">
              <a:avLst/>
            </a:prstGeom>
            <a:effectLst/>
          </p:spPr>
        </p:pic>
        <p:sp>
          <p:nvSpPr>
            <p:cNvPr id="417" name="TextBox 416"/>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grpSp>
        <p:nvGrpSpPr>
          <p:cNvPr id="418" name="Group 189"/>
          <p:cNvGrpSpPr/>
          <p:nvPr userDrawn="1"/>
        </p:nvGrpSpPr>
        <p:grpSpPr>
          <a:xfrm>
            <a:off x="7429500" y="2333625"/>
            <a:ext cx="1304925" cy="4322743"/>
            <a:chOff x="7429500" y="2333625"/>
            <a:chExt cx="1304925" cy="4322743"/>
          </a:xfrm>
        </p:grpSpPr>
        <p:sp>
          <p:nvSpPr>
            <p:cNvPr id="419" name="Rectangle 418"/>
            <p:cNvSpPr/>
            <p:nvPr userDrawn="1"/>
          </p:nvSpPr>
          <p:spPr>
            <a:xfrm>
              <a:off x="7429500" y="2333625"/>
              <a:ext cx="1304925" cy="4191000"/>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userDrawn="1"/>
          </p:nvSpPr>
          <p:spPr>
            <a:xfrm>
              <a:off x="7467600" y="2686050"/>
              <a:ext cx="1219200" cy="3970318"/>
            </a:xfrm>
            <a:prstGeom prst="rect">
              <a:avLst/>
            </a:prstGeom>
          </p:spPr>
          <p:txBody>
            <a:bodyPr wrap="square">
              <a:spAutoFit/>
            </a:bodyPr>
            <a:lstStyle/>
            <a:p>
              <a:r>
                <a:rPr lang="en-US" sz="800" b="1" u="sng" dirty="0" err="1">
                  <a:solidFill>
                    <a:srgbClr val="0070C0"/>
                  </a:solidFill>
                </a:rPr>
                <a:t>Moonlace</a:t>
              </a:r>
              <a:r>
                <a:rPr lang="en-US" sz="800" b="1" u="sng" dirty="0">
                  <a:solidFill>
                    <a:srgbClr val="0070C0"/>
                  </a:solidFill>
                </a:rPr>
                <a:t> Photography</a:t>
              </a:r>
            </a:p>
            <a:p>
              <a:r>
                <a:rPr lang="en-US" sz="800" dirty="0">
                  <a:solidFill>
                    <a:schemeClr val="bg1">
                      <a:lumMod val="50000"/>
                    </a:schemeClr>
                  </a:solidFill>
                </a:rPr>
                <a:t>Moonlike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architecture, get candid pictures taken in Boston</a:t>
              </a:r>
              <a:br>
                <a:rPr lang="en-US" sz="800" dirty="0"/>
              </a:br>
              <a:r>
                <a:rPr lang="en-US" sz="700" dirty="0">
                  <a:solidFill>
                    <a:srgbClr val="00B050"/>
                  </a:solidFill>
                </a:rPr>
                <a:t>www.</a:t>
              </a:r>
              <a:r>
                <a:rPr lang="en-US" sz="700" b="1" dirty="0">
                  <a:solidFill>
                    <a:srgbClr val="00B050"/>
                  </a:solidFill>
                </a:rPr>
                <a:t>crcphotography</a:t>
              </a:r>
              <a:r>
                <a:rPr lang="en-US" sz="700" dirty="0">
                  <a:solidFill>
                    <a:srgbClr val="00B050"/>
                  </a:solidFill>
                </a:rPr>
                <a:t>.com </a:t>
              </a:r>
              <a:r>
                <a:rPr lang="en-US" sz="800" dirty="0">
                  <a:solidFill>
                    <a:srgbClr val="0070C0"/>
                  </a:solidFill>
                </a:rPr>
                <a:t>Cached page</a:t>
              </a:r>
            </a:p>
            <a:p>
              <a:endParaRPr lang="en-US" sz="800" dirty="0"/>
            </a:p>
            <a:p>
              <a:r>
                <a:rPr lang="en-US" sz="800" b="1" u="sng" dirty="0">
                  <a:solidFill>
                    <a:srgbClr val="0070C0"/>
                  </a:solidFill>
                </a:rPr>
                <a:t>Cynthia </a:t>
              </a:r>
              <a:r>
                <a:rPr lang="en-US" sz="800" b="1" u="sng" dirty="0" err="1">
                  <a:solidFill>
                    <a:srgbClr val="0070C0"/>
                  </a:solidFill>
                </a:rPr>
                <a:t>Rahardja</a:t>
              </a:r>
              <a:r>
                <a:rPr lang="en-US" sz="800" b="1" u="sng" dirty="0">
                  <a:solidFill>
                    <a:srgbClr val="0070C0"/>
                  </a:solidFill>
                </a:rPr>
                <a:t> Clancy Photography</a:t>
              </a:r>
            </a:p>
            <a:p>
              <a:r>
                <a:rPr lang="en-US" sz="800" dirty="0">
                  <a:solidFill>
                    <a:schemeClr val="bg1">
                      <a:lumMod val="50000"/>
                    </a:schemeClr>
                  </a:solidFill>
                </a:rPr>
                <a:t>Cynthia </a:t>
              </a:r>
              <a:r>
                <a:rPr lang="en-US" sz="800" dirty="0" err="1">
                  <a:solidFill>
                    <a:schemeClr val="bg1">
                      <a:lumMod val="50000"/>
                    </a:schemeClr>
                  </a:solidFill>
                </a:rPr>
                <a:t>Rahardja</a:t>
              </a:r>
              <a:r>
                <a:rPr lang="en-US" sz="800" dirty="0">
                  <a:solidFill>
                    <a:schemeClr val="bg1">
                      <a:lumMod val="50000"/>
                    </a:schemeClr>
                  </a:solidFill>
                </a:rPr>
                <a:t> Clancy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a:t>
              </a:r>
              <a:r>
                <a:rPr lang="en-US" sz="800" dirty="0" err="1">
                  <a:solidFill>
                    <a:schemeClr val="bg1">
                      <a:lumMod val="50000"/>
                    </a:schemeClr>
                  </a:solidFill>
                </a:rPr>
                <a:t>itecture</a:t>
              </a:r>
              <a:r>
                <a:rPr lang="en-US" sz="800" dirty="0">
                  <a:solidFill>
                    <a:schemeClr val="bg1">
                      <a:lumMod val="50000"/>
                    </a:schemeClr>
                  </a:solidFill>
                </a:rPr>
                <a:t>, get candid pictures taken in Boston</a:t>
              </a:r>
            </a:p>
            <a:p>
              <a:r>
                <a:rPr lang="en-US" sz="700" b="1" dirty="0">
                  <a:solidFill>
                    <a:srgbClr val="00B050"/>
                  </a:solidFill>
                </a:rPr>
                <a:t>crcphotography</a:t>
              </a:r>
              <a:r>
                <a:rPr lang="en-US" sz="700" dirty="0">
                  <a:solidFill>
                    <a:srgbClr val="00B050"/>
                  </a:solidFill>
                </a:rPr>
                <a:t>.com/gallery/bio.php </a:t>
              </a:r>
            </a:p>
            <a:p>
              <a:r>
                <a:rPr lang="en-US" sz="800" dirty="0">
                  <a:solidFill>
                    <a:srgbClr val="0070C0"/>
                  </a:solidFill>
                </a:rPr>
                <a:t>Cached page</a:t>
              </a:r>
            </a:p>
            <a:p>
              <a:pPr lvl="1"/>
              <a:endParaRPr lang="en-US" sz="800" dirty="0"/>
            </a:p>
            <a:p>
              <a:r>
                <a:rPr lang="en-US" sz="800" b="1" u="sng" dirty="0">
                  <a:solidFill>
                    <a:srgbClr val="0070C0"/>
                  </a:solidFill>
                </a:rPr>
                <a:t>Columns River College</a:t>
              </a:r>
            </a:p>
            <a:p>
              <a:r>
                <a:rPr lang="en-US" sz="800" dirty="0">
                  <a:solidFill>
                    <a:schemeClr val="bg1">
                      <a:lumMod val="50000"/>
                    </a:schemeClr>
                  </a:solidFill>
                </a:rPr>
                <a:t>... Public Relations; Art; Communications Studies; Film &amp; Media Studies; Journalism; Music; </a:t>
              </a:r>
              <a:r>
                <a:rPr lang="en-US" sz="800" b="1" dirty="0">
                  <a:solidFill>
                    <a:schemeClr val="bg1">
                      <a:lumMod val="50000"/>
                    </a:schemeClr>
                  </a:solidFill>
                </a:rPr>
                <a:t>Photography</a:t>
              </a:r>
              <a:r>
                <a:rPr lang="en-US" sz="800" dirty="0">
                  <a:solidFill>
                    <a:schemeClr val="bg1">
                      <a:lumMod val="50000"/>
                    </a:schemeClr>
                  </a:solidFill>
                </a:rPr>
                <a:t>;</a:t>
              </a:r>
            </a:p>
            <a:p>
              <a:r>
                <a:rPr lang="en-US" sz="700" b="1" dirty="0">
                  <a:solidFill>
                    <a:srgbClr val="00B050"/>
                  </a:solidFill>
                </a:rPr>
                <a:t>crc</a:t>
              </a:r>
              <a:r>
                <a:rPr lang="en-US" sz="700" dirty="0">
                  <a:solidFill>
                    <a:srgbClr val="00B050"/>
                  </a:solidFill>
                </a:rPr>
                <a:t>.losrios.edu </a:t>
              </a:r>
            </a:p>
            <a:p>
              <a:r>
                <a:rPr lang="en-US" sz="800" dirty="0">
                  <a:solidFill>
                    <a:srgbClr val="0070C0"/>
                  </a:solidFill>
                </a:rPr>
                <a:t>Cached page</a:t>
              </a:r>
              <a:br>
                <a:rPr lang="en-US" sz="800" dirty="0"/>
              </a:br>
              <a:endParaRPr lang="en-US" sz="800" dirty="0"/>
            </a:p>
            <a:p>
              <a:r>
                <a:rPr lang="en-US" sz="800" b="1" u="sng" dirty="0" err="1">
                  <a:solidFill>
                    <a:srgbClr val="0070C0"/>
                  </a:solidFill>
                </a:rPr>
                <a:t>Ces</a:t>
              </a:r>
              <a:r>
                <a:rPr lang="en-US" sz="800" b="1" u="sng" dirty="0">
                  <a:solidFill>
                    <a:srgbClr val="0070C0"/>
                  </a:solidFill>
                </a:rPr>
                <a:t> River College</a:t>
              </a:r>
            </a:p>
            <a:p>
              <a:r>
                <a:rPr lang="en-US" sz="800" dirty="0">
                  <a:solidFill>
                    <a:schemeClr val="bg1">
                      <a:lumMod val="50000"/>
                    </a:schemeClr>
                  </a:solidFill>
                </a:rPr>
                <a:t>Public Relations; </a:t>
              </a:r>
            </a:p>
          </p:txBody>
        </p:sp>
        <p:sp>
          <p:nvSpPr>
            <p:cNvPr id="421" name="Rectangle 420"/>
            <p:cNvSpPr/>
            <p:nvPr userDrawn="1"/>
          </p:nvSpPr>
          <p:spPr>
            <a:xfrm>
              <a:off x="7462706" y="24384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pic>
        <p:nvPicPr>
          <p:cNvPr id="422" name="Picture 421"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424" name="Picture 3"/>
          <p:cNvPicPr>
            <a:picLocks noChangeAspect="1" noChangeArrowheads="1"/>
          </p:cNvPicPr>
          <p:nvPr userDrawn="1"/>
        </p:nvPicPr>
        <p:blipFill>
          <a:blip r:embed="rId13">
            <a:duotone>
              <a:schemeClr val="accent1">
                <a:shade val="45000"/>
                <a:satMod val="135000"/>
              </a:schemeClr>
              <a:prstClr val="white"/>
            </a:duotone>
          </a:blip>
          <a:srcRect/>
          <a:stretch>
            <a:fillRect/>
          </a:stretch>
        </p:blipFill>
        <p:spPr bwMode="auto">
          <a:xfrm>
            <a:off x="2002791" y="1532467"/>
            <a:ext cx="265072" cy="246138"/>
          </a:xfrm>
          <a:prstGeom prst="rect">
            <a:avLst/>
          </a:prstGeom>
          <a:noFill/>
          <a:ln w="9525">
            <a:noFill/>
            <a:miter lim="800000"/>
            <a:headEnd/>
            <a:tailEnd/>
          </a:ln>
          <a:effectLst/>
        </p:spPr>
      </p:pic>
      <p:sp>
        <p:nvSpPr>
          <p:cNvPr id="425" name="Plus 424"/>
          <p:cNvSpPr/>
          <p:nvPr userDrawn="1"/>
        </p:nvSpPr>
        <p:spPr>
          <a:xfrm>
            <a:off x="2129793" y="1617134"/>
            <a:ext cx="237065" cy="237065"/>
          </a:xfrm>
          <a:prstGeom prst="mathPlus">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26" name="Rectangle 425"/>
          <p:cNvSpPr/>
          <p:nvPr userDrawn="1"/>
        </p:nvSpPr>
        <p:spPr>
          <a:xfrm>
            <a:off x="76200" y="1193799"/>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28" name="Rectangle 427"/>
          <p:cNvSpPr/>
          <p:nvPr userDrawn="1"/>
        </p:nvSpPr>
        <p:spPr>
          <a:xfrm>
            <a:off x="92125" y="1202266"/>
            <a:ext cx="1196161" cy="246221"/>
          </a:xfrm>
          <a:prstGeom prst="rect">
            <a:avLst/>
          </a:prstGeom>
        </p:spPr>
        <p:txBody>
          <a:bodyPr wrap="square">
            <a:spAutoFit/>
          </a:bodyPr>
          <a:lstStyle/>
          <a:p>
            <a:r>
              <a:rPr lang="en-US" sz="1000" b="1" dirty="0">
                <a:latin typeface="Segoe UI" pitchFamily="34" charset="0"/>
              </a:rPr>
              <a:t>Favorites</a:t>
            </a:r>
          </a:p>
        </p:txBody>
      </p:sp>
      <p:pic>
        <p:nvPicPr>
          <p:cNvPr id="429" name="Picture 2" descr="Watch free Web seminars">
            <a:hlinkClick r:id="rId14"/>
          </p:cNvPr>
          <p:cNvPicPr>
            <a:picLocks noChangeAspect="1" noChangeArrowheads="1"/>
          </p:cNvPicPr>
          <p:nvPr userDrawn="1"/>
        </p:nvPicPr>
        <p:blipFill>
          <a:blip r:embed="rId15">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pic>
        <p:nvPicPr>
          <p:cNvPr id="431" name="Picture 430" descr="Child User.png"/>
          <p:cNvPicPr>
            <a:picLocks noChangeAspect="1"/>
          </p:cNvPicPr>
          <p:nvPr userDrawn="1"/>
        </p:nvPicPr>
        <p:blipFill>
          <a:blip r:embed="rId16" cstate="print">
            <a:duotone>
              <a:schemeClr val="accent1">
                <a:shade val="45000"/>
                <a:satMod val="135000"/>
              </a:schemeClr>
              <a:prstClr val="white"/>
            </a:duotone>
          </a:blip>
          <a:stretch>
            <a:fillRect/>
          </a:stretch>
        </p:blipFill>
        <p:spPr>
          <a:xfrm>
            <a:off x="2484120" y="1417320"/>
            <a:ext cx="505163" cy="522923"/>
          </a:xfrm>
          <a:prstGeom prst="rect">
            <a:avLst/>
          </a:prstGeom>
        </p:spPr>
      </p:pic>
      <p:sp>
        <p:nvSpPr>
          <p:cNvPr id="432" name="Plus 431"/>
          <p:cNvSpPr/>
          <p:nvPr userDrawn="1"/>
        </p:nvSpPr>
        <p:spPr>
          <a:xfrm>
            <a:off x="2743200" y="1617134"/>
            <a:ext cx="237065" cy="237065"/>
          </a:xfrm>
          <a:prstGeom prst="mathPlus">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52" name="TextBox 451"/>
          <p:cNvSpPr txBox="1"/>
          <p:nvPr userDrawn="1"/>
        </p:nvSpPr>
        <p:spPr>
          <a:xfrm>
            <a:off x="2945326" y="1769573"/>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File</a:t>
            </a:r>
          </a:p>
        </p:txBody>
      </p:sp>
      <p:sp>
        <p:nvSpPr>
          <p:cNvPr id="453" name="Folded Corner 452"/>
          <p:cNvSpPr/>
          <p:nvPr userDrawn="1"/>
        </p:nvSpPr>
        <p:spPr>
          <a:xfrm rot="10800000">
            <a:off x="3173926" y="1524000"/>
            <a:ext cx="228600" cy="304800"/>
          </a:xfrm>
          <a:prstGeom prst="foldedCorner">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54" name="Plus 453"/>
          <p:cNvSpPr/>
          <p:nvPr userDrawn="1"/>
        </p:nvSpPr>
        <p:spPr>
          <a:xfrm>
            <a:off x="3272986" y="1617134"/>
            <a:ext cx="237065" cy="237065"/>
          </a:xfrm>
          <a:prstGeom prst="mathPlus">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167" name="Picture 166" descr="tabe.png"/>
          <p:cNvPicPr>
            <a:picLocks noChangeAspect="1"/>
          </p:cNvPicPr>
          <p:nvPr userDrawn="1"/>
        </p:nvPicPr>
        <p:blipFill>
          <a:blip r:embed="rId17"/>
          <a:stretch>
            <a:fillRect/>
          </a:stretch>
        </p:blipFill>
        <p:spPr>
          <a:xfrm>
            <a:off x="1333500" y="6582064"/>
            <a:ext cx="1476375" cy="266700"/>
          </a:xfrm>
          <a:prstGeom prst="rect">
            <a:avLst/>
          </a:prstGeom>
        </p:spPr>
      </p:pic>
      <p:pic>
        <p:nvPicPr>
          <p:cNvPr id="168" name="Picture 2"/>
          <p:cNvPicPr>
            <a:picLocks noChangeAspect="1" noChangeArrowheads="1"/>
          </p:cNvPicPr>
          <p:nvPr userDrawn="1"/>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OL Blank">
    <p:spTree>
      <p:nvGrpSpPr>
        <p:cNvPr id="1" name=""/>
        <p:cNvGrpSpPr/>
        <p:nvPr/>
      </p:nvGrpSpPr>
      <p:grpSpPr>
        <a:xfrm>
          <a:off x="0" y="0"/>
          <a:ext cx="0" cy="0"/>
          <a:chOff x="0" y="0"/>
          <a:chExt cx="0" cy="0"/>
        </a:xfrm>
      </p:grpSpPr>
      <p:pic>
        <p:nvPicPr>
          <p:cNvPr id="16" name="Picture 15" descr="Picture1.png"/>
          <p:cNvPicPr>
            <a:picLocks noChangeAspect="1"/>
          </p:cNvPicPr>
          <p:nvPr userDrawn="1"/>
        </p:nvPicPr>
        <p:blipFill>
          <a:blip r:embed="rId2"/>
          <a:srcRect t="95111"/>
          <a:stretch>
            <a:fillRect/>
          </a:stretch>
        </p:blipFill>
        <p:spPr>
          <a:xfrm>
            <a:off x="5937" y="6522720"/>
            <a:ext cx="9138063" cy="335280"/>
          </a:xfrm>
          <a:prstGeom prst="rect">
            <a:avLst/>
          </a:prstGeom>
        </p:spPr>
      </p:pic>
      <p:grpSp>
        <p:nvGrpSpPr>
          <p:cNvPr id="32" name="Group 31"/>
          <p:cNvGrpSpPr/>
          <p:nvPr userDrawn="1"/>
        </p:nvGrpSpPr>
        <p:grpSpPr>
          <a:xfrm>
            <a:off x="0" y="-1"/>
            <a:ext cx="9144000" cy="6553201"/>
            <a:chOff x="1729946" y="0"/>
            <a:chExt cx="7414054" cy="5313406"/>
          </a:xfrm>
        </p:grpSpPr>
        <p:pic>
          <p:nvPicPr>
            <p:cNvPr id="17" name="Picture 16" descr="desktop.png"/>
            <p:cNvPicPr>
              <a:picLocks noChangeAspect="1"/>
            </p:cNvPicPr>
            <p:nvPr userDrawn="1"/>
          </p:nvPicPr>
          <p:blipFill>
            <a:blip r:embed="rId3"/>
            <a:srcRect l="34259" b="37180"/>
            <a:stretch>
              <a:fillRect/>
            </a:stretch>
          </p:blipFill>
          <p:spPr>
            <a:xfrm>
              <a:off x="1729946" y="0"/>
              <a:ext cx="7414054" cy="5313406"/>
            </a:xfrm>
            <a:prstGeom prst="rect">
              <a:avLst/>
            </a:prstGeom>
          </p:spPr>
        </p:pic>
        <p:pic>
          <p:nvPicPr>
            <p:cNvPr id="19" name="Picture 18" descr="desktop.png"/>
            <p:cNvPicPr>
              <a:picLocks noChangeAspect="1"/>
            </p:cNvPicPr>
            <p:nvPr userDrawn="1"/>
          </p:nvPicPr>
          <p:blipFill>
            <a:blip r:embed="rId3"/>
            <a:srcRect l="90000" t="28889" b="56667"/>
            <a:stretch>
              <a:fillRect/>
            </a:stretch>
          </p:blipFill>
          <p:spPr>
            <a:xfrm>
              <a:off x="8016240" y="1216660"/>
              <a:ext cx="1127760" cy="1221740"/>
            </a:xfrm>
            <a:prstGeom prst="rect">
              <a:avLst/>
            </a:prstGeom>
          </p:spPr>
        </p:pic>
        <p:pic>
          <p:nvPicPr>
            <p:cNvPr id="20" name="Picture 19" descr="desktop.png"/>
            <p:cNvPicPr>
              <a:picLocks noChangeAspect="1"/>
            </p:cNvPicPr>
            <p:nvPr userDrawn="1"/>
          </p:nvPicPr>
          <p:blipFill>
            <a:blip r:embed="rId3"/>
            <a:srcRect l="87500" t="15589" b="78485"/>
            <a:stretch>
              <a:fillRect/>
            </a:stretch>
          </p:blipFill>
          <p:spPr>
            <a:xfrm>
              <a:off x="7734300" y="1403773"/>
              <a:ext cx="1409700" cy="501227"/>
            </a:xfrm>
            <a:prstGeom prst="rect">
              <a:avLst/>
            </a:prstGeom>
          </p:spPr>
        </p:pic>
        <p:pic>
          <p:nvPicPr>
            <p:cNvPr id="25" name="Picture 24" descr="desktop.png"/>
            <p:cNvPicPr>
              <a:picLocks noChangeAspect="1"/>
            </p:cNvPicPr>
            <p:nvPr userDrawn="1"/>
          </p:nvPicPr>
          <p:blipFill>
            <a:blip r:embed="rId3"/>
            <a:srcRect l="56757" t="50112" b="47748"/>
            <a:stretch>
              <a:fillRect/>
            </a:stretch>
          </p:blipFill>
          <p:spPr>
            <a:xfrm>
              <a:off x="4267200" y="4419600"/>
              <a:ext cx="4876800" cy="180975"/>
            </a:xfrm>
            <a:prstGeom prst="rect">
              <a:avLst/>
            </a:prstGeom>
          </p:spPr>
        </p:pic>
      </p:grpSp>
      <p:pic>
        <p:nvPicPr>
          <p:cNvPr id="9" name="Picture 2"/>
          <p:cNvPicPr>
            <a:picLocks noChangeAspect="1" noChangeArrowheads="1"/>
          </p:cNvPicPr>
          <p:nvPr userDrawn="1"/>
        </p:nvPicPr>
        <p:blipFill>
          <a:blip r:embed="rId4"/>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0"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userDrawn="1">
  <p:cSld name="1_Custom Layout">
    <p:spTree>
      <p:nvGrpSpPr>
        <p:cNvPr id="1" name=""/>
        <p:cNvGrpSpPr/>
        <p:nvPr/>
      </p:nvGrpSpPr>
      <p:grpSpPr>
        <a:xfrm>
          <a:off x="0" y="0"/>
          <a:ext cx="0" cy="0"/>
          <a:chOff x="0" y="0"/>
          <a:chExt cx="0" cy="0"/>
        </a:xfrm>
      </p:grpSpPr>
      <p:pic>
        <p:nvPicPr>
          <p:cNvPr id="6" name="Picture 5" descr="irridescent-background.png"/>
          <p:cNvPicPr>
            <a:picLocks noChangeAspect="1"/>
          </p:cNvPicPr>
          <p:nvPr userDrawn="1"/>
        </p:nvPicPr>
        <p:blipFill>
          <a:blip r:embed="rId2"/>
          <a:stretch>
            <a:fillRect/>
          </a:stretch>
        </p:blipFill>
        <p:spPr>
          <a:xfrm>
            <a:off x="0" y="2133600"/>
            <a:ext cx="9144000" cy="5489732"/>
          </a:xfrm>
          <a:prstGeom prst="rect">
            <a:avLst/>
          </a:prstGeom>
        </p:spPr>
      </p:pic>
      <p:pic>
        <p:nvPicPr>
          <p:cNvPr id="7" name="Picture 6" descr="top-background.png"/>
          <p:cNvPicPr>
            <a:picLocks noChangeAspect="1"/>
          </p:cNvPicPr>
          <p:nvPr userDrawn="1"/>
        </p:nvPicPr>
        <p:blipFill>
          <a:blip r:embed="rId3"/>
          <a:stretch>
            <a:fillRect/>
          </a:stretch>
        </p:blipFill>
        <p:spPr>
          <a:xfrm flipH="1">
            <a:off x="-643177" y="-563761"/>
            <a:ext cx="11410543" cy="4830961"/>
          </a:xfrm>
          <a:prstGeom prst="rect">
            <a:avLst/>
          </a:prstGeom>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ign in">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grpSp>
        <p:nvGrpSpPr>
          <p:cNvPr id="2" name="Group 61"/>
          <p:cNvGrpSpPr/>
          <p:nvPr userDrawn="1"/>
        </p:nvGrpSpPr>
        <p:grpSpPr>
          <a:xfrm>
            <a:off x="8895706" y="884207"/>
            <a:ext cx="164592" cy="5623560"/>
            <a:chOff x="8901933" y="884725"/>
            <a:chExt cx="164592" cy="5623560"/>
          </a:xfrm>
        </p:grpSpPr>
        <p:sp>
          <p:nvSpPr>
            <p:cNvPr id="23" name="Rectangle 2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23"/>
            <p:cNvSpPr/>
            <p:nvPr/>
          </p:nvSpPr>
          <p:spPr>
            <a:xfrm>
              <a:off x="8901933"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7"/>
            <p:cNvGrpSpPr/>
            <p:nvPr/>
          </p:nvGrpSpPr>
          <p:grpSpPr>
            <a:xfrm>
              <a:off x="8939993" y="2382966"/>
              <a:ext cx="73152" cy="87341"/>
              <a:chOff x="8939993" y="2382966"/>
              <a:chExt cx="73152" cy="87341"/>
            </a:xfrm>
          </p:grpSpPr>
          <p:sp>
            <p:nvSpPr>
              <p:cNvPr id="28" name="Rounded Rectangle 2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ounded Rectangle 2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ounded Rectangle 2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 name="Isosceles Triangle 2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Isosceles Triangle 2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3" name="Group 12"/>
          <p:cNvGrpSpPr/>
          <p:nvPr userDrawn="1"/>
        </p:nvGrpSpPr>
        <p:grpSpPr>
          <a:xfrm>
            <a:off x="89499" y="927100"/>
            <a:ext cx="8749701" cy="3994496"/>
            <a:chOff x="89499" y="699224"/>
            <a:chExt cx="9199593" cy="4222371"/>
          </a:xfrm>
        </p:grpSpPr>
        <p:pic>
          <p:nvPicPr>
            <p:cNvPr id="14" name="Picture 2"/>
            <p:cNvPicPr>
              <a:picLocks noChangeAspect="1" noChangeArrowheads="1"/>
            </p:cNvPicPr>
            <p:nvPr/>
          </p:nvPicPr>
          <p:blipFill>
            <a:blip r:embed="rId4">
              <a:lum bright="2000"/>
            </a:blip>
            <a:srcRect/>
            <a:stretch>
              <a:fillRect/>
            </a:stretch>
          </p:blipFill>
          <p:spPr bwMode="auto">
            <a:xfrm>
              <a:off x="89499" y="699936"/>
              <a:ext cx="6616101" cy="4221659"/>
            </a:xfrm>
            <a:prstGeom prst="rect">
              <a:avLst/>
            </a:prstGeom>
            <a:noFill/>
            <a:ln w="9525">
              <a:noFill/>
              <a:miter lim="800000"/>
              <a:headEnd/>
              <a:tailEnd/>
            </a:ln>
            <a:effectLst/>
          </p:spPr>
        </p:pic>
        <p:pic>
          <p:nvPicPr>
            <p:cNvPr id="15" name="Picture 2"/>
            <p:cNvPicPr>
              <a:picLocks noChangeAspect="1" noChangeArrowheads="1"/>
            </p:cNvPicPr>
            <p:nvPr/>
          </p:nvPicPr>
          <p:blipFill>
            <a:blip r:embed="rId4">
              <a:lum bright="2000"/>
            </a:blip>
            <a:srcRect l="59539"/>
            <a:stretch>
              <a:fillRect/>
            </a:stretch>
          </p:blipFill>
          <p:spPr bwMode="auto">
            <a:xfrm flipH="1">
              <a:off x="6692247" y="699224"/>
              <a:ext cx="2596845" cy="4221659"/>
            </a:xfrm>
            <a:prstGeom prst="rect">
              <a:avLst/>
            </a:prstGeom>
            <a:noFill/>
            <a:ln w="9525">
              <a:noFill/>
              <a:miter lim="800000"/>
              <a:headEnd/>
              <a:tailEnd/>
            </a:ln>
            <a:effectLst/>
          </p:spPr>
        </p:pic>
      </p:grpSp>
      <p:grpSp>
        <p:nvGrpSpPr>
          <p:cNvPr id="16" name="Group 15"/>
          <p:cNvGrpSpPr/>
          <p:nvPr userDrawn="1"/>
        </p:nvGrpSpPr>
        <p:grpSpPr>
          <a:xfrm flipV="1">
            <a:off x="89499" y="4876799"/>
            <a:ext cx="8749701" cy="1600200"/>
            <a:chOff x="89499" y="3230108"/>
            <a:chExt cx="9199593" cy="1691487"/>
          </a:xfrm>
        </p:grpSpPr>
        <p:pic>
          <p:nvPicPr>
            <p:cNvPr id="17" name="Picture 2"/>
            <p:cNvPicPr>
              <a:picLocks noChangeAspect="1" noChangeArrowheads="1"/>
            </p:cNvPicPr>
            <p:nvPr/>
          </p:nvPicPr>
          <p:blipFill>
            <a:blip r:embed="rId4">
              <a:lum bright="2000"/>
            </a:blip>
            <a:srcRect t="59933"/>
            <a:stretch>
              <a:fillRect/>
            </a:stretch>
          </p:blipFill>
          <p:spPr bwMode="auto">
            <a:xfrm>
              <a:off x="89499" y="3230108"/>
              <a:ext cx="6616100" cy="1691487"/>
            </a:xfrm>
            <a:prstGeom prst="rect">
              <a:avLst/>
            </a:prstGeom>
            <a:noFill/>
            <a:ln w="9525">
              <a:noFill/>
              <a:miter lim="800000"/>
              <a:headEnd/>
              <a:tailEnd/>
            </a:ln>
            <a:effectLst/>
          </p:spPr>
        </p:pic>
        <p:pic>
          <p:nvPicPr>
            <p:cNvPr id="18" name="Picture 2"/>
            <p:cNvPicPr>
              <a:picLocks noChangeAspect="1" noChangeArrowheads="1"/>
            </p:cNvPicPr>
            <p:nvPr/>
          </p:nvPicPr>
          <p:blipFill>
            <a:blip r:embed="rId4">
              <a:lum bright="2000"/>
            </a:blip>
            <a:srcRect l="60750" t="59950"/>
            <a:stretch>
              <a:fillRect/>
            </a:stretch>
          </p:blipFill>
          <p:spPr bwMode="auto">
            <a:xfrm flipH="1">
              <a:off x="6692247" y="3230108"/>
              <a:ext cx="2596845" cy="1690776"/>
            </a:xfrm>
            <a:prstGeom prst="rect">
              <a:avLst/>
            </a:prstGeom>
            <a:noFill/>
            <a:ln w="9525">
              <a:noFill/>
              <a:miter lim="800000"/>
              <a:headEnd/>
              <a:tailEnd/>
            </a:ln>
            <a:effectLst/>
          </p:spPr>
        </p:pic>
      </p:grpSp>
      <p:pic>
        <p:nvPicPr>
          <p:cNvPr id="19" name="Picture 2" descr="C:\Users\quentinl\Desktop\logo_OfficeLive.gif"/>
          <p:cNvPicPr>
            <a:picLocks noChangeAspect="1" noChangeArrowheads="1"/>
          </p:cNvPicPr>
          <p:nvPr userDrawn="1"/>
        </p:nvPicPr>
        <p:blipFill>
          <a:blip r:embed="rId5"/>
          <a:srcRect/>
          <a:stretch>
            <a:fillRect/>
          </a:stretch>
        </p:blipFill>
        <p:spPr bwMode="auto">
          <a:xfrm>
            <a:off x="280388" y="990600"/>
            <a:ext cx="1731818" cy="450273"/>
          </a:xfrm>
          <a:prstGeom prst="rect">
            <a:avLst/>
          </a:prstGeom>
          <a:noFill/>
        </p:spPr>
      </p:pic>
      <p:grpSp>
        <p:nvGrpSpPr>
          <p:cNvPr id="20" name="Group 23"/>
          <p:cNvGrpSpPr/>
          <p:nvPr userDrawn="1"/>
        </p:nvGrpSpPr>
        <p:grpSpPr>
          <a:xfrm>
            <a:off x="304800" y="1066800"/>
            <a:ext cx="3585030" cy="5558444"/>
            <a:chOff x="5181600" y="1447800"/>
            <a:chExt cx="3810000" cy="3810000"/>
          </a:xfrm>
          <a:scene3d>
            <a:camera prst="isometricOffAxis2Top"/>
            <a:lightRig rig="threePt" dir="t"/>
          </a:scene3d>
        </p:grpSpPr>
        <p:sp>
          <p:nvSpPr>
            <p:cNvPr id="21" name="Oval 20"/>
            <p:cNvSpPr/>
            <p:nvPr/>
          </p:nvSpPr>
          <p:spPr>
            <a:xfrm>
              <a:off x="5181600" y="1447800"/>
              <a:ext cx="3810000" cy="3810000"/>
            </a:xfrm>
            <a:prstGeom prst="ellipse">
              <a:avLst/>
            </a:prstGeom>
            <a:gradFill>
              <a:gsLst>
                <a:gs pos="0">
                  <a:schemeClr val="accent1">
                    <a:tint val="66000"/>
                    <a:satMod val="160000"/>
                  </a:schemeClr>
                </a:gs>
                <a:gs pos="50000">
                  <a:schemeClr val="accent1">
                    <a:tint val="44500"/>
                    <a:satMod val="160000"/>
                  </a:schemeClr>
                </a:gs>
                <a:gs pos="100000">
                  <a:schemeClr val="tx2">
                    <a:lumMod val="40000"/>
                    <a:lumOff val="60000"/>
                  </a:schemeClr>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5886450" y="2181225"/>
              <a:ext cx="2400300" cy="23431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5" name="Picture 8" descr="\\eventsql\dvd27\Clip_Installer\DVD_ART\Artwork_Imagery\Shapes and Graphics\Windows Live Illustration Icons\Windows Live Messenger Icon.png"/>
          <p:cNvPicPr>
            <a:picLocks noChangeAspect="1" noChangeArrowheads="1"/>
          </p:cNvPicPr>
          <p:nvPr userDrawn="1"/>
        </p:nvPicPr>
        <p:blipFill>
          <a:blip r:embed="rId6" cstate="print">
            <a:duotone>
              <a:schemeClr val="accent1">
                <a:shade val="45000"/>
                <a:satMod val="135000"/>
              </a:schemeClr>
              <a:prstClr val="white"/>
            </a:duotone>
            <a:lum bright="24000" contrast="-28000"/>
          </a:blip>
          <a:srcRect/>
          <a:stretch>
            <a:fillRect/>
          </a:stretch>
        </p:blipFill>
        <p:spPr bwMode="auto">
          <a:xfrm>
            <a:off x="2743200" y="2759617"/>
            <a:ext cx="1108364" cy="890386"/>
          </a:xfrm>
          <a:prstGeom prst="rect">
            <a:avLst/>
          </a:prstGeom>
          <a:noFill/>
        </p:spPr>
      </p:pic>
      <p:sp>
        <p:nvSpPr>
          <p:cNvPr id="31" name="Rounded Rectangle 30"/>
          <p:cNvSpPr/>
          <p:nvPr userDrawn="1"/>
        </p:nvSpPr>
        <p:spPr>
          <a:xfrm>
            <a:off x="4343400" y="2895600"/>
            <a:ext cx="4305299" cy="2840182"/>
          </a:xfrm>
          <a:prstGeom prst="roundRect">
            <a:avLst>
              <a:gd name="adj" fmla="val 6254"/>
            </a:avLst>
          </a:prstGeom>
          <a:gradFill flip="none" rotWithShape="1">
            <a:gsLst>
              <a:gs pos="0">
                <a:schemeClr val="accent1">
                  <a:tint val="66000"/>
                  <a:satMod val="160000"/>
                  <a:alpha val="47000"/>
                </a:schemeClr>
              </a:gs>
              <a:gs pos="50000">
                <a:schemeClr val="accent1">
                  <a:tint val="44500"/>
                  <a:satMod val="160000"/>
                  <a:alpha val="62000"/>
                </a:schemeClr>
              </a:gs>
              <a:gs pos="100000">
                <a:schemeClr val="accent1">
                  <a:tint val="23500"/>
                  <a:satMod val="160000"/>
                  <a:alpha val="56000"/>
                </a:schemeClr>
              </a:gs>
            </a:gsLst>
            <a:lin ang="16200000" scaled="1"/>
            <a:tileRect/>
          </a:gradFill>
          <a:ln>
            <a:solidFill>
              <a:schemeClr val="accent1">
                <a:shade val="50000"/>
                <a:alpha val="20000"/>
              </a:schemeClr>
            </a:solid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userDrawn="1"/>
        </p:nvSpPr>
        <p:spPr>
          <a:xfrm>
            <a:off x="5741677" y="3576782"/>
            <a:ext cx="1036065" cy="307776"/>
          </a:xfrm>
          <a:prstGeom prst="rect">
            <a:avLst/>
          </a:prstGeom>
          <a:noFill/>
        </p:spPr>
        <p:txBody>
          <a:bodyPr wrap="none" rtlCol="0">
            <a:spAutoFit/>
          </a:bodyPr>
          <a:lstStyle/>
          <a:p>
            <a:r>
              <a:rPr lang="en-US" sz="1600" dirty="0">
                <a:latin typeface="Segoe UI" pitchFamily="34" charset="0"/>
                <a:ea typeface="Verdana" pitchFamily="34" charset="0"/>
                <a:cs typeface="Verdana" pitchFamily="34" charset="0"/>
              </a:rPr>
              <a:t>Username:</a:t>
            </a:r>
          </a:p>
        </p:txBody>
      </p:sp>
      <p:grpSp>
        <p:nvGrpSpPr>
          <p:cNvPr id="33" name="Group 15"/>
          <p:cNvGrpSpPr/>
          <p:nvPr userDrawn="1"/>
        </p:nvGrpSpPr>
        <p:grpSpPr>
          <a:xfrm>
            <a:off x="5789074" y="5117619"/>
            <a:ext cx="1148874" cy="341072"/>
            <a:chOff x="5638800" y="2628900"/>
            <a:chExt cx="609600" cy="180975"/>
          </a:xfrm>
        </p:grpSpPr>
        <p:sp>
          <p:nvSpPr>
            <p:cNvPr id="34" name="Rectangle 3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400" dirty="0">
                <a:latin typeface="Segoe Light" pitchFamily="34" charset="0"/>
              </a:endParaRPr>
            </a:p>
          </p:txBody>
        </p:sp>
        <p:sp>
          <p:nvSpPr>
            <p:cNvPr id="35" name="Rectangle 34"/>
            <p:cNvSpPr/>
            <p:nvPr/>
          </p:nvSpPr>
          <p:spPr>
            <a:xfrm>
              <a:off x="5638800" y="2628900"/>
              <a:ext cx="609600" cy="18097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tx1"/>
                  </a:solidFill>
                  <a:latin typeface="Segoe Light" pitchFamily="34" charset="0"/>
                  <a:ea typeface="Verdana" pitchFamily="34" charset="0"/>
                  <a:cs typeface="Verdana" pitchFamily="34" charset="0"/>
                </a:rPr>
                <a:t>Cancel</a:t>
              </a:r>
            </a:p>
          </p:txBody>
        </p:sp>
      </p:grpSp>
      <p:grpSp>
        <p:nvGrpSpPr>
          <p:cNvPr id="36" name="Group 18"/>
          <p:cNvGrpSpPr/>
          <p:nvPr userDrawn="1"/>
        </p:nvGrpSpPr>
        <p:grpSpPr>
          <a:xfrm>
            <a:off x="7225168" y="5117621"/>
            <a:ext cx="1148876" cy="341074"/>
            <a:chOff x="5638800" y="3048000"/>
            <a:chExt cx="609601" cy="180976"/>
          </a:xfrm>
        </p:grpSpPr>
        <p:sp>
          <p:nvSpPr>
            <p:cNvPr id="37" name="Rectangle 36"/>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400" dirty="0">
                <a:latin typeface="Segoe Light" pitchFamily="34" charset="0"/>
              </a:endParaRPr>
            </a:p>
          </p:txBody>
        </p:sp>
        <p:sp>
          <p:nvSpPr>
            <p:cNvPr id="38" name="Rectangle 37"/>
            <p:cNvSpPr/>
            <p:nvPr/>
          </p:nvSpPr>
          <p:spPr>
            <a:xfrm>
              <a:off x="5638801" y="3048001"/>
              <a:ext cx="609600" cy="180975"/>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latin typeface="Segoe Light" pitchFamily="34" charset="0"/>
                  <a:ea typeface="Verdana" pitchFamily="34" charset="0"/>
                  <a:cs typeface="Verdana" pitchFamily="34" charset="0"/>
                </a:rPr>
                <a:t>Sign In</a:t>
              </a:r>
            </a:p>
          </p:txBody>
        </p:sp>
      </p:grpSp>
      <p:sp>
        <p:nvSpPr>
          <p:cNvPr id="39" name="Rectangle 38"/>
          <p:cNvSpPr/>
          <p:nvPr userDrawn="1"/>
        </p:nvSpPr>
        <p:spPr>
          <a:xfrm>
            <a:off x="5741673" y="4558145"/>
            <a:ext cx="2632363" cy="277091"/>
          </a:xfrm>
          <a:prstGeom prst="rect">
            <a:avLst/>
          </a:prstGeom>
          <a:solidFill>
            <a:schemeClr val="bg1">
              <a:alpha val="68000"/>
            </a:schemeClr>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accent1">
                  <a:lumMod val="75000"/>
                </a:schemeClr>
              </a:solidFill>
              <a:latin typeface="Segoe UI" pitchFamily="34" charset="0"/>
            </a:endParaRPr>
          </a:p>
        </p:txBody>
      </p:sp>
      <p:sp>
        <p:nvSpPr>
          <p:cNvPr id="40" name="TextBox 39"/>
          <p:cNvSpPr txBox="1"/>
          <p:nvPr userDrawn="1"/>
        </p:nvSpPr>
        <p:spPr>
          <a:xfrm>
            <a:off x="5741677" y="4211782"/>
            <a:ext cx="976434" cy="307776"/>
          </a:xfrm>
          <a:prstGeom prst="rect">
            <a:avLst/>
          </a:prstGeom>
          <a:noFill/>
        </p:spPr>
        <p:txBody>
          <a:bodyPr wrap="none" rtlCol="0">
            <a:spAutoFit/>
          </a:bodyPr>
          <a:lstStyle/>
          <a:p>
            <a:r>
              <a:rPr lang="en-US" sz="1600" dirty="0">
                <a:latin typeface="Segoe UI" pitchFamily="34" charset="0"/>
                <a:ea typeface="Verdana" pitchFamily="34" charset="0"/>
                <a:cs typeface="Verdana" pitchFamily="34" charset="0"/>
              </a:rPr>
              <a:t>Password:</a:t>
            </a:r>
          </a:p>
        </p:txBody>
      </p:sp>
      <p:sp>
        <p:nvSpPr>
          <p:cNvPr id="41" name="Rectangle 40"/>
          <p:cNvSpPr/>
          <p:nvPr userDrawn="1"/>
        </p:nvSpPr>
        <p:spPr>
          <a:xfrm>
            <a:off x="4633313" y="3865418"/>
            <a:ext cx="969818" cy="969818"/>
          </a:xfrm>
          <a:prstGeom prst="rect">
            <a:avLst/>
          </a:prstGeom>
          <a:gradFill flip="none" rotWithShape="1">
            <a:gsLst>
              <a:gs pos="0">
                <a:schemeClr val="accent1">
                  <a:tint val="66000"/>
                  <a:satMod val="160000"/>
                  <a:alpha val="56000"/>
                </a:schemeClr>
              </a:gs>
              <a:gs pos="50000">
                <a:schemeClr val="accent1">
                  <a:tint val="44500"/>
                  <a:satMod val="160000"/>
                  <a:alpha val="32000"/>
                </a:schemeClr>
              </a:gs>
              <a:gs pos="100000">
                <a:schemeClr val="accent1">
                  <a:tint val="23500"/>
                  <a:satMod val="160000"/>
                  <a:alpha val="28000"/>
                </a:schemeClr>
              </a:gs>
            </a:gsLst>
            <a:lin ang="16200000" scaled="1"/>
            <a:tileRect/>
          </a:gradFill>
          <a:ln>
            <a:solidFill>
              <a:schemeClr val="accent1">
                <a:shade val="50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userDrawn="1"/>
        </p:nvSpPr>
        <p:spPr>
          <a:xfrm>
            <a:off x="4633313" y="3045168"/>
            <a:ext cx="3529612" cy="531614"/>
          </a:xfrm>
          <a:prstGeom prst="rect">
            <a:avLst/>
          </a:prstGeom>
          <a:noFill/>
        </p:spPr>
        <p:txBody>
          <a:bodyPr wrap="square" rtlCol="0">
            <a:spAutoFit/>
          </a:bodyPr>
          <a:lstStyle/>
          <a:p>
            <a:r>
              <a:rPr lang="en-US" sz="2800" dirty="0">
                <a:solidFill>
                  <a:schemeClr val="tx1">
                    <a:lumMod val="65000"/>
                    <a:lumOff val="35000"/>
                  </a:schemeClr>
                </a:solidFill>
                <a:latin typeface="Segoe Light" pitchFamily="34" charset="0"/>
              </a:rPr>
              <a:t>Sign in </a:t>
            </a:r>
            <a:r>
              <a:rPr lang="en-US" sz="2800" dirty="0">
                <a:solidFill>
                  <a:schemeClr val="accent1">
                    <a:lumMod val="75000"/>
                  </a:schemeClr>
                </a:solidFill>
                <a:latin typeface="Segoe Light" pitchFamily="34" charset="0"/>
              </a:rPr>
              <a:t>to Workspaces</a:t>
            </a:r>
          </a:p>
        </p:txBody>
      </p:sp>
      <p:pic>
        <p:nvPicPr>
          <p:cNvPr id="44" name="Picture 23" descr="deanna_work.jpg"/>
          <p:cNvPicPr>
            <a:picLocks noChangeAspect="1"/>
          </p:cNvPicPr>
          <p:nvPr userDrawn="1"/>
        </p:nvPicPr>
        <p:blipFill>
          <a:blip r:embed="rId7"/>
          <a:srcRect l="4808" t="8781" r="66025" b="37951"/>
          <a:stretch>
            <a:fillRect/>
          </a:stretch>
        </p:blipFill>
        <p:spPr bwMode="auto">
          <a:xfrm>
            <a:off x="4752975" y="3981450"/>
            <a:ext cx="752476" cy="752476"/>
          </a:xfrm>
          <a:prstGeom prst="rect">
            <a:avLst/>
          </a:prstGeom>
          <a:solidFill>
            <a:srgbClr val="FFFFFF">
              <a:shade val="85000"/>
            </a:srgbClr>
          </a:solidFill>
          <a:ln w="60325"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45" name="Picture 44" descr="clock.png"/>
          <p:cNvPicPr>
            <a:picLocks noChangeAspect="1"/>
          </p:cNvPicPr>
          <p:nvPr userDrawn="1"/>
        </p:nvPicPr>
        <p:blipFill>
          <a:blip r:embed="rId8">
            <a:duotone>
              <a:schemeClr val="accent1">
                <a:shade val="45000"/>
                <a:satMod val="135000"/>
              </a:schemeClr>
              <a:prstClr val="white"/>
            </a:duotone>
          </a:blip>
          <a:stretch>
            <a:fillRect/>
          </a:stretch>
        </p:blipFill>
        <p:spPr>
          <a:xfrm>
            <a:off x="5234709" y="1145309"/>
            <a:ext cx="969818" cy="969818"/>
          </a:xfrm>
          <a:prstGeom prst="rect">
            <a:avLst/>
          </a:prstGeom>
          <a:effectLst/>
        </p:spPr>
      </p:pic>
      <p:sp>
        <p:nvSpPr>
          <p:cNvPr id="46" name="10-Point Star 45"/>
          <p:cNvSpPr/>
          <p:nvPr userDrawn="1"/>
        </p:nvSpPr>
        <p:spPr>
          <a:xfrm>
            <a:off x="7947876" y="1052945"/>
            <a:ext cx="565743" cy="565743"/>
          </a:xfrm>
          <a:prstGeom prst="star10">
            <a:avLst/>
          </a:prstGeom>
          <a:solidFill>
            <a:srgbClr val="FFFF00">
              <a:alpha val="9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dirty="0">
              <a:solidFill>
                <a:schemeClr val="bg1">
                  <a:lumMod val="85000"/>
                </a:schemeClr>
              </a:solidFill>
            </a:endParaRPr>
          </a:p>
        </p:txBody>
      </p:sp>
      <p:sp>
        <p:nvSpPr>
          <p:cNvPr id="47" name="TextBox 46"/>
          <p:cNvSpPr txBox="1"/>
          <p:nvPr userDrawn="1"/>
        </p:nvSpPr>
        <p:spPr>
          <a:xfrm>
            <a:off x="6496612" y="1584564"/>
            <a:ext cx="425816" cy="181868"/>
          </a:xfrm>
          <a:prstGeom prst="rect">
            <a:avLst/>
          </a:prstGeom>
          <a:noFill/>
        </p:spPr>
        <p:txBody>
          <a:bodyPr wrap="none" rtlCol="0">
            <a:spAutoFit/>
          </a:bodyPr>
          <a:lstStyle/>
          <a:p>
            <a:r>
              <a:rPr lang="en-US" sz="700" dirty="0">
                <a:solidFill>
                  <a:schemeClr val="bg1">
                    <a:lumMod val="75000"/>
                  </a:schemeClr>
                </a:solidFill>
                <a:latin typeface="Segoe UI" pitchFamily="34" charset="0"/>
                <a:ea typeface="Verdana" pitchFamily="34" charset="0"/>
                <a:cs typeface="Verdana" pitchFamily="34" charset="0"/>
              </a:rPr>
              <a:t>TODAY</a:t>
            </a:r>
          </a:p>
        </p:txBody>
      </p:sp>
      <p:sp>
        <p:nvSpPr>
          <p:cNvPr id="48" name="TextBox 47"/>
          <p:cNvSpPr txBox="1"/>
          <p:nvPr userDrawn="1"/>
        </p:nvSpPr>
        <p:spPr>
          <a:xfrm>
            <a:off x="7182412" y="1587516"/>
            <a:ext cx="638578" cy="181868"/>
          </a:xfrm>
          <a:prstGeom prst="rect">
            <a:avLst/>
          </a:prstGeom>
          <a:noFill/>
        </p:spPr>
        <p:txBody>
          <a:bodyPr wrap="none" rtlCol="0">
            <a:spAutoFit/>
          </a:bodyPr>
          <a:lstStyle/>
          <a:p>
            <a:r>
              <a:rPr lang="en-US" sz="700" dirty="0">
                <a:solidFill>
                  <a:schemeClr val="bg1">
                    <a:lumMod val="75000"/>
                  </a:schemeClr>
                </a:solidFill>
                <a:latin typeface="Segoe UI" pitchFamily="34" charset="0"/>
                <a:ea typeface="Verdana" pitchFamily="34" charset="0"/>
                <a:cs typeface="Verdana" pitchFamily="34" charset="0"/>
              </a:rPr>
              <a:t>TOMORROW</a:t>
            </a:r>
          </a:p>
        </p:txBody>
      </p:sp>
      <p:sp>
        <p:nvSpPr>
          <p:cNvPr id="49" name="TextBox 48"/>
          <p:cNvSpPr txBox="1"/>
          <p:nvPr userDrawn="1"/>
        </p:nvSpPr>
        <p:spPr>
          <a:xfrm>
            <a:off x="8006758" y="1587516"/>
            <a:ext cx="504509" cy="181868"/>
          </a:xfrm>
          <a:prstGeom prst="rect">
            <a:avLst/>
          </a:prstGeom>
          <a:noFill/>
        </p:spPr>
        <p:txBody>
          <a:bodyPr wrap="none" rtlCol="0">
            <a:spAutoFit/>
          </a:bodyPr>
          <a:lstStyle/>
          <a:p>
            <a:r>
              <a:rPr lang="en-US" sz="700" dirty="0">
                <a:solidFill>
                  <a:schemeClr val="bg1">
                    <a:lumMod val="75000"/>
                  </a:schemeClr>
                </a:solidFill>
                <a:latin typeface="Segoe UI" pitchFamily="34" charset="0"/>
                <a:ea typeface="Verdana" pitchFamily="34" charset="0"/>
                <a:cs typeface="Verdana" pitchFamily="34" charset="0"/>
              </a:rPr>
              <a:t>TUESDAY</a:t>
            </a:r>
          </a:p>
        </p:txBody>
      </p:sp>
      <p:sp>
        <p:nvSpPr>
          <p:cNvPr id="50" name="TextBox 49"/>
          <p:cNvSpPr txBox="1"/>
          <p:nvPr userDrawn="1"/>
        </p:nvSpPr>
        <p:spPr>
          <a:xfrm>
            <a:off x="5486400" y="914400"/>
            <a:ext cx="2978701" cy="230832"/>
          </a:xfrm>
          <a:prstGeom prst="rect">
            <a:avLst/>
          </a:prstGeom>
          <a:noFill/>
        </p:spPr>
        <p:txBody>
          <a:bodyPr wrap="none" rtlCol="0">
            <a:spAutoFit/>
          </a:bodyPr>
          <a:lstStyle/>
          <a:p>
            <a:r>
              <a:rPr lang="en-US" sz="900" dirty="0">
                <a:solidFill>
                  <a:schemeClr val="bg1">
                    <a:lumMod val="65000"/>
                  </a:schemeClr>
                </a:solidFill>
                <a:latin typeface="Segoe UI" pitchFamily="34" charset="0"/>
                <a:ea typeface="Verdana" pitchFamily="34" charset="0"/>
                <a:cs typeface="Verdana" pitchFamily="34" charset="0"/>
              </a:rPr>
              <a:t>CURRENT WEATHER FORECAST IN SEATTLE WA, 98105</a:t>
            </a:r>
          </a:p>
        </p:txBody>
      </p:sp>
      <p:grpSp>
        <p:nvGrpSpPr>
          <p:cNvPr id="51" name="Group 65"/>
          <p:cNvGrpSpPr/>
          <p:nvPr userDrawn="1"/>
        </p:nvGrpSpPr>
        <p:grpSpPr>
          <a:xfrm>
            <a:off x="6441044" y="1159023"/>
            <a:ext cx="1966498" cy="427426"/>
            <a:chOff x="6514935" y="618317"/>
            <a:chExt cx="2163148" cy="470169"/>
          </a:xfrm>
          <a:effectLst>
            <a:reflection blurRad="6350" stA="52000" endA="300" endPos="35000" dir="5400000" sy="-100000" algn="bl" rotWithShape="0"/>
          </a:effectLst>
        </p:grpSpPr>
        <p:sp>
          <p:nvSpPr>
            <p:cNvPr id="52" name="Flowchart: Connector 51"/>
            <p:cNvSpPr/>
            <p:nvPr/>
          </p:nvSpPr>
          <p:spPr>
            <a:xfrm>
              <a:off x="8289135" y="618317"/>
              <a:ext cx="388948" cy="388948"/>
            </a:xfrm>
            <a:prstGeom prst="flowChartConnector">
              <a:avLst/>
            </a:prstGeom>
            <a:gradFill>
              <a:gsLst>
                <a:gs pos="0">
                  <a:schemeClr val="accent3">
                    <a:tint val="50000"/>
                    <a:satMod val="300000"/>
                    <a:alpha val="24000"/>
                  </a:schemeClr>
                </a:gs>
                <a:gs pos="35000">
                  <a:schemeClr val="accent3">
                    <a:tint val="37000"/>
                    <a:satMod val="300000"/>
                    <a:alpha val="58000"/>
                  </a:schemeClr>
                </a:gs>
                <a:gs pos="100000">
                  <a:schemeClr val="accent3">
                    <a:tint val="15000"/>
                    <a:satMod val="350000"/>
                    <a:alpha val="0"/>
                  </a:schemeClr>
                </a:gs>
              </a:gsLst>
            </a:gradFill>
            <a:ln>
              <a:solidFill>
                <a:schemeClr val="bg1">
                  <a:lumMod val="85000"/>
                </a:schemeClr>
              </a:solid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sz="1050" dirty="0">
                <a:solidFill>
                  <a:schemeClr val="bg1">
                    <a:lumMod val="85000"/>
                  </a:schemeClr>
                </a:solidFill>
              </a:endParaRPr>
            </a:p>
          </p:txBody>
        </p:sp>
        <p:sp>
          <p:nvSpPr>
            <p:cNvPr id="53" name="Flowchart: Connector 52"/>
            <p:cNvSpPr/>
            <p:nvPr/>
          </p:nvSpPr>
          <p:spPr>
            <a:xfrm>
              <a:off x="7467601" y="618317"/>
              <a:ext cx="388948" cy="388948"/>
            </a:xfrm>
            <a:prstGeom prst="flowChartConnector">
              <a:avLst/>
            </a:prstGeom>
            <a:gradFill>
              <a:gsLst>
                <a:gs pos="0">
                  <a:schemeClr val="accent3">
                    <a:tint val="50000"/>
                    <a:satMod val="300000"/>
                    <a:alpha val="24000"/>
                  </a:schemeClr>
                </a:gs>
                <a:gs pos="35000">
                  <a:schemeClr val="accent3">
                    <a:tint val="37000"/>
                    <a:satMod val="300000"/>
                    <a:alpha val="58000"/>
                  </a:schemeClr>
                </a:gs>
                <a:gs pos="100000">
                  <a:schemeClr val="accent3">
                    <a:tint val="15000"/>
                    <a:satMod val="350000"/>
                    <a:alpha val="0"/>
                  </a:schemeClr>
                </a:gs>
              </a:gsLst>
            </a:gradFill>
            <a:ln>
              <a:solidFill>
                <a:schemeClr val="bg1">
                  <a:lumMod val="85000"/>
                </a:schemeClr>
              </a:solid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sz="1050" dirty="0">
                <a:solidFill>
                  <a:schemeClr val="bg1">
                    <a:lumMod val="85000"/>
                  </a:schemeClr>
                </a:solidFill>
              </a:endParaRPr>
            </a:p>
          </p:txBody>
        </p:sp>
        <p:sp>
          <p:nvSpPr>
            <p:cNvPr id="54" name="Cloud 53"/>
            <p:cNvSpPr/>
            <p:nvPr/>
          </p:nvSpPr>
          <p:spPr>
            <a:xfrm rot="1021232">
              <a:off x="7608359" y="839796"/>
              <a:ext cx="304800" cy="225262"/>
            </a:xfrm>
            <a:prstGeom prst="cloud">
              <a:avLst/>
            </a:prstGeom>
            <a:gradFill>
              <a:gsLst>
                <a:gs pos="30000">
                  <a:schemeClr val="bg1"/>
                </a:gs>
                <a:gs pos="100000">
                  <a:srgbClr val="FFEBFA"/>
                </a:gs>
              </a:gsLst>
              <a:lin ang="10200000" scaled="0"/>
            </a:gra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lowchart: Connector 54"/>
            <p:cNvSpPr/>
            <p:nvPr/>
          </p:nvSpPr>
          <p:spPr>
            <a:xfrm>
              <a:off x="6629400" y="618317"/>
              <a:ext cx="388948" cy="388948"/>
            </a:xfrm>
            <a:prstGeom prst="flowChartConnector">
              <a:avLst/>
            </a:prstGeom>
            <a:gradFill>
              <a:gsLst>
                <a:gs pos="0">
                  <a:schemeClr val="accent3">
                    <a:tint val="50000"/>
                    <a:satMod val="300000"/>
                    <a:alpha val="24000"/>
                  </a:schemeClr>
                </a:gs>
                <a:gs pos="35000">
                  <a:schemeClr val="accent3">
                    <a:tint val="37000"/>
                    <a:satMod val="300000"/>
                    <a:alpha val="58000"/>
                  </a:schemeClr>
                </a:gs>
                <a:gs pos="100000">
                  <a:schemeClr val="accent3">
                    <a:tint val="15000"/>
                    <a:satMod val="350000"/>
                    <a:alpha val="0"/>
                  </a:schemeClr>
                </a:gs>
              </a:gsLst>
            </a:gradFill>
            <a:ln>
              <a:solidFill>
                <a:schemeClr val="bg1">
                  <a:lumMod val="85000"/>
                </a:schemeClr>
              </a:solidFill>
            </a:ln>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sz="1050" dirty="0">
                <a:solidFill>
                  <a:schemeClr val="bg1">
                    <a:lumMod val="85000"/>
                  </a:schemeClr>
                </a:solidFill>
              </a:endParaRPr>
            </a:p>
          </p:txBody>
        </p:sp>
        <p:sp>
          <p:nvSpPr>
            <p:cNvPr id="56" name="Cloud 55"/>
            <p:cNvSpPr/>
            <p:nvPr/>
          </p:nvSpPr>
          <p:spPr>
            <a:xfrm rot="1021232">
              <a:off x="6628947" y="845920"/>
              <a:ext cx="431604" cy="242566"/>
            </a:xfrm>
            <a:prstGeom prst="cloud">
              <a:avLst/>
            </a:prstGeom>
            <a:gradFill>
              <a:gsLst>
                <a:gs pos="30000">
                  <a:schemeClr val="bg1"/>
                </a:gs>
                <a:gs pos="100000">
                  <a:srgbClr val="FFEBFA"/>
                </a:gs>
              </a:gsLst>
              <a:lin ang="10200000" scaled="0"/>
            </a:gra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Cloud 56"/>
            <p:cNvSpPr/>
            <p:nvPr/>
          </p:nvSpPr>
          <p:spPr>
            <a:xfrm rot="1021232">
              <a:off x="6514935" y="723735"/>
              <a:ext cx="304800" cy="304800"/>
            </a:xfrm>
            <a:prstGeom prst="cloud">
              <a:avLst/>
            </a:prstGeom>
            <a:gradFill>
              <a:gsLst>
                <a:gs pos="30000">
                  <a:schemeClr val="bg1"/>
                </a:gs>
                <a:gs pos="100000">
                  <a:srgbClr val="FFEBFA"/>
                </a:gs>
              </a:gsLst>
              <a:lin ang="10200000" scaled="0"/>
            </a:gradFill>
            <a:ln w="952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8" name="Picture 57" descr="docs-and-stuff.png"/>
          <p:cNvPicPr>
            <a:picLocks noChangeAspect="1"/>
          </p:cNvPicPr>
          <p:nvPr userDrawn="1"/>
        </p:nvPicPr>
        <p:blipFill>
          <a:blip r:embed="rId9">
            <a:duotone>
              <a:schemeClr val="accent1">
                <a:shade val="45000"/>
                <a:satMod val="135000"/>
              </a:schemeClr>
              <a:prstClr val="white"/>
            </a:duotone>
          </a:blip>
          <a:stretch>
            <a:fillRect/>
          </a:stretch>
        </p:blipFill>
        <p:spPr>
          <a:xfrm rot="548367">
            <a:off x="1085755" y="2156188"/>
            <a:ext cx="1898141" cy="2309317"/>
          </a:xfrm>
          <a:prstGeom prst="rect">
            <a:avLst/>
          </a:prstGeom>
          <a:effectLst>
            <a:reflection blurRad="6350" stA="52000" endA="300" endPos="35000" dir="5400000" sy="-100000" algn="bl" rotWithShape="0"/>
          </a:effectLst>
        </p:spPr>
      </p:pic>
      <p:pic>
        <p:nvPicPr>
          <p:cNvPr id="59" name="Picture 8" descr="\\eventsql\dvd27\Clip_Installer\DVD_ART\Artwork_Imagery\Shapes and Graphics\Windows Live Illustration Icons\Windows Live Messenger Icon.png"/>
          <p:cNvPicPr>
            <a:picLocks noChangeAspect="1" noChangeArrowheads="1"/>
          </p:cNvPicPr>
          <p:nvPr userDrawn="1"/>
        </p:nvPicPr>
        <p:blipFill>
          <a:blip r:embed="rId10" cstate="print">
            <a:duotone>
              <a:schemeClr val="accent1">
                <a:shade val="45000"/>
                <a:satMod val="135000"/>
              </a:schemeClr>
              <a:prstClr val="white"/>
            </a:duotone>
            <a:lum bright="18000" contrast="-23000"/>
          </a:blip>
          <a:srcRect/>
          <a:stretch>
            <a:fillRect/>
          </a:stretch>
        </p:blipFill>
        <p:spPr bwMode="auto">
          <a:xfrm>
            <a:off x="133350" y="3355940"/>
            <a:ext cx="1466850" cy="1178370"/>
          </a:xfrm>
          <a:prstGeom prst="rect">
            <a:avLst/>
          </a:prstGeom>
          <a:noFill/>
        </p:spPr>
      </p:pic>
      <p:sp>
        <p:nvSpPr>
          <p:cNvPr id="60" name="Rectangle 59"/>
          <p:cNvSpPr/>
          <p:nvPr userDrawn="1"/>
        </p:nvSpPr>
        <p:spPr>
          <a:xfrm>
            <a:off x="4741652" y="3971026"/>
            <a:ext cx="762000" cy="762000"/>
          </a:xfrm>
          <a:prstGeom prst="rect">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6200000" scaled="1"/>
            <a:tileRect/>
          </a:gradFill>
          <a:ln>
            <a:solidFill>
              <a:schemeClr val="accent1">
                <a:shade val="50000"/>
                <a:alpha val="20000"/>
              </a:schemeClr>
            </a:solid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hlinkClick r:id="" action="ppaction://hlinkshowjump?jump=nextslide"/>
          </p:cNvPr>
          <p:cNvSpPr/>
          <p:nvPr userDrawn="1"/>
        </p:nvSpPr>
        <p:spPr>
          <a:xfrm>
            <a:off x="5741673" y="3897168"/>
            <a:ext cx="2632363" cy="277091"/>
          </a:xfrm>
          <a:prstGeom prst="rect">
            <a:avLst/>
          </a:prstGeom>
          <a:solidFill>
            <a:schemeClr val="bg1">
              <a:alpha val="68000"/>
            </a:schemeClr>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dirty="0">
              <a:solidFill>
                <a:schemeClr val="accent1">
                  <a:lumMod val="75000"/>
                </a:schemeClr>
              </a:solidFill>
              <a:latin typeface="Segoe UI" pitchFamily="34" charset="0"/>
            </a:endParaRPr>
          </a:p>
        </p:txBody>
      </p:sp>
      <p:sp>
        <p:nvSpPr>
          <p:cNvPr id="66" name="Rectangle 65"/>
          <p:cNvSpPr/>
          <p:nvPr userDrawn="1"/>
        </p:nvSpPr>
        <p:spPr>
          <a:xfrm>
            <a:off x="5762599" y="3886200"/>
            <a:ext cx="1960986" cy="307777"/>
          </a:xfrm>
          <a:prstGeom prst="rect">
            <a:avLst/>
          </a:prstGeom>
        </p:spPr>
        <p:txBody>
          <a:bodyPr wrap="none">
            <a:spAutoFit/>
          </a:bodyPr>
          <a:lstStyle/>
          <a:p>
            <a:r>
              <a:rPr lang="en-US" sz="1400" dirty="0">
                <a:solidFill>
                  <a:schemeClr val="accent1">
                    <a:lumMod val="75000"/>
                  </a:schemeClr>
                </a:solidFill>
                <a:latin typeface="Segoe UI" pitchFamily="34" charset="0"/>
              </a:rPr>
              <a:t>deanna@contoso.com</a:t>
            </a:r>
          </a:p>
        </p:txBody>
      </p:sp>
      <p:pic>
        <p:nvPicPr>
          <p:cNvPr id="67" name="Picture 2" descr="Bob"/>
          <p:cNvPicPr>
            <a:picLocks noChangeAspect="1" noChangeArrowheads="1"/>
          </p:cNvPicPr>
          <p:nvPr userDrawn="1"/>
        </p:nvPicPr>
        <p:blipFill>
          <a:blip r:embed="rId11"/>
          <a:srcRect/>
          <a:stretch>
            <a:fillRect/>
          </a:stretch>
        </p:blipFill>
        <p:spPr bwMode="auto">
          <a:xfrm>
            <a:off x="4724401" y="3962400"/>
            <a:ext cx="762000" cy="722924"/>
          </a:xfrm>
          <a:prstGeom prst="rect">
            <a:avLst/>
          </a:prstGeom>
          <a:noFill/>
        </p:spPr>
      </p:pic>
      <p:grpSp>
        <p:nvGrpSpPr>
          <p:cNvPr id="84" name="Group 83"/>
          <p:cNvGrpSpPr/>
          <p:nvPr userDrawn="1"/>
        </p:nvGrpSpPr>
        <p:grpSpPr>
          <a:xfrm>
            <a:off x="228600" y="4667250"/>
            <a:ext cx="3810000" cy="1600200"/>
            <a:chOff x="152400" y="4648200"/>
            <a:chExt cx="3810000" cy="1600200"/>
          </a:xfrm>
        </p:grpSpPr>
        <p:sp>
          <p:nvSpPr>
            <p:cNvPr id="61" name="TextBox 60"/>
            <p:cNvSpPr txBox="1"/>
            <p:nvPr userDrawn="1"/>
          </p:nvSpPr>
          <p:spPr>
            <a:xfrm>
              <a:off x="198580" y="5278584"/>
              <a:ext cx="3733800" cy="307777"/>
            </a:xfrm>
            <a:prstGeom prst="rect">
              <a:avLst/>
            </a:prstGeom>
            <a:noFill/>
          </p:spPr>
          <p:txBody>
            <a:bodyPr wrap="square" rtlCol="0">
              <a:spAutoFit/>
            </a:bodyPr>
            <a:lstStyle/>
            <a:p>
              <a:r>
                <a:rPr lang="en-US" sz="1050" i="0" kern="1200" dirty="0">
                  <a:solidFill>
                    <a:schemeClr val="tx1">
                      <a:lumMod val="50000"/>
                      <a:lumOff val="50000"/>
                    </a:schemeClr>
                  </a:solidFill>
                  <a:latin typeface="+mn-lt"/>
                  <a:ea typeface="+mn-ea"/>
                  <a:cs typeface="+mn-cs"/>
                </a:rPr>
                <a:t>No need to fear…  </a:t>
              </a:r>
              <a:r>
                <a:rPr lang="en-US" sz="1400" b="1" i="0" kern="1200" dirty="0">
                  <a:solidFill>
                    <a:schemeClr val="tx1"/>
                  </a:solidFill>
                  <a:latin typeface="+mn-lt"/>
                  <a:ea typeface="+mn-ea"/>
                  <a:cs typeface="+mn-cs"/>
                </a:rPr>
                <a:t>Office Live Workspaces </a:t>
              </a:r>
              <a:r>
                <a:rPr lang="en-US" sz="1400" b="1" i="0" kern="1200" dirty="0">
                  <a:solidFill>
                    <a:schemeClr val="bg1">
                      <a:lumMod val="50000"/>
                    </a:schemeClr>
                  </a:solidFill>
                  <a:latin typeface="+mn-lt"/>
                  <a:ea typeface="+mn-ea"/>
                  <a:cs typeface="+mn-cs"/>
                </a:rPr>
                <a:t>is here.</a:t>
              </a:r>
            </a:p>
          </p:txBody>
        </p:sp>
        <p:sp>
          <p:nvSpPr>
            <p:cNvPr id="62" name="TextBox 61"/>
            <p:cNvSpPr txBox="1"/>
            <p:nvPr userDrawn="1"/>
          </p:nvSpPr>
          <p:spPr>
            <a:xfrm>
              <a:off x="152400" y="5059220"/>
              <a:ext cx="3810000" cy="307777"/>
            </a:xfrm>
            <a:prstGeom prst="rect">
              <a:avLst/>
            </a:prstGeom>
            <a:noFill/>
          </p:spPr>
          <p:txBody>
            <a:bodyPr wrap="square" rtlCol="0">
              <a:spAutoFit/>
            </a:bodyPr>
            <a:lstStyle/>
            <a:p>
              <a:r>
                <a:rPr lang="en-US" sz="1000" i="1" kern="1200" dirty="0">
                  <a:solidFill>
                    <a:schemeClr val="bg1">
                      <a:lumMod val="50000"/>
                    </a:schemeClr>
                  </a:solidFill>
                  <a:latin typeface="+mn-lt"/>
                  <a:ea typeface="+mn-ea"/>
                  <a:cs typeface="+mn-cs"/>
                </a:rPr>
                <a:t>"Do you want better manage multiple versions of your documents?“</a:t>
              </a:r>
            </a:p>
            <a:p>
              <a:endParaRPr lang="en-US" sz="400" i="1" kern="1200" dirty="0">
                <a:solidFill>
                  <a:schemeClr val="bg1">
                    <a:lumMod val="50000"/>
                  </a:schemeClr>
                </a:solidFill>
                <a:latin typeface="+mn-lt"/>
                <a:ea typeface="+mn-ea"/>
                <a:cs typeface="+mn-cs"/>
              </a:endParaRPr>
            </a:p>
          </p:txBody>
        </p:sp>
        <p:sp>
          <p:nvSpPr>
            <p:cNvPr id="73" name="Rounded Rectangle 72"/>
            <p:cNvSpPr/>
            <p:nvPr userDrawn="1"/>
          </p:nvSpPr>
          <p:spPr>
            <a:xfrm>
              <a:off x="152400" y="4914899"/>
              <a:ext cx="3705225" cy="1333501"/>
            </a:xfrm>
            <a:prstGeom prst="roundRect">
              <a:avLst>
                <a:gd name="adj" fmla="val 6254"/>
              </a:avLst>
            </a:prstGeom>
            <a:noFill/>
            <a:ln w="25400" cmpd="dbl">
              <a:solidFill>
                <a:schemeClr val="accent1">
                  <a:shade val="50000"/>
                  <a:alpha val="20000"/>
                </a:schemeClr>
              </a:solidFill>
            </a:ln>
            <a:effectLst>
              <a:reflection blurRad="6350" stA="52000" endA="300" endPos="350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userDrawn="1"/>
          </p:nvSpPr>
          <p:spPr>
            <a:xfrm>
              <a:off x="1066800" y="5638800"/>
              <a:ext cx="1828800" cy="4857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p:cNvSpPr/>
            <p:nvPr userDrawn="1"/>
          </p:nvSpPr>
          <p:spPr>
            <a:xfrm>
              <a:off x="180975" y="4648200"/>
              <a:ext cx="2867025" cy="4857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Box 78"/>
            <p:cNvSpPr txBox="1"/>
            <p:nvPr userDrawn="1"/>
          </p:nvSpPr>
          <p:spPr>
            <a:xfrm>
              <a:off x="161636" y="4800600"/>
              <a:ext cx="3114964" cy="246221"/>
            </a:xfrm>
            <a:prstGeom prst="rect">
              <a:avLst/>
            </a:prstGeom>
            <a:noFill/>
          </p:spPr>
          <p:txBody>
            <a:bodyPr wrap="square" rtlCol="0">
              <a:spAutoFit/>
            </a:bodyPr>
            <a:lstStyle/>
            <a:p>
              <a:r>
                <a:rPr lang="en-US" sz="1000" i="1" kern="1200" dirty="0">
                  <a:solidFill>
                    <a:schemeClr val="bg1">
                      <a:lumMod val="50000"/>
                    </a:schemeClr>
                  </a:solidFill>
                  <a:latin typeface="+mn-lt"/>
                  <a:ea typeface="+mn-ea"/>
                  <a:cs typeface="+mn-cs"/>
                </a:rPr>
                <a:t>"Are you overwhelmed</a:t>
              </a:r>
              <a:r>
                <a:rPr lang="en-US" sz="1000" i="1" kern="1200" baseline="0" dirty="0">
                  <a:solidFill>
                    <a:schemeClr val="bg1">
                      <a:lumMod val="50000"/>
                    </a:schemeClr>
                  </a:solidFill>
                  <a:latin typeface="+mn-lt"/>
                  <a:ea typeface="+mn-ea"/>
                  <a:cs typeface="+mn-cs"/>
                </a:rPr>
                <a:t> </a:t>
              </a:r>
              <a:r>
                <a:rPr lang="en-US" sz="1000" i="1" kern="1200" dirty="0">
                  <a:solidFill>
                    <a:schemeClr val="bg1">
                      <a:lumMod val="50000"/>
                    </a:schemeClr>
                  </a:solidFill>
                  <a:latin typeface="+mn-lt"/>
                  <a:ea typeface="+mn-ea"/>
                  <a:cs typeface="+mn-cs"/>
                </a:rPr>
                <a:t>with collaborating on email?“</a:t>
              </a:r>
            </a:p>
          </p:txBody>
        </p:sp>
        <p:grpSp>
          <p:nvGrpSpPr>
            <p:cNvPr id="80" name="Group 18"/>
            <p:cNvGrpSpPr/>
            <p:nvPr userDrawn="1"/>
          </p:nvGrpSpPr>
          <p:grpSpPr>
            <a:xfrm>
              <a:off x="1190623" y="5715000"/>
              <a:ext cx="1600202" cy="341074"/>
              <a:chOff x="5638799" y="3048000"/>
              <a:chExt cx="355601" cy="180976"/>
            </a:xfrm>
          </p:grpSpPr>
          <p:sp>
            <p:nvSpPr>
              <p:cNvPr id="81" name="Rectangle 80"/>
              <p:cNvSpPr/>
              <p:nvPr/>
            </p:nvSpPr>
            <p:spPr>
              <a:xfrm>
                <a:off x="5638799" y="3048000"/>
                <a:ext cx="355601"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400" dirty="0">
                  <a:latin typeface="Segoe Light" pitchFamily="34" charset="0"/>
                </a:endParaRPr>
              </a:p>
            </p:txBody>
          </p:sp>
          <p:sp>
            <p:nvSpPr>
              <p:cNvPr id="82" name="Rectangle 81"/>
              <p:cNvSpPr/>
              <p:nvPr/>
            </p:nvSpPr>
            <p:spPr>
              <a:xfrm>
                <a:off x="5638800" y="3048001"/>
                <a:ext cx="355600" cy="180975"/>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latin typeface="Segoe Light" pitchFamily="34" charset="0"/>
                    <a:ea typeface="Verdana" pitchFamily="34" charset="0"/>
                    <a:cs typeface="Verdana" pitchFamily="34" charset="0"/>
                  </a:rPr>
                  <a:t>Get Started</a:t>
                </a:r>
              </a:p>
            </p:txBody>
          </p:sp>
        </p:grpSp>
      </p:grpSp>
      <p:sp>
        <p:nvSpPr>
          <p:cNvPr id="69"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72" name="Picture 71" descr="tab2.png"/>
          <p:cNvPicPr>
            <a:picLocks noChangeAspect="1"/>
          </p:cNvPicPr>
          <p:nvPr userDrawn="1"/>
        </p:nvPicPr>
        <p:blipFill>
          <a:blip r:embed="rId12"/>
          <a:srcRect t="5699" b="13296"/>
          <a:stretch>
            <a:fillRect/>
          </a:stretch>
        </p:blipFill>
        <p:spPr>
          <a:xfrm>
            <a:off x="637309" y="571500"/>
            <a:ext cx="2918692" cy="266700"/>
          </a:xfrm>
          <a:prstGeom prst="rect">
            <a:avLst/>
          </a:prstGeom>
        </p:spPr>
      </p:pic>
      <p:pic>
        <p:nvPicPr>
          <p:cNvPr id="70" name="Picture 69" descr="tabe.png"/>
          <p:cNvPicPr>
            <a:picLocks noChangeAspect="1"/>
          </p:cNvPicPr>
          <p:nvPr userDrawn="1"/>
        </p:nvPicPr>
        <p:blipFill>
          <a:blip r:embed="rId13"/>
          <a:stretch>
            <a:fillRect/>
          </a:stretch>
        </p:blipFill>
        <p:spPr>
          <a:xfrm>
            <a:off x="1333500" y="6582064"/>
            <a:ext cx="1476375" cy="266700"/>
          </a:xfrm>
          <a:prstGeom prst="rect">
            <a:avLst/>
          </a:prstGeom>
        </p:spPr>
      </p:pic>
      <p:pic>
        <p:nvPicPr>
          <p:cNvPr id="71" name="Picture 2"/>
          <p:cNvPicPr>
            <a:picLocks noChangeAspect="1" noChangeArrowheads="1"/>
          </p:cNvPicPr>
          <p:nvPr userDrawn="1"/>
        </p:nvPicPr>
        <p:blipFill>
          <a:blip r:embed="rId14"/>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Mia Willington View">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96390" y="885325"/>
            <a:ext cx="6304154" cy="333875"/>
            <a:chOff x="3581400" y="871740"/>
            <a:chExt cx="6304154" cy="333875"/>
          </a:xfrm>
        </p:grpSpPr>
        <p:grpSp>
          <p:nvGrpSpPr>
            <p:cNvPr id="3" name="Group 16"/>
            <p:cNvGrpSpPr/>
            <p:nvPr userDrawn="1"/>
          </p:nvGrpSpPr>
          <p:grpSpPr>
            <a:xfrm>
              <a:off x="3581400" y="871740"/>
              <a:ext cx="6304154" cy="333875"/>
              <a:chOff x="59269" y="1221729"/>
              <a:chExt cx="2767994" cy="323775"/>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21729"/>
                <a:ext cx="2328334" cy="32377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Mia Willington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tretch>
              <a:fillRect/>
            </a:stretch>
          </p:blipFill>
          <p:spPr bwMode="auto">
            <a:xfrm>
              <a:off x="7399090" y="930261"/>
              <a:ext cx="228600" cy="216876"/>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392" name="Title Placeholder 1"/>
          <p:cNvSpPr>
            <a:spLocks noGrp="1"/>
          </p:cNvSpPr>
          <p:nvPr userDrawn="1">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393" name="Picture 392" descr="tab2.png"/>
          <p:cNvPicPr>
            <a:picLocks noChangeAspect="1"/>
          </p:cNvPicPr>
          <p:nvPr userDrawn="1"/>
        </p:nvPicPr>
        <p:blipFill>
          <a:blip r:embed="rId7"/>
          <a:srcRect t="5699" b="13296"/>
          <a:stretch>
            <a:fillRect/>
          </a:stretch>
        </p:blipFill>
        <p:spPr>
          <a:xfrm>
            <a:off x="637309" y="571500"/>
            <a:ext cx="2918692" cy="266700"/>
          </a:xfrm>
          <a:prstGeom prst="rect">
            <a:avLst/>
          </a:prstGeom>
        </p:spPr>
      </p:pic>
      <p:sp>
        <p:nvSpPr>
          <p:cNvPr id="89" name="Rectangle 88"/>
          <p:cNvSpPr/>
          <p:nvPr userDrawn="1"/>
        </p:nvSpPr>
        <p:spPr>
          <a:xfrm>
            <a:off x="152400" y="1450287"/>
            <a:ext cx="1600200" cy="2519733"/>
          </a:xfrm>
          <a:prstGeom prst="rect">
            <a:avLst/>
          </a:prstGeom>
          <a:ln w="6350"/>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90" name="Rectangle 89"/>
          <p:cNvSpPr/>
          <p:nvPr userDrawn="1"/>
        </p:nvSpPr>
        <p:spPr>
          <a:xfrm>
            <a:off x="151394" y="1457907"/>
            <a:ext cx="1372606" cy="230832"/>
          </a:xfrm>
          <a:prstGeom prst="rect">
            <a:avLst/>
          </a:prstGeom>
        </p:spPr>
        <p:txBody>
          <a:bodyPr wrap="square">
            <a:spAutoFit/>
          </a:bodyPr>
          <a:lstStyle/>
          <a:p>
            <a:r>
              <a:rPr lang="en-US" sz="900" b="1" dirty="0">
                <a:solidFill>
                  <a:schemeClr val="bg1">
                    <a:lumMod val="50000"/>
                  </a:schemeClr>
                </a:solidFill>
                <a:latin typeface="Segoe UI" pitchFamily="34" charset="0"/>
              </a:rPr>
              <a:t>Show </a:t>
            </a:r>
            <a:r>
              <a:rPr lang="en-US" sz="900" b="1" baseline="0" dirty="0">
                <a:solidFill>
                  <a:schemeClr val="bg1">
                    <a:lumMod val="50000"/>
                  </a:schemeClr>
                </a:solidFill>
                <a:latin typeface="Segoe UI" pitchFamily="34" charset="0"/>
              </a:rPr>
              <a:t>Workspaces…</a:t>
            </a:r>
            <a:endParaRPr lang="en-US" sz="900" b="1" dirty="0">
              <a:solidFill>
                <a:schemeClr val="bg1">
                  <a:lumMod val="50000"/>
                </a:schemeClr>
              </a:solidFill>
              <a:latin typeface="Segoe UI" pitchFamily="34" charset="0"/>
            </a:endParaRPr>
          </a:p>
        </p:txBody>
      </p:sp>
      <p:cxnSp>
        <p:nvCxnSpPr>
          <p:cNvPr id="91" name="Straight Connector 90"/>
          <p:cNvCxnSpPr/>
          <p:nvPr userDrawn="1"/>
        </p:nvCxnSpPr>
        <p:spPr>
          <a:xfrm rot="10800000">
            <a:off x="228600" y="1694973"/>
            <a:ext cx="1447800" cy="1588"/>
          </a:xfrm>
          <a:prstGeom prst="line">
            <a:avLst/>
          </a:prstGeom>
          <a:ln w="6350">
            <a:solidFill>
              <a:srgbClr val="315683"/>
            </a:solidFill>
          </a:ln>
        </p:spPr>
        <p:style>
          <a:lnRef idx="1">
            <a:schemeClr val="accent1"/>
          </a:lnRef>
          <a:fillRef idx="0">
            <a:schemeClr val="accent1"/>
          </a:fillRef>
          <a:effectRef idx="0">
            <a:schemeClr val="accent1"/>
          </a:effectRef>
          <a:fontRef idx="minor">
            <a:schemeClr val="tx1"/>
          </a:fontRef>
        </p:style>
      </p:cxnSp>
      <p:sp>
        <p:nvSpPr>
          <p:cNvPr id="103" name="Rectangle 102"/>
          <p:cNvSpPr/>
          <p:nvPr/>
        </p:nvSpPr>
        <p:spPr>
          <a:xfrm>
            <a:off x="76200" y="5059680"/>
            <a:ext cx="1752600" cy="1455420"/>
          </a:xfrm>
          <a:prstGeom prst="rect">
            <a:avLst/>
          </a:prstGeom>
          <a:ln w="3175">
            <a:solidFill>
              <a:schemeClr val="accent5">
                <a:lumMod val="60000"/>
                <a:lumOff val="4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4" name="Group 109"/>
          <p:cNvGrpSpPr/>
          <p:nvPr userDrawn="1"/>
        </p:nvGrpSpPr>
        <p:grpSpPr>
          <a:xfrm>
            <a:off x="961574" y="6273438"/>
            <a:ext cx="770069" cy="165462"/>
            <a:chOff x="961574" y="6273438"/>
            <a:chExt cx="770069" cy="165462"/>
          </a:xfrm>
        </p:grpSpPr>
        <p:sp>
          <p:nvSpPr>
            <p:cNvPr id="104" name="Isosceles Triangle 103"/>
            <p:cNvSpPr/>
            <p:nvPr/>
          </p:nvSpPr>
          <p:spPr>
            <a:xfrm rot="5400000">
              <a:off x="1672589" y="6348373"/>
              <a:ext cx="7239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104"/>
            <p:cNvSpPr/>
            <p:nvPr userDrawn="1"/>
          </p:nvSpPr>
          <p:spPr>
            <a:xfrm>
              <a:off x="961574"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06" name="Rectangle 105"/>
            <p:cNvSpPr/>
            <p:nvPr userDrawn="1"/>
          </p:nvSpPr>
          <p:spPr>
            <a:xfrm>
              <a:off x="1193802"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07" name="Rectangle 106"/>
            <p:cNvSpPr/>
            <p:nvPr userDrawn="1"/>
          </p:nvSpPr>
          <p:spPr>
            <a:xfrm>
              <a:off x="1432287"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sp>
        <p:nvSpPr>
          <p:cNvPr id="118" name="Rectangle 117"/>
          <p:cNvSpPr/>
          <p:nvPr userDrawn="1"/>
        </p:nvSpPr>
        <p:spPr>
          <a:xfrm>
            <a:off x="85725" y="4511040"/>
            <a:ext cx="1743075"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9" name="Rectangle 118"/>
          <p:cNvSpPr/>
          <p:nvPr userDrawn="1"/>
        </p:nvSpPr>
        <p:spPr>
          <a:xfrm>
            <a:off x="85725" y="4737681"/>
            <a:ext cx="1743075"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20" name="Rectangle 119"/>
          <p:cNvSpPr/>
          <p:nvPr userDrawn="1"/>
        </p:nvSpPr>
        <p:spPr>
          <a:xfrm>
            <a:off x="85725" y="4965737"/>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21" name="Rectangle 120"/>
          <p:cNvSpPr/>
          <p:nvPr userDrawn="1"/>
        </p:nvSpPr>
        <p:spPr>
          <a:xfrm>
            <a:off x="144673" y="4753408"/>
            <a:ext cx="590226" cy="215444"/>
          </a:xfrm>
          <a:prstGeom prst="rect">
            <a:avLst/>
          </a:prstGeom>
        </p:spPr>
        <p:txBody>
          <a:bodyPr wrap="none">
            <a:spAutoFit/>
          </a:bodyPr>
          <a:lstStyle/>
          <a:p>
            <a:r>
              <a:rPr lang="en-US" sz="800" dirty="0">
                <a:latin typeface="Segoe UI" pitchFamily="34" charset="0"/>
              </a:rPr>
              <a:t>Favorites</a:t>
            </a:r>
          </a:p>
        </p:txBody>
      </p:sp>
      <p:sp>
        <p:nvSpPr>
          <p:cNvPr id="122" name="Rectangle 121"/>
          <p:cNvSpPr/>
          <p:nvPr userDrawn="1"/>
        </p:nvSpPr>
        <p:spPr>
          <a:xfrm>
            <a:off x="144673" y="4973860"/>
            <a:ext cx="729687" cy="215444"/>
          </a:xfrm>
          <a:prstGeom prst="rect">
            <a:avLst/>
          </a:prstGeom>
        </p:spPr>
        <p:txBody>
          <a:bodyPr wrap="none">
            <a:spAutoFit/>
          </a:bodyPr>
          <a:lstStyle/>
          <a:p>
            <a:r>
              <a:rPr lang="en-US" sz="800" dirty="0">
                <a:latin typeface="Segoe UI" pitchFamily="34" charset="0"/>
              </a:rPr>
              <a:t>Workspaces</a:t>
            </a:r>
          </a:p>
        </p:txBody>
      </p:sp>
      <p:sp>
        <p:nvSpPr>
          <p:cNvPr id="123" name="Rectangle 122"/>
          <p:cNvSpPr/>
          <p:nvPr userDrawn="1"/>
        </p:nvSpPr>
        <p:spPr>
          <a:xfrm>
            <a:off x="85725" y="5181625"/>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4" name="Rectangle 123"/>
          <p:cNvSpPr/>
          <p:nvPr userDrawn="1"/>
        </p:nvSpPr>
        <p:spPr>
          <a:xfrm>
            <a:off x="144673" y="5194312"/>
            <a:ext cx="495649" cy="215444"/>
          </a:xfrm>
          <a:prstGeom prst="rect">
            <a:avLst/>
          </a:prstGeom>
        </p:spPr>
        <p:txBody>
          <a:bodyPr wrap="none">
            <a:spAutoFit/>
          </a:bodyPr>
          <a:lstStyle/>
          <a:p>
            <a:r>
              <a:rPr lang="en-US" sz="800" dirty="0">
                <a:latin typeface="Segoe UI" pitchFamily="34" charset="0"/>
              </a:rPr>
              <a:t>People</a:t>
            </a:r>
          </a:p>
        </p:txBody>
      </p:sp>
      <p:sp>
        <p:nvSpPr>
          <p:cNvPr id="125" name="Rectangle 124"/>
          <p:cNvSpPr/>
          <p:nvPr userDrawn="1"/>
        </p:nvSpPr>
        <p:spPr>
          <a:xfrm>
            <a:off x="85725" y="5397512"/>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6" name="Rectangle 125"/>
          <p:cNvSpPr/>
          <p:nvPr userDrawn="1"/>
        </p:nvSpPr>
        <p:spPr>
          <a:xfrm>
            <a:off x="144673" y="5414764"/>
            <a:ext cx="700833" cy="215444"/>
          </a:xfrm>
          <a:prstGeom prst="rect">
            <a:avLst/>
          </a:prstGeom>
        </p:spPr>
        <p:txBody>
          <a:bodyPr wrap="none">
            <a:spAutoFit/>
          </a:bodyPr>
          <a:lstStyle/>
          <a:p>
            <a:r>
              <a:rPr lang="en-US" sz="800" dirty="0">
                <a:latin typeface="Segoe UI" pitchFamily="34" charset="0"/>
              </a:rPr>
              <a:t>Documents</a:t>
            </a:r>
          </a:p>
        </p:txBody>
      </p:sp>
      <p:sp>
        <p:nvSpPr>
          <p:cNvPr id="127" name="Rectangle 126"/>
          <p:cNvSpPr/>
          <p:nvPr userDrawn="1"/>
        </p:nvSpPr>
        <p:spPr>
          <a:xfrm>
            <a:off x="144673" y="4533721"/>
            <a:ext cx="928459" cy="215444"/>
          </a:xfrm>
          <a:prstGeom prst="rect">
            <a:avLst/>
          </a:prstGeom>
        </p:spPr>
        <p:txBody>
          <a:bodyPr wrap="none">
            <a:spAutoFit/>
          </a:bodyPr>
          <a:lstStyle/>
          <a:p>
            <a:r>
              <a:rPr lang="en-US" sz="800" dirty="0">
                <a:latin typeface="Segoe UI" pitchFamily="34" charset="0"/>
              </a:rPr>
              <a:t>Recent Activities</a:t>
            </a:r>
          </a:p>
        </p:txBody>
      </p:sp>
      <p:sp>
        <p:nvSpPr>
          <p:cNvPr id="137" name="Rectangle 136"/>
          <p:cNvSpPr/>
          <p:nvPr userDrawn="1"/>
        </p:nvSpPr>
        <p:spPr>
          <a:xfrm>
            <a:off x="1828800" y="1440305"/>
            <a:ext cx="5478779" cy="245372"/>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38" name="Picture 137" descr="searchbox.png"/>
          <p:cNvPicPr>
            <a:picLocks noChangeAspect="1"/>
          </p:cNvPicPr>
          <p:nvPr userDrawn="1"/>
        </p:nvPicPr>
        <p:blipFill>
          <a:blip r:embed="rId8"/>
          <a:stretch>
            <a:fillRect/>
          </a:stretch>
        </p:blipFill>
        <p:spPr>
          <a:xfrm>
            <a:off x="5213840" y="1482671"/>
            <a:ext cx="1723886" cy="147340"/>
          </a:xfrm>
          <a:prstGeom prst="rect">
            <a:avLst/>
          </a:prstGeom>
        </p:spPr>
      </p:pic>
      <p:grpSp>
        <p:nvGrpSpPr>
          <p:cNvPr id="5" name="Group 138"/>
          <p:cNvGrpSpPr/>
          <p:nvPr userDrawn="1"/>
        </p:nvGrpSpPr>
        <p:grpSpPr>
          <a:xfrm>
            <a:off x="1867260" y="1422410"/>
            <a:ext cx="642956" cy="261610"/>
            <a:chOff x="1868839" y="1622685"/>
            <a:chExt cx="642956" cy="261610"/>
          </a:xfrm>
        </p:grpSpPr>
        <p:sp>
          <p:nvSpPr>
            <p:cNvPr id="140" name="Rectangle 139"/>
            <p:cNvSpPr/>
            <p:nvPr/>
          </p:nvSpPr>
          <p:spPr>
            <a:xfrm>
              <a:off x="1875020" y="1676400"/>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141" name="Rectangle 140"/>
            <p:cNvSpPr/>
            <p:nvPr userDrawn="1"/>
          </p:nvSpPr>
          <p:spPr>
            <a:xfrm>
              <a:off x="2186065" y="1622685"/>
              <a:ext cx="325730" cy="261610"/>
            </a:xfrm>
            <a:prstGeom prst="rect">
              <a:avLst/>
            </a:prstGeom>
          </p:spPr>
          <p:txBody>
            <a:bodyPr wrap="none">
              <a:spAutoFit/>
            </a:bodyPr>
            <a:lstStyle/>
            <a:p>
              <a:pPr algn="ctr"/>
              <a:r>
                <a:rPr lang="en-US" sz="1050" b="1" dirty="0">
                  <a:solidFill>
                    <a:srgbClr val="002060"/>
                  </a:solidFill>
                  <a:latin typeface="Segoe UI" pitchFamily="34" charset="0"/>
                  <a:ea typeface="Verdana" pitchFamily="34" charset="0"/>
                  <a:cs typeface="Verdana" pitchFamily="34" charset="0"/>
                  <a:sym typeface="Webdings"/>
                </a:rPr>
                <a:t></a:t>
              </a:r>
              <a:endParaRPr lang="en-US" sz="1050" dirty="0">
                <a:solidFill>
                  <a:srgbClr val="002060"/>
                </a:solidFill>
                <a:latin typeface="Segoe UI" pitchFamily="34" charset="0"/>
                <a:ea typeface="Verdana" pitchFamily="34" charset="0"/>
                <a:cs typeface="Verdana" pitchFamily="34" charset="0"/>
              </a:endParaRPr>
            </a:p>
          </p:txBody>
        </p:sp>
        <p:sp>
          <p:nvSpPr>
            <p:cNvPr id="142" name="Rectangle 141"/>
            <p:cNvSpPr/>
            <p:nvPr userDrawn="1"/>
          </p:nvSpPr>
          <p:spPr>
            <a:xfrm>
              <a:off x="1868839" y="1653540"/>
              <a:ext cx="433132" cy="215444"/>
            </a:xfrm>
            <a:prstGeom prst="rect">
              <a:avLst/>
            </a:prstGeom>
          </p:spPr>
          <p:txBody>
            <a:bodyPr wrap="none">
              <a:sp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New </a:t>
              </a:r>
              <a:endParaRPr lang="en-US" sz="800" b="0" dirty="0">
                <a:solidFill>
                  <a:srgbClr val="002060"/>
                </a:solidFill>
                <a:latin typeface="Segoe UI" pitchFamily="34" charset="0"/>
                <a:ea typeface="Verdana" pitchFamily="34" charset="0"/>
                <a:cs typeface="Verdana" pitchFamily="34" charset="0"/>
              </a:endParaRPr>
            </a:p>
          </p:txBody>
        </p:sp>
        <p:sp>
          <p:nvSpPr>
            <p:cNvPr id="143" name="TextBox 142"/>
            <p:cNvSpPr txBox="1"/>
            <p:nvPr userDrawn="1"/>
          </p:nvSpPr>
          <p:spPr>
            <a:xfrm>
              <a:off x="2144861" y="1639955"/>
              <a:ext cx="237566" cy="230832"/>
            </a:xfrm>
            <a:prstGeom prst="rect">
              <a:avLst/>
            </a:prstGeom>
            <a:noFill/>
          </p:spPr>
          <p:txBody>
            <a:bodyPr wrap="none" rtlCol="0">
              <a:spAutoFit/>
            </a:bodyPr>
            <a:lstStyle/>
            <a:p>
              <a:r>
                <a:rPr lang="en-US" sz="900" dirty="0">
                  <a:solidFill>
                    <a:schemeClr val="accent4">
                      <a:lumMod val="60000"/>
                      <a:lumOff val="40000"/>
                    </a:schemeClr>
                  </a:solidFill>
                </a:rPr>
                <a:t>|</a:t>
              </a:r>
            </a:p>
          </p:txBody>
        </p:sp>
      </p:grpSp>
      <p:grpSp>
        <p:nvGrpSpPr>
          <p:cNvPr id="6" name="Group 143"/>
          <p:cNvGrpSpPr/>
          <p:nvPr userDrawn="1"/>
        </p:nvGrpSpPr>
        <p:grpSpPr>
          <a:xfrm>
            <a:off x="2474754" y="1453265"/>
            <a:ext cx="507234" cy="215444"/>
            <a:chOff x="1875020" y="1653540"/>
            <a:chExt cx="557551" cy="215444"/>
          </a:xfrm>
        </p:grpSpPr>
        <p:sp>
          <p:nvSpPr>
            <p:cNvPr id="145" name="Rectangle 144"/>
            <p:cNvSpPr/>
            <p:nvPr/>
          </p:nvSpPr>
          <p:spPr>
            <a:xfrm>
              <a:off x="1875020" y="1676400"/>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146" name="Rectangle 145"/>
            <p:cNvSpPr/>
            <p:nvPr userDrawn="1"/>
          </p:nvSpPr>
          <p:spPr>
            <a:xfrm>
              <a:off x="1921276" y="1653540"/>
              <a:ext cx="409142" cy="215444"/>
            </a:xfrm>
            <a:prstGeom prst="rect">
              <a:avLst/>
            </a:prstGeom>
          </p:spPr>
          <p:txBody>
            <a:bodyPr wrap="none">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Edit</a:t>
              </a:r>
              <a:endParaRPr lang="en-US" sz="800" b="0" dirty="0">
                <a:solidFill>
                  <a:srgbClr val="002060"/>
                </a:solidFill>
                <a:latin typeface="Segoe UI" pitchFamily="34" charset="0"/>
                <a:ea typeface="Verdana" pitchFamily="34" charset="0"/>
                <a:cs typeface="Verdana" pitchFamily="34" charset="0"/>
              </a:endParaRPr>
            </a:p>
          </p:txBody>
        </p:sp>
      </p:grpSp>
      <p:grpSp>
        <p:nvGrpSpPr>
          <p:cNvPr id="9" name="Group 152"/>
          <p:cNvGrpSpPr/>
          <p:nvPr userDrawn="1"/>
        </p:nvGrpSpPr>
        <p:grpSpPr>
          <a:xfrm>
            <a:off x="141111" y="1800807"/>
            <a:ext cx="1336304" cy="1422093"/>
            <a:chOff x="141111" y="2023533"/>
            <a:chExt cx="1336304" cy="1422093"/>
          </a:xfrm>
        </p:grpSpPr>
        <p:sp>
          <p:nvSpPr>
            <p:cNvPr id="154" name="Rectangle 153"/>
            <p:cNvSpPr/>
            <p:nvPr/>
          </p:nvSpPr>
          <p:spPr>
            <a:xfrm>
              <a:off x="143877" y="2828454"/>
              <a:ext cx="1333538" cy="215444"/>
            </a:xfrm>
            <a:prstGeom prst="rect">
              <a:avLst/>
            </a:prstGeom>
          </p:spPr>
          <p:txBody>
            <a:bodyPr wrap="square">
              <a:spAutoFit/>
            </a:bodyPr>
            <a:lstStyle/>
            <a:p>
              <a:r>
                <a:rPr lang="en-US" sz="800" dirty="0">
                  <a:latin typeface="Segoe UI" pitchFamily="34" charset="0"/>
                </a:rPr>
                <a:t>In Snohomish Hardware</a:t>
              </a:r>
              <a:endParaRPr lang="en-US" sz="800" b="0" dirty="0">
                <a:latin typeface="Segoe UI" pitchFamily="34" charset="0"/>
              </a:endParaRPr>
            </a:p>
          </p:txBody>
        </p:sp>
        <p:grpSp>
          <p:nvGrpSpPr>
            <p:cNvPr id="10" name="Group 85"/>
            <p:cNvGrpSpPr/>
            <p:nvPr/>
          </p:nvGrpSpPr>
          <p:grpSpPr>
            <a:xfrm>
              <a:off x="141111" y="2023533"/>
              <a:ext cx="1333538" cy="823603"/>
              <a:chOff x="141111" y="2023533"/>
              <a:chExt cx="1333538" cy="823603"/>
            </a:xfrm>
          </p:grpSpPr>
          <p:grpSp>
            <p:nvGrpSpPr>
              <p:cNvPr id="13" name="Group 199"/>
              <p:cNvGrpSpPr/>
              <p:nvPr/>
            </p:nvGrpSpPr>
            <p:grpSpPr>
              <a:xfrm>
                <a:off x="141111" y="2224397"/>
                <a:ext cx="1174788" cy="221011"/>
                <a:chOff x="273012" y="1981200"/>
                <a:chExt cx="1174788" cy="221011"/>
              </a:xfrm>
            </p:grpSpPr>
            <p:sp>
              <p:nvSpPr>
                <p:cNvPr id="162" name="Rectangle 161"/>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63" name="Rectangle 162"/>
                <p:cNvSpPr/>
                <p:nvPr/>
              </p:nvSpPr>
              <p:spPr>
                <a:xfrm>
                  <a:off x="273012" y="1981200"/>
                  <a:ext cx="1174788" cy="215444"/>
                </a:xfrm>
                <a:prstGeom prst="rect">
                  <a:avLst/>
                </a:prstGeom>
              </p:spPr>
              <p:txBody>
                <a:bodyPr wrap="square">
                  <a:spAutoFit/>
                </a:bodyPr>
                <a:lstStyle/>
                <a:p>
                  <a:r>
                    <a:rPr lang="en-US" sz="800" b="0" dirty="0">
                      <a:latin typeface="Segoe UI" pitchFamily="34" charset="0"/>
                    </a:rPr>
                    <a:t>By </a:t>
                  </a:r>
                  <a:r>
                    <a:rPr lang="en-US" sz="800" dirty="0">
                      <a:latin typeface="Segoe UI" pitchFamily="34" charset="0"/>
                    </a:rPr>
                    <a:t>Deanna</a:t>
                  </a:r>
                  <a:endParaRPr lang="en-US" sz="800" b="0" dirty="0">
                    <a:latin typeface="Segoe UI" pitchFamily="34" charset="0"/>
                  </a:endParaRPr>
                </a:p>
              </p:txBody>
            </p:sp>
          </p:grpSp>
          <p:sp>
            <p:nvSpPr>
              <p:cNvPr id="159" name="Rectangle 158"/>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160" name="Rectangle 159"/>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161" name="Rectangle 160"/>
              <p:cNvSpPr/>
              <p:nvPr/>
            </p:nvSpPr>
            <p:spPr>
              <a:xfrm>
                <a:off x="141111" y="2023533"/>
                <a:ext cx="1174788" cy="215444"/>
              </a:xfrm>
              <a:prstGeom prst="rect">
                <a:avLst/>
              </a:prstGeom>
            </p:spPr>
            <p:txBody>
              <a:bodyPr wrap="square">
                <a:spAutoFit/>
              </a:bodyPr>
              <a:lstStyle/>
              <a:p>
                <a:r>
                  <a:rPr lang="en-US" sz="800" b="0" dirty="0">
                    <a:latin typeface="Segoe UI" pitchFamily="34" charset="0"/>
                  </a:rPr>
                  <a:t>All</a:t>
                </a:r>
              </a:p>
            </p:txBody>
          </p:sp>
        </p:grpSp>
        <p:sp>
          <p:nvSpPr>
            <p:cNvPr id="156" name="Rectangle 155"/>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157" name="Rectangle 156"/>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
        <p:nvSpPr>
          <p:cNvPr id="92" name="Rounded Rectangle 91"/>
          <p:cNvSpPr/>
          <p:nvPr userDrawn="1"/>
        </p:nvSpPr>
        <p:spPr>
          <a:xfrm>
            <a:off x="86410" y="1219201"/>
            <a:ext cx="8905189" cy="198119"/>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317" name="Rectangle 316"/>
          <p:cNvSpPr/>
          <p:nvPr userDrawn="1"/>
        </p:nvSpPr>
        <p:spPr>
          <a:xfrm>
            <a:off x="7307580" y="1440180"/>
            <a:ext cx="1607820" cy="5082540"/>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 name="Group 175"/>
          <p:cNvGrpSpPr/>
          <p:nvPr userDrawn="1"/>
        </p:nvGrpSpPr>
        <p:grpSpPr>
          <a:xfrm>
            <a:off x="7429500" y="1552796"/>
            <a:ext cx="1314996" cy="4904405"/>
            <a:chOff x="7429500" y="2147405"/>
            <a:chExt cx="1314996" cy="4904405"/>
          </a:xfrm>
        </p:grpSpPr>
        <p:pic>
          <p:nvPicPr>
            <p:cNvPr id="327" name="Picture 326" descr="skyscraper-ad-placeholder-1.png"/>
            <p:cNvPicPr>
              <a:picLocks noChangeAspect="1"/>
            </p:cNvPicPr>
            <p:nvPr userDrawn="1"/>
          </p:nvPicPr>
          <p:blipFill>
            <a:blip r:embed="rId9"/>
            <a:srcRect b="8367"/>
            <a:stretch>
              <a:fillRect/>
            </a:stretch>
          </p:blipFill>
          <p:spPr>
            <a:xfrm>
              <a:off x="7429500" y="2339340"/>
              <a:ext cx="1314996" cy="4518660"/>
            </a:xfrm>
            <a:prstGeom prst="rect">
              <a:avLst/>
            </a:prstGeom>
            <a:solidFill>
              <a:schemeClr val="bg1"/>
            </a:solidFill>
            <a:effectLst>
              <a:outerShdw blurRad="50800" dist="38100" dir="5400000" algn="t" rotWithShape="0">
                <a:prstClr val="black">
                  <a:alpha val="40000"/>
                </a:prstClr>
              </a:outerShdw>
            </a:effectLst>
          </p:spPr>
        </p:pic>
        <p:pic>
          <p:nvPicPr>
            <p:cNvPr id="328" name="Picture 327" descr="skyscraper-ad-placeholder-1.png"/>
            <p:cNvPicPr>
              <a:picLocks noChangeAspect="1"/>
            </p:cNvPicPr>
            <p:nvPr/>
          </p:nvPicPr>
          <p:blipFill>
            <a:blip r:embed="rId9"/>
            <a:srcRect l="23179" t="92715" r="24669" b="2649"/>
            <a:stretch>
              <a:fillRect/>
            </a:stretch>
          </p:blipFill>
          <p:spPr>
            <a:xfrm>
              <a:off x="7726680" y="6042660"/>
              <a:ext cx="685800" cy="228600"/>
            </a:xfrm>
            <a:prstGeom prst="rect">
              <a:avLst/>
            </a:prstGeom>
            <a:effectLst/>
          </p:spPr>
        </p:pic>
        <p:sp>
          <p:nvSpPr>
            <p:cNvPr id="330" name="TextBox 329"/>
            <p:cNvSpPr txBox="1"/>
            <p:nvPr/>
          </p:nvSpPr>
          <p:spPr>
            <a:xfrm>
              <a:off x="7634615" y="214740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sp>
          <p:nvSpPr>
            <p:cNvPr id="331" name="TextBox 330"/>
            <p:cNvSpPr txBox="1"/>
            <p:nvPr userDrawn="1"/>
          </p:nvSpPr>
          <p:spPr>
            <a:xfrm>
              <a:off x="7634615" y="685175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solidFill>
                  <a:latin typeface="Segoe UI" pitchFamily="34" charset="0"/>
                  <a:cs typeface="Segoe UI" pitchFamily="34" charset="0"/>
                </a:rPr>
                <a:t>ADVERTISEMENT</a:t>
              </a:r>
            </a:p>
          </p:txBody>
        </p:sp>
      </p:grpSp>
      <p:grpSp>
        <p:nvGrpSpPr>
          <p:cNvPr id="16" name="Group 61"/>
          <p:cNvGrpSpPr/>
          <p:nvPr userDrawn="1"/>
        </p:nvGrpSpPr>
        <p:grpSpPr>
          <a:xfrm>
            <a:off x="8895706" y="884207"/>
            <a:ext cx="164592" cy="5623560"/>
            <a:chOff x="8901933" y="884725"/>
            <a:chExt cx="164592" cy="5623560"/>
          </a:xfrm>
        </p:grpSpPr>
        <p:sp>
          <p:nvSpPr>
            <p:cNvPr id="341" name="Rectangle 34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2" name="Rectangle 34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Group 67"/>
            <p:cNvGrpSpPr/>
            <p:nvPr/>
          </p:nvGrpSpPr>
          <p:grpSpPr>
            <a:xfrm>
              <a:off x="8939993" y="2382966"/>
              <a:ext cx="73152" cy="87341"/>
              <a:chOff x="8939993" y="2382966"/>
              <a:chExt cx="73152" cy="87341"/>
            </a:xfrm>
          </p:grpSpPr>
          <p:sp>
            <p:nvSpPr>
              <p:cNvPr id="346" name="Rounded Rectangle 34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ounded Rectangle 34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Rounded Rectangle 34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4" name="Isosceles Triangle 34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Isosceles Triangle 34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 351"/>
          <p:cNvGrpSpPr/>
          <p:nvPr userDrawn="1"/>
        </p:nvGrpSpPr>
        <p:grpSpPr>
          <a:xfrm>
            <a:off x="7429500" y="1739015"/>
            <a:ext cx="1309765" cy="4525625"/>
            <a:chOff x="7429500" y="1739015"/>
            <a:chExt cx="1309765" cy="4525625"/>
          </a:xfrm>
        </p:grpSpPr>
        <p:grpSp>
          <p:nvGrpSpPr>
            <p:cNvPr id="23" name="Group 343"/>
            <p:cNvGrpSpPr/>
            <p:nvPr userDrawn="1"/>
          </p:nvGrpSpPr>
          <p:grpSpPr>
            <a:xfrm>
              <a:off x="7429500" y="1739015"/>
              <a:ext cx="1304925" cy="4525625"/>
              <a:chOff x="7429500" y="2333624"/>
              <a:chExt cx="1304925" cy="4525625"/>
            </a:xfrm>
          </p:grpSpPr>
          <p:sp>
            <p:nvSpPr>
              <p:cNvPr id="333" name="Rectangle 332"/>
              <p:cNvSpPr/>
              <p:nvPr userDrawn="1"/>
            </p:nvSpPr>
            <p:spPr>
              <a:xfrm>
                <a:off x="7429500" y="2333624"/>
                <a:ext cx="1304925" cy="45256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6" name="Rectangle 335"/>
              <p:cNvSpPr/>
              <p:nvPr userDrawn="1"/>
            </p:nvSpPr>
            <p:spPr>
              <a:xfrm>
                <a:off x="7437561" y="2379013"/>
                <a:ext cx="1104790" cy="261610"/>
              </a:xfrm>
              <a:prstGeom prst="rect">
                <a:avLst/>
              </a:prstGeom>
            </p:spPr>
            <p:txBody>
              <a:bodyPr wrap="none">
                <a:spAutoFit/>
              </a:bodyPr>
              <a:lstStyle/>
              <a:p>
                <a:r>
                  <a:rPr lang="en-US" sz="1100" b="0" dirty="0">
                    <a:solidFill>
                      <a:schemeClr val="accent3">
                        <a:lumMod val="50000"/>
                      </a:schemeClr>
                    </a:solidFill>
                    <a:latin typeface="Segoe Light" pitchFamily="34" charset="0"/>
                  </a:rPr>
                  <a:t>Sponsored sites</a:t>
                </a:r>
              </a:p>
            </p:txBody>
          </p:sp>
        </p:grpSp>
        <p:sp>
          <p:nvSpPr>
            <p:cNvPr id="349" name="Rectangle 348"/>
            <p:cNvSpPr/>
            <p:nvPr userDrawn="1"/>
          </p:nvSpPr>
          <p:spPr>
            <a:xfrm>
              <a:off x="7430124" y="3025515"/>
              <a:ext cx="1309141" cy="1154162"/>
            </a:xfrm>
            <a:prstGeom prst="rect">
              <a:avLst/>
            </a:prstGeom>
          </p:spPr>
          <p:txBody>
            <a:bodyPr wrap="square">
              <a:spAutoFit/>
            </a:bodyPr>
            <a:lstStyle/>
            <a:p>
              <a:r>
                <a:rPr lang="en-US" sz="800" b="1" u="sng" dirty="0">
                  <a:solidFill>
                    <a:srgbClr val="0070C0"/>
                  </a:solidFill>
                </a:rPr>
                <a:t>Fundraising Methods</a:t>
              </a:r>
            </a:p>
            <a:p>
              <a:r>
                <a:rPr lang="en-US" sz="800" dirty="0">
                  <a:solidFill>
                    <a:schemeClr val="bg1">
                      <a:lumMod val="50000"/>
                    </a:schemeClr>
                  </a:solidFill>
                </a:rPr>
                <a:t>Find methods</a:t>
              </a:r>
              <a:r>
                <a:rPr lang="en-US" sz="800" baseline="0" dirty="0">
                  <a:solidFill>
                    <a:schemeClr val="bg1">
                      <a:lumMod val="50000"/>
                    </a:schemeClr>
                  </a:solidFill>
                </a:rPr>
                <a:t> of </a:t>
              </a:r>
              <a:r>
                <a:rPr lang="en-US" sz="800" dirty="0">
                  <a:solidFill>
                    <a:schemeClr val="bg1">
                      <a:lumMod val="50000"/>
                    </a:schemeClr>
                  </a:solidFill>
                </a:rPr>
                <a:t> </a:t>
              </a:r>
              <a:r>
                <a:rPr lang="en-US" sz="800" b="1" dirty="0">
                  <a:solidFill>
                    <a:schemeClr val="bg1">
                      <a:lumMod val="50000"/>
                    </a:schemeClr>
                  </a:solidFill>
                </a:rPr>
                <a:t>Fund-raising</a:t>
              </a:r>
              <a:r>
                <a:rPr lang="en-US" sz="800" b="0" baseline="0" dirty="0">
                  <a:solidFill>
                    <a:schemeClr val="bg1">
                      <a:lumMod val="50000"/>
                    </a:schemeClr>
                  </a:solidFill>
                </a:rPr>
                <a:t> </a:t>
              </a:r>
              <a:r>
                <a:rPr lang="en-US" sz="800" dirty="0">
                  <a:solidFill>
                    <a:schemeClr val="bg1">
                      <a:lumMod val="50000"/>
                    </a:schemeClr>
                  </a:solidFill>
                </a:rPr>
                <a:t>from</a:t>
              </a:r>
              <a:r>
                <a:rPr lang="en-US" sz="800" baseline="0" dirty="0">
                  <a:solidFill>
                    <a:schemeClr val="bg1">
                      <a:lumMod val="50000"/>
                    </a:schemeClr>
                  </a:solidFill>
                </a:rPr>
                <a:t> </a:t>
              </a:r>
              <a:r>
                <a:rPr lang="en-US" sz="800" dirty="0">
                  <a:solidFill>
                    <a:schemeClr val="bg1">
                      <a:lumMod val="50000"/>
                    </a:schemeClr>
                  </a:solidFill>
                </a:rPr>
                <a:t>experienced</a:t>
              </a:r>
              <a:r>
                <a:rPr lang="en-US" sz="800" baseline="0" dirty="0">
                  <a:solidFill>
                    <a:schemeClr val="bg1">
                      <a:lumMod val="50000"/>
                    </a:schemeClr>
                  </a:solidFill>
                </a:rPr>
                <a:t> </a:t>
              </a:r>
              <a:r>
                <a:rPr lang="en-US" sz="800" dirty="0" err="1">
                  <a:solidFill>
                    <a:schemeClr val="bg1">
                      <a:lumMod val="50000"/>
                    </a:schemeClr>
                  </a:solidFill>
                </a:rPr>
                <a:t>f</a:t>
              </a:r>
              <a:r>
                <a:rPr lang="en-US" sz="800" b="1" dirty="0" err="1">
                  <a:solidFill>
                    <a:schemeClr val="bg1">
                      <a:lumMod val="50000"/>
                    </a:schemeClr>
                  </a:solidFill>
                </a:rPr>
                <a:t>ufundraisers</a:t>
              </a:r>
              <a:r>
                <a:rPr lang="en-US" sz="800" b="1" baseline="0" dirty="0">
                  <a:solidFill>
                    <a:schemeClr val="bg1">
                      <a:lumMod val="50000"/>
                    </a:schemeClr>
                  </a:solidFill>
                </a:rPr>
                <a:t> </a:t>
              </a:r>
              <a:r>
                <a:rPr lang="en-US" sz="800" dirty="0">
                  <a:solidFill>
                    <a:schemeClr val="bg1">
                      <a:lumMod val="50000"/>
                    </a:schemeClr>
                  </a:solidFill>
                </a:rPr>
                <a:t> of </a:t>
              </a:r>
              <a:r>
                <a:rPr lang="en-US" sz="800" baseline="0" dirty="0">
                  <a:solidFill>
                    <a:schemeClr val="bg1">
                      <a:lumMod val="50000"/>
                    </a:schemeClr>
                  </a:solidFill>
                </a:rPr>
                <a:t> ancient traditions and  valiant efforts to find a way to raise moneys for stuff.</a:t>
              </a:r>
            </a:p>
            <a:p>
              <a:r>
                <a:rPr lang="en-US" sz="700" b="1" dirty="0">
                  <a:solidFill>
                    <a:srgbClr val="00B050"/>
                  </a:solidFill>
                </a:rPr>
                <a:t>Fundraising.com</a:t>
              </a:r>
              <a:endParaRPr lang="en-US" sz="700" dirty="0">
                <a:solidFill>
                  <a:srgbClr val="00B050"/>
                </a:solidFill>
              </a:endParaRPr>
            </a:p>
            <a:p>
              <a:r>
                <a:rPr lang="en-US" sz="600" dirty="0">
                  <a:solidFill>
                    <a:srgbClr val="0070C0"/>
                  </a:solidFill>
                </a:rPr>
                <a:t>Cached page</a:t>
              </a:r>
            </a:p>
          </p:txBody>
        </p:sp>
        <p:sp>
          <p:nvSpPr>
            <p:cNvPr id="350" name="Rectangle 349"/>
            <p:cNvSpPr/>
            <p:nvPr userDrawn="1"/>
          </p:nvSpPr>
          <p:spPr>
            <a:xfrm>
              <a:off x="7430124" y="4953000"/>
              <a:ext cx="1309141" cy="1061829"/>
            </a:xfrm>
            <a:prstGeom prst="rect">
              <a:avLst/>
            </a:prstGeom>
          </p:spPr>
          <p:txBody>
            <a:bodyPr wrap="square">
              <a:spAutoFit/>
            </a:bodyPr>
            <a:lstStyle/>
            <a:p>
              <a:r>
                <a:rPr lang="en-US" sz="800" b="1" u="sng" dirty="0">
                  <a:solidFill>
                    <a:srgbClr val="0070C0"/>
                  </a:solidFill>
                </a:rPr>
                <a:t>Fundy.com</a:t>
              </a:r>
            </a:p>
            <a:p>
              <a:r>
                <a:rPr lang="en-US" sz="800" dirty="0">
                  <a:solidFill>
                    <a:schemeClr val="bg1">
                      <a:lumMod val="50000"/>
                    </a:schemeClr>
                  </a:solidFill>
                </a:rPr>
                <a:t>Find methods</a:t>
              </a:r>
              <a:r>
                <a:rPr lang="en-US" sz="800" baseline="0" dirty="0">
                  <a:solidFill>
                    <a:schemeClr val="bg1">
                      <a:lumMod val="50000"/>
                    </a:schemeClr>
                  </a:solidFill>
                </a:rPr>
                <a:t> of </a:t>
              </a:r>
              <a:r>
                <a:rPr lang="en-US" sz="800" dirty="0">
                  <a:solidFill>
                    <a:schemeClr val="bg1">
                      <a:lumMod val="50000"/>
                    </a:schemeClr>
                  </a:solidFill>
                </a:rPr>
                <a:t> </a:t>
              </a:r>
              <a:r>
                <a:rPr lang="en-US" sz="800" b="1" dirty="0">
                  <a:solidFill>
                    <a:schemeClr val="bg1">
                      <a:lumMod val="50000"/>
                    </a:schemeClr>
                  </a:solidFill>
                </a:rPr>
                <a:t>Fund-raising</a:t>
              </a:r>
              <a:r>
                <a:rPr lang="en-US" sz="800" b="0" baseline="0" dirty="0">
                  <a:solidFill>
                    <a:schemeClr val="bg1">
                      <a:lumMod val="50000"/>
                    </a:schemeClr>
                  </a:solidFill>
                </a:rPr>
                <a:t> </a:t>
              </a:r>
              <a:r>
                <a:rPr lang="en-US" sz="800" dirty="0">
                  <a:solidFill>
                    <a:schemeClr val="bg1">
                      <a:lumMod val="50000"/>
                    </a:schemeClr>
                  </a:solidFill>
                </a:rPr>
                <a:t>from</a:t>
              </a:r>
              <a:r>
                <a:rPr lang="en-US" sz="800" baseline="0" dirty="0">
                  <a:solidFill>
                    <a:schemeClr val="bg1">
                      <a:lumMod val="50000"/>
                    </a:schemeClr>
                  </a:solidFill>
                </a:rPr>
                <a:t> </a:t>
              </a:r>
              <a:r>
                <a:rPr lang="en-US" sz="800" dirty="0">
                  <a:solidFill>
                    <a:schemeClr val="bg1">
                      <a:lumMod val="50000"/>
                    </a:schemeClr>
                  </a:solidFill>
                </a:rPr>
                <a:t>experienced</a:t>
              </a:r>
              <a:r>
                <a:rPr lang="en-US" sz="800" baseline="0" dirty="0">
                  <a:solidFill>
                    <a:schemeClr val="bg1">
                      <a:lumMod val="50000"/>
                    </a:schemeClr>
                  </a:solidFill>
                </a:rPr>
                <a:t> </a:t>
              </a:r>
              <a:r>
                <a:rPr lang="en-US" sz="800" dirty="0" err="1">
                  <a:solidFill>
                    <a:schemeClr val="bg1">
                      <a:lumMod val="50000"/>
                    </a:schemeClr>
                  </a:solidFill>
                </a:rPr>
                <a:t>f</a:t>
              </a:r>
              <a:r>
                <a:rPr lang="en-US" sz="800" b="1" dirty="0" err="1">
                  <a:solidFill>
                    <a:schemeClr val="bg1">
                      <a:lumMod val="50000"/>
                    </a:schemeClr>
                  </a:solidFill>
                </a:rPr>
                <a:t>ufundraisers</a:t>
              </a:r>
              <a:r>
                <a:rPr lang="en-US" sz="800" b="1" baseline="0" dirty="0">
                  <a:solidFill>
                    <a:schemeClr val="bg1">
                      <a:lumMod val="50000"/>
                    </a:schemeClr>
                  </a:solidFill>
                </a:rPr>
                <a:t> </a:t>
              </a:r>
              <a:r>
                <a:rPr lang="en-US" sz="800" dirty="0">
                  <a:solidFill>
                    <a:schemeClr val="bg1">
                      <a:lumMod val="50000"/>
                    </a:schemeClr>
                  </a:solidFill>
                </a:rPr>
                <a:t> of </a:t>
              </a:r>
              <a:r>
                <a:rPr lang="en-US" sz="800" baseline="0" dirty="0">
                  <a:solidFill>
                    <a:schemeClr val="bg1">
                      <a:lumMod val="50000"/>
                    </a:schemeClr>
                  </a:solidFill>
                </a:rPr>
                <a:t> ancient traditions and  valiant efforts to find a way to raise moneys for stuff.</a:t>
              </a:r>
              <a:br>
                <a:rPr lang="en-US" sz="800" dirty="0"/>
              </a:br>
              <a:r>
                <a:rPr lang="en-US" sz="700" dirty="0">
                  <a:solidFill>
                    <a:srgbClr val="00B050"/>
                  </a:solidFill>
                </a:rPr>
                <a:t>www.</a:t>
              </a:r>
              <a:r>
                <a:rPr lang="en-US" sz="700" b="1" dirty="0">
                  <a:solidFill>
                    <a:srgbClr val="00B050"/>
                  </a:solidFill>
                </a:rPr>
                <a:t>fundy</a:t>
              </a:r>
              <a:r>
                <a:rPr lang="en-US" sz="700" dirty="0">
                  <a:solidFill>
                    <a:srgbClr val="00B050"/>
                  </a:solidFill>
                </a:rPr>
                <a:t>.com </a:t>
              </a:r>
              <a:r>
                <a:rPr lang="en-US" sz="600" dirty="0">
                  <a:solidFill>
                    <a:srgbClr val="0070C0"/>
                  </a:solidFill>
                </a:rPr>
                <a:t>Cached page</a:t>
              </a:r>
              <a:endParaRPr lang="en-US" sz="800" dirty="0">
                <a:solidFill>
                  <a:srgbClr val="0070C0"/>
                </a:solidFill>
              </a:endParaRPr>
            </a:p>
          </p:txBody>
        </p:sp>
      </p:grpSp>
      <p:pic>
        <p:nvPicPr>
          <p:cNvPr id="1026" name="Picture 2" descr="http://www.community.net.nz/NR/rdonlyres/628087D3-6D2F-4EBD-AFDD-C50B88B58FB1/38190/s7fundraisingpyramid1.jpg"/>
          <p:cNvPicPr>
            <a:picLocks noChangeAspect="1" noChangeArrowheads="1"/>
          </p:cNvPicPr>
          <p:nvPr userDrawn="1"/>
        </p:nvPicPr>
        <p:blipFill>
          <a:blip r:embed="rId10" cstate="print">
            <a:clrChange>
              <a:clrFrom>
                <a:srgbClr val="FEFEFE"/>
              </a:clrFrom>
              <a:clrTo>
                <a:srgbClr val="FEFEFE">
                  <a:alpha val="0"/>
                </a:srgbClr>
              </a:clrTo>
            </a:clrChange>
            <a:grayscl/>
          </a:blip>
          <a:srcRect/>
          <a:stretch>
            <a:fillRect/>
          </a:stretch>
        </p:blipFill>
        <p:spPr bwMode="auto">
          <a:xfrm>
            <a:off x="7638318" y="4270012"/>
            <a:ext cx="758336" cy="681883"/>
          </a:xfrm>
          <a:prstGeom prst="rect">
            <a:avLst/>
          </a:prstGeom>
          <a:noFill/>
        </p:spPr>
      </p:pic>
      <p:pic>
        <p:nvPicPr>
          <p:cNvPr id="354" name="Picture 4" descr="http://www.kenilworthroundtable.com/images/content/donations_1.gif"/>
          <p:cNvPicPr>
            <a:picLocks noChangeAspect="1" noChangeArrowheads="1"/>
          </p:cNvPicPr>
          <p:nvPr userDrawn="1"/>
        </p:nvPicPr>
        <p:blipFill>
          <a:blip r:embed="rId11">
            <a:clrChange>
              <a:clrFrom>
                <a:srgbClr val="FFFFFF"/>
              </a:clrFrom>
              <a:clrTo>
                <a:srgbClr val="FFFFFF">
                  <a:alpha val="0"/>
                </a:srgbClr>
              </a:clrTo>
            </a:clrChange>
            <a:grayscl/>
          </a:blip>
          <a:srcRect/>
          <a:stretch>
            <a:fillRect/>
          </a:stretch>
        </p:blipFill>
        <p:spPr bwMode="auto">
          <a:xfrm>
            <a:off x="7848600" y="2133600"/>
            <a:ext cx="808892" cy="837274"/>
          </a:xfrm>
          <a:prstGeom prst="rect">
            <a:avLst/>
          </a:prstGeom>
          <a:noFill/>
        </p:spPr>
      </p:pic>
      <p:pic>
        <p:nvPicPr>
          <p:cNvPr id="1032" name="Picture 8" descr="http://www1.istockphoto.com/file_thumbview_approve/1358719/2/istockphoto_1358719_thermometer.jpg"/>
          <p:cNvPicPr>
            <a:picLocks noChangeAspect="1" noChangeArrowheads="1"/>
          </p:cNvPicPr>
          <p:nvPr userDrawn="1"/>
        </p:nvPicPr>
        <p:blipFill>
          <a:blip r:embed="rId12" cstate="print">
            <a:clrChange>
              <a:clrFrom>
                <a:srgbClr val="FFFFFF"/>
              </a:clrFrom>
              <a:clrTo>
                <a:srgbClr val="FFFFFF">
                  <a:alpha val="0"/>
                </a:srgbClr>
              </a:clrTo>
            </a:clrChange>
            <a:grayscl/>
          </a:blip>
          <a:srcRect/>
          <a:stretch>
            <a:fillRect/>
          </a:stretch>
        </p:blipFill>
        <p:spPr bwMode="auto">
          <a:xfrm>
            <a:off x="7332785" y="2164373"/>
            <a:ext cx="820615" cy="820615"/>
          </a:xfrm>
          <a:prstGeom prst="rect">
            <a:avLst/>
          </a:prstGeom>
          <a:noFill/>
        </p:spPr>
      </p:pic>
      <p:sp>
        <p:nvSpPr>
          <p:cNvPr id="525" name="Rectangle 524"/>
          <p:cNvSpPr/>
          <p:nvPr/>
        </p:nvSpPr>
        <p:spPr>
          <a:xfrm>
            <a:off x="3030420" y="1476125"/>
            <a:ext cx="77958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526" name="Rectangle 525"/>
          <p:cNvSpPr/>
          <p:nvPr userDrawn="1"/>
        </p:nvSpPr>
        <p:spPr>
          <a:xfrm>
            <a:off x="3105148" y="1452563"/>
            <a:ext cx="625492" cy="215444"/>
          </a:xfrm>
          <a:prstGeom prst="rect">
            <a:avLst/>
          </a:prstGeom>
        </p:spPr>
        <p:txBody>
          <a:bodyPr wrap="none">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Add</a:t>
            </a:r>
            <a:r>
              <a:rPr lang="en-US" sz="800" b="1" baseline="0" dirty="0">
                <a:solidFill>
                  <a:srgbClr val="002060"/>
                </a:solidFill>
                <a:latin typeface="Segoe UI" pitchFamily="34" charset="0"/>
                <a:ea typeface="Verdana" pitchFamily="34" charset="0"/>
                <a:cs typeface="Verdana" pitchFamily="34" charset="0"/>
              </a:rPr>
              <a:t> Files</a:t>
            </a:r>
            <a:endParaRPr lang="en-US" sz="800" b="0" dirty="0">
              <a:solidFill>
                <a:srgbClr val="002060"/>
              </a:solidFill>
              <a:latin typeface="Segoe UI" pitchFamily="34" charset="0"/>
              <a:ea typeface="Verdana" pitchFamily="34" charset="0"/>
              <a:cs typeface="Verdana" pitchFamily="34" charset="0"/>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Deanne View">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96390" y="885325"/>
            <a:ext cx="6304154" cy="333875"/>
            <a:chOff x="3581400" y="871740"/>
            <a:chExt cx="6304154" cy="333875"/>
          </a:xfrm>
        </p:grpSpPr>
        <p:grpSp>
          <p:nvGrpSpPr>
            <p:cNvPr id="3" name="Group 16"/>
            <p:cNvGrpSpPr/>
            <p:nvPr userDrawn="1"/>
          </p:nvGrpSpPr>
          <p:grpSpPr>
            <a:xfrm>
              <a:off x="3581400" y="871740"/>
              <a:ext cx="6304154" cy="333875"/>
              <a:chOff x="59269" y="1221729"/>
              <a:chExt cx="2767994" cy="323775"/>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21729"/>
                <a:ext cx="2328334" cy="32377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Deanna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392" name="Title Placeholder 1"/>
          <p:cNvSpPr>
            <a:spLocks noGrp="1"/>
          </p:cNvSpPr>
          <p:nvPr userDrawn="1">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393" name="Picture 392" descr="tab2.png"/>
          <p:cNvPicPr>
            <a:picLocks noChangeAspect="1"/>
          </p:cNvPicPr>
          <p:nvPr userDrawn="1"/>
        </p:nvPicPr>
        <p:blipFill>
          <a:blip r:embed="rId7"/>
          <a:srcRect t="5699" b="13296"/>
          <a:stretch>
            <a:fillRect/>
          </a:stretch>
        </p:blipFill>
        <p:spPr>
          <a:xfrm>
            <a:off x="637309" y="571500"/>
            <a:ext cx="2918692" cy="266700"/>
          </a:xfrm>
          <a:prstGeom prst="rect">
            <a:avLst/>
          </a:prstGeom>
        </p:spPr>
      </p:pic>
      <p:sp>
        <p:nvSpPr>
          <p:cNvPr id="89" name="Rectangle 88"/>
          <p:cNvSpPr/>
          <p:nvPr userDrawn="1"/>
        </p:nvSpPr>
        <p:spPr>
          <a:xfrm>
            <a:off x="152400" y="1450287"/>
            <a:ext cx="1600200" cy="2519733"/>
          </a:xfrm>
          <a:prstGeom prst="rect">
            <a:avLst/>
          </a:prstGeom>
          <a:ln w="6350"/>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90" name="Rectangle 89"/>
          <p:cNvSpPr/>
          <p:nvPr userDrawn="1"/>
        </p:nvSpPr>
        <p:spPr>
          <a:xfrm>
            <a:off x="151394" y="1457907"/>
            <a:ext cx="1372606" cy="230832"/>
          </a:xfrm>
          <a:prstGeom prst="rect">
            <a:avLst/>
          </a:prstGeom>
        </p:spPr>
        <p:txBody>
          <a:bodyPr wrap="square">
            <a:spAutoFit/>
          </a:bodyPr>
          <a:lstStyle/>
          <a:p>
            <a:r>
              <a:rPr lang="en-US" sz="900" b="1" dirty="0">
                <a:solidFill>
                  <a:schemeClr val="bg1">
                    <a:lumMod val="50000"/>
                  </a:schemeClr>
                </a:solidFill>
                <a:latin typeface="Segoe UI" pitchFamily="34" charset="0"/>
              </a:rPr>
              <a:t>Show </a:t>
            </a:r>
            <a:r>
              <a:rPr lang="en-US" sz="900" b="1" baseline="0" dirty="0">
                <a:solidFill>
                  <a:schemeClr val="bg1">
                    <a:lumMod val="50000"/>
                  </a:schemeClr>
                </a:solidFill>
                <a:latin typeface="Segoe UI" pitchFamily="34" charset="0"/>
              </a:rPr>
              <a:t>Workspaces…</a:t>
            </a:r>
            <a:endParaRPr lang="en-US" sz="900" b="1" dirty="0">
              <a:solidFill>
                <a:schemeClr val="bg1">
                  <a:lumMod val="50000"/>
                </a:schemeClr>
              </a:solidFill>
              <a:latin typeface="Segoe UI" pitchFamily="34" charset="0"/>
            </a:endParaRPr>
          </a:p>
        </p:txBody>
      </p:sp>
      <p:cxnSp>
        <p:nvCxnSpPr>
          <p:cNvPr id="91" name="Straight Connector 90"/>
          <p:cNvCxnSpPr/>
          <p:nvPr userDrawn="1"/>
        </p:nvCxnSpPr>
        <p:spPr>
          <a:xfrm rot="10800000">
            <a:off x="228600" y="1694973"/>
            <a:ext cx="1447800" cy="1588"/>
          </a:xfrm>
          <a:prstGeom prst="line">
            <a:avLst/>
          </a:prstGeom>
          <a:ln w="6350">
            <a:solidFill>
              <a:srgbClr val="315683"/>
            </a:solidFill>
          </a:ln>
        </p:spPr>
        <p:style>
          <a:lnRef idx="1">
            <a:schemeClr val="accent1"/>
          </a:lnRef>
          <a:fillRef idx="0">
            <a:schemeClr val="accent1"/>
          </a:fillRef>
          <a:effectRef idx="0">
            <a:schemeClr val="accent1"/>
          </a:effectRef>
          <a:fontRef idx="minor">
            <a:schemeClr val="tx1"/>
          </a:fontRef>
        </p:style>
      </p:cxnSp>
      <p:sp>
        <p:nvSpPr>
          <p:cNvPr id="103" name="Rectangle 102"/>
          <p:cNvSpPr/>
          <p:nvPr/>
        </p:nvSpPr>
        <p:spPr>
          <a:xfrm>
            <a:off x="76200" y="5059680"/>
            <a:ext cx="1752600" cy="1455420"/>
          </a:xfrm>
          <a:prstGeom prst="rect">
            <a:avLst/>
          </a:prstGeom>
          <a:ln w="3175">
            <a:solidFill>
              <a:schemeClr val="accent5">
                <a:lumMod val="60000"/>
                <a:lumOff val="4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4" name="Group 109"/>
          <p:cNvGrpSpPr/>
          <p:nvPr userDrawn="1"/>
        </p:nvGrpSpPr>
        <p:grpSpPr>
          <a:xfrm>
            <a:off x="961574" y="6273438"/>
            <a:ext cx="770069" cy="165462"/>
            <a:chOff x="961574" y="6273438"/>
            <a:chExt cx="770069" cy="165462"/>
          </a:xfrm>
        </p:grpSpPr>
        <p:sp>
          <p:nvSpPr>
            <p:cNvPr id="104" name="Isosceles Triangle 103"/>
            <p:cNvSpPr/>
            <p:nvPr/>
          </p:nvSpPr>
          <p:spPr>
            <a:xfrm rot="5400000">
              <a:off x="1672589" y="6348373"/>
              <a:ext cx="7239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104"/>
            <p:cNvSpPr/>
            <p:nvPr userDrawn="1"/>
          </p:nvSpPr>
          <p:spPr>
            <a:xfrm>
              <a:off x="961574"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06" name="Rectangle 105"/>
            <p:cNvSpPr/>
            <p:nvPr userDrawn="1"/>
          </p:nvSpPr>
          <p:spPr>
            <a:xfrm>
              <a:off x="1193802"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107" name="Rectangle 106"/>
            <p:cNvSpPr/>
            <p:nvPr userDrawn="1"/>
          </p:nvSpPr>
          <p:spPr>
            <a:xfrm>
              <a:off x="1432287" y="6273438"/>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sp>
        <p:nvSpPr>
          <p:cNvPr id="118" name="Rectangle 117"/>
          <p:cNvSpPr/>
          <p:nvPr userDrawn="1"/>
        </p:nvSpPr>
        <p:spPr>
          <a:xfrm>
            <a:off x="85725" y="4511040"/>
            <a:ext cx="1743075"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9" name="Rectangle 118"/>
          <p:cNvSpPr/>
          <p:nvPr userDrawn="1"/>
        </p:nvSpPr>
        <p:spPr>
          <a:xfrm>
            <a:off x="85725" y="4737681"/>
            <a:ext cx="1743075"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20" name="Rectangle 119"/>
          <p:cNvSpPr/>
          <p:nvPr userDrawn="1"/>
        </p:nvSpPr>
        <p:spPr>
          <a:xfrm>
            <a:off x="85725" y="4965737"/>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21" name="Rectangle 120"/>
          <p:cNvSpPr/>
          <p:nvPr userDrawn="1"/>
        </p:nvSpPr>
        <p:spPr>
          <a:xfrm>
            <a:off x="144673" y="4753408"/>
            <a:ext cx="590226" cy="215444"/>
          </a:xfrm>
          <a:prstGeom prst="rect">
            <a:avLst/>
          </a:prstGeom>
        </p:spPr>
        <p:txBody>
          <a:bodyPr wrap="none">
            <a:spAutoFit/>
          </a:bodyPr>
          <a:lstStyle/>
          <a:p>
            <a:r>
              <a:rPr lang="en-US" sz="800" dirty="0">
                <a:latin typeface="Segoe UI" pitchFamily="34" charset="0"/>
              </a:rPr>
              <a:t>Favorites</a:t>
            </a:r>
          </a:p>
        </p:txBody>
      </p:sp>
      <p:sp>
        <p:nvSpPr>
          <p:cNvPr id="122" name="Rectangle 121"/>
          <p:cNvSpPr/>
          <p:nvPr userDrawn="1"/>
        </p:nvSpPr>
        <p:spPr>
          <a:xfrm>
            <a:off x="144673" y="4973860"/>
            <a:ext cx="729687" cy="215444"/>
          </a:xfrm>
          <a:prstGeom prst="rect">
            <a:avLst/>
          </a:prstGeom>
        </p:spPr>
        <p:txBody>
          <a:bodyPr wrap="none">
            <a:spAutoFit/>
          </a:bodyPr>
          <a:lstStyle/>
          <a:p>
            <a:r>
              <a:rPr lang="en-US" sz="800" dirty="0">
                <a:latin typeface="Segoe UI" pitchFamily="34" charset="0"/>
              </a:rPr>
              <a:t>Workspaces</a:t>
            </a:r>
          </a:p>
        </p:txBody>
      </p:sp>
      <p:sp>
        <p:nvSpPr>
          <p:cNvPr id="123" name="Rectangle 122"/>
          <p:cNvSpPr/>
          <p:nvPr userDrawn="1"/>
        </p:nvSpPr>
        <p:spPr>
          <a:xfrm>
            <a:off x="85725" y="5181625"/>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4" name="Rectangle 123"/>
          <p:cNvSpPr/>
          <p:nvPr userDrawn="1"/>
        </p:nvSpPr>
        <p:spPr>
          <a:xfrm>
            <a:off x="144673" y="5194312"/>
            <a:ext cx="495649" cy="215444"/>
          </a:xfrm>
          <a:prstGeom prst="rect">
            <a:avLst/>
          </a:prstGeom>
        </p:spPr>
        <p:txBody>
          <a:bodyPr wrap="none">
            <a:spAutoFit/>
          </a:bodyPr>
          <a:lstStyle/>
          <a:p>
            <a:r>
              <a:rPr lang="en-US" sz="800" dirty="0">
                <a:latin typeface="Segoe UI" pitchFamily="34" charset="0"/>
              </a:rPr>
              <a:t>People</a:t>
            </a:r>
          </a:p>
        </p:txBody>
      </p:sp>
      <p:sp>
        <p:nvSpPr>
          <p:cNvPr id="125" name="Rectangle 124"/>
          <p:cNvSpPr/>
          <p:nvPr userDrawn="1"/>
        </p:nvSpPr>
        <p:spPr>
          <a:xfrm>
            <a:off x="85725" y="5397512"/>
            <a:ext cx="1743075"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6" name="Rectangle 125"/>
          <p:cNvSpPr/>
          <p:nvPr userDrawn="1"/>
        </p:nvSpPr>
        <p:spPr>
          <a:xfrm>
            <a:off x="144673" y="5414764"/>
            <a:ext cx="700833" cy="215444"/>
          </a:xfrm>
          <a:prstGeom prst="rect">
            <a:avLst/>
          </a:prstGeom>
        </p:spPr>
        <p:txBody>
          <a:bodyPr wrap="none">
            <a:spAutoFit/>
          </a:bodyPr>
          <a:lstStyle/>
          <a:p>
            <a:r>
              <a:rPr lang="en-US" sz="800" dirty="0">
                <a:latin typeface="Segoe UI" pitchFamily="34" charset="0"/>
              </a:rPr>
              <a:t>Documents</a:t>
            </a:r>
          </a:p>
        </p:txBody>
      </p:sp>
      <p:sp>
        <p:nvSpPr>
          <p:cNvPr id="127" name="Rectangle 126"/>
          <p:cNvSpPr/>
          <p:nvPr userDrawn="1"/>
        </p:nvSpPr>
        <p:spPr>
          <a:xfrm>
            <a:off x="144673" y="4533721"/>
            <a:ext cx="928459" cy="215444"/>
          </a:xfrm>
          <a:prstGeom prst="rect">
            <a:avLst/>
          </a:prstGeom>
        </p:spPr>
        <p:txBody>
          <a:bodyPr wrap="none">
            <a:spAutoFit/>
          </a:bodyPr>
          <a:lstStyle/>
          <a:p>
            <a:r>
              <a:rPr lang="en-US" sz="800" dirty="0">
                <a:latin typeface="Segoe UI" pitchFamily="34" charset="0"/>
              </a:rPr>
              <a:t>Recent Activities</a:t>
            </a:r>
          </a:p>
        </p:txBody>
      </p:sp>
      <p:sp>
        <p:nvSpPr>
          <p:cNvPr id="137" name="Rectangle 136"/>
          <p:cNvSpPr/>
          <p:nvPr userDrawn="1"/>
        </p:nvSpPr>
        <p:spPr>
          <a:xfrm>
            <a:off x="1828800" y="1440305"/>
            <a:ext cx="5478779" cy="245372"/>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38" name="Picture 137" descr="searchbox.png"/>
          <p:cNvPicPr>
            <a:picLocks noChangeAspect="1"/>
          </p:cNvPicPr>
          <p:nvPr userDrawn="1"/>
        </p:nvPicPr>
        <p:blipFill>
          <a:blip r:embed="rId8"/>
          <a:stretch>
            <a:fillRect/>
          </a:stretch>
        </p:blipFill>
        <p:spPr>
          <a:xfrm>
            <a:off x="5213840" y="1482671"/>
            <a:ext cx="1723886" cy="147340"/>
          </a:xfrm>
          <a:prstGeom prst="rect">
            <a:avLst/>
          </a:prstGeom>
        </p:spPr>
      </p:pic>
      <p:grpSp>
        <p:nvGrpSpPr>
          <p:cNvPr id="5" name="Group 138"/>
          <p:cNvGrpSpPr/>
          <p:nvPr userDrawn="1"/>
        </p:nvGrpSpPr>
        <p:grpSpPr>
          <a:xfrm>
            <a:off x="1867260" y="1422410"/>
            <a:ext cx="642956" cy="261610"/>
            <a:chOff x="1868839" y="1622685"/>
            <a:chExt cx="642956" cy="261610"/>
          </a:xfrm>
        </p:grpSpPr>
        <p:sp>
          <p:nvSpPr>
            <p:cNvPr id="140" name="Rectangle 139"/>
            <p:cNvSpPr/>
            <p:nvPr/>
          </p:nvSpPr>
          <p:spPr>
            <a:xfrm>
              <a:off x="1875020" y="1676400"/>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141" name="Rectangle 140"/>
            <p:cNvSpPr/>
            <p:nvPr userDrawn="1"/>
          </p:nvSpPr>
          <p:spPr>
            <a:xfrm>
              <a:off x="2186065" y="1622685"/>
              <a:ext cx="325730" cy="261610"/>
            </a:xfrm>
            <a:prstGeom prst="rect">
              <a:avLst/>
            </a:prstGeom>
          </p:spPr>
          <p:txBody>
            <a:bodyPr wrap="none">
              <a:spAutoFit/>
            </a:bodyPr>
            <a:lstStyle/>
            <a:p>
              <a:pPr algn="ctr"/>
              <a:r>
                <a:rPr lang="en-US" sz="1050" b="1" dirty="0">
                  <a:solidFill>
                    <a:srgbClr val="002060"/>
                  </a:solidFill>
                  <a:latin typeface="Segoe UI" pitchFamily="34" charset="0"/>
                  <a:ea typeface="Verdana" pitchFamily="34" charset="0"/>
                  <a:cs typeface="Verdana" pitchFamily="34" charset="0"/>
                  <a:sym typeface="Webdings"/>
                </a:rPr>
                <a:t></a:t>
              </a:r>
              <a:endParaRPr lang="en-US" sz="1050" dirty="0">
                <a:solidFill>
                  <a:srgbClr val="002060"/>
                </a:solidFill>
                <a:latin typeface="Segoe UI" pitchFamily="34" charset="0"/>
                <a:ea typeface="Verdana" pitchFamily="34" charset="0"/>
                <a:cs typeface="Verdana" pitchFamily="34" charset="0"/>
              </a:endParaRPr>
            </a:p>
          </p:txBody>
        </p:sp>
        <p:sp>
          <p:nvSpPr>
            <p:cNvPr id="142" name="Rectangle 141"/>
            <p:cNvSpPr/>
            <p:nvPr userDrawn="1"/>
          </p:nvSpPr>
          <p:spPr>
            <a:xfrm>
              <a:off x="1868839" y="1653540"/>
              <a:ext cx="433132" cy="215444"/>
            </a:xfrm>
            <a:prstGeom prst="rect">
              <a:avLst/>
            </a:prstGeom>
          </p:spPr>
          <p:txBody>
            <a:bodyPr wrap="none">
              <a:sp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New </a:t>
              </a:r>
              <a:endParaRPr lang="en-US" sz="800" b="0" dirty="0">
                <a:solidFill>
                  <a:srgbClr val="002060"/>
                </a:solidFill>
                <a:latin typeface="Segoe UI" pitchFamily="34" charset="0"/>
                <a:ea typeface="Verdana" pitchFamily="34" charset="0"/>
                <a:cs typeface="Verdana" pitchFamily="34" charset="0"/>
              </a:endParaRPr>
            </a:p>
          </p:txBody>
        </p:sp>
        <p:sp>
          <p:nvSpPr>
            <p:cNvPr id="143" name="TextBox 142"/>
            <p:cNvSpPr txBox="1"/>
            <p:nvPr userDrawn="1"/>
          </p:nvSpPr>
          <p:spPr>
            <a:xfrm>
              <a:off x="2144861" y="1639955"/>
              <a:ext cx="237566" cy="230832"/>
            </a:xfrm>
            <a:prstGeom prst="rect">
              <a:avLst/>
            </a:prstGeom>
            <a:noFill/>
          </p:spPr>
          <p:txBody>
            <a:bodyPr wrap="none" rtlCol="0">
              <a:spAutoFit/>
            </a:bodyPr>
            <a:lstStyle/>
            <a:p>
              <a:r>
                <a:rPr lang="en-US" sz="900" dirty="0">
                  <a:solidFill>
                    <a:schemeClr val="accent4">
                      <a:lumMod val="60000"/>
                      <a:lumOff val="40000"/>
                    </a:schemeClr>
                  </a:solidFill>
                </a:rPr>
                <a:t>|</a:t>
              </a:r>
            </a:p>
          </p:txBody>
        </p:sp>
      </p:grpSp>
      <p:grpSp>
        <p:nvGrpSpPr>
          <p:cNvPr id="6" name="Group 143"/>
          <p:cNvGrpSpPr/>
          <p:nvPr userDrawn="1"/>
        </p:nvGrpSpPr>
        <p:grpSpPr>
          <a:xfrm>
            <a:off x="2474754" y="1453265"/>
            <a:ext cx="507234" cy="215444"/>
            <a:chOff x="1875020" y="1653540"/>
            <a:chExt cx="557551" cy="215444"/>
          </a:xfrm>
        </p:grpSpPr>
        <p:sp>
          <p:nvSpPr>
            <p:cNvPr id="145" name="Rectangle 144"/>
            <p:cNvSpPr/>
            <p:nvPr/>
          </p:nvSpPr>
          <p:spPr>
            <a:xfrm>
              <a:off x="1875020" y="1676400"/>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146" name="Rectangle 145"/>
            <p:cNvSpPr/>
            <p:nvPr userDrawn="1"/>
          </p:nvSpPr>
          <p:spPr>
            <a:xfrm>
              <a:off x="1921276" y="1653540"/>
              <a:ext cx="409142" cy="215444"/>
            </a:xfrm>
            <a:prstGeom prst="rect">
              <a:avLst/>
            </a:prstGeom>
          </p:spPr>
          <p:txBody>
            <a:bodyPr wrap="none">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Edit</a:t>
              </a:r>
              <a:endParaRPr lang="en-US" sz="800" b="0" dirty="0">
                <a:solidFill>
                  <a:srgbClr val="002060"/>
                </a:solidFill>
                <a:latin typeface="Segoe UI" pitchFamily="34" charset="0"/>
                <a:ea typeface="Verdana" pitchFamily="34" charset="0"/>
                <a:cs typeface="Verdana" pitchFamily="34" charset="0"/>
              </a:endParaRPr>
            </a:p>
          </p:txBody>
        </p:sp>
      </p:grpSp>
      <p:grpSp>
        <p:nvGrpSpPr>
          <p:cNvPr id="9" name="Group 152"/>
          <p:cNvGrpSpPr/>
          <p:nvPr userDrawn="1"/>
        </p:nvGrpSpPr>
        <p:grpSpPr>
          <a:xfrm>
            <a:off x="141111" y="1800807"/>
            <a:ext cx="1336304" cy="1422093"/>
            <a:chOff x="141111" y="2023533"/>
            <a:chExt cx="1336304" cy="1422093"/>
          </a:xfrm>
        </p:grpSpPr>
        <p:sp>
          <p:nvSpPr>
            <p:cNvPr id="154" name="Rectangle 153"/>
            <p:cNvSpPr/>
            <p:nvPr/>
          </p:nvSpPr>
          <p:spPr>
            <a:xfrm>
              <a:off x="143877" y="2828454"/>
              <a:ext cx="1333538" cy="215444"/>
            </a:xfrm>
            <a:prstGeom prst="rect">
              <a:avLst/>
            </a:prstGeom>
          </p:spPr>
          <p:txBody>
            <a:bodyPr wrap="square">
              <a:spAutoFit/>
            </a:bodyPr>
            <a:lstStyle/>
            <a:p>
              <a:r>
                <a:rPr lang="en-US" sz="800" dirty="0">
                  <a:latin typeface="Segoe UI" pitchFamily="34" charset="0"/>
                </a:rPr>
                <a:t>In Snohomish Hardware</a:t>
              </a:r>
              <a:endParaRPr lang="en-US" sz="800" b="0" dirty="0">
                <a:latin typeface="Segoe UI" pitchFamily="34" charset="0"/>
              </a:endParaRPr>
            </a:p>
          </p:txBody>
        </p:sp>
        <p:grpSp>
          <p:nvGrpSpPr>
            <p:cNvPr id="10" name="Group 85"/>
            <p:cNvGrpSpPr/>
            <p:nvPr/>
          </p:nvGrpSpPr>
          <p:grpSpPr>
            <a:xfrm>
              <a:off x="141111" y="2023533"/>
              <a:ext cx="1333538" cy="823603"/>
              <a:chOff x="141111" y="2023533"/>
              <a:chExt cx="1333538" cy="823603"/>
            </a:xfrm>
          </p:grpSpPr>
          <p:grpSp>
            <p:nvGrpSpPr>
              <p:cNvPr id="13" name="Group 199"/>
              <p:cNvGrpSpPr/>
              <p:nvPr/>
            </p:nvGrpSpPr>
            <p:grpSpPr>
              <a:xfrm>
                <a:off x="141111" y="2224397"/>
                <a:ext cx="1174788" cy="221011"/>
                <a:chOff x="273012" y="1981200"/>
                <a:chExt cx="1174788" cy="221011"/>
              </a:xfrm>
            </p:grpSpPr>
            <p:sp>
              <p:nvSpPr>
                <p:cNvPr id="162" name="Rectangle 161"/>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63" name="Rectangle 162"/>
                <p:cNvSpPr/>
                <p:nvPr/>
              </p:nvSpPr>
              <p:spPr>
                <a:xfrm>
                  <a:off x="273012" y="1981200"/>
                  <a:ext cx="1174788" cy="215444"/>
                </a:xfrm>
                <a:prstGeom prst="rect">
                  <a:avLst/>
                </a:prstGeom>
              </p:spPr>
              <p:txBody>
                <a:bodyPr wrap="square">
                  <a:spAutoFit/>
                </a:bodyPr>
                <a:lstStyle/>
                <a:p>
                  <a:r>
                    <a:rPr lang="en-US" sz="800" b="0" dirty="0">
                      <a:latin typeface="Segoe UI" pitchFamily="34" charset="0"/>
                    </a:rPr>
                    <a:t>By </a:t>
                  </a:r>
                  <a:r>
                    <a:rPr lang="en-US" sz="800" dirty="0">
                      <a:latin typeface="Segoe UI" pitchFamily="34" charset="0"/>
                    </a:rPr>
                    <a:t>Deanna</a:t>
                  </a:r>
                  <a:endParaRPr lang="en-US" sz="800" b="0" dirty="0">
                    <a:latin typeface="Segoe UI" pitchFamily="34" charset="0"/>
                  </a:endParaRPr>
                </a:p>
              </p:txBody>
            </p:sp>
          </p:grpSp>
          <p:sp>
            <p:nvSpPr>
              <p:cNvPr id="159" name="Rectangle 158"/>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160" name="Rectangle 159"/>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161" name="Rectangle 160"/>
              <p:cNvSpPr/>
              <p:nvPr/>
            </p:nvSpPr>
            <p:spPr>
              <a:xfrm>
                <a:off x="141111" y="2023533"/>
                <a:ext cx="1174788" cy="215444"/>
              </a:xfrm>
              <a:prstGeom prst="rect">
                <a:avLst/>
              </a:prstGeom>
            </p:spPr>
            <p:txBody>
              <a:bodyPr wrap="square">
                <a:spAutoFit/>
              </a:bodyPr>
              <a:lstStyle/>
              <a:p>
                <a:r>
                  <a:rPr lang="en-US" sz="800" b="0" dirty="0">
                    <a:latin typeface="Segoe UI" pitchFamily="34" charset="0"/>
                  </a:rPr>
                  <a:t>All</a:t>
                </a:r>
              </a:p>
            </p:txBody>
          </p:sp>
        </p:grpSp>
        <p:sp>
          <p:nvSpPr>
            <p:cNvPr id="156" name="Rectangle 155"/>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157" name="Rectangle 156"/>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
        <p:nvSpPr>
          <p:cNvPr id="92" name="Rounded Rectangle 91"/>
          <p:cNvSpPr/>
          <p:nvPr userDrawn="1"/>
        </p:nvSpPr>
        <p:spPr>
          <a:xfrm>
            <a:off x="86410" y="1219201"/>
            <a:ext cx="8905189" cy="198119"/>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317" name="Rectangle 316"/>
          <p:cNvSpPr/>
          <p:nvPr userDrawn="1"/>
        </p:nvSpPr>
        <p:spPr>
          <a:xfrm>
            <a:off x="7307580" y="1440180"/>
            <a:ext cx="1607820" cy="5082540"/>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 name="Group 175"/>
          <p:cNvGrpSpPr/>
          <p:nvPr userDrawn="1"/>
        </p:nvGrpSpPr>
        <p:grpSpPr>
          <a:xfrm>
            <a:off x="7429500" y="1552796"/>
            <a:ext cx="1314996" cy="4904405"/>
            <a:chOff x="7429500" y="2147405"/>
            <a:chExt cx="1314996" cy="4904405"/>
          </a:xfrm>
        </p:grpSpPr>
        <p:pic>
          <p:nvPicPr>
            <p:cNvPr id="327" name="Picture 326" descr="skyscraper-ad-placeholder-1.png"/>
            <p:cNvPicPr>
              <a:picLocks noChangeAspect="1"/>
            </p:cNvPicPr>
            <p:nvPr userDrawn="1"/>
          </p:nvPicPr>
          <p:blipFill>
            <a:blip r:embed="rId9"/>
            <a:srcRect b="8367"/>
            <a:stretch>
              <a:fillRect/>
            </a:stretch>
          </p:blipFill>
          <p:spPr>
            <a:xfrm>
              <a:off x="7429500" y="2339340"/>
              <a:ext cx="1314996" cy="4518660"/>
            </a:xfrm>
            <a:prstGeom prst="rect">
              <a:avLst/>
            </a:prstGeom>
            <a:solidFill>
              <a:schemeClr val="bg1"/>
            </a:solidFill>
            <a:effectLst>
              <a:outerShdw blurRad="50800" dist="38100" dir="5400000" algn="t" rotWithShape="0">
                <a:prstClr val="black">
                  <a:alpha val="40000"/>
                </a:prstClr>
              </a:outerShdw>
            </a:effectLst>
          </p:spPr>
        </p:pic>
        <p:pic>
          <p:nvPicPr>
            <p:cNvPr id="328" name="Picture 327" descr="skyscraper-ad-placeholder-1.png"/>
            <p:cNvPicPr>
              <a:picLocks noChangeAspect="1"/>
            </p:cNvPicPr>
            <p:nvPr/>
          </p:nvPicPr>
          <p:blipFill>
            <a:blip r:embed="rId9"/>
            <a:srcRect l="23179" t="92715" r="24669" b="2649"/>
            <a:stretch>
              <a:fillRect/>
            </a:stretch>
          </p:blipFill>
          <p:spPr>
            <a:xfrm>
              <a:off x="7726680" y="6042660"/>
              <a:ext cx="685800" cy="228600"/>
            </a:xfrm>
            <a:prstGeom prst="rect">
              <a:avLst/>
            </a:prstGeom>
            <a:effectLst/>
          </p:spPr>
        </p:pic>
        <p:sp>
          <p:nvSpPr>
            <p:cNvPr id="330" name="TextBox 329"/>
            <p:cNvSpPr txBox="1"/>
            <p:nvPr/>
          </p:nvSpPr>
          <p:spPr>
            <a:xfrm>
              <a:off x="7634615" y="214740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sp>
          <p:nvSpPr>
            <p:cNvPr id="331" name="TextBox 330"/>
            <p:cNvSpPr txBox="1"/>
            <p:nvPr userDrawn="1"/>
          </p:nvSpPr>
          <p:spPr>
            <a:xfrm>
              <a:off x="7634615" y="685175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solidFill>
                  <a:latin typeface="Segoe UI" pitchFamily="34" charset="0"/>
                  <a:cs typeface="Segoe UI" pitchFamily="34" charset="0"/>
                </a:rPr>
                <a:t>ADVERTISEMENT</a:t>
              </a:r>
            </a:p>
          </p:txBody>
        </p:sp>
      </p:grpSp>
      <p:grpSp>
        <p:nvGrpSpPr>
          <p:cNvPr id="16" name="Group 61"/>
          <p:cNvGrpSpPr/>
          <p:nvPr userDrawn="1"/>
        </p:nvGrpSpPr>
        <p:grpSpPr>
          <a:xfrm>
            <a:off x="8895706" y="884207"/>
            <a:ext cx="164592" cy="5623560"/>
            <a:chOff x="8901933" y="884725"/>
            <a:chExt cx="164592" cy="5623560"/>
          </a:xfrm>
        </p:grpSpPr>
        <p:sp>
          <p:nvSpPr>
            <p:cNvPr id="341" name="Rectangle 34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2" name="Rectangle 34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Group 67"/>
            <p:cNvGrpSpPr/>
            <p:nvPr/>
          </p:nvGrpSpPr>
          <p:grpSpPr>
            <a:xfrm>
              <a:off x="8939993" y="2382966"/>
              <a:ext cx="73152" cy="87341"/>
              <a:chOff x="8939993" y="2382966"/>
              <a:chExt cx="73152" cy="87341"/>
            </a:xfrm>
          </p:grpSpPr>
          <p:sp>
            <p:nvSpPr>
              <p:cNvPr id="346" name="Rounded Rectangle 34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ounded Rectangle 34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Rounded Rectangle 34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4" name="Isosceles Triangle 34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5" name="Isosceles Triangle 34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8" name="Group 351"/>
          <p:cNvGrpSpPr/>
          <p:nvPr userDrawn="1"/>
        </p:nvGrpSpPr>
        <p:grpSpPr>
          <a:xfrm>
            <a:off x="7429500" y="1739015"/>
            <a:ext cx="1309765" cy="4525625"/>
            <a:chOff x="7429500" y="1739015"/>
            <a:chExt cx="1309765" cy="4525625"/>
          </a:xfrm>
        </p:grpSpPr>
        <p:grpSp>
          <p:nvGrpSpPr>
            <p:cNvPr id="23" name="Group 343"/>
            <p:cNvGrpSpPr/>
            <p:nvPr userDrawn="1"/>
          </p:nvGrpSpPr>
          <p:grpSpPr>
            <a:xfrm>
              <a:off x="7429500" y="1739015"/>
              <a:ext cx="1304925" cy="4525625"/>
              <a:chOff x="7429500" y="2333624"/>
              <a:chExt cx="1304925" cy="4525625"/>
            </a:xfrm>
          </p:grpSpPr>
          <p:sp>
            <p:nvSpPr>
              <p:cNvPr id="333" name="Rectangle 332"/>
              <p:cNvSpPr/>
              <p:nvPr userDrawn="1"/>
            </p:nvSpPr>
            <p:spPr>
              <a:xfrm>
                <a:off x="7429500" y="2333624"/>
                <a:ext cx="1304925" cy="45256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6" name="Rectangle 335"/>
              <p:cNvSpPr/>
              <p:nvPr userDrawn="1"/>
            </p:nvSpPr>
            <p:spPr>
              <a:xfrm>
                <a:off x="7437561" y="2379013"/>
                <a:ext cx="1104790" cy="261610"/>
              </a:xfrm>
              <a:prstGeom prst="rect">
                <a:avLst/>
              </a:prstGeom>
            </p:spPr>
            <p:txBody>
              <a:bodyPr wrap="none">
                <a:spAutoFit/>
              </a:bodyPr>
              <a:lstStyle/>
              <a:p>
                <a:r>
                  <a:rPr lang="en-US" sz="1100" b="0" dirty="0">
                    <a:solidFill>
                      <a:schemeClr val="accent3">
                        <a:lumMod val="50000"/>
                      </a:schemeClr>
                    </a:solidFill>
                    <a:latin typeface="Segoe Light" pitchFamily="34" charset="0"/>
                  </a:rPr>
                  <a:t>Sponsored sites</a:t>
                </a:r>
              </a:p>
            </p:txBody>
          </p:sp>
        </p:grpSp>
        <p:sp>
          <p:nvSpPr>
            <p:cNvPr id="349" name="Rectangle 348"/>
            <p:cNvSpPr/>
            <p:nvPr userDrawn="1"/>
          </p:nvSpPr>
          <p:spPr>
            <a:xfrm>
              <a:off x="7430124" y="3025515"/>
              <a:ext cx="1309141" cy="1154162"/>
            </a:xfrm>
            <a:prstGeom prst="rect">
              <a:avLst/>
            </a:prstGeom>
          </p:spPr>
          <p:txBody>
            <a:bodyPr wrap="square">
              <a:spAutoFit/>
            </a:bodyPr>
            <a:lstStyle/>
            <a:p>
              <a:r>
                <a:rPr lang="en-US" sz="800" b="1" u="sng" dirty="0">
                  <a:solidFill>
                    <a:srgbClr val="0070C0"/>
                  </a:solidFill>
                </a:rPr>
                <a:t>Fundraising Methods</a:t>
              </a:r>
            </a:p>
            <a:p>
              <a:r>
                <a:rPr lang="en-US" sz="800" dirty="0">
                  <a:solidFill>
                    <a:schemeClr val="bg1">
                      <a:lumMod val="50000"/>
                    </a:schemeClr>
                  </a:solidFill>
                </a:rPr>
                <a:t>Find methods</a:t>
              </a:r>
              <a:r>
                <a:rPr lang="en-US" sz="800" baseline="0" dirty="0">
                  <a:solidFill>
                    <a:schemeClr val="bg1">
                      <a:lumMod val="50000"/>
                    </a:schemeClr>
                  </a:solidFill>
                </a:rPr>
                <a:t> of </a:t>
              </a:r>
              <a:r>
                <a:rPr lang="en-US" sz="800" dirty="0">
                  <a:solidFill>
                    <a:schemeClr val="bg1">
                      <a:lumMod val="50000"/>
                    </a:schemeClr>
                  </a:solidFill>
                </a:rPr>
                <a:t> </a:t>
              </a:r>
              <a:r>
                <a:rPr lang="en-US" sz="800" b="1" dirty="0">
                  <a:solidFill>
                    <a:schemeClr val="bg1">
                      <a:lumMod val="50000"/>
                    </a:schemeClr>
                  </a:solidFill>
                </a:rPr>
                <a:t>Fund-raising</a:t>
              </a:r>
              <a:r>
                <a:rPr lang="en-US" sz="800" b="0" baseline="0" dirty="0">
                  <a:solidFill>
                    <a:schemeClr val="bg1">
                      <a:lumMod val="50000"/>
                    </a:schemeClr>
                  </a:solidFill>
                </a:rPr>
                <a:t> </a:t>
              </a:r>
              <a:r>
                <a:rPr lang="en-US" sz="800" dirty="0">
                  <a:solidFill>
                    <a:schemeClr val="bg1">
                      <a:lumMod val="50000"/>
                    </a:schemeClr>
                  </a:solidFill>
                </a:rPr>
                <a:t>from</a:t>
              </a:r>
              <a:r>
                <a:rPr lang="en-US" sz="800" baseline="0" dirty="0">
                  <a:solidFill>
                    <a:schemeClr val="bg1">
                      <a:lumMod val="50000"/>
                    </a:schemeClr>
                  </a:solidFill>
                </a:rPr>
                <a:t> </a:t>
              </a:r>
              <a:r>
                <a:rPr lang="en-US" sz="800" dirty="0">
                  <a:solidFill>
                    <a:schemeClr val="bg1">
                      <a:lumMod val="50000"/>
                    </a:schemeClr>
                  </a:solidFill>
                </a:rPr>
                <a:t>experienced</a:t>
              </a:r>
              <a:r>
                <a:rPr lang="en-US" sz="800" baseline="0" dirty="0">
                  <a:solidFill>
                    <a:schemeClr val="bg1">
                      <a:lumMod val="50000"/>
                    </a:schemeClr>
                  </a:solidFill>
                </a:rPr>
                <a:t> </a:t>
              </a:r>
              <a:r>
                <a:rPr lang="en-US" sz="800" dirty="0" err="1">
                  <a:solidFill>
                    <a:schemeClr val="bg1">
                      <a:lumMod val="50000"/>
                    </a:schemeClr>
                  </a:solidFill>
                </a:rPr>
                <a:t>f</a:t>
              </a:r>
              <a:r>
                <a:rPr lang="en-US" sz="800" b="1" dirty="0" err="1">
                  <a:solidFill>
                    <a:schemeClr val="bg1">
                      <a:lumMod val="50000"/>
                    </a:schemeClr>
                  </a:solidFill>
                </a:rPr>
                <a:t>ufundraisers</a:t>
              </a:r>
              <a:r>
                <a:rPr lang="en-US" sz="800" b="1" baseline="0" dirty="0">
                  <a:solidFill>
                    <a:schemeClr val="bg1">
                      <a:lumMod val="50000"/>
                    </a:schemeClr>
                  </a:solidFill>
                </a:rPr>
                <a:t> </a:t>
              </a:r>
              <a:r>
                <a:rPr lang="en-US" sz="800" dirty="0">
                  <a:solidFill>
                    <a:schemeClr val="bg1">
                      <a:lumMod val="50000"/>
                    </a:schemeClr>
                  </a:solidFill>
                </a:rPr>
                <a:t> of </a:t>
              </a:r>
              <a:r>
                <a:rPr lang="en-US" sz="800" baseline="0" dirty="0">
                  <a:solidFill>
                    <a:schemeClr val="bg1">
                      <a:lumMod val="50000"/>
                    </a:schemeClr>
                  </a:solidFill>
                </a:rPr>
                <a:t> ancient traditions and  valiant efforts to find a way to raise moneys for stuff.</a:t>
              </a:r>
            </a:p>
            <a:p>
              <a:r>
                <a:rPr lang="en-US" sz="700" b="1" dirty="0">
                  <a:solidFill>
                    <a:srgbClr val="00B050"/>
                  </a:solidFill>
                </a:rPr>
                <a:t>Fundraising.com</a:t>
              </a:r>
              <a:endParaRPr lang="en-US" sz="700" dirty="0">
                <a:solidFill>
                  <a:srgbClr val="00B050"/>
                </a:solidFill>
              </a:endParaRPr>
            </a:p>
            <a:p>
              <a:r>
                <a:rPr lang="en-US" sz="600" dirty="0">
                  <a:solidFill>
                    <a:srgbClr val="0070C0"/>
                  </a:solidFill>
                </a:rPr>
                <a:t>Cached page</a:t>
              </a:r>
            </a:p>
          </p:txBody>
        </p:sp>
        <p:sp>
          <p:nvSpPr>
            <p:cNvPr id="350" name="Rectangle 349"/>
            <p:cNvSpPr/>
            <p:nvPr userDrawn="1"/>
          </p:nvSpPr>
          <p:spPr>
            <a:xfrm>
              <a:off x="7430124" y="4953000"/>
              <a:ext cx="1309141" cy="1061829"/>
            </a:xfrm>
            <a:prstGeom prst="rect">
              <a:avLst/>
            </a:prstGeom>
          </p:spPr>
          <p:txBody>
            <a:bodyPr wrap="square">
              <a:spAutoFit/>
            </a:bodyPr>
            <a:lstStyle/>
            <a:p>
              <a:r>
                <a:rPr lang="en-US" sz="800" b="1" u="sng" dirty="0">
                  <a:solidFill>
                    <a:srgbClr val="0070C0"/>
                  </a:solidFill>
                </a:rPr>
                <a:t>Fundy.com</a:t>
              </a:r>
            </a:p>
            <a:p>
              <a:r>
                <a:rPr lang="en-US" sz="800" dirty="0">
                  <a:solidFill>
                    <a:schemeClr val="bg1">
                      <a:lumMod val="50000"/>
                    </a:schemeClr>
                  </a:solidFill>
                </a:rPr>
                <a:t>Find methods</a:t>
              </a:r>
              <a:r>
                <a:rPr lang="en-US" sz="800" baseline="0" dirty="0">
                  <a:solidFill>
                    <a:schemeClr val="bg1">
                      <a:lumMod val="50000"/>
                    </a:schemeClr>
                  </a:solidFill>
                </a:rPr>
                <a:t> of </a:t>
              </a:r>
              <a:r>
                <a:rPr lang="en-US" sz="800" dirty="0">
                  <a:solidFill>
                    <a:schemeClr val="bg1">
                      <a:lumMod val="50000"/>
                    </a:schemeClr>
                  </a:solidFill>
                </a:rPr>
                <a:t> </a:t>
              </a:r>
              <a:r>
                <a:rPr lang="en-US" sz="800" b="1" dirty="0">
                  <a:solidFill>
                    <a:schemeClr val="bg1">
                      <a:lumMod val="50000"/>
                    </a:schemeClr>
                  </a:solidFill>
                </a:rPr>
                <a:t>Fund-raising</a:t>
              </a:r>
              <a:r>
                <a:rPr lang="en-US" sz="800" b="0" baseline="0" dirty="0">
                  <a:solidFill>
                    <a:schemeClr val="bg1">
                      <a:lumMod val="50000"/>
                    </a:schemeClr>
                  </a:solidFill>
                </a:rPr>
                <a:t> </a:t>
              </a:r>
              <a:r>
                <a:rPr lang="en-US" sz="800" dirty="0">
                  <a:solidFill>
                    <a:schemeClr val="bg1">
                      <a:lumMod val="50000"/>
                    </a:schemeClr>
                  </a:solidFill>
                </a:rPr>
                <a:t>from</a:t>
              </a:r>
              <a:r>
                <a:rPr lang="en-US" sz="800" baseline="0" dirty="0">
                  <a:solidFill>
                    <a:schemeClr val="bg1">
                      <a:lumMod val="50000"/>
                    </a:schemeClr>
                  </a:solidFill>
                </a:rPr>
                <a:t> </a:t>
              </a:r>
              <a:r>
                <a:rPr lang="en-US" sz="800" dirty="0">
                  <a:solidFill>
                    <a:schemeClr val="bg1">
                      <a:lumMod val="50000"/>
                    </a:schemeClr>
                  </a:solidFill>
                </a:rPr>
                <a:t>experienced</a:t>
              </a:r>
              <a:r>
                <a:rPr lang="en-US" sz="800" baseline="0" dirty="0">
                  <a:solidFill>
                    <a:schemeClr val="bg1">
                      <a:lumMod val="50000"/>
                    </a:schemeClr>
                  </a:solidFill>
                </a:rPr>
                <a:t> </a:t>
              </a:r>
              <a:r>
                <a:rPr lang="en-US" sz="800" dirty="0" err="1">
                  <a:solidFill>
                    <a:schemeClr val="bg1">
                      <a:lumMod val="50000"/>
                    </a:schemeClr>
                  </a:solidFill>
                </a:rPr>
                <a:t>f</a:t>
              </a:r>
              <a:r>
                <a:rPr lang="en-US" sz="800" b="1" dirty="0" err="1">
                  <a:solidFill>
                    <a:schemeClr val="bg1">
                      <a:lumMod val="50000"/>
                    </a:schemeClr>
                  </a:solidFill>
                </a:rPr>
                <a:t>ufundraisers</a:t>
              </a:r>
              <a:r>
                <a:rPr lang="en-US" sz="800" b="1" baseline="0" dirty="0">
                  <a:solidFill>
                    <a:schemeClr val="bg1">
                      <a:lumMod val="50000"/>
                    </a:schemeClr>
                  </a:solidFill>
                </a:rPr>
                <a:t> </a:t>
              </a:r>
              <a:r>
                <a:rPr lang="en-US" sz="800" dirty="0">
                  <a:solidFill>
                    <a:schemeClr val="bg1">
                      <a:lumMod val="50000"/>
                    </a:schemeClr>
                  </a:solidFill>
                </a:rPr>
                <a:t> of </a:t>
              </a:r>
              <a:r>
                <a:rPr lang="en-US" sz="800" baseline="0" dirty="0">
                  <a:solidFill>
                    <a:schemeClr val="bg1">
                      <a:lumMod val="50000"/>
                    </a:schemeClr>
                  </a:solidFill>
                </a:rPr>
                <a:t> ancient traditions and  valiant efforts to find a way to raise moneys for stuff.</a:t>
              </a:r>
              <a:br>
                <a:rPr lang="en-US" sz="800" dirty="0"/>
              </a:br>
              <a:r>
                <a:rPr lang="en-US" sz="700" dirty="0">
                  <a:solidFill>
                    <a:srgbClr val="00B050"/>
                  </a:solidFill>
                </a:rPr>
                <a:t>www.</a:t>
              </a:r>
              <a:r>
                <a:rPr lang="en-US" sz="700" b="1" dirty="0">
                  <a:solidFill>
                    <a:srgbClr val="00B050"/>
                  </a:solidFill>
                </a:rPr>
                <a:t>fundy</a:t>
              </a:r>
              <a:r>
                <a:rPr lang="en-US" sz="700" dirty="0">
                  <a:solidFill>
                    <a:srgbClr val="00B050"/>
                  </a:solidFill>
                </a:rPr>
                <a:t>.com </a:t>
              </a:r>
              <a:r>
                <a:rPr lang="en-US" sz="600" dirty="0">
                  <a:solidFill>
                    <a:srgbClr val="0070C0"/>
                  </a:solidFill>
                </a:rPr>
                <a:t>Cached page</a:t>
              </a:r>
              <a:endParaRPr lang="en-US" sz="800" dirty="0">
                <a:solidFill>
                  <a:srgbClr val="0070C0"/>
                </a:solidFill>
              </a:endParaRPr>
            </a:p>
          </p:txBody>
        </p:sp>
      </p:grpSp>
      <p:pic>
        <p:nvPicPr>
          <p:cNvPr id="1026" name="Picture 2" descr="http://www.community.net.nz/NR/rdonlyres/628087D3-6D2F-4EBD-AFDD-C50B88B58FB1/38190/s7fundraisingpyramid1.jpg"/>
          <p:cNvPicPr>
            <a:picLocks noChangeAspect="1" noChangeArrowheads="1"/>
          </p:cNvPicPr>
          <p:nvPr userDrawn="1"/>
        </p:nvPicPr>
        <p:blipFill>
          <a:blip r:embed="rId10" cstate="print">
            <a:clrChange>
              <a:clrFrom>
                <a:srgbClr val="FEFEFE"/>
              </a:clrFrom>
              <a:clrTo>
                <a:srgbClr val="FEFEFE">
                  <a:alpha val="0"/>
                </a:srgbClr>
              </a:clrTo>
            </a:clrChange>
            <a:grayscl/>
          </a:blip>
          <a:srcRect/>
          <a:stretch>
            <a:fillRect/>
          </a:stretch>
        </p:blipFill>
        <p:spPr bwMode="auto">
          <a:xfrm>
            <a:off x="7638318" y="4270012"/>
            <a:ext cx="758336" cy="681883"/>
          </a:xfrm>
          <a:prstGeom prst="rect">
            <a:avLst/>
          </a:prstGeom>
          <a:noFill/>
        </p:spPr>
      </p:pic>
      <p:pic>
        <p:nvPicPr>
          <p:cNvPr id="354" name="Picture 4" descr="http://www.kenilworthroundtable.com/images/content/donations_1.gif"/>
          <p:cNvPicPr>
            <a:picLocks noChangeAspect="1" noChangeArrowheads="1"/>
          </p:cNvPicPr>
          <p:nvPr userDrawn="1"/>
        </p:nvPicPr>
        <p:blipFill>
          <a:blip r:embed="rId11">
            <a:clrChange>
              <a:clrFrom>
                <a:srgbClr val="FFFFFF"/>
              </a:clrFrom>
              <a:clrTo>
                <a:srgbClr val="FFFFFF">
                  <a:alpha val="0"/>
                </a:srgbClr>
              </a:clrTo>
            </a:clrChange>
            <a:grayscl/>
          </a:blip>
          <a:srcRect/>
          <a:stretch>
            <a:fillRect/>
          </a:stretch>
        </p:blipFill>
        <p:spPr bwMode="auto">
          <a:xfrm>
            <a:off x="7848600" y="2133600"/>
            <a:ext cx="808892" cy="837274"/>
          </a:xfrm>
          <a:prstGeom prst="rect">
            <a:avLst/>
          </a:prstGeom>
          <a:noFill/>
        </p:spPr>
      </p:pic>
      <p:pic>
        <p:nvPicPr>
          <p:cNvPr id="1032" name="Picture 8" descr="http://www1.istockphoto.com/file_thumbview_approve/1358719/2/istockphoto_1358719_thermometer.jpg"/>
          <p:cNvPicPr>
            <a:picLocks noChangeAspect="1" noChangeArrowheads="1"/>
          </p:cNvPicPr>
          <p:nvPr userDrawn="1"/>
        </p:nvPicPr>
        <p:blipFill>
          <a:blip r:embed="rId12" cstate="print">
            <a:clrChange>
              <a:clrFrom>
                <a:srgbClr val="FFFFFF"/>
              </a:clrFrom>
              <a:clrTo>
                <a:srgbClr val="FFFFFF">
                  <a:alpha val="0"/>
                </a:srgbClr>
              </a:clrTo>
            </a:clrChange>
            <a:grayscl/>
          </a:blip>
          <a:srcRect/>
          <a:stretch>
            <a:fillRect/>
          </a:stretch>
        </p:blipFill>
        <p:spPr bwMode="auto">
          <a:xfrm>
            <a:off x="7332785" y="2164373"/>
            <a:ext cx="820615" cy="820615"/>
          </a:xfrm>
          <a:prstGeom prst="rect">
            <a:avLst/>
          </a:prstGeom>
          <a:noFill/>
        </p:spPr>
      </p:pic>
      <p:sp>
        <p:nvSpPr>
          <p:cNvPr id="525" name="Rectangle 524"/>
          <p:cNvSpPr/>
          <p:nvPr/>
        </p:nvSpPr>
        <p:spPr>
          <a:xfrm>
            <a:off x="3030420" y="1476125"/>
            <a:ext cx="77958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800" b="0" dirty="0">
              <a:solidFill>
                <a:srgbClr val="002060"/>
              </a:solidFill>
              <a:latin typeface="Segoe UI" pitchFamily="34" charset="0"/>
              <a:ea typeface="Verdana" pitchFamily="34" charset="0"/>
              <a:cs typeface="Verdana" pitchFamily="34" charset="0"/>
            </a:endParaRPr>
          </a:p>
        </p:txBody>
      </p:sp>
      <p:sp>
        <p:nvSpPr>
          <p:cNvPr id="526" name="Rectangle 525"/>
          <p:cNvSpPr/>
          <p:nvPr userDrawn="1"/>
        </p:nvSpPr>
        <p:spPr>
          <a:xfrm>
            <a:off x="3105148" y="1452563"/>
            <a:ext cx="625492" cy="215444"/>
          </a:xfrm>
          <a:prstGeom prst="rect">
            <a:avLst/>
          </a:prstGeom>
        </p:spPr>
        <p:txBody>
          <a:bodyPr wrap="none">
            <a:spAutoFit/>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b="1" dirty="0">
                <a:solidFill>
                  <a:srgbClr val="002060"/>
                </a:solidFill>
                <a:latin typeface="Segoe UI" pitchFamily="34" charset="0"/>
                <a:ea typeface="Verdana" pitchFamily="34" charset="0"/>
                <a:cs typeface="Verdana" pitchFamily="34" charset="0"/>
              </a:rPr>
              <a:t>Add</a:t>
            </a:r>
            <a:r>
              <a:rPr lang="en-US" sz="800" b="1" baseline="0" dirty="0">
                <a:solidFill>
                  <a:srgbClr val="002060"/>
                </a:solidFill>
                <a:latin typeface="Segoe UI" pitchFamily="34" charset="0"/>
                <a:ea typeface="Verdana" pitchFamily="34" charset="0"/>
                <a:cs typeface="Verdana" pitchFamily="34" charset="0"/>
              </a:rPr>
              <a:t> Files</a:t>
            </a:r>
            <a:endParaRPr lang="en-US" sz="800" b="0" dirty="0">
              <a:solidFill>
                <a:srgbClr val="002060"/>
              </a:solidFill>
              <a:latin typeface="Segoe UI" pitchFamily="34" charset="0"/>
              <a:ea typeface="Verdana" pitchFamily="34" charset="0"/>
              <a:cs typeface="Verdana" pitchFamily="34" charset="0"/>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9" name="Picture 8"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0" name="Title Placeholder 1"/>
          <p:cNvSpPr>
            <a:spLocks noGrp="1"/>
          </p:cNvSpPr>
          <p:nvPr>
            <p:ph type="title" hasCustomPrompt="1"/>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r>
              <a:rPr lang="en-US" dirty="0"/>
              <a:t>Activity Center with Gadget spaces and Ad 1: 300 X 250</a:t>
            </a:r>
          </a:p>
        </p:txBody>
      </p:sp>
      <p:pic>
        <p:nvPicPr>
          <p:cNvPr id="11"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12" name="Rectangle 11"/>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7" name="Rectangle 16"/>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5"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16"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20" name="Rectangle 19"/>
          <p:cNvSpPr/>
          <p:nvPr userDrawn="1"/>
        </p:nvSpPr>
        <p:spPr>
          <a:xfrm>
            <a:off x="1838325" y="1600200"/>
            <a:ext cx="7054487" cy="5173981"/>
          </a:xfrm>
          <a:prstGeom prst="rect">
            <a:avLst/>
          </a:prstGeom>
          <a:solidFill>
            <a:srgbClr val="F2F0F6"/>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 name="Rectangle 20"/>
          <p:cNvSpPr/>
          <p:nvPr userDrawn="1"/>
        </p:nvSpPr>
        <p:spPr>
          <a:xfrm>
            <a:off x="83820" y="4628798"/>
            <a:ext cx="1752600" cy="229355"/>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2" name="Rectangle 21"/>
          <p:cNvSpPr/>
          <p:nvPr userDrawn="1"/>
        </p:nvSpPr>
        <p:spPr>
          <a:xfrm>
            <a:off x="83820" y="4856854"/>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3" name="Rectangle 22"/>
          <p:cNvSpPr/>
          <p:nvPr userDrawn="1"/>
        </p:nvSpPr>
        <p:spPr>
          <a:xfrm>
            <a:off x="142768" y="4644525"/>
            <a:ext cx="928459" cy="215444"/>
          </a:xfrm>
          <a:prstGeom prst="rect">
            <a:avLst/>
          </a:prstGeom>
        </p:spPr>
        <p:txBody>
          <a:bodyPr wrap="none">
            <a:spAutoFit/>
          </a:bodyPr>
          <a:lstStyle/>
          <a:p>
            <a:r>
              <a:rPr lang="en-US" sz="800" dirty="0">
                <a:latin typeface="Segoe UI" pitchFamily="34" charset="0"/>
              </a:rPr>
              <a:t>Recent Activities</a:t>
            </a:r>
          </a:p>
        </p:txBody>
      </p:sp>
      <p:sp>
        <p:nvSpPr>
          <p:cNvPr id="24" name="Rectangle 23"/>
          <p:cNvSpPr/>
          <p:nvPr userDrawn="1"/>
        </p:nvSpPr>
        <p:spPr>
          <a:xfrm>
            <a:off x="142768" y="4864977"/>
            <a:ext cx="729687" cy="215444"/>
          </a:xfrm>
          <a:prstGeom prst="rect">
            <a:avLst/>
          </a:prstGeom>
        </p:spPr>
        <p:txBody>
          <a:bodyPr wrap="none">
            <a:spAutoFit/>
          </a:bodyPr>
          <a:lstStyle/>
          <a:p>
            <a:r>
              <a:rPr lang="en-US" sz="800" dirty="0">
                <a:latin typeface="Segoe UI" pitchFamily="34" charset="0"/>
              </a:rPr>
              <a:t>Workspaces</a:t>
            </a:r>
          </a:p>
        </p:txBody>
      </p:sp>
      <p:sp>
        <p:nvSpPr>
          <p:cNvPr id="25" name="Rectangle 24"/>
          <p:cNvSpPr/>
          <p:nvPr userDrawn="1"/>
        </p:nvSpPr>
        <p:spPr>
          <a:xfrm>
            <a:off x="83820" y="507274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 name="Rectangle 25"/>
          <p:cNvSpPr/>
          <p:nvPr userDrawn="1"/>
        </p:nvSpPr>
        <p:spPr>
          <a:xfrm>
            <a:off x="142768" y="5085429"/>
            <a:ext cx="495649" cy="215444"/>
          </a:xfrm>
          <a:prstGeom prst="rect">
            <a:avLst/>
          </a:prstGeom>
        </p:spPr>
        <p:txBody>
          <a:bodyPr wrap="none">
            <a:spAutoFit/>
          </a:bodyPr>
          <a:lstStyle/>
          <a:p>
            <a:r>
              <a:rPr lang="en-US" sz="800" dirty="0">
                <a:latin typeface="Segoe UI" pitchFamily="34" charset="0"/>
              </a:rPr>
              <a:t>People</a:t>
            </a:r>
          </a:p>
        </p:txBody>
      </p:sp>
      <p:grpSp>
        <p:nvGrpSpPr>
          <p:cNvPr id="4" name="Group 329"/>
          <p:cNvGrpSpPr/>
          <p:nvPr userDrawn="1"/>
        </p:nvGrpSpPr>
        <p:grpSpPr>
          <a:xfrm>
            <a:off x="83820" y="5486402"/>
            <a:ext cx="1752600" cy="1023400"/>
            <a:chOff x="152400" y="5050488"/>
            <a:chExt cx="1752600" cy="1077261"/>
          </a:xfrm>
        </p:grpSpPr>
        <p:sp>
          <p:nvSpPr>
            <p:cNvPr id="30" name="Rectangle 29"/>
            <p:cNvSpPr/>
            <p:nvPr/>
          </p:nvSpPr>
          <p:spPr>
            <a:xfrm>
              <a:off x="152400" y="5050488"/>
              <a:ext cx="1752600" cy="1077261"/>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1" name="Isosceles Triangle 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 name="Rectangle 31"/>
          <p:cNvSpPr/>
          <p:nvPr userDrawn="1"/>
        </p:nvSpPr>
        <p:spPr>
          <a:xfrm>
            <a:off x="959669" y="62939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3" name="Rectangle 32"/>
          <p:cNvSpPr/>
          <p:nvPr userDrawn="1"/>
        </p:nvSpPr>
        <p:spPr>
          <a:xfrm>
            <a:off x="1191897" y="62939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nvGrpSpPr>
          <p:cNvPr id="5" name="Group 61"/>
          <p:cNvGrpSpPr/>
          <p:nvPr userDrawn="1"/>
        </p:nvGrpSpPr>
        <p:grpSpPr>
          <a:xfrm>
            <a:off x="8895706" y="884207"/>
            <a:ext cx="164592" cy="5623560"/>
            <a:chOff x="8901933" y="884725"/>
            <a:chExt cx="164592" cy="5623560"/>
          </a:xfrm>
        </p:grpSpPr>
        <p:sp>
          <p:nvSpPr>
            <p:cNvPr id="35" name="Rectangle 34"/>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ectangle 3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40" name="Rounded Rectangle 3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 name="Rounded Rectangle 4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Rounded Rectangle 4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8" name="Isosceles Triangle 3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Isosceles Triangle 3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98" name="Rectangle 97"/>
          <p:cNvSpPr/>
          <p:nvPr userDrawn="1"/>
        </p:nvSpPr>
        <p:spPr>
          <a:xfrm>
            <a:off x="1430382" y="629396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99" name="Rounded Rectangle 98"/>
          <p:cNvSpPr/>
          <p:nvPr userDrawn="1"/>
        </p:nvSpPr>
        <p:spPr>
          <a:xfrm>
            <a:off x="86411" y="1195385"/>
            <a:ext cx="8798510"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103" name="Rectangle 102"/>
          <p:cNvSpPr/>
          <p:nvPr userDrawn="1"/>
        </p:nvSpPr>
        <p:spPr>
          <a:xfrm>
            <a:off x="1840302" y="1437977"/>
            <a:ext cx="5474898" cy="259079"/>
          </a:xfrm>
          <a:prstGeom prst="rect">
            <a:avLst/>
          </a:prstGeom>
          <a:gradFill>
            <a:gsLst>
              <a:gs pos="0">
                <a:schemeClr val="accent4">
                  <a:lumMod val="60000"/>
                  <a:lumOff val="40000"/>
                </a:schemeClr>
              </a:gs>
              <a:gs pos="35000">
                <a:schemeClr val="accent4">
                  <a:lumMod val="40000"/>
                  <a:lumOff val="6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4" name="Rectangle 103"/>
          <p:cNvSpPr/>
          <p:nvPr userDrawn="1"/>
        </p:nvSpPr>
        <p:spPr>
          <a:xfrm>
            <a:off x="7239000" y="1438655"/>
            <a:ext cx="1656283" cy="5105401"/>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84" name="Picture 183"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185" name="Picture 184" descr="searchbox.png"/>
          <p:cNvPicPr>
            <a:picLocks noChangeAspect="1"/>
          </p:cNvPicPr>
          <p:nvPr userDrawn="1"/>
        </p:nvPicPr>
        <p:blipFill>
          <a:blip r:embed="rId7"/>
          <a:stretch>
            <a:fillRect/>
          </a:stretch>
        </p:blipFill>
        <p:spPr>
          <a:xfrm>
            <a:off x="5471160" y="1498937"/>
            <a:ext cx="1723886" cy="147340"/>
          </a:xfrm>
          <a:prstGeom prst="rect">
            <a:avLst/>
          </a:prstGeom>
        </p:spPr>
      </p:pic>
      <p:grpSp>
        <p:nvGrpSpPr>
          <p:cNvPr id="13" name="Group 185"/>
          <p:cNvGrpSpPr/>
          <p:nvPr userDrawn="1"/>
        </p:nvGrpSpPr>
        <p:grpSpPr>
          <a:xfrm>
            <a:off x="7391400" y="1665045"/>
            <a:ext cx="1371600" cy="5040555"/>
            <a:chOff x="7391400" y="2395138"/>
            <a:chExt cx="1371600" cy="4261230"/>
          </a:xfrm>
        </p:grpSpPr>
        <p:sp>
          <p:nvSpPr>
            <p:cNvPr id="187" name="Rectangle 186"/>
            <p:cNvSpPr/>
            <p:nvPr userDrawn="1"/>
          </p:nvSpPr>
          <p:spPr>
            <a:xfrm>
              <a:off x="7391400" y="2395138"/>
              <a:ext cx="1371600" cy="406797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p:cNvSpPr/>
            <p:nvPr userDrawn="1"/>
          </p:nvSpPr>
          <p:spPr>
            <a:xfrm>
              <a:off x="7467600" y="2686050"/>
              <a:ext cx="1219200" cy="3970318"/>
            </a:xfrm>
            <a:prstGeom prst="rect">
              <a:avLst/>
            </a:prstGeom>
          </p:spPr>
          <p:txBody>
            <a:bodyPr wrap="square">
              <a:spAutoFit/>
            </a:bodyPr>
            <a:lstStyle/>
            <a:p>
              <a:r>
                <a:rPr lang="en-US" sz="800" b="1" dirty="0" err="1">
                  <a:hlinkClick r:id="rId8"/>
                </a:rPr>
                <a:t>Moonlace</a:t>
              </a:r>
              <a:r>
                <a:rPr lang="en-US" sz="800" b="1" dirty="0">
                  <a:hlinkClick r:id="rId8"/>
                </a:rPr>
                <a:t> Photography</a:t>
              </a:r>
              <a:endParaRPr lang="en-US" sz="800" b="1" dirty="0"/>
            </a:p>
            <a:p>
              <a:r>
                <a:rPr lang="en-US" sz="800" dirty="0">
                  <a:solidFill>
                    <a:schemeClr val="bg1">
                      <a:lumMod val="50000"/>
                    </a:schemeClr>
                  </a:solidFill>
                </a:rPr>
                <a:t>Moonlike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architecture, get candid pictures taken in Boston</a:t>
              </a:r>
              <a:br>
                <a:rPr lang="en-US" sz="800" dirty="0"/>
              </a:br>
              <a:r>
                <a:rPr lang="en-US" sz="700" dirty="0">
                  <a:solidFill>
                    <a:srgbClr val="00B050"/>
                  </a:solidFill>
                </a:rPr>
                <a:t>www.</a:t>
              </a:r>
              <a:r>
                <a:rPr lang="en-US" sz="700" b="1" dirty="0">
                  <a:solidFill>
                    <a:srgbClr val="00B050"/>
                  </a:solidFill>
                </a:rPr>
                <a:t>crcphotography</a:t>
              </a:r>
              <a:r>
                <a:rPr lang="en-US" sz="700" dirty="0">
                  <a:solidFill>
                    <a:srgbClr val="00B050"/>
                  </a:solidFill>
                </a:rPr>
                <a:t>.com </a:t>
              </a:r>
              <a:r>
                <a:rPr lang="en-US" sz="800" dirty="0">
                  <a:hlinkClick r:id="rId9"/>
                </a:rPr>
                <a:t>Cached page</a:t>
              </a:r>
              <a:endParaRPr lang="en-US" sz="800" dirty="0"/>
            </a:p>
            <a:p>
              <a:endParaRPr lang="en-US" sz="800" dirty="0"/>
            </a:p>
            <a:p>
              <a:r>
                <a:rPr lang="en-US" sz="800" b="1" dirty="0">
                  <a:hlinkClick r:id="rId10"/>
                </a:rPr>
                <a:t>Cynthia </a:t>
              </a:r>
              <a:r>
                <a:rPr lang="en-US" sz="800" b="1" dirty="0" err="1">
                  <a:hlinkClick r:id="rId10"/>
                </a:rPr>
                <a:t>Rahardja</a:t>
              </a:r>
              <a:r>
                <a:rPr lang="en-US" sz="800" b="1" dirty="0">
                  <a:hlinkClick r:id="rId10"/>
                </a:rPr>
                <a:t> Clancy Photography</a:t>
              </a:r>
              <a:endParaRPr lang="en-US" sz="800" b="1" dirty="0"/>
            </a:p>
            <a:p>
              <a:r>
                <a:rPr lang="en-US" sz="800" dirty="0">
                  <a:solidFill>
                    <a:schemeClr val="bg1">
                      <a:lumMod val="50000"/>
                    </a:schemeClr>
                  </a:solidFill>
                </a:rPr>
                <a:t>Cynthia </a:t>
              </a:r>
              <a:r>
                <a:rPr lang="en-US" sz="800" dirty="0" err="1">
                  <a:solidFill>
                    <a:schemeClr val="bg1">
                      <a:lumMod val="50000"/>
                    </a:schemeClr>
                  </a:solidFill>
                </a:rPr>
                <a:t>Rahardja</a:t>
              </a:r>
              <a:r>
                <a:rPr lang="en-US" sz="800" dirty="0">
                  <a:solidFill>
                    <a:schemeClr val="bg1">
                      <a:lumMod val="50000"/>
                    </a:schemeClr>
                  </a:solidFill>
                </a:rPr>
                <a:t> Clancy </a:t>
              </a:r>
              <a:r>
                <a:rPr lang="en-US" sz="800" b="1" dirty="0">
                  <a:solidFill>
                    <a:schemeClr val="bg1">
                      <a:lumMod val="50000"/>
                    </a:schemeClr>
                  </a:solidFill>
                </a:rPr>
                <a:t>Photography</a:t>
              </a:r>
              <a:r>
                <a:rPr lang="en-US" sz="800" dirty="0">
                  <a:solidFill>
                    <a:schemeClr val="bg1">
                      <a:lumMod val="50000"/>
                    </a:schemeClr>
                  </a:solidFill>
                </a:rPr>
                <a:t> - beautiful </a:t>
              </a:r>
              <a:r>
                <a:rPr lang="en-US" sz="800" b="1" dirty="0">
                  <a:solidFill>
                    <a:schemeClr val="bg1">
                      <a:lumMod val="50000"/>
                    </a:schemeClr>
                  </a:solidFill>
                </a:rPr>
                <a:t>photography</a:t>
              </a:r>
              <a:r>
                <a:rPr lang="en-US" sz="800" dirty="0">
                  <a:solidFill>
                    <a:schemeClr val="bg1">
                      <a:lumMod val="50000"/>
                    </a:schemeClr>
                  </a:solidFill>
                </a:rPr>
                <a:t> of people, nature, travel, arch-</a:t>
              </a:r>
              <a:r>
                <a:rPr lang="en-US" sz="800" dirty="0" err="1">
                  <a:solidFill>
                    <a:schemeClr val="bg1">
                      <a:lumMod val="50000"/>
                    </a:schemeClr>
                  </a:solidFill>
                </a:rPr>
                <a:t>itecture</a:t>
              </a:r>
              <a:r>
                <a:rPr lang="en-US" sz="800" dirty="0">
                  <a:solidFill>
                    <a:schemeClr val="bg1">
                      <a:lumMod val="50000"/>
                    </a:schemeClr>
                  </a:solidFill>
                </a:rPr>
                <a:t>, get candid pictures taken in Boston</a:t>
              </a:r>
            </a:p>
            <a:p>
              <a:r>
                <a:rPr lang="en-US" sz="700" b="1" dirty="0">
                  <a:solidFill>
                    <a:srgbClr val="00B050"/>
                  </a:solidFill>
                </a:rPr>
                <a:t>crcphotography</a:t>
              </a:r>
              <a:r>
                <a:rPr lang="en-US" sz="700" dirty="0">
                  <a:solidFill>
                    <a:srgbClr val="00B050"/>
                  </a:solidFill>
                </a:rPr>
                <a:t>.com/gallery/bio.php </a:t>
              </a:r>
            </a:p>
            <a:p>
              <a:r>
                <a:rPr lang="en-US" sz="800" dirty="0">
                  <a:hlinkClick r:id="rId11"/>
                </a:rPr>
                <a:t>Cached page</a:t>
              </a:r>
              <a:endParaRPr lang="en-US" sz="800" dirty="0"/>
            </a:p>
            <a:p>
              <a:pPr lvl="1"/>
              <a:endParaRPr lang="en-US" sz="800" dirty="0"/>
            </a:p>
            <a:p>
              <a:r>
                <a:rPr lang="en-US" sz="800" b="1" dirty="0">
                  <a:hlinkClick r:id="rId12"/>
                </a:rPr>
                <a:t>Columns River College</a:t>
              </a:r>
              <a:endParaRPr lang="en-US" sz="800" b="1" dirty="0"/>
            </a:p>
            <a:p>
              <a:r>
                <a:rPr lang="en-US" sz="800" dirty="0">
                  <a:solidFill>
                    <a:schemeClr val="bg1">
                      <a:lumMod val="50000"/>
                    </a:schemeClr>
                  </a:solidFill>
                </a:rPr>
                <a:t>... Public Relations; Art; Communications Studies; Film &amp; Media Studies; Journalism; Music; </a:t>
              </a:r>
              <a:r>
                <a:rPr lang="en-US" sz="800" b="1" dirty="0">
                  <a:solidFill>
                    <a:schemeClr val="bg1">
                      <a:lumMod val="50000"/>
                    </a:schemeClr>
                  </a:solidFill>
                </a:rPr>
                <a:t>Photography</a:t>
              </a:r>
              <a:r>
                <a:rPr lang="en-US" sz="800" dirty="0">
                  <a:solidFill>
                    <a:schemeClr val="bg1">
                      <a:lumMod val="50000"/>
                    </a:schemeClr>
                  </a:solidFill>
                </a:rPr>
                <a:t>;</a:t>
              </a:r>
            </a:p>
            <a:p>
              <a:r>
                <a:rPr lang="en-US" sz="700" b="1" dirty="0">
                  <a:solidFill>
                    <a:srgbClr val="00B050"/>
                  </a:solidFill>
                </a:rPr>
                <a:t>crc</a:t>
              </a:r>
              <a:r>
                <a:rPr lang="en-US" sz="700" dirty="0">
                  <a:solidFill>
                    <a:srgbClr val="00B050"/>
                  </a:solidFill>
                </a:rPr>
                <a:t>.losrios.edu </a:t>
              </a:r>
            </a:p>
            <a:p>
              <a:r>
                <a:rPr lang="en-US" sz="800" dirty="0">
                  <a:hlinkClick r:id="rId13"/>
                </a:rPr>
                <a:t>Cached page</a:t>
              </a:r>
              <a:br>
                <a:rPr lang="en-US" sz="800" dirty="0"/>
              </a:br>
              <a:endParaRPr lang="en-US" sz="800" dirty="0"/>
            </a:p>
            <a:p>
              <a:r>
                <a:rPr lang="en-US" sz="800" b="1" dirty="0" err="1">
                  <a:hlinkClick r:id="rId12"/>
                </a:rPr>
                <a:t>Ces</a:t>
              </a:r>
              <a:r>
                <a:rPr lang="en-US" sz="800" b="1" dirty="0">
                  <a:hlinkClick r:id="rId12"/>
                </a:rPr>
                <a:t> River College</a:t>
              </a:r>
              <a:endParaRPr lang="en-US" sz="800" b="1" dirty="0"/>
            </a:p>
            <a:p>
              <a:r>
                <a:rPr lang="en-US" sz="800" dirty="0">
                  <a:solidFill>
                    <a:schemeClr val="bg1">
                      <a:lumMod val="50000"/>
                    </a:schemeClr>
                  </a:solidFill>
                </a:rPr>
                <a:t>Public Relations; </a:t>
              </a:r>
            </a:p>
          </p:txBody>
        </p:sp>
        <p:sp>
          <p:nvSpPr>
            <p:cNvPr id="189" name="Rectangle 188"/>
            <p:cNvSpPr/>
            <p:nvPr userDrawn="1"/>
          </p:nvSpPr>
          <p:spPr>
            <a:xfrm>
              <a:off x="7462706" y="24384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sp>
        <p:nvSpPr>
          <p:cNvPr id="27" name="Rectangle 26"/>
          <p:cNvSpPr/>
          <p:nvPr userDrawn="1"/>
        </p:nvSpPr>
        <p:spPr>
          <a:xfrm>
            <a:off x="83820" y="5288629"/>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8" name="Rectangle 27"/>
          <p:cNvSpPr/>
          <p:nvPr userDrawn="1"/>
        </p:nvSpPr>
        <p:spPr>
          <a:xfrm>
            <a:off x="142768" y="5305881"/>
            <a:ext cx="700833" cy="215444"/>
          </a:xfrm>
          <a:prstGeom prst="rect">
            <a:avLst/>
          </a:prstGeom>
        </p:spPr>
        <p:txBody>
          <a:bodyPr wrap="none">
            <a:spAutoFit/>
          </a:bodyPr>
          <a:lstStyle/>
          <a:p>
            <a:r>
              <a:rPr lang="en-US" sz="800" dirty="0">
                <a:latin typeface="Segoe UI" pitchFamily="34" charset="0"/>
              </a:rPr>
              <a:t>Documents</a:t>
            </a:r>
          </a:p>
        </p:txBody>
      </p:sp>
      <p:sp>
        <p:nvSpPr>
          <p:cNvPr id="56" name="Rectangle 55"/>
          <p:cNvSpPr/>
          <p:nvPr userDrawn="1"/>
        </p:nvSpPr>
        <p:spPr>
          <a:xfrm>
            <a:off x="152400" y="1441361"/>
            <a:ext cx="1600200" cy="2519733"/>
          </a:xfrm>
          <a:prstGeom prst="rect">
            <a:avLst/>
          </a:prstGeom>
          <a:ln w="6350"/>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 name="Rectangle 43"/>
          <p:cNvSpPr/>
          <p:nvPr userDrawn="1"/>
        </p:nvSpPr>
        <p:spPr>
          <a:xfrm>
            <a:off x="151394" y="1450836"/>
            <a:ext cx="1372606" cy="246221"/>
          </a:xfrm>
          <a:prstGeom prst="rect">
            <a:avLst/>
          </a:prstGeom>
        </p:spPr>
        <p:txBody>
          <a:bodyPr wrap="square">
            <a:spAutoFit/>
          </a:bodyPr>
          <a:lstStyle/>
          <a:p>
            <a:r>
              <a:rPr lang="en-US" sz="1000" b="1">
                <a:solidFill>
                  <a:schemeClr val="bg1">
                    <a:lumMod val="50000"/>
                  </a:schemeClr>
                </a:solidFill>
                <a:latin typeface="Segoe UI" pitchFamily="34" charset="0"/>
              </a:rPr>
              <a:t>Show </a:t>
            </a:r>
            <a:r>
              <a:rPr lang="en-US" sz="1000" b="1" baseline="0">
                <a:solidFill>
                  <a:schemeClr val="bg1">
                    <a:lumMod val="50000"/>
                  </a:schemeClr>
                </a:solidFill>
                <a:latin typeface="Segoe UI" pitchFamily="34" charset="0"/>
              </a:rPr>
              <a:t>Activities…</a:t>
            </a:r>
            <a:endParaRPr lang="en-US" sz="1000" b="1" dirty="0">
              <a:solidFill>
                <a:schemeClr val="bg1">
                  <a:lumMod val="50000"/>
                </a:schemeClr>
              </a:solidFill>
              <a:latin typeface="Segoe UI" pitchFamily="34" charset="0"/>
            </a:endParaRPr>
          </a:p>
        </p:txBody>
      </p:sp>
      <p:cxnSp>
        <p:nvCxnSpPr>
          <p:cNvPr id="64" name="Straight Connector 63"/>
          <p:cNvCxnSpPr/>
          <p:nvPr userDrawn="1"/>
        </p:nvCxnSpPr>
        <p:spPr>
          <a:xfrm rot="10800000">
            <a:off x="228600" y="1687902"/>
            <a:ext cx="1447800" cy="1588"/>
          </a:xfrm>
          <a:prstGeom prst="line">
            <a:avLst/>
          </a:prstGeom>
          <a:ln w="6350">
            <a:solidFill>
              <a:srgbClr val="315683"/>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 WS - HOME TAB">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3"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3"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74" name="Group 354"/>
          <p:cNvGrpSpPr/>
          <p:nvPr/>
        </p:nvGrpSpPr>
        <p:grpSpPr>
          <a:xfrm>
            <a:off x="1770856" y="3099405"/>
            <a:ext cx="7119144" cy="200055"/>
            <a:chOff x="1840706" y="2445243"/>
            <a:chExt cx="7119144"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14"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75" name="Rectangle 174"/>
          <p:cNvSpPr/>
          <p:nvPr userDrawn="1"/>
        </p:nvSpPr>
        <p:spPr>
          <a:xfrm>
            <a:off x="1843160" y="2183236"/>
            <a:ext cx="7049478" cy="884437"/>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p:cNvSpPr/>
          <p:nvPr/>
        </p:nvSpPr>
        <p:spPr>
          <a:xfrm>
            <a:off x="1842965" y="3049258"/>
            <a:ext cx="7052592" cy="46781"/>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ln>
            <a:solidFill>
              <a:schemeClr val="accent1">
                <a:shade val="95000"/>
                <a:satMod val="105000"/>
                <a:alpha val="54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74" name="Rectangle 273"/>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75" name="Group 274"/>
          <p:cNvGrpSpPr/>
          <p:nvPr userDrawn="1"/>
        </p:nvGrpSpPr>
        <p:grpSpPr>
          <a:xfrm>
            <a:off x="7429500" y="2202150"/>
            <a:ext cx="1314996" cy="4452015"/>
            <a:chOff x="7429500" y="2177385"/>
            <a:chExt cx="1314996" cy="4452015"/>
          </a:xfrm>
        </p:grpSpPr>
        <p:pic>
          <p:nvPicPr>
            <p:cNvPr id="276" name="Picture 275" descr="skyscraper-ad-placeholder-1.png"/>
            <p:cNvPicPr>
              <a:picLocks noChangeAspect="1"/>
            </p:cNvPicPr>
            <p:nvPr/>
          </p:nvPicPr>
          <p:blipFill>
            <a:blip r:embed="rId8"/>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277" name="Picture 276" descr="skyscraper-ad-placeholder-1.png"/>
            <p:cNvPicPr>
              <a:picLocks noChangeAspect="1"/>
            </p:cNvPicPr>
            <p:nvPr/>
          </p:nvPicPr>
          <p:blipFill>
            <a:blip r:embed="rId8"/>
            <a:srcRect l="23179" t="92715" r="24669" b="2649"/>
            <a:stretch>
              <a:fillRect/>
            </a:stretch>
          </p:blipFill>
          <p:spPr>
            <a:xfrm>
              <a:off x="7726680" y="6042660"/>
              <a:ext cx="685800" cy="228600"/>
            </a:xfrm>
            <a:prstGeom prst="rect">
              <a:avLst/>
            </a:prstGeom>
            <a:effectLst/>
          </p:spPr>
        </p:pic>
        <p:sp>
          <p:nvSpPr>
            <p:cNvPr id="279" name="TextBox 278"/>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grpSp>
        <p:nvGrpSpPr>
          <p:cNvPr id="204" name="Group 203"/>
          <p:cNvGrpSpPr/>
          <p:nvPr userDrawn="1"/>
        </p:nvGrpSpPr>
        <p:grpSpPr>
          <a:xfrm>
            <a:off x="1776415" y="1195385"/>
            <a:ext cx="7143748" cy="982665"/>
            <a:chOff x="1776415" y="1195385"/>
            <a:chExt cx="7143748" cy="982665"/>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9" name="Group 322"/>
            <p:cNvGrpSpPr/>
            <p:nvPr userDrawn="1"/>
          </p:nvGrpSpPr>
          <p:grpSpPr>
            <a:xfrm>
              <a:off x="6076950" y="1516380"/>
              <a:ext cx="675185" cy="490369"/>
              <a:chOff x="4942064" y="1508760"/>
              <a:chExt cx="840897" cy="490369"/>
            </a:xfrm>
          </p:grpSpPr>
          <p:grpSp>
            <p:nvGrpSpPr>
              <p:cNvPr id="10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01" name="Group 321"/>
            <p:cNvGrpSpPr/>
            <p:nvPr userDrawn="1"/>
          </p:nvGrpSpPr>
          <p:grpSpPr>
            <a:xfrm>
              <a:off x="6636386" y="1516380"/>
              <a:ext cx="592765" cy="487248"/>
              <a:chOff x="5715000" y="1520771"/>
              <a:chExt cx="590226" cy="487248"/>
            </a:xfrm>
          </p:grpSpPr>
          <p:grpSp>
            <p:nvGrpSpPr>
              <p:cNvPr id="102"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223582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Home</a:t>
              </a:r>
            </a:p>
          </p:txBody>
        </p:sp>
        <p:sp>
          <p:nvSpPr>
            <p:cNvPr id="267" name="Rectangle 266"/>
            <p:cNvSpPr/>
            <p:nvPr userDrawn="1"/>
          </p:nvSpPr>
          <p:spPr>
            <a:xfrm>
              <a:off x="1837883" y="2023305"/>
              <a:ext cx="26579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Create New</a:t>
              </a:r>
            </a:p>
          </p:txBody>
        </p:sp>
        <p:sp>
          <p:nvSpPr>
            <p:cNvPr id="268" name="TextBox 267"/>
            <p:cNvSpPr txBox="1"/>
            <p:nvPr userDrawn="1"/>
          </p:nvSpPr>
          <p:spPr>
            <a:xfrm>
              <a:off x="3827227" y="1451610"/>
              <a:ext cx="918334"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LiveBook</a:t>
              </a:r>
            </a:p>
          </p:txBody>
        </p:sp>
        <p:sp>
          <p:nvSpPr>
            <p:cNvPr id="272" name="Rounded Rectangle 271"/>
            <p:cNvSpPr/>
            <p:nvPr userDrawn="1"/>
          </p:nvSpPr>
          <p:spPr>
            <a:xfrm>
              <a:off x="289396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107" name="Group 86"/>
            <p:cNvGrpSpPr/>
            <p:nvPr userDrawn="1"/>
          </p:nvGrpSpPr>
          <p:grpSpPr>
            <a:xfrm>
              <a:off x="3571874" y="1463426"/>
              <a:ext cx="257266" cy="475871"/>
              <a:chOff x="2029836" y="1638300"/>
              <a:chExt cx="177048" cy="328899"/>
            </a:xfrm>
          </p:grpSpPr>
          <p:pic>
            <p:nvPicPr>
              <p:cNvPr id="323" name="Picture 12" descr="C:\Users\quentinl\Desktop\Prototyping Shapes and Images\PNG\Microsoft Office Excel.png"/>
              <p:cNvPicPr>
                <a:picLocks noChangeAspect="1" noChangeArrowheads="1"/>
              </p:cNvPicPr>
              <p:nvPr/>
            </p:nvPicPr>
            <p:blipFill>
              <a:blip r:embed="rId9" cstate="print">
                <a:duotone>
                  <a:schemeClr val="accent1">
                    <a:shade val="45000"/>
                    <a:satMod val="135000"/>
                  </a:schemeClr>
                  <a:prstClr val="white"/>
                </a:duotone>
                <a:lum/>
              </a:blip>
              <a:srcRect/>
              <a:stretch>
                <a:fillRect/>
              </a:stretch>
            </p:blipFill>
            <p:spPr bwMode="auto">
              <a:xfrm>
                <a:off x="2034540" y="1799558"/>
                <a:ext cx="167640" cy="167641"/>
              </a:xfrm>
              <a:prstGeom prst="rect">
                <a:avLst/>
              </a:prstGeom>
              <a:noFill/>
            </p:spPr>
          </p:pic>
          <p:pic>
            <p:nvPicPr>
              <p:cNvPr id="324" name="Picture 14" descr="C:\Users\quentinl\Desktop\Prototyping Shapes and Images\PNG\Microsoft Office One Note.png"/>
              <p:cNvPicPr>
                <a:picLocks noChangeAspect="1" noChangeArrowheads="1"/>
              </p:cNvPicPr>
              <p:nvPr/>
            </p:nvPicPr>
            <p:blipFill>
              <a:blip r:embed="rId10" cstate="print">
                <a:duotone>
                  <a:schemeClr val="accent1">
                    <a:shade val="45000"/>
                    <a:satMod val="135000"/>
                  </a:schemeClr>
                  <a:prstClr val="white"/>
                </a:duotone>
                <a:lum/>
              </a:blip>
              <a:srcRect/>
              <a:stretch>
                <a:fillRect/>
              </a:stretch>
            </p:blipFill>
            <p:spPr bwMode="auto">
              <a:xfrm>
                <a:off x="2029836" y="1638300"/>
                <a:ext cx="177048" cy="177048"/>
              </a:xfrm>
              <a:prstGeom prst="rect">
                <a:avLst/>
              </a:prstGeom>
              <a:noFill/>
            </p:spPr>
          </p:pic>
        </p:grpSp>
        <p:sp>
          <p:nvSpPr>
            <p:cNvPr id="286" name="TextBox 285"/>
            <p:cNvSpPr txBox="1"/>
            <p:nvPr userDrawn="1"/>
          </p:nvSpPr>
          <p:spPr>
            <a:xfrm>
              <a:off x="3827227" y="1672590"/>
              <a:ext cx="918334"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Spreadsheet</a:t>
              </a:r>
            </a:p>
          </p:txBody>
        </p:sp>
        <p:pic>
          <p:nvPicPr>
            <p:cNvPr id="180" name="Picture 179" descr="MSOL_addFile_32.gif"/>
            <p:cNvPicPr>
              <a:picLocks noChangeAspect="1"/>
            </p:cNvPicPr>
            <p:nvPr userDrawn="1"/>
          </p:nvPicPr>
          <p:blipFill>
            <a:blip r:embed="rId11"/>
            <a:stretch>
              <a:fillRect/>
            </a:stretch>
          </p:blipFill>
          <p:spPr>
            <a:xfrm>
              <a:off x="4636844" y="1497852"/>
              <a:ext cx="318659" cy="317292"/>
            </a:xfrm>
            <a:prstGeom prst="rect">
              <a:avLst/>
            </a:prstGeom>
          </p:spPr>
        </p:pic>
        <p:grpSp>
          <p:nvGrpSpPr>
            <p:cNvPr id="110" name="Group 332"/>
            <p:cNvGrpSpPr/>
            <p:nvPr userDrawn="1"/>
          </p:nvGrpSpPr>
          <p:grpSpPr>
            <a:xfrm>
              <a:off x="4500563" y="1356360"/>
              <a:ext cx="18106" cy="685821"/>
              <a:chOff x="6807182" y="1295400"/>
              <a:chExt cx="18028" cy="685821"/>
            </a:xfrm>
          </p:grpSpPr>
          <p:cxnSp>
            <p:nvCxnSpPr>
              <p:cNvPr id="316" name="Straight Connector 315"/>
              <p:cNvCxnSpPr/>
              <p:nvPr/>
            </p:nvCxnSpPr>
            <p:spPr>
              <a:xfrm rot="10800000" flipH="1">
                <a:off x="6807182"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10800000" flipH="1">
                <a:off x="6823622"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360" name="Group 359"/>
            <p:cNvGrpSpPr/>
            <p:nvPr userDrawn="1"/>
          </p:nvGrpSpPr>
          <p:grpSpPr>
            <a:xfrm>
              <a:off x="2292367" y="1423672"/>
              <a:ext cx="660381" cy="591507"/>
              <a:chOff x="2448890" y="1423672"/>
              <a:chExt cx="660381" cy="591507"/>
            </a:xfrm>
          </p:grpSpPr>
          <p:grpSp>
            <p:nvGrpSpPr>
              <p:cNvPr id="106" name="Group 47"/>
              <p:cNvGrpSpPr/>
              <p:nvPr userDrawn="1"/>
            </p:nvGrpSpPr>
            <p:grpSpPr>
              <a:xfrm>
                <a:off x="2448890" y="1423672"/>
                <a:ext cx="660381" cy="591507"/>
                <a:chOff x="664322" y="1423672"/>
                <a:chExt cx="657552" cy="591507"/>
              </a:xfrm>
            </p:grpSpPr>
            <p:sp>
              <p:nvSpPr>
                <p:cNvPr id="351" name="Round Same Side Corner Rectangle 350"/>
                <p:cNvSpPr/>
                <p:nvPr/>
              </p:nvSpPr>
              <p:spPr>
                <a:xfrm>
                  <a:off x="664322" y="1799735"/>
                  <a:ext cx="65755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Document</a:t>
                  </a:r>
                </a:p>
              </p:txBody>
            </p:sp>
            <p:pic>
              <p:nvPicPr>
                <p:cNvPr id="352" name="Picture 10" descr="C:\Users\quentinl\Desktop\Prototyping Shapes and Images\PNG\Microsoft Office Word.png"/>
                <p:cNvPicPr>
                  <a:picLocks noChangeAspect="1" noChangeArrowheads="1"/>
                </p:cNvPicPr>
                <p:nvPr/>
              </p:nvPicPr>
              <p:blipFill>
                <a:blip r:embed="rId12" cstate="print">
                  <a:duotone>
                    <a:schemeClr val="accent1">
                      <a:shade val="45000"/>
                      <a:satMod val="135000"/>
                    </a:schemeClr>
                    <a:prstClr val="white"/>
                  </a:duotone>
                  <a:lum/>
                </a:blip>
                <a:srcRect/>
                <a:stretch>
                  <a:fillRect/>
                </a:stretch>
              </p:blipFill>
              <p:spPr bwMode="auto">
                <a:xfrm>
                  <a:off x="790156" y="1423672"/>
                  <a:ext cx="390838" cy="390839"/>
                </a:xfrm>
                <a:prstGeom prst="rect">
                  <a:avLst/>
                </a:prstGeom>
                <a:noFill/>
              </p:spPr>
            </p:pic>
          </p:grpSp>
          <p:sp>
            <p:nvSpPr>
              <p:cNvPr id="305" name="7-Point Star 304"/>
              <p:cNvSpPr/>
              <p:nvPr userDrawn="1"/>
            </p:nvSpPr>
            <p:spPr>
              <a:xfrm>
                <a:off x="2812921" y="1591317"/>
                <a:ext cx="181754" cy="180975"/>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361" name="Group 360"/>
            <p:cNvGrpSpPr/>
            <p:nvPr userDrawn="1"/>
          </p:nvGrpSpPr>
          <p:grpSpPr>
            <a:xfrm>
              <a:off x="2863196" y="1428756"/>
              <a:ext cx="708678" cy="586423"/>
              <a:chOff x="2863196" y="1428756"/>
              <a:chExt cx="708678" cy="586423"/>
            </a:xfrm>
          </p:grpSpPr>
          <p:pic>
            <p:nvPicPr>
              <p:cNvPr id="278" name="Picture 8" descr="C:\Users\quentinl\Desktop\Prototyping Shapes and Images\PNG\Microsoft Office PowerPoint.png"/>
              <p:cNvPicPr>
                <a:picLocks noChangeAspect="1" noChangeArrowheads="1"/>
              </p:cNvPicPr>
              <p:nvPr userDrawn="1"/>
            </p:nvPicPr>
            <p:blipFill>
              <a:blip r:embed="rId13" cstate="print">
                <a:duotone>
                  <a:schemeClr val="accent1">
                    <a:shade val="45000"/>
                    <a:satMod val="135000"/>
                  </a:schemeClr>
                  <a:prstClr val="white"/>
                </a:duotone>
                <a:lum/>
              </a:blip>
              <a:srcRect/>
              <a:stretch>
                <a:fillRect/>
              </a:stretch>
            </p:blipFill>
            <p:spPr bwMode="auto">
              <a:xfrm>
                <a:off x="3009233" y="1428756"/>
                <a:ext cx="392520" cy="390839"/>
              </a:xfrm>
              <a:prstGeom prst="rect">
                <a:avLst/>
              </a:prstGeom>
              <a:noFill/>
            </p:spPr>
          </p:pic>
          <p:sp>
            <p:nvSpPr>
              <p:cNvPr id="284" name="Round Same Side Corner Rectangle 283"/>
              <p:cNvSpPr/>
              <p:nvPr userDrawn="1"/>
            </p:nvSpPr>
            <p:spPr>
              <a:xfrm>
                <a:off x="2863196" y="1799735"/>
                <a:ext cx="708678"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PowerPoint</a:t>
                </a:r>
              </a:p>
            </p:txBody>
          </p:sp>
          <p:sp>
            <p:nvSpPr>
              <p:cNvPr id="307" name="7-Point Star 306"/>
              <p:cNvSpPr/>
              <p:nvPr userDrawn="1"/>
            </p:nvSpPr>
            <p:spPr>
              <a:xfrm>
                <a:off x="3242840" y="1591317"/>
                <a:ext cx="181754" cy="180975"/>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08" name="7-Point Star 307"/>
            <p:cNvSpPr/>
            <p:nvPr userDrawn="1"/>
          </p:nvSpPr>
          <p:spPr>
            <a:xfrm>
              <a:off x="3731568" y="1543050"/>
              <a:ext cx="133924" cy="133350"/>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09" name="7-Point Star 308"/>
            <p:cNvSpPr/>
            <p:nvPr userDrawn="1"/>
          </p:nvSpPr>
          <p:spPr>
            <a:xfrm>
              <a:off x="3731568" y="1762125"/>
              <a:ext cx="133924" cy="133350"/>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nvGrpSpPr>
            <p:cNvPr id="296"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337"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359" name="Group 358"/>
            <p:cNvGrpSpPr/>
            <p:nvPr userDrawn="1"/>
          </p:nvGrpSpPr>
          <p:grpSpPr>
            <a:xfrm>
              <a:off x="1776415" y="1464506"/>
              <a:ext cx="704654" cy="505022"/>
              <a:chOff x="1851232" y="1464506"/>
              <a:chExt cx="704654" cy="505022"/>
            </a:xfrm>
          </p:grpSpPr>
          <p:grpSp>
            <p:nvGrpSpPr>
              <p:cNvPr id="356" name="Group 355"/>
              <p:cNvGrpSpPr/>
              <p:nvPr userDrawn="1"/>
            </p:nvGrpSpPr>
            <p:grpSpPr>
              <a:xfrm>
                <a:off x="1851232" y="1719267"/>
                <a:ext cx="704654" cy="250261"/>
                <a:chOff x="1851232" y="1719267"/>
                <a:chExt cx="704654" cy="250261"/>
              </a:xfrm>
            </p:grpSpPr>
            <p:sp>
              <p:nvSpPr>
                <p:cNvPr id="345" name="Right Triangle 344"/>
                <p:cNvSpPr/>
                <p:nvPr userDrawn="1"/>
              </p:nvSpPr>
              <p:spPr>
                <a:xfrm rot="13500000" flipV="1">
                  <a:off x="2183551" y="1913684"/>
                  <a:ext cx="45719" cy="45719"/>
                </a:xfrm>
                <a:prstGeom prst="rtTriangl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TextBox 354"/>
                <p:cNvSpPr txBox="1"/>
                <p:nvPr userDrawn="1"/>
              </p:nvSpPr>
              <p:spPr>
                <a:xfrm>
                  <a:off x="1851232" y="1719267"/>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New</a:t>
                  </a:r>
                </a:p>
              </p:txBody>
            </p:sp>
          </p:grpSp>
          <p:pic>
            <p:nvPicPr>
              <p:cNvPr id="357" name="Picture 356" descr="MSOL_addFile_32.gif"/>
              <p:cNvPicPr>
                <a:picLocks noChangeAspect="1"/>
              </p:cNvPicPr>
              <p:nvPr userDrawn="1"/>
            </p:nvPicPr>
            <p:blipFill>
              <a:blip r:embed="rId11"/>
              <a:stretch>
                <a:fillRect/>
              </a:stretch>
            </p:blipFill>
            <p:spPr>
              <a:xfrm>
                <a:off x="2030970" y="1464506"/>
                <a:ext cx="318659" cy="317292"/>
              </a:xfrm>
              <a:prstGeom prst="rect">
                <a:avLst/>
              </a:prstGeom>
            </p:spPr>
          </p:pic>
          <p:sp>
            <p:nvSpPr>
              <p:cNvPr id="358" name="7-Point Star 357"/>
              <p:cNvSpPr/>
              <p:nvPr userDrawn="1"/>
            </p:nvSpPr>
            <p:spPr>
              <a:xfrm>
                <a:off x="2097278" y="1544206"/>
                <a:ext cx="246250" cy="245192"/>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441" name="TextBox 440"/>
            <p:cNvSpPr txBox="1"/>
            <p:nvPr userDrawn="1"/>
          </p:nvSpPr>
          <p:spPr>
            <a:xfrm>
              <a:off x="4416425" y="1766481"/>
              <a:ext cx="707686" cy="271869"/>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Add File</a:t>
              </a:r>
            </a:p>
          </p:txBody>
        </p:sp>
        <p:grpSp>
          <p:nvGrpSpPr>
            <p:cNvPr id="442"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445" name="Rectangle 444"/>
            <p:cNvSpPr/>
            <p:nvPr userDrawn="1"/>
          </p:nvSpPr>
          <p:spPr>
            <a:xfrm>
              <a:off x="4518661" y="2023305"/>
              <a:ext cx="510539"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solidFill>
                <a:latin typeface="Segoe UI" pitchFamily="34" charset="0"/>
                <a:cs typeface="Segoe UI" pitchFamily="34" charset="0"/>
              </a:endParaRPr>
            </a:p>
          </p:txBody>
        </p:sp>
        <p:sp>
          <p:nvSpPr>
            <p:cNvPr id="446" name="Rectangle 445"/>
            <p:cNvSpPr/>
            <p:nvPr userDrawn="1"/>
          </p:nvSpPr>
          <p:spPr>
            <a:xfrm>
              <a:off x="4489451" y="1993900"/>
              <a:ext cx="609600" cy="184150"/>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Existing…</a:t>
              </a:r>
            </a:p>
          </p:txBody>
        </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Format</a:t>
              </a:r>
            </a:p>
          </p:txBody>
        </p:sp>
      </p:grpSp>
      <p:grpSp>
        <p:nvGrpSpPr>
          <p:cNvPr id="205"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8"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3286124"/>
            <a:ext cx="5400674" cy="3267076"/>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504" name="Picture 503"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232" name="Picture 231" descr="MSOL_Documents_Lists_16.gif"/>
          <p:cNvPicPr>
            <a:picLocks noChangeAspect="1"/>
          </p:cNvPicPr>
          <p:nvPr userDrawn="1"/>
        </p:nvPicPr>
        <p:blipFill>
          <a:blip r:embed="rId14"/>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01" name="Group 200"/>
          <p:cNvGrpSpPr/>
          <p:nvPr userDrawn="1"/>
        </p:nvGrpSpPr>
        <p:grpSpPr>
          <a:xfrm>
            <a:off x="1889067" y="2186781"/>
            <a:ext cx="5021099" cy="763823"/>
            <a:chOff x="1889067" y="2186781"/>
            <a:chExt cx="5021099" cy="763823"/>
          </a:xfrm>
        </p:grpSpPr>
        <p:grpSp>
          <p:nvGrpSpPr>
            <p:cNvPr id="202" name="Group 199"/>
            <p:cNvGrpSpPr/>
            <p:nvPr userDrawn="1"/>
          </p:nvGrpSpPr>
          <p:grpSpPr>
            <a:xfrm>
              <a:off x="1889067" y="2226466"/>
              <a:ext cx="5021099" cy="724138"/>
              <a:chOff x="1889067" y="2226466"/>
              <a:chExt cx="5021099" cy="724138"/>
            </a:xfrm>
          </p:grpSpPr>
          <p:grpSp>
            <p:nvGrpSpPr>
              <p:cNvPr id="236" name="Group 455"/>
              <p:cNvGrpSpPr/>
              <p:nvPr userDrawn="1"/>
            </p:nvGrpSpPr>
            <p:grpSpPr>
              <a:xfrm>
                <a:off x="1889067" y="2355850"/>
                <a:ext cx="4972743" cy="594754"/>
                <a:chOff x="1926240" y="2302991"/>
                <a:chExt cx="4972743" cy="594754"/>
              </a:xfrm>
            </p:grpSpPr>
            <p:sp>
              <p:nvSpPr>
                <p:cNvPr id="258" name="Rectangle 257"/>
                <p:cNvSpPr/>
                <p:nvPr userDrawn="1"/>
              </p:nvSpPr>
              <p:spPr>
                <a:xfrm>
                  <a:off x="1945493" y="2561579"/>
                  <a:ext cx="4842657" cy="182879"/>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59" name="Rectangle 258"/>
                <p:cNvSpPr/>
                <p:nvPr userDrawn="1"/>
              </p:nvSpPr>
              <p:spPr>
                <a:xfrm>
                  <a:off x="1950284" y="2302991"/>
                  <a:ext cx="4837866" cy="241772"/>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0" name="Rectangle 259"/>
                <p:cNvSpPr/>
                <p:nvPr userDrawn="1"/>
              </p:nvSpPr>
              <p:spPr>
                <a:xfrm>
                  <a:off x="1926240" y="2553779"/>
                  <a:ext cx="1725077" cy="215444"/>
                </a:xfrm>
                <a:prstGeom prst="rect">
                  <a:avLst/>
                </a:prstGeom>
              </p:spPr>
              <p:txBody>
                <a:bodyPr wrap="square">
                  <a:spAutoFit/>
                </a:bodyPr>
                <a:lstStyle/>
                <a:p>
                  <a:r>
                    <a:rPr lang="en-US" sz="800" i="1" dirty="0">
                      <a:solidFill>
                        <a:schemeClr val="bg1">
                          <a:lumMod val="50000"/>
                        </a:schemeClr>
                      </a:solidFill>
                      <a:latin typeface="Segoe UI" pitchFamily="34" charset="0"/>
                    </a:rPr>
                    <a:t>Click here to type a description.</a:t>
                  </a:r>
                </a:p>
              </p:txBody>
            </p:sp>
            <p:sp>
              <p:nvSpPr>
                <p:cNvPr id="261" name="Chevron 26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2" name="Chevron 26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237" name="Picture 3"/>
              <p:cNvPicPr>
                <a:picLocks noChangeAspect="1" noChangeArrowheads="1"/>
              </p:cNvPicPr>
              <p:nvPr userDrawn="1"/>
            </p:nvPicPr>
            <p:blipFill>
              <a:blip r:embed="rId15">
                <a:duotone>
                  <a:schemeClr val="accent1">
                    <a:shade val="45000"/>
                    <a:satMod val="135000"/>
                  </a:schemeClr>
                  <a:prstClr val="white"/>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238" name="Group 122"/>
              <p:cNvGrpSpPr/>
              <p:nvPr userDrawn="1"/>
            </p:nvGrpSpPr>
            <p:grpSpPr>
              <a:xfrm>
                <a:off x="6686550" y="2280197"/>
                <a:ext cx="223616" cy="186778"/>
                <a:chOff x="5880773" y="3996329"/>
                <a:chExt cx="223616" cy="186778"/>
              </a:xfrm>
            </p:grpSpPr>
            <p:sp>
              <p:nvSpPr>
                <p:cNvPr id="244" name="Snip Single Corner Rectangle 24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48" name="Rounded Rectangle 247"/>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3" name="Curved Left Arrow 25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9" name="Group 190"/>
              <p:cNvGrpSpPr/>
              <p:nvPr userDrawn="1"/>
            </p:nvGrpSpPr>
            <p:grpSpPr>
              <a:xfrm rot="19712643">
                <a:off x="1932728" y="2243584"/>
                <a:ext cx="87173" cy="72479"/>
                <a:chOff x="1940715" y="2235200"/>
                <a:chExt cx="142766" cy="118700"/>
              </a:xfrm>
            </p:grpSpPr>
            <p:pic>
              <p:nvPicPr>
                <p:cNvPr id="241" name="Picture 3"/>
                <p:cNvPicPr>
                  <a:picLocks noChangeAspect="1" noChangeArrowheads="1"/>
                </p:cNvPicPr>
                <p:nvPr userDrawn="1"/>
              </p:nvPicPr>
              <p:blipFill>
                <a:blip r:embed="rId15"/>
                <a:srcRect/>
                <a:stretch>
                  <a:fillRect/>
                </a:stretch>
              </p:blipFill>
              <p:spPr bwMode="auto">
                <a:xfrm>
                  <a:off x="1940715" y="2235200"/>
                  <a:ext cx="89808" cy="83393"/>
                </a:xfrm>
                <a:prstGeom prst="rect">
                  <a:avLst/>
                </a:prstGeom>
                <a:noFill/>
                <a:ln w="9525">
                  <a:noFill/>
                  <a:miter lim="800000"/>
                  <a:headEnd/>
                  <a:tailEnd/>
                </a:ln>
                <a:effectLst/>
              </p:spPr>
            </p:pic>
            <p:pic>
              <p:nvPicPr>
                <p:cNvPr id="242" name="Picture 3"/>
                <p:cNvPicPr>
                  <a:picLocks noChangeAspect="1" noChangeArrowheads="1"/>
                </p:cNvPicPr>
                <p:nvPr userDrawn="1"/>
              </p:nvPicPr>
              <p:blipFill>
                <a:blip r:embed="rId15"/>
                <a:srcRect/>
                <a:stretch>
                  <a:fillRect/>
                </a:stretch>
              </p:blipFill>
              <p:spPr bwMode="auto">
                <a:xfrm rot="1548571">
                  <a:off x="1981200" y="2235200"/>
                  <a:ext cx="89808" cy="83393"/>
                </a:xfrm>
                <a:prstGeom prst="rect">
                  <a:avLst/>
                </a:prstGeom>
                <a:noFill/>
                <a:ln w="9525">
                  <a:noFill/>
                  <a:miter lim="800000"/>
                  <a:headEnd/>
                  <a:tailEnd/>
                </a:ln>
                <a:effectLst/>
              </p:spPr>
            </p:pic>
            <p:pic>
              <p:nvPicPr>
                <p:cNvPr id="243" name="Picture 3"/>
                <p:cNvPicPr>
                  <a:picLocks noChangeAspect="1" noChangeArrowheads="1"/>
                </p:cNvPicPr>
                <p:nvPr userDrawn="1"/>
              </p:nvPicPr>
              <p:blipFill>
                <a:blip r:embed="rId15"/>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240" name="Rounded Rectangle 239"/>
              <p:cNvSpPr/>
              <p:nvPr userDrawn="1"/>
            </p:nvSpPr>
            <p:spPr>
              <a:xfrm>
                <a:off x="1905000" y="2226466"/>
                <a:ext cx="1066800"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3" name="Rectangle 202"/>
            <p:cNvSpPr/>
            <p:nvPr userDrawn="1"/>
          </p:nvSpPr>
          <p:spPr>
            <a:xfrm>
              <a:off x="1969295" y="2186781"/>
              <a:ext cx="1236236" cy="184666"/>
            </a:xfrm>
            <a:prstGeom prst="rect">
              <a:avLst/>
            </a:prstGeom>
          </p:spPr>
          <p:txBody>
            <a:bodyPr wrap="none">
              <a:spAutoFit/>
            </a:bodyPr>
            <a:lstStyle/>
            <a:p>
              <a:r>
                <a:rPr lang="en-US" sz="600" dirty="0">
                  <a:solidFill>
                    <a:schemeClr val="accent1">
                      <a:lumMod val="75000"/>
                    </a:schemeClr>
                  </a:solidFill>
                  <a:latin typeface="Segoe UI" pitchFamily="34" charset="0"/>
                </a:rPr>
                <a:t>Deanna</a:t>
              </a:r>
              <a:r>
                <a:rPr lang="en-US" sz="600" baseline="0" dirty="0">
                  <a:solidFill>
                    <a:schemeClr val="accent1">
                      <a:lumMod val="75000"/>
                    </a:schemeClr>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p>
          </p:txBody>
        </p:sp>
        <p:sp>
          <p:nvSpPr>
            <p:cNvPr id="218" name="Rounded Rectangle 217"/>
            <p:cNvSpPr/>
            <p:nvPr userDrawn="1"/>
          </p:nvSpPr>
          <p:spPr>
            <a:xfrm>
              <a:off x="3002760" y="2226466"/>
              <a:ext cx="104773"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2" name="Group 301"/>
          <p:cNvGrpSpPr/>
          <p:nvPr userDrawn="1"/>
        </p:nvGrpSpPr>
        <p:grpSpPr>
          <a:xfrm>
            <a:off x="1911350" y="2809696"/>
            <a:ext cx="4838321" cy="215444"/>
            <a:chOff x="1911350" y="2809696"/>
            <a:chExt cx="4838321" cy="215444"/>
          </a:xfrm>
        </p:grpSpPr>
        <p:pic>
          <p:nvPicPr>
            <p:cNvPr id="298" name="Picture 297" descr="MSOL_Share_32.gif"/>
            <p:cNvPicPr>
              <a:picLocks noChangeAspect="1"/>
            </p:cNvPicPr>
            <p:nvPr userDrawn="1"/>
          </p:nvPicPr>
          <p:blipFill>
            <a:blip r:embed="rId16">
              <a:duotone>
                <a:schemeClr val="accent1">
                  <a:shade val="45000"/>
                  <a:satMod val="135000"/>
                </a:schemeClr>
                <a:prstClr val="white"/>
              </a:duotone>
            </a:blip>
            <a:stretch>
              <a:fillRect/>
            </a:stretch>
          </p:blipFill>
          <p:spPr>
            <a:xfrm>
              <a:off x="1911350" y="2846821"/>
              <a:ext cx="145573" cy="154326"/>
            </a:xfrm>
            <a:prstGeom prst="rect">
              <a:avLst/>
            </a:prstGeom>
          </p:spPr>
        </p:pic>
        <p:sp>
          <p:nvSpPr>
            <p:cNvPr id="299" name="Rectangle 298"/>
            <p:cNvSpPr/>
            <p:nvPr userDrawn="1"/>
          </p:nvSpPr>
          <p:spPr>
            <a:xfrm>
              <a:off x="1949450" y="2822396"/>
              <a:ext cx="609600" cy="200055"/>
            </a:xfrm>
            <a:prstGeom prst="rect">
              <a:avLst/>
            </a:prstGeom>
          </p:spPr>
          <p:txBody>
            <a:bodyPr wrap="square">
              <a:spAutoFit/>
            </a:bodyPr>
            <a:lstStyle/>
            <a:p>
              <a:r>
                <a:rPr lang="en-US" sz="700" i="0" dirty="0">
                  <a:solidFill>
                    <a:schemeClr val="tx2">
                      <a:lumMod val="75000"/>
                    </a:schemeClr>
                  </a:solidFill>
                  <a:latin typeface="Segoe UI" pitchFamily="34" charset="0"/>
                </a:rPr>
                <a:t>Viewers:</a:t>
              </a:r>
            </a:p>
          </p:txBody>
        </p:sp>
        <p:sp>
          <p:nvSpPr>
            <p:cNvPr id="300" name="Rectangle 299"/>
            <p:cNvSpPr/>
            <p:nvPr userDrawn="1"/>
          </p:nvSpPr>
          <p:spPr>
            <a:xfrm>
              <a:off x="2406650" y="2817316"/>
              <a:ext cx="4343021" cy="182685"/>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01" name="Rectangle 300"/>
            <p:cNvSpPr/>
            <p:nvPr userDrawn="1"/>
          </p:nvSpPr>
          <p:spPr>
            <a:xfrm>
              <a:off x="2387600" y="2809696"/>
              <a:ext cx="1997267" cy="215444"/>
            </a:xfrm>
            <a:prstGeom prst="rect">
              <a:avLst/>
            </a:prstGeom>
          </p:spPr>
          <p:txBody>
            <a:bodyPr wrap="square">
              <a:spAutoFit/>
            </a:bodyPr>
            <a:lstStyle/>
            <a:p>
              <a:r>
                <a:rPr lang="en-US" sz="800" i="1" dirty="0">
                  <a:solidFill>
                    <a:schemeClr val="bg1">
                      <a:lumMod val="50000"/>
                    </a:schemeClr>
                  </a:solidFill>
                  <a:latin typeface="Segoe UI" pitchFamily="34" charset="0"/>
                </a:rPr>
                <a:t>Click to enter people to share with…</a:t>
              </a:r>
            </a:p>
          </p:txBody>
        </p:sp>
      </p:grpSp>
      <p:grpSp>
        <p:nvGrpSpPr>
          <p:cNvPr id="189" name="Group 188"/>
          <p:cNvGrpSpPr/>
          <p:nvPr userDrawn="1"/>
        </p:nvGrpSpPr>
        <p:grpSpPr>
          <a:xfrm>
            <a:off x="7439025" y="2362200"/>
            <a:ext cx="1285875" cy="4230410"/>
            <a:chOff x="7439025" y="2333625"/>
            <a:chExt cx="1285875" cy="4230410"/>
          </a:xfrm>
        </p:grpSpPr>
        <p:sp>
          <p:nvSpPr>
            <p:cNvPr id="190" name="Rectangle 189"/>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91" name="Rectangle 190"/>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92" name="Rectangle 191"/>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376" name="Group 375"/>
          <p:cNvGrpSpPr/>
          <p:nvPr userDrawn="1"/>
        </p:nvGrpSpPr>
        <p:grpSpPr>
          <a:xfrm>
            <a:off x="76200" y="1195385"/>
            <a:ext cx="1760219" cy="5312095"/>
            <a:chOff x="76200" y="1195385"/>
            <a:chExt cx="1760219" cy="5312095"/>
          </a:xfrm>
        </p:grpSpPr>
        <p:sp>
          <p:nvSpPr>
            <p:cNvPr id="377" name="Rectangle 376"/>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78" name="Rounded Rectangle 377"/>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79" name="Rectangle 378"/>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80" name="Rectangle 379"/>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381" name="Picture 2" descr="Watch free Web seminars">
              <a:hlinkClick r:id="rId17"/>
            </p:cNvPr>
            <p:cNvPicPr>
              <a:picLocks noChangeAspect="1" noChangeArrowheads="1"/>
            </p:cNvPicPr>
            <p:nvPr userDrawn="1"/>
          </p:nvPicPr>
          <p:blipFill>
            <a:blip r:embed="rId18">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382" name="Group 352"/>
            <p:cNvGrpSpPr/>
            <p:nvPr userDrawn="1"/>
          </p:nvGrpSpPr>
          <p:grpSpPr>
            <a:xfrm>
              <a:off x="83819" y="5153025"/>
              <a:ext cx="1752600" cy="1354455"/>
              <a:chOff x="83819" y="5153025"/>
              <a:chExt cx="1752600" cy="1354455"/>
            </a:xfrm>
          </p:grpSpPr>
          <p:sp>
            <p:nvSpPr>
              <p:cNvPr id="418" name="Rectangle 417"/>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19" name="Rectangle 418"/>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20" name="Rectangle 419"/>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21" name="Rectangle 420"/>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422" name="Rectangle 421"/>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423" name="Rectangle 422"/>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24" name="Rectangle 423"/>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425" name="Rectangle 424"/>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26" name="Rectangle 425"/>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427" name="Group 329"/>
              <p:cNvGrpSpPr/>
              <p:nvPr userDrawn="1"/>
            </p:nvGrpSpPr>
            <p:grpSpPr>
              <a:xfrm>
                <a:off x="83819" y="6258572"/>
                <a:ext cx="1752600" cy="248908"/>
                <a:chOff x="152400" y="5865741"/>
                <a:chExt cx="1752600" cy="262008"/>
              </a:xfrm>
            </p:grpSpPr>
            <p:sp>
              <p:nvSpPr>
                <p:cNvPr id="432" name="Rectangle 431"/>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Isosceles Triangle 432"/>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8" name="Rectangle 427"/>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29" name="Rectangle 428"/>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30" name="Rectangle 42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31" name="Rectangle 430"/>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383" name="Rectangle 382"/>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384" name="Group 500"/>
            <p:cNvGrpSpPr/>
            <p:nvPr userDrawn="1"/>
          </p:nvGrpSpPr>
          <p:grpSpPr>
            <a:xfrm>
              <a:off x="227490" y="1656894"/>
              <a:ext cx="1360009" cy="1333956"/>
              <a:chOff x="189390" y="3876675"/>
              <a:chExt cx="1360009" cy="1333956"/>
            </a:xfrm>
          </p:grpSpPr>
          <p:sp>
            <p:nvSpPr>
              <p:cNvPr id="389" name="Rectangle 388"/>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390" name="Group 277"/>
              <p:cNvGrpSpPr/>
              <p:nvPr userDrawn="1"/>
            </p:nvGrpSpPr>
            <p:grpSpPr>
              <a:xfrm>
                <a:off x="336549" y="4101534"/>
                <a:ext cx="76200" cy="71438"/>
                <a:chOff x="3962400" y="3581400"/>
                <a:chExt cx="457200" cy="428628"/>
              </a:xfrm>
              <a:solidFill>
                <a:schemeClr val="bg1">
                  <a:lumMod val="65000"/>
                </a:schemeClr>
              </a:solidFill>
            </p:grpSpPr>
            <p:sp>
              <p:nvSpPr>
                <p:cNvPr id="416" name="Isosceles Triangle 41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lowchart: Manual Operation 41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1" name="Rectangle 390"/>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392" name="Group 277"/>
              <p:cNvGrpSpPr/>
              <p:nvPr userDrawn="1"/>
            </p:nvGrpSpPr>
            <p:grpSpPr>
              <a:xfrm>
                <a:off x="336549" y="4241234"/>
                <a:ext cx="76200" cy="71438"/>
                <a:chOff x="3962400" y="3581400"/>
                <a:chExt cx="457200" cy="428628"/>
              </a:xfrm>
              <a:solidFill>
                <a:schemeClr val="bg1">
                  <a:lumMod val="65000"/>
                </a:schemeClr>
              </a:solidFill>
            </p:grpSpPr>
            <p:sp>
              <p:nvSpPr>
                <p:cNvPr id="414" name="Isosceles Triangle 41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lowchart: Manual Operation 41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3" name="Rectangle 392"/>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394" name="Group 277"/>
              <p:cNvGrpSpPr/>
              <p:nvPr userDrawn="1"/>
            </p:nvGrpSpPr>
            <p:grpSpPr>
              <a:xfrm>
                <a:off x="336549" y="4380478"/>
                <a:ext cx="76200" cy="71438"/>
                <a:chOff x="3962400" y="3581400"/>
                <a:chExt cx="457200" cy="428628"/>
              </a:xfrm>
              <a:solidFill>
                <a:schemeClr val="bg1">
                  <a:lumMod val="65000"/>
                </a:schemeClr>
              </a:solidFill>
            </p:grpSpPr>
            <p:sp>
              <p:nvSpPr>
                <p:cNvPr id="412" name="Isosceles Triangle 41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lowchart: Manual Operation 41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5" name="Rectangle 394"/>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396" name="Group 277"/>
              <p:cNvGrpSpPr/>
              <p:nvPr userDrawn="1"/>
            </p:nvGrpSpPr>
            <p:grpSpPr>
              <a:xfrm>
                <a:off x="336549" y="4520178"/>
                <a:ext cx="76200" cy="71438"/>
                <a:chOff x="3962400" y="3581400"/>
                <a:chExt cx="457200" cy="428628"/>
              </a:xfrm>
              <a:solidFill>
                <a:schemeClr val="bg1">
                  <a:lumMod val="65000"/>
                </a:schemeClr>
              </a:solidFill>
            </p:grpSpPr>
            <p:sp>
              <p:nvSpPr>
                <p:cNvPr id="410" name="Isosceles Triangle 40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Flowchart: Manual Operation 41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7" name="Rectangle 396"/>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398" name="Group 348"/>
              <p:cNvGrpSpPr/>
              <p:nvPr userDrawn="1"/>
            </p:nvGrpSpPr>
            <p:grpSpPr>
              <a:xfrm>
                <a:off x="336549" y="4576087"/>
                <a:ext cx="764543" cy="215444"/>
                <a:chOff x="546100" y="3308350"/>
                <a:chExt cx="764543" cy="215444"/>
              </a:xfrm>
            </p:grpSpPr>
            <p:grpSp>
              <p:nvGrpSpPr>
                <p:cNvPr id="406" name="Group 277"/>
                <p:cNvGrpSpPr/>
                <p:nvPr userDrawn="1"/>
              </p:nvGrpSpPr>
              <p:grpSpPr>
                <a:xfrm>
                  <a:off x="546100" y="3386703"/>
                  <a:ext cx="76200" cy="71438"/>
                  <a:chOff x="3962400" y="3581400"/>
                  <a:chExt cx="457200" cy="428628"/>
                </a:xfrm>
                <a:solidFill>
                  <a:schemeClr val="bg1">
                    <a:lumMod val="65000"/>
                  </a:schemeClr>
                </a:solidFill>
              </p:grpSpPr>
              <p:sp>
                <p:nvSpPr>
                  <p:cNvPr id="408" name="Isosceles Triangle 40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Flowchart: Manual Operation 40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7" name="Rectangle 406"/>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399" name="Picture 398" descr="expando copy.gif"/>
              <p:cNvPicPr>
                <a:picLocks noChangeAspect="1"/>
              </p:cNvPicPr>
              <p:nvPr userDrawn="1"/>
            </p:nvPicPr>
            <p:blipFill>
              <a:blip r:embed="rId19"/>
              <a:stretch>
                <a:fillRect/>
              </a:stretch>
            </p:blipFill>
            <p:spPr>
              <a:xfrm>
                <a:off x="195258" y="4768100"/>
                <a:ext cx="85725" cy="85725"/>
              </a:xfrm>
              <a:prstGeom prst="rect">
                <a:avLst/>
              </a:prstGeom>
            </p:spPr>
          </p:pic>
          <p:pic>
            <p:nvPicPr>
              <p:cNvPr id="400" name="Picture 399" descr="collapso.gif"/>
              <p:cNvPicPr>
                <a:picLocks noChangeAspect="1"/>
              </p:cNvPicPr>
              <p:nvPr userDrawn="1"/>
            </p:nvPicPr>
            <p:blipFill>
              <a:blip r:embed="rId20"/>
              <a:stretch>
                <a:fillRect/>
              </a:stretch>
            </p:blipFill>
            <p:spPr>
              <a:xfrm>
                <a:off x="189390" y="3948112"/>
                <a:ext cx="85725" cy="85725"/>
              </a:xfrm>
              <a:prstGeom prst="rect">
                <a:avLst/>
              </a:prstGeom>
            </p:spPr>
          </p:pic>
          <p:sp>
            <p:nvSpPr>
              <p:cNvPr id="401" name="Rectangle 400"/>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402" name="Picture 401" descr="expando copy.gif"/>
              <p:cNvPicPr>
                <a:picLocks noChangeAspect="1"/>
              </p:cNvPicPr>
              <p:nvPr userDrawn="1"/>
            </p:nvPicPr>
            <p:blipFill>
              <a:blip r:embed="rId19"/>
              <a:stretch>
                <a:fillRect/>
              </a:stretch>
            </p:blipFill>
            <p:spPr>
              <a:xfrm>
                <a:off x="195258" y="4915745"/>
                <a:ext cx="85725" cy="85725"/>
              </a:xfrm>
              <a:prstGeom prst="rect">
                <a:avLst/>
              </a:prstGeom>
            </p:spPr>
          </p:pic>
          <p:sp>
            <p:nvSpPr>
              <p:cNvPr id="403" name="Rectangle 402"/>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404" name="Picture 403" descr="expando copy.gif"/>
              <p:cNvPicPr>
                <a:picLocks noChangeAspect="1"/>
              </p:cNvPicPr>
              <p:nvPr userDrawn="1"/>
            </p:nvPicPr>
            <p:blipFill>
              <a:blip r:embed="rId19"/>
              <a:stretch>
                <a:fillRect/>
              </a:stretch>
            </p:blipFill>
            <p:spPr>
              <a:xfrm>
                <a:off x="195258" y="5058611"/>
                <a:ext cx="85725" cy="85725"/>
              </a:xfrm>
              <a:prstGeom prst="rect">
                <a:avLst/>
              </a:prstGeom>
            </p:spPr>
          </p:pic>
          <p:sp>
            <p:nvSpPr>
              <p:cNvPr id="405" name="Rectangle 404"/>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385"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387" name="Isosceles Triangle 38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Flowchart: Manual Operation 38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434" name="Picture 433" descr="tab2.png"/>
          <p:cNvPicPr>
            <a:picLocks noChangeAspect="1"/>
          </p:cNvPicPr>
          <p:nvPr userDrawn="1"/>
        </p:nvPicPr>
        <p:blipFill>
          <a:blip r:embed="rId21"/>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22"/>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3"/>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WS - FORMAT TAB">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354"/>
          <p:cNvGrpSpPr/>
          <p:nvPr/>
        </p:nvGrpSpPr>
        <p:grpSpPr>
          <a:xfrm>
            <a:off x="1770856" y="3099405"/>
            <a:ext cx="7119144" cy="200055"/>
            <a:chOff x="1840706" y="2445243"/>
            <a:chExt cx="7119144"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9"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75" name="Rectangle 174"/>
          <p:cNvSpPr/>
          <p:nvPr userDrawn="1"/>
        </p:nvSpPr>
        <p:spPr>
          <a:xfrm>
            <a:off x="1843160" y="2183236"/>
            <a:ext cx="7049478" cy="884437"/>
          </a:xfrm>
          <a:prstGeom prst="rect">
            <a:avLst/>
          </a:prstGeom>
          <a:solidFill>
            <a:schemeClr val="accent1">
              <a:alpha val="3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p:cNvSpPr/>
          <p:nvPr/>
        </p:nvSpPr>
        <p:spPr>
          <a:xfrm>
            <a:off x="1842965" y="3049258"/>
            <a:ext cx="7052592" cy="46781"/>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ln>
            <a:solidFill>
              <a:schemeClr val="accent1">
                <a:shade val="95000"/>
                <a:satMod val="105000"/>
                <a:alpha val="54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74" name="Rectangle 273"/>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74"/>
          <p:cNvGrpSpPr/>
          <p:nvPr userDrawn="1"/>
        </p:nvGrpSpPr>
        <p:grpSpPr>
          <a:xfrm>
            <a:off x="7429500" y="2202150"/>
            <a:ext cx="1314996" cy="4452015"/>
            <a:chOff x="7429500" y="2177385"/>
            <a:chExt cx="1314996" cy="4452015"/>
          </a:xfrm>
        </p:grpSpPr>
        <p:pic>
          <p:nvPicPr>
            <p:cNvPr id="276" name="Picture 275" descr="skyscraper-ad-placeholder-1.png"/>
            <p:cNvPicPr>
              <a:picLocks noChangeAspect="1"/>
            </p:cNvPicPr>
            <p:nvPr/>
          </p:nvPicPr>
          <p:blipFill>
            <a:blip r:embed="rId8"/>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277" name="Picture 276" descr="skyscraper-ad-placeholder-1.png"/>
            <p:cNvPicPr>
              <a:picLocks noChangeAspect="1"/>
            </p:cNvPicPr>
            <p:nvPr/>
          </p:nvPicPr>
          <p:blipFill>
            <a:blip r:embed="rId8"/>
            <a:srcRect l="23179" t="92715" r="24669" b="2649"/>
            <a:stretch>
              <a:fillRect/>
            </a:stretch>
          </p:blipFill>
          <p:spPr>
            <a:xfrm>
              <a:off x="7726680" y="6042660"/>
              <a:ext cx="685800" cy="228600"/>
            </a:xfrm>
            <a:prstGeom prst="rect">
              <a:avLst/>
            </a:prstGeom>
            <a:effectLst/>
          </p:spPr>
        </p:pic>
        <p:sp>
          <p:nvSpPr>
            <p:cNvPr id="279" name="TextBox 278"/>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grpSp>
        <p:nvGrpSpPr>
          <p:cNvPr id="13"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15" name="Group 322"/>
            <p:cNvGrpSpPr/>
            <p:nvPr userDrawn="1"/>
          </p:nvGrpSpPr>
          <p:grpSpPr>
            <a:xfrm>
              <a:off x="6076950" y="1516380"/>
              <a:ext cx="675185" cy="490369"/>
              <a:chOff x="4942064" y="1508760"/>
              <a:chExt cx="840897" cy="490369"/>
            </a:xfrm>
          </p:grpSpPr>
          <p:grpSp>
            <p:nvGrpSpPr>
              <p:cNvPr id="16"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7" name="Group 321"/>
            <p:cNvGrpSpPr/>
            <p:nvPr userDrawn="1"/>
          </p:nvGrpSpPr>
          <p:grpSpPr>
            <a:xfrm>
              <a:off x="6636386" y="1516380"/>
              <a:ext cx="592765" cy="487248"/>
              <a:chOff x="5715000" y="1520771"/>
              <a:chExt cx="590226" cy="487248"/>
            </a:xfrm>
          </p:grpSpPr>
          <p:grpSp>
            <p:nvGrpSpPr>
              <p:cNvPr id="23"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2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30"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31"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99"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101"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2"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3286124"/>
            <a:ext cx="5400674" cy="3267076"/>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504" name="Picture 503"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232" name="Picture 231" descr="MSOL_Documents_Lists_16.gif"/>
          <p:cNvPicPr>
            <a:picLocks noChangeAspect="1"/>
          </p:cNvPicPr>
          <p:nvPr userDrawn="1"/>
        </p:nvPicPr>
        <p:blipFill>
          <a:blip r:embed="rId9"/>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204"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10">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1">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203" name="Group 202"/>
          <p:cNvGrpSpPr/>
          <p:nvPr userDrawn="1"/>
        </p:nvGrpSpPr>
        <p:grpSpPr>
          <a:xfrm>
            <a:off x="1889067" y="2186781"/>
            <a:ext cx="5021099" cy="763823"/>
            <a:chOff x="1889067" y="2186781"/>
            <a:chExt cx="5021099" cy="763823"/>
          </a:xfrm>
        </p:grpSpPr>
        <p:grpSp>
          <p:nvGrpSpPr>
            <p:cNvPr id="200" name="Group 199"/>
            <p:cNvGrpSpPr/>
            <p:nvPr userDrawn="1"/>
          </p:nvGrpSpPr>
          <p:grpSpPr>
            <a:xfrm>
              <a:off x="1889067" y="2226466"/>
              <a:ext cx="5021099" cy="724138"/>
              <a:chOff x="1889067" y="2226466"/>
              <a:chExt cx="5021099" cy="724138"/>
            </a:xfrm>
          </p:grpSpPr>
          <p:grpSp>
            <p:nvGrpSpPr>
              <p:cNvPr id="100" name="Group 455"/>
              <p:cNvGrpSpPr/>
              <p:nvPr userDrawn="1"/>
            </p:nvGrpSpPr>
            <p:grpSpPr>
              <a:xfrm>
                <a:off x="1889067" y="2355850"/>
                <a:ext cx="4972743" cy="594754"/>
                <a:chOff x="1926240" y="2302991"/>
                <a:chExt cx="4972743" cy="594754"/>
              </a:xfrm>
            </p:grpSpPr>
            <p:sp>
              <p:nvSpPr>
                <p:cNvPr id="447" name="Rectangle 446"/>
                <p:cNvSpPr/>
                <p:nvPr userDrawn="1"/>
              </p:nvSpPr>
              <p:spPr>
                <a:xfrm>
                  <a:off x="1945493" y="2561579"/>
                  <a:ext cx="4842657" cy="182879"/>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49" name="Rectangle 448"/>
                <p:cNvSpPr/>
                <p:nvPr userDrawn="1"/>
              </p:nvSpPr>
              <p:spPr>
                <a:xfrm>
                  <a:off x="1926240" y="2553779"/>
                  <a:ext cx="1725077" cy="215444"/>
                </a:xfrm>
                <a:prstGeom prst="rect">
                  <a:avLst/>
                </a:prstGeom>
              </p:spPr>
              <p:txBody>
                <a:bodyPr wrap="square">
                  <a:spAutoFit/>
                </a:bodyPr>
                <a:lstStyle/>
                <a:p>
                  <a:r>
                    <a:rPr lang="en-US" sz="800" i="1" dirty="0">
                      <a:solidFill>
                        <a:schemeClr val="bg1">
                          <a:lumMod val="50000"/>
                        </a:schemeClr>
                      </a:solidFill>
                      <a:latin typeface="Segoe UI" pitchFamily="34" charset="0"/>
                    </a:rPr>
                    <a:t>Click here to type a description.</a:t>
                  </a: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2">
                <a:duotone>
                  <a:schemeClr val="accent1">
                    <a:shade val="45000"/>
                    <a:satMod val="135000"/>
                  </a:schemeClr>
                  <a:prstClr val="white"/>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6"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1"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2"/>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2"/>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2"/>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accent1">
                      <a:lumMod val="75000"/>
                    </a:schemeClr>
                  </a:solidFill>
                  <a:latin typeface="Segoe UI" pitchFamily="34" charset="0"/>
                </a:rPr>
                <a:t>Deanna</a:t>
              </a:r>
              <a:r>
                <a:rPr lang="en-US" sz="600" baseline="0" dirty="0">
                  <a:solidFill>
                    <a:schemeClr val="accent1">
                      <a:lumMod val="75000"/>
                    </a:schemeClr>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p>
          </p:txBody>
        </p:sp>
        <p:sp>
          <p:nvSpPr>
            <p:cNvPr id="202" name="Rounded Rectangle 201"/>
            <p:cNvSpPr/>
            <p:nvPr userDrawn="1"/>
          </p:nvSpPr>
          <p:spPr>
            <a:xfrm>
              <a:off x="3002760" y="2226466"/>
              <a:ext cx="104773"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8" name="Group 102"/>
          <p:cNvGrpSpPr/>
          <p:nvPr userDrawn="1"/>
        </p:nvGrpSpPr>
        <p:grpSpPr>
          <a:xfrm>
            <a:off x="1845735" y="3282950"/>
            <a:ext cx="5386916" cy="246178"/>
            <a:chOff x="1907091" y="3385870"/>
            <a:chExt cx="4486632" cy="177144"/>
          </a:xfrm>
        </p:grpSpPr>
        <p:sp>
          <p:nvSpPr>
            <p:cNvPr id="229" name="Rectangle 228"/>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36" name="Straight Connector 235"/>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66" name="TextBox 165"/>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167" name="Group 166"/>
          <p:cNvGrpSpPr/>
          <p:nvPr userDrawn="1"/>
        </p:nvGrpSpPr>
        <p:grpSpPr>
          <a:xfrm>
            <a:off x="1911350" y="2809696"/>
            <a:ext cx="4838321" cy="215444"/>
            <a:chOff x="1911350" y="2809696"/>
            <a:chExt cx="4838321" cy="215444"/>
          </a:xfrm>
        </p:grpSpPr>
        <p:pic>
          <p:nvPicPr>
            <p:cNvPr id="168" name="Picture 167" descr="MSOL_Share_32.gif"/>
            <p:cNvPicPr>
              <a:picLocks noChangeAspect="1"/>
            </p:cNvPicPr>
            <p:nvPr userDrawn="1"/>
          </p:nvPicPr>
          <p:blipFill>
            <a:blip r:embed="rId13">
              <a:duotone>
                <a:schemeClr val="accent1">
                  <a:shade val="45000"/>
                  <a:satMod val="135000"/>
                </a:schemeClr>
                <a:prstClr val="white"/>
              </a:duotone>
            </a:blip>
            <a:stretch>
              <a:fillRect/>
            </a:stretch>
          </p:blipFill>
          <p:spPr>
            <a:xfrm>
              <a:off x="1911350" y="2846821"/>
              <a:ext cx="145573" cy="154326"/>
            </a:xfrm>
            <a:prstGeom prst="rect">
              <a:avLst/>
            </a:prstGeom>
          </p:spPr>
        </p:pic>
        <p:sp>
          <p:nvSpPr>
            <p:cNvPr id="169" name="Rectangle 168"/>
            <p:cNvSpPr/>
            <p:nvPr userDrawn="1"/>
          </p:nvSpPr>
          <p:spPr>
            <a:xfrm>
              <a:off x="1949450" y="2822396"/>
              <a:ext cx="609600" cy="200055"/>
            </a:xfrm>
            <a:prstGeom prst="rect">
              <a:avLst/>
            </a:prstGeom>
          </p:spPr>
          <p:txBody>
            <a:bodyPr wrap="square">
              <a:spAutoFit/>
            </a:bodyPr>
            <a:lstStyle/>
            <a:p>
              <a:r>
                <a:rPr lang="en-US" sz="700" i="0" dirty="0">
                  <a:solidFill>
                    <a:schemeClr val="tx2">
                      <a:lumMod val="75000"/>
                    </a:schemeClr>
                  </a:solidFill>
                  <a:latin typeface="Segoe UI" pitchFamily="34" charset="0"/>
                </a:rPr>
                <a:t>Viewers:</a:t>
              </a:r>
            </a:p>
          </p:txBody>
        </p:sp>
        <p:sp>
          <p:nvSpPr>
            <p:cNvPr id="170" name="Rectangle 169"/>
            <p:cNvSpPr/>
            <p:nvPr userDrawn="1"/>
          </p:nvSpPr>
          <p:spPr>
            <a:xfrm>
              <a:off x="2406650" y="2817316"/>
              <a:ext cx="4343021" cy="182685"/>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171" name="Rectangle 170"/>
            <p:cNvSpPr/>
            <p:nvPr userDrawn="1"/>
          </p:nvSpPr>
          <p:spPr>
            <a:xfrm>
              <a:off x="2387600" y="2809696"/>
              <a:ext cx="1997267" cy="215444"/>
            </a:xfrm>
            <a:prstGeom prst="rect">
              <a:avLst/>
            </a:prstGeom>
          </p:spPr>
          <p:txBody>
            <a:bodyPr wrap="square">
              <a:spAutoFit/>
            </a:bodyPr>
            <a:lstStyle/>
            <a:p>
              <a:r>
                <a:rPr lang="en-US" sz="800" i="1" dirty="0">
                  <a:solidFill>
                    <a:schemeClr val="bg1">
                      <a:lumMod val="50000"/>
                    </a:schemeClr>
                  </a:solidFill>
                  <a:latin typeface="Segoe UI" pitchFamily="34" charset="0"/>
                </a:rPr>
                <a:t>Click to enter people to share with…</a:t>
              </a:r>
            </a:p>
          </p:txBody>
        </p:sp>
      </p:grpSp>
      <p:grpSp>
        <p:nvGrpSpPr>
          <p:cNvPr id="172" name="Group 171"/>
          <p:cNvGrpSpPr/>
          <p:nvPr userDrawn="1"/>
        </p:nvGrpSpPr>
        <p:grpSpPr>
          <a:xfrm>
            <a:off x="7439025" y="2362200"/>
            <a:ext cx="1285875" cy="4230410"/>
            <a:chOff x="7439025" y="2333625"/>
            <a:chExt cx="1285875" cy="4230410"/>
          </a:xfrm>
        </p:grpSpPr>
        <p:sp>
          <p:nvSpPr>
            <p:cNvPr id="173" name="Rectangle 172"/>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74" name="Rectangle 173"/>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80" name="Rectangle 179"/>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84" name="Group 183"/>
          <p:cNvGrpSpPr/>
          <p:nvPr userDrawn="1"/>
        </p:nvGrpSpPr>
        <p:grpSpPr>
          <a:xfrm>
            <a:off x="76200" y="1195385"/>
            <a:ext cx="1760219" cy="5312095"/>
            <a:chOff x="76200" y="1195385"/>
            <a:chExt cx="1760219" cy="5312095"/>
          </a:xfrm>
        </p:grpSpPr>
        <p:sp>
          <p:nvSpPr>
            <p:cNvPr id="185" name="Rectangle 184"/>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6" name="Rounded Rectangle 185"/>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187" name="Rectangle 186"/>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8" name="Rectangle 187"/>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189" name="Picture 2" descr="Watch free Web seminars">
              <a:hlinkClick r:id="rId14"/>
            </p:cNvPr>
            <p:cNvPicPr>
              <a:picLocks noChangeAspect="1" noChangeArrowheads="1"/>
            </p:cNvPicPr>
            <p:nvPr userDrawn="1"/>
          </p:nvPicPr>
          <p:blipFill>
            <a:blip r:embed="rId15">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195" name="Group 352"/>
            <p:cNvGrpSpPr/>
            <p:nvPr userDrawn="1"/>
          </p:nvGrpSpPr>
          <p:grpSpPr>
            <a:xfrm>
              <a:off x="83819" y="5153025"/>
              <a:ext cx="1752600" cy="1354455"/>
              <a:chOff x="83819" y="5153025"/>
              <a:chExt cx="1752600" cy="1354455"/>
            </a:xfrm>
          </p:grpSpPr>
          <p:sp>
            <p:nvSpPr>
              <p:cNvPr id="286" name="Rectangle 285"/>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7" name="Rectangle 286"/>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8" name="Rectangle 287"/>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90" name="Rectangle 289"/>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91" name="Rectangle 290"/>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94" name="Rectangle 293"/>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6" name="Rectangle 295"/>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98" name="Rectangle 297"/>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9" name="Rectangle 298"/>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300" name="Group 329"/>
              <p:cNvGrpSpPr/>
              <p:nvPr userDrawn="1"/>
            </p:nvGrpSpPr>
            <p:grpSpPr>
              <a:xfrm>
                <a:off x="83819" y="6258572"/>
                <a:ext cx="1752600" cy="248908"/>
                <a:chOff x="152400" y="5865741"/>
                <a:chExt cx="1752600" cy="262008"/>
              </a:xfrm>
            </p:grpSpPr>
            <p:sp>
              <p:nvSpPr>
                <p:cNvPr id="305" name="Rectangle 304"/>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6" name="Isosceles Triangle 305"/>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1" name="Rectangle 300"/>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2" name="Rectangle 301"/>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3" name="Rectangle 302"/>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4" name="Rectangle 303"/>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196" name="Rectangle 195"/>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197" name="Group 500"/>
            <p:cNvGrpSpPr/>
            <p:nvPr userDrawn="1"/>
          </p:nvGrpSpPr>
          <p:grpSpPr>
            <a:xfrm>
              <a:off x="227490" y="1656894"/>
              <a:ext cx="1360009" cy="1333956"/>
              <a:chOff x="189390" y="3876675"/>
              <a:chExt cx="1360009" cy="1333956"/>
            </a:xfrm>
          </p:grpSpPr>
          <p:sp>
            <p:nvSpPr>
              <p:cNvPr id="214" name="Rectangle 213"/>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37" name="Group 277"/>
              <p:cNvGrpSpPr/>
              <p:nvPr userDrawn="1"/>
            </p:nvGrpSpPr>
            <p:grpSpPr>
              <a:xfrm>
                <a:off x="336549" y="4101534"/>
                <a:ext cx="76200" cy="71438"/>
                <a:chOff x="3962400" y="3581400"/>
                <a:chExt cx="457200" cy="428628"/>
              </a:xfrm>
              <a:solidFill>
                <a:schemeClr val="bg1">
                  <a:lumMod val="65000"/>
                </a:schemeClr>
              </a:solidFill>
            </p:grpSpPr>
            <p:sp>
              <p:nvSpPr>
                <p:cNvPr id="284" name="Isosceles Triangle 28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lowchart: Manual Operation 28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8" name="Rectangle 237"/>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39" name="Group 277"/>
              <p:cNvGrpSpPr/>
              <p:nvPr userDrawn="1"/>
            </p:nvGrpSpPr>
            <p:grpSpPr>
              <a:xfrm>
                <a:off x="336549" y="4241234"/>
                <a:ext cx="76200" cy="71438"/>
                <a:chOff x="3962400" y="3581400"/>
                <a:chExt cx="457200" cy="428628"/>
              </a:xfrm>
              <a:solidFill>
                <a:schemeClr val="bg1">
                  <a:lumMod val="65000"/>
                </a:schemeClr>
              </a:solidFill>
            </p:grpSpPr>
            <p:sp>
              <p:nvSpPr>
                <p:cNvPr id="282" name="Isosceles Triangle 28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lowchart: Manual Operation 28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0" name="Rectangle 239"/>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41" name="Group 277"/>
              <p:cNvGrpSpPr/>
              <p:nvPr userDrawn="1"/>
            </p:nvGrpSpPr>
            <p:grpSpPr>
              <a:xfrm>
                <a:off x="336549" y="4380478"/>
                <a:ext cx="76200" cy="71438"/>
                <a:chOff x="3962400" y="3581400"/>
                <a:chExt cx="457200" cy="428628"/>
              </a:xfrm>
              <a:solidFill>
                <a:schemeClr val="bg1">
                  <a:lumMod val="65000"/>
                </a:schemeClr>
              </a:solidFill>
            </p:grpSpPr>
            <p:sp>
              <p:nvSpPr>
                <p:cNvPr id="280" name="Isosceles Triangle 27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lowchart: Manual Operation 28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2" name="Rectangle 241"/>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43" name="Group 277"/>
              <p:cNvGrpSpPr/>
              <p:nvPr userDrawn="1"/>
            </p:nvGrpSpPr>
            <p:grpSpPr>
              <a:xfrm>
                <a:off x="336549" y="4520178"/>
                <a:ext cx="76200" cy="71438"/>
                <a:chOff x="3962400" y="3581400"/>
                <a:chExt cx="457200" cy="428628"/>
              </a:xfrm>
              <a:solidFill>
                <a:schemeClr val="bg1">
                  <a:lumMod val="65000"/>
                </a:schemeClr>
              </a:solidFill>
            </p:grpSpPr>
            <p:sp>
              <p:nvSpPr>
                <p:cNvPr id="275" name="Isosceles Triangle 27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lowchart: Manual Operation 27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4" name="Rectangle 243"/>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48" name="Group 348"/>
              <p:cNvGrpSpPr/>
              <p:nvPr userDrawn="1"/>
            </p:nvGrpSpPr>
            <p:grpSpPr>
              <a:xfrm>
                <a:off x="336549" y="4576087"/>
                <a:ext cx="764543" cy="215444"/>
                <a:chOff x="546100" y="3308350"/>
                <a:chExt cx="764543" cy="215444"/>
              </a:xfrm>
            </p:grpSpPr>
            <p:grpSp>
              <p:nvGrpSpPr>
                <p:cNvPr id="264" name="Group 277"/>
                <p:cNvGrpSpPr/>
                <p:nvPr userDrawn="1"/>
              </p:nvGrpSpPr>
              <p:grpSpPr>
                <a:xfrm>
                  <a:off x="546100" y="3386703"/>
                  <a:ext cx="76200" cy="71438"/>
                  <a:chOff x="3962400" y="3581400"/>
                  <a:chExt cx="457200" cy="428628"/>
                </a:xfrm>
                <a:solidFill>
                  <a:schemeClr val="bg1">
                    <a:lumMod val="65000"/>
                  </a:schemeClr>
                </a:solidFill>
              </p:grpSpPr>
              <p:sp>
                <p:nvSpPr>
                  <p:cNvPr id="270" name="Isosceles Triangle 26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lowchart: Manual Operation 27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8" name="Rectangle 267"/>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53" name="Picture 252" descr="expando copy.gif"/>
              <p:cNvPicPr>
                <a:picLocks noChangeAspect="1"/>
              </p:cNvPicPr>
              <p:nvPr userDrawn="1"/>
            </p:nvPicPr>
            <p:blipFill>
              <a:blip r:embed="rId16"/>
              <a:stretch>
                <a:fillRect/>
              </a:stretch>
            </p:blipFill>
            <p:spPr>
              <a:xfrm>
                <a:off x="195258" y="4768100"/>
                <a:ext cx="85725" cy="85725"/>
              </a:xfrm>
              <a:prstGeom prst="rect">
                <a:avLst/>
              </a:prstGeom>
            </p:spPr>
          </p:pic>
          <p:pic>
            <p:nvPicPr>
              <p:cNvPr id="258" name="Picture 257" descr="collapso.gif"/>
              <p:cNvPicPr>
                <a:picLocks noChangeAspect="1"/>
              </p:cNvPicPr>
              <p:nvPr userDrawn="1"/>
            </p:nvPicPr>
            <p:blipFill>
              <a:blip r:embed="rId17"/>
              <a:stretch>
                <a:fillRect/>
              </a:stretch>
            </p:blipFill>
            <p:spPr>
              <a:xfrm>
                <a:off x="189390" y="3948112"/>
                <a:ext cx="85725" cy="85725"/>
              </a:xfrm>
              <a:prstGeom prst="rect">
                <a:avLst/>
              </a:prstGeom>
            </p:spPr>
          </p:pic>
          <p:sp>
            <p:nvSpPr>
              <p:cNvPr id="259" name="Rectangle 258"/>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60" name="Picture 259" descr="expando copy.gif"/>
              <p:cNvPicPr>
                <a:picLocks noChangeAspect="1"/>
              </p:cNvPicPr>
              <p:nvPr userDrawn="1"/>
            </p:nvPicPr>
            <p:blipFill>
              <a:blip r:embed="rId16"/>
              <a:stretch>
                <a:fillRect/>
              </a:stretch>
            </p:blipFill>
            <p:spPr>
              <a:xfrm>
                <a:off x="195258" y="4915745"/>
                <a:ext cx="85725" cy="85725"/>
              </a:xfrm>
              <a:prstGeom prst="rect">
                <a:avLst/>
              </a:prstGeom>
            </p:spPr>
          </p:pic>
          <p:sp>
            <p:nvSpPr>
              <p:cNvPr id="261" name="Rectangle 260"/>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62" name="Picture 261" descr="expando copy.gif"/>
              <p:cNvPicPr>
                <a:picLocks noChangeAspect="1"/>
              </p:cNvPicPr>
              <p:nvPr userDrawn="1"/>
            </p:nvPicPr>
            <p:blipFill>
              <a:blip r:embed="rId16"/>
              <a:stretch>
                <a:fillRect/>
              </a:stretch>
            </p:blipFill>
            <p:spPr>
              <a:xfrm>
                <a:off x="195258" y="5058611"/>
                <a:ext cx="85725" cy="85725"/>
              </a:xfrm>
              <a:prstGeom prst="rect">
                <a:avLst/>
              </a:prstGeom>
            </p:spPr>
          </p:pic>
          <p:sp>
            <p:nvSpPr>
              <p:cNvPr id="263" name="Rectangle 262"/>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198"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05" name="Isosceles Triangle 20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Flowchart: Manual Operation 20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07" name="Picture 306" descr="tab2.png"/>
          <p:cNvPicPr>
            <a:picLocks noChangeAspect="1"/>
          </p:cNvPicPr>
          <p:nvPr userDrawn="1"/>
        </p:nvPicPr>
        <p:blipFill>
          <a:blip r:embed="rId18"/>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19"/>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0"/>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WS - Parchment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203"/>
          <p:cNvGrpSpPr/>
          <p:nvPr userDrawn="1"/>
        </p:nvGrpSpPr>
        <p:grpSpPr>
          <a:xfrm>
            <a:off x="1776415" y="1195385"/>
            <a:ext cx="7143748" cy="965081"/>
            <a:chOff x="1776415" y="1195385"/>
            <a:chExt cx="7143748"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15" name="Group 322"/>
            <p:cNvGrpSpPr/>
            <p:nvPr userDrawn="1"/>
          </p:nvGrpSpPr>
          <p:grpSpPr>
            <a:xfrm>
              <a:off x="6076950" y="1516380"/>
              <a:ext cx="675185" cy="490369"/>
              <a:chOff x="4942064" y="1508760"/>
              <a:chExt cx="840897" cy="490369"/>
            </a:xfrm>
          </p:grpSpPr>
          <p:grpSp>
            <p:nvGrpSpPr>
              <p:cNvPr id="16"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7" name="Group 321"/>
            <p:cNvGrpSpPr/>
            <p:nvPr userDrawn="1"/>
          </p:nvGrpSpPr>
          <p:grpSpPr>
            <a:xfrm>
              <a:off x="6636386" y="1516380"/>
              <a:ext cx="592765" cy="487248"/>
              <a:chOff x="5715000" y="1520771"/>
              <a:chExt cx="590226" cy="487248"/>
            </a:xfrm>
          </p:grpSpPr>
          <p:grpSp>
            <p:nvGrpSpPr>
              <p:cNvPr id="23"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24"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25"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6"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sp>
          <p:nvSpPr>
            <p:cNvPr id="355" name="TextBox 354"/>
            <p:cNvSpPr txBox="1"/>
            <p:nvPr userDrawn="1"/>
          </p:nvSpPr>
          <p:spPr>
            <a:xfrm>
              <a:off x="1776415" y="1719267"/>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28"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9"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1" name="Group 329"/>
          <p:cNvGrpSpPr/>
          <p:nvPr userDrawn="1"/>
        </p:nvGrpSpPr>
        <p:grpSpPr>
          <a:xfrm>
            <a:off x="83819" y="6258572"/>
            <a:ext cx="1752600" cy="248908"/>
            <a:chOff x="152400" y="5865741"/>
            <a:chExt cx="1752600" cy="262008"/>
          </a:xfrm>
        </p:grpSpPr>
        <p:sp>
          <p:nvSpPr>
            <p:cNvPr id="230" name="Rectangle 229"/>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1" name="Isosceles Triangle 2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3" name="Rectangle 502"/>
          <p:cNvSpPr/>
          <p:nvPr userDrawn="1"/>
        </p:nvSpPr>
        <p:spPr>
          <a:xfrm>
            <a:off x="1838326" y="2182761"/>
            <a:ext cx="5400674" cy="4370439"/>
          </a:xfrm>
          <a:prstGeom prst="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99"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9">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0">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100" name="Group 202"/>
          <p:cNvGrpSpPr/>
          <p:nvPr userDrawn="1"/>
        </p:nvGrpSpPr>
        <p:grpSpPr>
          <a:xfrm>
            <a:off x="1889067" y="2186781"/>
            <a:ext cx="5021099" cy="763823"/>
            <a:chOff x="1889067" y="2186781"/>
            <a:chExt cx="5021099" cy="763823"/>
          </a:xfrm>
        </p:grpSpPr>
        <p:grpSp>
          <p:nvGrpSpPr>
            <p:cNvPr id="101" name="Group 199"/>
            <p:cNvGrpSpPr/>
            <p:nvPr userDrawn="1"/>
          </p:nvGrpSpPr>
          <p:grpSpPr>
            <a:xfrm>
              <a:off x="1889067" y="2226466"/>
              <a:ext cx="5021099" cy="724138"/>
              <a:chOff x="1889067" y="2226466"/>
              <a:chExt cx="5021099" cy="724138"/>
            </a:xfrm>
          </p:grpSpPr>
          <p:grpSp>
            <p:nvGrpSpPr>
              <p:cNvPr id="102" name="Group 455"/>
              <p:cNvGrpSpPr/>
              <p:nvPr userDrawn="1"/>
            </p:nvGrpSpPr>
            <p:grpSpPr>
              <a:xfrm>
                <a:off x="1889067" y="2355850"/>
                <a:ext cx="4972743" cy="594754"/>
                <a:chOff x="1926240" y="2302991"/>
                <a:chExt cx="4972743" cy="594754"/>
              </a:xfrm>
            </p:grpSpPr>
            <p:sp>
              <p:nvSpPr>
                <p:cNvPr id="447" name="Rectangle 446"/>
                <p:cNvSpPr/>
                <p:nvPr userDrawn="1"/>
              </p:nvSpPr>
              <p:spPr>
                <a:xfrm>
                  <a:off x="1945493" y="2561579"/>
                  <a:ext cx="4842657" cy="182879"/>
                </a:xfrm>
                <a:prstGeom prst="rect">
                  <a:avLst/>
                </a:prstGeom>
                <a:solidFill>
                  <a:schemeClr val="bg1">
                    <a:alpha val="54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4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49" name="Rectangle 448"/>
                <p:cNvSpPr/>
                <p:nvPr userDrawn="1"/>
              </p:nvSpPr>
              <p:spPr>
                <a:xfrm>
                  <a:off x="1926240" y="2553779"/>
                  <a:ext cx="1725077" cy="215444"/>
                </a:xfrm>
                <a:prstGeom prst="rect">
                  <a:avLst/>
                </a:prstGeom>
              </p:spPr>
              <p:txBody>
                <a:bodyPr wrap="square">
                  <a:spAutoFit/>
                </a:bodyPr>
                <a:lstStyle/>
                <a:p>
                  <a:r>
                    <a:rPr lang="en-US" sz="800" i="1" dirty="0">
                      <a:solidFill>
                        <a:schemeClr val="bg1">
                          <a:lumMod val="50000"/>
                        </a:schemeClr>
                      </a:solidFill>
                      <a:latin typeface="Segoe UI" pitchFamily="34" charset="0"/>
                    </a:rPr>
                    <a:t>Click here to type a description.</a:t>
                  </a: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1">
                <a:duotone>
                  <a:schemeClr val="accent3">
                    <a:shade val="45000"/>
                    <a:satMod val="135000"/>
                  </a:schemeClr>
                  <a:prstClr val="white"/>
                </a:duotone>
                <a:lum bright="-24000" contrast="33000"/>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3"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4"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1"/>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1"/>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1"/>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accent1">
                      <a:lumMod val="75000"/>
                    </a:schemeClr>
                  </a:solidFill>
                  <a:latin typeface="Segoe UI" pitchFamily="34" charset="0"/>
                </a:rPr>
                <a:t>Deanna</a:t>
              </a:r>
              <a:r>
                <a:rPr lang="en-US" sz="600" baseline="0" dirty="0">
                  <a:solidFill>
                    <a:schemeClr val="accent1">
                      <a:lumMod val="75000"/>
                    </a:schemeClr>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p>
          </p:txBody>
        </p:sp>
        <p:sp>
          <p:nvSpPr>
            <p:cNvPr id="202" name="Rounded Rectangle 201"/>
            <p:cNvSpPr/>
            <p:nvPr userDrawn="1"/>
          </p:nvSpPr>
          <p:spPr>
            <a:xfrm>
              <a:off x="3002760" y="2226466"/>
              <a:ext cx="104773" cy="104778"/>
            </a:xfrm>
            <a:prstGeom prst="roundRect">
              <a:avLst/>
            </a:prstGeom>
            <a:noFill/>
            <a:ln w="6350">
              <a:solidFill>
                <a:schemeClr val="accent1">
                  <a:shade val="50000"/>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354"/>
          <p:cNvGrpSpPr/>
          <p:nvPr/>
        </p:nvGrpSpPr>
        <p:grpSpPr>
          <a:xfrm>
            <a:off x="1848080" y="3099405"/>
            <a:ext cx="7041920" cy="200055"/>
            <a:chOff x="1917930" y="2445243"/>
            <a:chExt cx="7041920"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9"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17930"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2">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endParaRPr lang="en-US" sz="1200" dirty="0">
              <a:solidFill>
                <a:schemeClr val="dk1"/>
              </a:solidFill>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70"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3"/>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3"/>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pic>
        <p:nvPicPr>
          <p:cNvPr id="174" name="Picture 173"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88" name="Group 102"/>
          <p:cNvGrpSpPr/>
          <p:nvPr userDrawn="1"/>
        </p:nvGrpSpPr>
        <p:grpSpPr>
          <a:xfrm>
            <a:off x="1852085" y="3295650"/>
            <a:ext cx="5386916" cy="246178"/>
            <a:chOff x="1907091" y="3385870"/>
            <a:chExt cx="4486632" cy="177144"/>
          </a:xfrm>
        </p:grpSpPr>
        <p:sp>
          <p:nvSpPr>
            <p:cNvPr id="189" name="Rectangle 188"/>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1" name="Straight Connector 19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userDrawn="1"/>
        </p:nvGrpSpPr>
        <p:grpSpPr>
          <a:xfrm>
            <a:off x="1911350" y="2809696"/>
            <a:ext cx="4838321" cy="215444"/>
            <a:chOff x="1911350" y="2809696"/>
            <a:chExt cx="4838321" cy="215444"/>
          </a:xfrm>
        </p:grpSpPr>
        <p:pic>
          <p:nvPicPr>
            <p:cNvPr id="167" name="Picture 166" descr="MSOL_Share_32.gif"/>
            <p:cNvPicPr>
              <a:picLocks noChangeAspect="1"/>
            </p:cNvPicPr>
            <p:nvPr userDrawn="1"/>
          </p:nvPicPr>
          <p:blipFill>
            <a:blip r:embed="rId14">
              <a:duotone>
                <a:schemeClr val="accent3">
                  <a:shade val="45000"/>
                  <a:satMod val="135000"/>
                </a:schemeClr>
                <a:prstClr val="white"/>
              </a:duotone>
            </a:blip>
            <a:stretch>
              <a:fillRect/>
            </a:stretch>
          </p:blipFill>
          <p:spPr>
            <a:xfrm>
              <a:off x="1911350" y="2846821"/>
              <a:ext cx="145573" cy="154326"/>
            </a:xfrm>
            <a:prstGeom prst="rect">
              <a:avLst/>
            </a:prstGeom>
          </p:spPr>
        </p:pic>
        <p:sp>
          <p:nvSpPr>
            <p:cNvPr id="176" name="Rectangle 175"/>
            <p:cNvSpPr/>
            <p:nvPr userDrawn="1"/>
          </p:nvSpPr>
          <p:spPr>
            <a:xfrm>
              <a:off x="1949450" y="2822396"/>
              <a:ext cx="609600" cy="200055"/>
            </a:xfrm>
            <a:prstGeom prst="rect">
              <a:avLst/>
            </a:prstGeom>
          </p:spPr>
          <p:txBody>
            <a:bodyPr wrap="square">
              <a:spAutoFit/>
            </a:bodyPr>
            <a:lstStyle/>
            <a:p>
              <a:r>
                <a:rPr lang="en-US" sz="700" i="0" dirty="0">
                  <a:solidFill>
                    <a:schemeClr val="tx2">
                      <a:lumMod val="75000"/>
                    </a:schemeClr>
                  </a:solidFill>
                  <a:latin typeface="Segoe UI" pitchFamily="34" charset="0"/>
                </a:rPr>
                <a:t>Viewers:</a:t>
              </a:r>
            </a:p>
          </p:txBody>
        </p:sp>
        <p:sp>
          <p:nvSpPr>
            <p:cNvPr id="180" name="Rectangle 179"/>
            <p:cNvSpPr/>
            <p:nvPr userDrawn="1"/>
          </p:nvSpPr>
          <p:spPr>
            <a:xfrm>
              <a:off x="2406650" y="2817316"/>
              <a:ext cx="4343021" cy="182685"/>
            </a:xfrm>
            <a:prstGeom prst="rect">
              <a:avLst/>
            </a:prstGeom>
            <a:solidFill>
              <a:schemeClr val="bg1">
                <a:alpha val="21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184" name="Rectangle 183"/>
            <p:cNvSpPr/>
            <p:nvPr userDrawn="1"/>
          </p:nvSpPr>
          <p:spPr>
            <a:xfrm>
              <a:off x="2387600" y="2809696"/>
              <a:ext cx="1997267" cy="215444"/>
            </a:xfrm>
            <a:prstGeom prst="rect">
              <a:avLst/>
            </a:prstGeom>
          </p:spPr>
          <p:txBody>
            <a:bodyPr wrap="square">
              <a:spAutoFit/>
            </a:bodyPr>
            <a:lstStyle/>
            <a:p>
              <a:r>
                <a:rPr lang="en-US" sz="800" i="1" dirty="0">
                  <a:solidFill>
                    <a:schemeClr val="bg1">
                      <a:lumMod val="50000"/>
                    </a:schemeClr>
                  </a:solidFill>
                  <a:latin typeface="Segoe UI" pitchFamily="34" charset="0"/>
                </a:rPr>
                <a:t>Click to enter people to share with…</a:t>
              </a:r>
            </a:p>
          </p:txBody>
        </p:sp>
      </p:grpSp>
      <p:grpSp>
        <p:nvGrpSpPr>
          <p:cNvPr id="185" name="Group 184"/>
          <p:cNvGrpSpPr/>
          <p:nvPr userDrawn="1"/>
        </p:nvGrpSpPr>
        <p:grpSpPr>
          <a:xfrm>
            <a:off x="7439025" y="2362200"/>
            <a:ext cx="1285875" cy="4230410"/>
            <a:chOff x="7439025" y="2333625"/>
            <a:chExt cx="1285875" cy="4230410"/>
          </a:xfrm>
        </p:grpSpPr>
        <p:sp>
          <p:nvSpPr>
            <p:cNvPr id="186" name="Rectangle 185"/>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7" name="Rectangle 186"/>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95" name="Rectangle 194"/>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96" name="Group 195"/>
          <p:cNvGrpSpPr/>
          <p:nvPr userDrawn="1"/>
        </p:nvGrpSpPr>
        <p:grpSpPr>
          <a:xfrm>
            <a:off x="76200" y="1195385"/>
            <a:ext cx="1760219" cy="5312095"/>
            <a:chOff x="76200" y="1195385"/>
            <a:chExt cx="1760219" cy="5312095"/>
          </a:xfrm>
        </p:grpSpPr>
        <p:sp>
          <p:nvSpPr>
            <p:cNvPr id="197" name="Rectangle 196"/>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98" name="Rounded Rectangle 197"/>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00" name="Rectangle 199"/>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3" name="Rectangle 202"/>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04" name="Picture 2" descr="Watch free Web seminars">
              <a:hlinkClick r:id="rId15"/>
            </p:cNvPr>
            <p:cNvPicPr>
              <a:picLocks noChangeAspect="1" noChangeArrowheads="1"/>
            </p:cNvPicPr>
            <p:nvPr userDrawn="1"/>
          </p:nvPicPr>
          <p:blipFill>
            <a:blip r:embed="rId16">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205" name="Group 352"/>
            <p:cNvGrpSpPr/>
            <p:nvPr userDrawn="1"/>
          </p:nvGrpSpPr>
          <p:grpSpPr>
            <a:xfrm>
              <a:off x="83819" y="5153025"/>
              <a:ext cx="1752600" cy="1354455"/>
              <a:chOff x="83819" y="5153025"/>
              <a:chExt cx="1752600" cy="1354455"/>
            </a:xfrm>
          </p:grpSpPr>
          <p:sp>
            <p:nvSpPr>
              <p:cNvPr id="283" name="Rectangle 282"/>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4" name="Rectangle 283"/>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5" name="Rectangle 284"/>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6" name="Rectangle 285"/>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87" name="Rectangle 286"/>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88" name="Rectangle 287"/>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0" name="Rectangle 289"/>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91" name="Rectangle 290"/>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4" name="Rectangle 293"/>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96" name="Group 329"/>
              <p:cNvGrpSpPr/>
              <p:nvPr userDrawn="1"/>
            </p:nvGrpSpPr>
            <p:grpSpPr>
              <a:xfrm>
                <a:off x="83819" y="6258572"/>
                <a:ext cx="1752600" cy="248908"/>
                <a:chOff x="152400" y="5865741"/>
                <a:chExt cx="1752600" cy="262008"/>
              </a:xfrm>
            </p:grpSpPr>
            <p:sp>
              <p:nvSpPr>
                <p:cNvPr id="302" name="Rectangle 301"/>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3" name="Isosceles Triangle 302"/>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8" name="Rectangle 297"/>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99" name="Rectangle 298"/>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0" name="Rectangle 29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1" name="Rectangle 300"/>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208" name="Rectangle 207"/>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14" name="Group 500"/>
            <p:cNvGrpSpPr/>
            <p:nvPr userDrawn="1"/>
          </p:nvGrpSpPr>
          <p:grpSpPr>
            <a:xfrm>
              <a:off x="227490" y="1656894"/>
              <a:ext cx="1360009" cy="1333956"/>
              <a:chOff x="189390" y="3876675"/>
              <a:chExt cx="1360009" cy="1333956"/>
            </a:xfrm>
          </p:grpSpPr>
          <p:sp>
            <p:nvSpPr>
              <p:cNvPr id="237" name="Rectangle 236"/>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38" name="Group 277"/>
              <p:cNvGrpSpPr/>
              <p:nvPr userDrawn="1"/>
            </p:nvGrpSpPr>
            <p:grpSpPr>
              <a:xfrm>
                <a:off x="336549" y="4101534"/>
                <a:ext cx="76200" cy="71438"/>
                <a:chOff x="3962400" y="3581400"/>
                <a:chExt cx="457200" cy="428628"/>
              </a:xfrm>
              <a:solidFill>
                <a:schemeClr val="bg1">
                  <a:lumMod val="65000"/>
                </a:schemeClr>
              </a:solidFill>
            </p:grpSpPr>
            <p:sp>
              <p:nvSpPr>
                <p:cNvPr id="281" name="Isosceles Triangle 28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lowchart: Manual Operation 28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9" name="Rectangle 238"/>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40" name="Group 277"/>
              <p:cNvGrpSpPr/>
              <p:nvPr userDrawn="1"/>
            </p:nvGrpSpPr>
            <p:grpSpPr>
              <a:xfrm>
                <a:off x="336549" y="4241234"/>
                <a:ext cx="76200" cy="71438"/>
                <a:chOff x="3962400" y="3581400"/>
                <a:chExt cx="457200" cy="428628"/>
              </a:xfrm>
              <a:solidFill>
                <a:schemeClr val="bg1">
                  <a:lumMod val="65000"/>
                </a:schemeClr>
              </a:solidFill>
            </p:grpSpPr>
            <p:sp>
              <p:nvSpPr>
                <p:cNvPr id="279" name="Isosceles Triangle 27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lowchart: Manual Operation 27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1" name="Rectangle 240"/>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42" name="Group 277"/>
              <p:cNvGrpSpPr/>
              <p:nvPr userDrawn="1"/>
            </p:nvGrpSpPr>
            <p:grpSpPr>
              <a:xfrm>
                <a:off x="336549" y="4380478"/>
                <a:ext cx="76200" cy="71438"/>
                <a:chOff x="3962400" y="3581400"/>
                <a:chExt cx="457200" cy="428628"/>
              </a:xfrm>
              <a:solidFill>
                <a:schemeClr val="bg1">
                  <a:lumMod val="65000"/>
                </a:schemeClr>
              </a:solidFill>
            </p:grpSpPr>
            <p:sp>
              <p:nvSpPr>
                <p:cNvPr id="277" name="Isosceles Triangle 27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lowchart: Manual Operation 27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3" name="Rectangle 242"/>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44" name="Group 277"/>
              <p:cNvGrpSpPr/>
              <p:nvPr userDrawn="1"/>
            </p:nvGrpSpPr>
            <p:grpSpPr>
              <a:xfrm>
                <a:off x="336549" y="4520178"/>
                <a:ext cx="76200" cy="71438"/>
                <a:chOff x="3962400" y="3581400"/>
                <a:chExt cx="457200" cy="428628"/>
              </a:xfrm>
              <a:solidFill>
                <a:schemeClr val="bg1">
                  <a:lumMod val="65000"/>
                </a:schemeClr>
              </a:solidFill>
            </p:grpSpPr>
            <p:sp>
              <p:nvSpPr>
                <p:cNvPr id="275" name="Isosceles Triangle 27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lowchart: Manual Operation 27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8" name="Rectangle 247"/>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53" name="Group 348"/>
              <p:cNvGrpSpPr/>
              <p:nvPr userDrawn="1"/>
            </p:nvGrpSpPr>
            <p:grpSpPr>
              <a:xfrm>
                <a:off x="336549" y="4576087"/>
                <a:ext cx="764543" cy="215444"/>
                <a:chOff x="546100" y="3308350"/>
                <a:chExt cx="764543" cy="215444"/>
              </a:xfrm>
            </p:grpSpPr>
            <p:grpSp>
              <p:nvGrpSpPr>
                <p:cNvPr id="268" name="Group 277"/>
                <p:cNvGrpSpPr/>
                <p:nvPr userDrawn="1"/>
              </p:nvGrpSpPr>
              <p:grpSpPr>
                <a:xfrm>
                  <a:off x="546100" y="3386703"/>
                  <a:ext cx="76200" cy="71438"/>
                  <a:chOff x="3962400" y="3581400"/>
                  <a:chExt cx="457200" cy="428628"/>
                </a:xfrm>
                <a:solidFill>
                  <a:schemeClr val="bg1">
                    <a:lumMod val="65000"/>
                  </a:schemeClr>
                </a:solidFill>
              </p:grpSpPr>
              <p:sp>
                <p:nvSpPr>
                  <p:cNvPr id="272" name="Isosceles Triangle 27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lowchart: Manual Operation 27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0" name="Rectangle 269"/>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58" name="Picture 257" descr="expando copy.gif"/>
              <p:cNvPicPr>
                <a:picLocks noChangeAspect="1"/>
              </p:cNvPicPr>
              <p:nvPr userDrawn="1"/>
            </p:nvPicPr>
            <p:blipFill>
              <a:blip r:embed="rId17"/>
              <a:stretch>
                <a:fillRect/>
              </a:stretch>
            </p:blipFill>
            <p:spPr>
              <a:xfrm>
                <a:off x="195258" y="4768100"/>
                <a:ext cx="85725" cy="85725"/>
              </a:xfrm>
              <a:prstGeom prst="rect">
                <a:avLst/>
              </a:prstGeom>
            </p:spPr>
          </p:pic>
          <p:pic>
            <p:nvPicPr>
              <p:cNvPr id="259" name="Picture 258" descr="collapso.gif"/>
              <p:cNvPicPr>
                <a:picLocks noChangeAspect="1"/>
              </p:cNvPicPr>
              <p:nvPr userDrawn="1"/>
            </p:nvPicPr>
            <p:blipFill>
              <a:blip r:embed="rId18"/>
              <a:stretch>
                <a:fillRect/>
              </a:stretch>
            </p:blipFill>
            <p:spPr>
              <a:xfrm>
                <a:off x="189390" y="3948112"/>
                <a:ext cx="85725" cy="85725"/>
              </a:xfrm>
              <a:prstGeom prst="rect">
                <a:avLst/>
              </a:prstGeom>
            </p:spPr>
          </p:pic>
          <p:sp>
            <p:nvSpPr>
              <p:cNvPr id="260" name="Rectangle 259"/>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61" name="Picture 260" descr="expando copy.gif"/>
              <p:cNvPicPr>
                <a:picLocks noChangeAspect="1"/>
              </p:cNvPicPr>
              <p:nvPr userDrawn="1"/>
            </p:nvPicPr>
            <p:blipFill>
              <a:blip r:embed="rId17"/>
              <a:stretch>
                <a:fillRect/>
              </a:stretch>
            </p:blipFill>
            <p:spPr>
              <a:xfrm>
                <a:off x="195258" y="4915745"/>
                <a:ext cx="85725" cy="85725"/>
              </a:xfrm>
              <a:prstGeom prst="rect">
                <a:avLst/>
              </a:prstGeom>
            </p:spPr>
          </p:pic>
          <p:sp>
            <p:nvSpPr>
              <p:cNvPr id="262" name="Rectangle 261"/>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63" name="Picture 262" descr="expando copy.gif"/>
              <p:cNvPicPr>
                <a:picLocks noChangeAspect="1"/>
              </p:cNvPicPr>
              <p:nvPr userDrawn="1"/>
            </p:nvPicPr>
            <p:blipFill>
              <a:blip r:embed="rId17"/>
              <a:stretch>
                <a:fillRect/>
              </a:stretch>
            </p:blipFill>
            <p:spPr>
              <a:xfrm>
                <a:off x="195258" y="5058611"/>
                <a:ext cx="85725" cy="85725"/>
              </a:xfrm>
              <a:prstGeom prst="rect">
                <a:avLst/>
              </a:prstGeom>
            </p:spPr>
          </p:pic>
          <p:sp>
            <p:nvSpPr>
              <p:cNvPr id="264" name="Rectangle 263"/>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18"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29" name="Isosceles Triangle 22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Flowchart: Manual Operation 23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04" name="Picture 303" descr="tab2.png"/>
          <p:cNvPicPr>
            <a:picLocks noChangeAspect="1"/>
          </p:cNvPicPr>
          <p:nvPr userDrawn="1"/>
        </p:nvPicPr>
        <p:blipFill>
          <a:blip r:embed="rId19"/>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20"/>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WS - Corkboard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5"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6"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1"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9">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0">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96" name="Group 202"/>
          <p:cNvGrpSpPr/>
          <p:nvPr userDrawn="1"/>
        </p:nvGrpSpPr>
        <p:grpSpPr>
          <a:xfrm>
            <a:off x="1889067" y="2186781"/>
            <a:ext cx="5021099" cy="635301"/>
            <a:chOff x="1889067" y="2186781"/>
            <a:chExt cx="5021099" cy="635301"/>
          </a:xfrm>
        </p:grpSpPr>
        <p:grpSp>
          <p:nvGrpSpPr>
            <p:cNvPr id="98" name="Group 199"/>
            <p:cNvGrpSpPr/>
            <p:nvPr userDrawn="1"/>
          </p:nvGrpSpPr>
          <p:grpSpPr>
            <a:xfrm>
              <a:off x="1889067" y="2226466"/>
              <a:ext cx="5021099" cy="595616"/>
              <a:chOff x="1889067" y="2226466"/>
              <a:chExt cx="5021099" cy="595616"/>
            </a:xfrm>
          </p:grpSpPr>
          <p:grpSp>
            <p:nvGrpSpPr>
              <p:cNvPr id="99" name="Group 455"/>
              <p:cNvGrpSpPr/>
              <p:nvPr userDrawn="1"/>
            </p:nvGrpSpPr>
            <p:grpSpPr>
              <a:xfrm>
                <a:off x="1889067" y="2355850"/>
                <a:ext cx="4861910" cy="466232"/>
                <a:chOff x="1926240" y="2302991"/>
                <a:chExt cx="4861910" cy="466232"/>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49" name="Rectangle 448"/>
                <p:cNvSpPr/>
                <p:nvPr userDrawn="1"/>
              </p:nvSpPr>
              <p:spPr>
                <a:xfrm>
                  <a:off x="1926240" y="2553779"/>
                  <a:ext cx="1725077" cy="215444"/>
                </a:xfrm>
                <a:prstGeom prst="rect">
                  <a:avLst/>
                </a:prstGeom>
              </p:spPr>
              <p:txBody>
                <a:bodyPr wrap="square">
                  <a:spAutoFit/>
                </a:bodyPr>
                <a:lstStyle/>
                <a:p>
                  <a:r>
                    <a:rPr lang="en-US" sz="800" i="1" dirty="0">
                      <a:solidFill>
                        <a:schemeClr val="tx1">
                          <a:lumMod val="95000"/>
                          <a:lumOff val="5000"/>
                        </a:schemeClr>
                      </a:solidFill>
                      <a:latin typeface="Segoe UI" pitchFamily="34" charset="0"/>
                    </a:rPr>
                    <a:t>Click here to type a description.</a:t>
                  </a:r>
                </a:p>
              </p:txBody>
            </p:sp>
          </p:grpSp>
          <p:pic>
            <p:nvPicPr>
              <p:cNvPr id="460" name="Picture 3"/>
              <p:cNvPicPr>
                <a:picLocks noChangeAspect="1" noChangeArrowheads="1"/>
              </p:cNvPicPr>
              <p:nvPr userDrawn="1"/>
            </p:nvPicPr>
            <p:blipFill>
              <a:blip r:embed="rId11">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0"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1"/>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1"/>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1"/>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2"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3"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2">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4"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3"/>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3"/>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167" name="Picture 166"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70" name="Group 102"/>
          <p:cNvGrpSpPr/>
          <p:nvPr userDrawn="1"/>
        </p:nvGrpSpPr>
        <p:grpSpPr>
          <a:xfrm>
            <a:off x="1852085" y="3282950"/>
            <a:ext cx="5386916" cy="246178"/>
            <a:chOff x="1907091" y="3385870"/>
            <a:chExt cx="4486632" cy="177144"/>
          </a:xfrm>
        </p:grpSpPr>
        <p:sp>
          <p:nvSpPr>
            <p:cNvPr id="176" name="Rectangle 17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0" name="Straight Connector 17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84" name="TextBox 183"/>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sp>
        <p:nvSpPr>
          <p:cNvPr id="187" name="Rectangle 186"/>
          <p:cNvSpPr/>
          <p:nvPr userDrawn="1"/>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8" name="Rectangle 187"/>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9" name="Rectangle 188"/>
          <p:cNvSpPr/>
          <p:nvPr userDrawn="1"/>
        </p:nvSpPr>
        <p:spPr>
          <a:xfrm>
            <a:off x="2387600" y="2809696"/>
            <a:ext cx="1997267" cy="215444"/>
          </a:xfrm>
          <a:prstGeom prst="rect">
            <a:avLst/>
          </a:prstGeom>
        </p:spPr>
        <p:txBody>
          <a:bodyPr wrap="square">
            <a:spAutoFit/>
          </a:bodyPr>
          <a:lstStyle/>
          <a:p>
            <a:r>
              <a:rPr lang="en-US" sz="800" i="1" dirty="0">
                <a:solidFill>
                  <a:schemeClr val="tx1"/>
                </a:solidFill>
                <a:latin typeface="Segoe UI" pitchFamily="34" charset="0"/>
              </a:rPr>
              <a:t>Click to enter people to share with…</a:t>
            </a:r>
          </a:p>
        </p:txBody>
      </p:sp>
      <p:sp>
        <p:nvSpPr>
          <p:cNvPr id="191" name="Chevron 190"/>
          <p:cNvSpPr/>
          <p:nvPr userDrawn="1"/>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5" name="Chevron 194"/>
          <p:cNvSpPr/>
          <p:nvPr userDrawn="1"/>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196" name="Picture 195" descr="MSOL_Share_32.gif"/>
          <p:cNvPicPr>
            <a:picLocks noChangeAspect="1"/>
          </p:cNvPicPr>
          <p:nvPr userDrawn="1"/>
        </p:nvPicPr>
        <p:blipFill>
          <a:blip r:embed="rId14">
            <a:duotone>
              <a:schemeClr val="accent6">
                <a:shade val="45000"/>
                <a:satMod val="135000"/>
              </a:schemeClr>
              <a:prstClr val="white"/>
            </a:duotone>
          </a:blip>
          <a:stretch>
            <a:fillRect/>
          </a:stretch>
        </p:blipFill>
        <p:spPr>
          <a:xfrm>
            <a:off x="1911350" y="2846821"/>
            <a:ext cx="145573" cy="154326"/>
          </a:xfrm>
          <a:prstGeom prst="rect">
            <a:avLst/>
          </a:prstGeom>
        </p:spPr>
      </p:pic>
      <p:grpSp>
        <p:nvGrpSpPr>
          <p:cNvPr id="174" name="Group 173"/>
          <p:cNvGrpSpPr/>
          <p:nvPr userDrawn="1"/>
        </p:nvGrpSpPr>
        <p:grpSpPr>
          <a:xfrm>
            <a:off x="7439025" y="2362200"/>
            <a:ext cx="1285875" cy="4230410"/>
            <a:chOff x="7439025" y="2333625"/>
            <a:chExt cx="1285875" cy="4230410"/>
          </a:xfrm>
        </p:grpSpPr>
        <p:sp>
          <p:nvSpPr>
            <p:cNvPr id="185" name="Rectangle 184"/>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86" name="Rectangle 185"/>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97" name="Rectangle 196"/>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98" name="Group 197"/>
          <p:cNvGrpSpPr/>
          <p:nvPr userDrawn="1"/>
        </p:nvGrpSpPr>
        <p:grpSpPr>
          <a:xfrm>
            <a:off x="76200" y="1195385"/>
            <a:ext cx="1760219" cy="5312095"/>
            <a:chOff x="76200" y="1195385"/>
            <a:chExt cx="1760219" cy="5312095"/>
          </a:xfrm>
        </p:grpSpPr>
        <p:sp>
          <p:nvSpPr>
            <p:cNvPr id="200" name="Rectangle 199"/>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3" name="Rounded Rectangle 202"/>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04" name="Rectangle 203"/>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5" name="Rectangle 204"/>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08" name="Picture 2" descr="Watch free Web seminars">
              <a:hlinkClick r:id="rId15"/>
            </p:cNvPr>
            <p:cNvPicPr>
              <a:picLocks noChangeAspect="1" noChangeArrowheads="1"/>
            </p:cNvPicPr>
            <p:nvPr userDrawn="1"/>
          </p:nvPicPr>
          <p:blipFill>
            <a:blip r:embed="rId16">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214" name="Group 352"/>
            <p:cNvGrpSpPr/>
            <p:nvPr userDrawn="1"/>
          </p:nvGrpSpPr>
          <p:grpSpPr>
            <a:xfrm>
              <a:off x="83819" y="5153025"/>
              <a:ext cx="1752600" cy="1354455"/>
              <a:chOff x="83819" y="5153025"/>
              <a:chExt cx="1752600" cy="1354455"/>
            </a:xfrm>
          </p:grpSpPr>
          <p:sp>
            <p:nvSpPr>
              <p:cNvPr id="285" name="Rectangle 284"/>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6" name="Rectangle 285"/>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7" name="Rectangle 286"/>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8" name="Rectangle 287"/>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90" name="Rectangle 289"/>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91" name="Rectangle 290"/>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4" name="Rectangle 293"/>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96" name="Rectangle 295"/>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99" name="Group 329"/>
              <p:cNvGrpSpPr/>
              <p:nvPr userDrawn="1"/>
            </p:nvGrpSpPr>
            <p:grpSpPr>
              <a:xfrm>
                <a:off x="83819" y="6258572"/>
                <a:ext cx="1752600" cy="248908"/>
                <a:chOff x="152400" y="5865741"/>
                <a:chExt cx="1752600" cy="262008"/>
              </a:xfrm>
            </p:grpSpPr>
            <p:sp>
              <p:nvSpPr>
                <p:cNvPr id="304" name="Rectangle 303"/>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5" name="Isosceles Triangle 304"/>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0" name="Rectangle 299"/>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1" name="Rectangle 300"/>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2" name="Rectangle 301"/>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3" name="Rectangle 302"/>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218" name="Rectangle 217"/>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29" name="Group 500"/>
            <p:cNvGrpSpPr/>
            <p:nvPr userDrawn="1"/>
          </p:nvGrpSpPr>
          <p:grpSpPr>
            <a:xfrm>
              <a:off x="227490" y="1656894"/>
              <a:ext cx="1360009" cy="1333956"/>
              <a:chOff x="189390" y="3876675"/>
              <a:chExt cx="1360009" cy="1333956"/>
            </a:xfrm>
          </p:grpSpPr>
          <p:sp>
            <p:nvSpPr>
              <p:cNvPr id="239" name="Rectangle 238"/>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40" name="Group 277"/>
              <p:cNvGrpSpPr/>
              <p:nvPr userDrawn="1"/>
            </p:nvGrpSpPr>
            <p:grpSpPr>
              <a:xfrm>
                <a:off x="336549" y="4101534"/>
                <a:ext cx="76200" cy="71438"/>
                <a:chOff x="3962400" y="3581400"/>
                <a:chExt cx="457200" cy="428628"/>
              </a:xfrm>
              <a:solidFill>
                <a:schemeClr val="bg1">
                  <a:lumMod val="65000"/>
                </a:schemeClr>
              </a:solidFill>
            </p:grpSpPr>
            <p:sp>
              <p:nvSpPr>
                <p:cNvPr id="283" name="Isosceles Triangle 28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lowchart: Manual Operation 28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1" name="Rectangle 240"/>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42" name="Group 277"/>
              <p:cNvGrpSpPr/>
              <p:nvPr userDrawn="1"/>
            </p:nvGrpSpPr>
            <p:grpSpPr>
              <a:xfrm>
                <a:off x="336549" y="4241234"/>
                <a:ext cx="76200" cy="71438"/>
                <a:chOff x="3962400" y="3581400"/>
                <a:chExt cx="457200" cy="428628"/>
              </a:xfrm>
              <a:solidFill>
                <a:schemeClr val="bg1">
                  <a:lumMod val="65000"/>
                </a:schemeClr>
              </a:solidFill>
            </p:grpSpPr>
            <p:sp>
              <p:nvSpPr>
                <p:cNvPr id="281" name="Isosceles Triangle 280"/>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lowchart: Manual Operation 281"/>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3" name="Rectangle 242"/>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44" name="Group 277"/>
              <p:cNvGrpSpPr/>
              <p:nvPr userDrawn="1"/>
            </p:nvGrpSpPr>
            <p:grpSpPr>
              <a:xfrm>
                <a:off x="336549" y="4380478"/>
                <a:ext cx="76200" cy="71438"/>
                <a:chOff x="3962400" y="3581400"/>
                <a:chExt cx="457200" cy="428628"/>
              </a:xfrm>
              <a:solidFill>
                <a:schemeClr val="bg1">
                  <a:lumMod val="65000"/>
                </a:schemeClr>
              </a:solidFill>
            </p:grpSpPr>
            <p:sp>
              <p:nvSpPr>
                <p:cNvPr id="279" name="Isosceles Triangle 27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lowchart: Manual Operation 27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8" name="Rectangle 247"/>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53" name="Group 277"/>
              <p:cNvGrpSpPr/>
              <p:nvPr userDrawn="1"/>
            </p:nvGrpSpPr>
            <p:grpSpPr>
              <a:xfrm>
                <a:off x="336549" y="4520178"/>
                <a:ext cx="76200" cy="71438"/>
                <a:chOff x="3962400" y="3581400"/>
                <a:chExt cx="457200" cy="428628"/>
              </a:xfrm>
              <a:solidFill>
                <a:schemeClr val="bg1">
                  <a:lumMod val="65000"/>
                </a:schemeClr>
              </a:solidFill>
            </p:grpSpPr>
            <p:sp>
              <p:nvSpPr>
                <p:cNvPr id="277" name="Isosceles Triangle 27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lowchart: Manual Operation 27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8" name="Rectangle 257"/>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59" name="Group 348"/>
              <p:cNvGrpSpPr/>
              <p:nvPr userDrawn="1"/>
            </p:nvGrpSpPr>
            <p:grpSpPr>
              <a:xfrm>
                <a:off x="336549" y="4576087"/>
                <a:ext cx="764543" cy="215444"/>
                <a:chOff x="546100" y="3308350"/>
                <a:chExt cx="764543" cy="215444"/>
              </a:xfrm>
            </p:grpSpPr>
            <p:grpSp>
              <p:nvGrpSpPr>
                <p:cNvPr id="272" name="Group 277"/>
                <p:cNvGrpSpPr/>
                <p:nvPr userDrawn="1"/>
              </p:nvGrpSpPr>
              <p:grpSpPr>
                <a:xfrm>
                  <a:off x="546100" y="3386703"/>
                  <a:ext cx="76200" cy="71438"/>
                  <a:chOff x="3962400" y="3581400"/>
                  <a:chExt cx="457200" cy="428628"/>
                </a:xfrm>
                <a:solidFill>
                  <a:schemeClr val="bg1">
                    <a:lumMod val="65000"/>
                  </a:schemeClr>
                </a:solidFill>
              </p:grpSpPr>
              <p:sp>
                <p:nvSpPr>
                  <p:cNvPr id="275" name="Isosceles Triangle 274"/>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lowchart: Manual Operation 275"/>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4" name="Rectangle 273"/>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60" name="Picture 259" descr="expando copy.gif"/>
              <p:cNvPicPr>
                <a:picLocks noChangeAspect="1"/>
              </p:cNvPicPr>
              <p:nvPr userDrawn="1"/>
            </p:nvPicPr>
            <p:blipFill>
              <a:blip r:embed="rId17"/>
              <a:stretch>
                <a:fillRect/>
              </a:stretch>
            </p:blipFill>
            <p:spPr>
              <a:xfrm>
                <a:off x="195258" y="4768100"/>
                <a:ext cx="85725" cy="85725"/>
              </a:xfrm>
              <a:prstGeom prst="rect">
                <a:avLst/>
              </a:prstGeom>
            </p:spPr>
          </p:pic>
          <p:pic>
            <p:nvPicPr>
              <p:cNvPr id="261" name="Picture 260" descr="collapso.gif"/>
              <p:cNvPicPr>
                <a:picLocks noChangeAspect="1"/>
              </p:cNvPicPr>
              <p:nvPr userDrawn="1"/>
            </p:nvPicPr>
            <p:blipFill>
              <a:blip r:embed="rId18"/>
              <a:stretch>
                <a:fillRect/>
              </a:stretch>
            </p:blipFill>
            <p:spPr>
              <a:xfrm>
                <a:off x="189390" y="3948112"/>
                <a:ext cx="85725" cy="85725"/>
              </a:xfrm>
              <a:prstGeom prst="rect">
                <a:avLst/>
              </a:prstGeom>
            </p:spPr>
          </p:pic>
          <p:sp>
            <p:nvSpPr>
              <p:cNvPr id="262" name="Rectangle 261"/>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63" name="Picture 262" descr="expando copy.gif"/>
              <p:cNvPicPr>
                <a:picLocks noChangeAspect="1"/>
              </p:cNvPicPr>
              <p:nvPr userDrawn="1"/>
            </p:nvPicPr>
            <p:blipFill>
              <a:blip r:embed="rId17"/>
              <a:stretch>
                <a:fillRect/>
              </a:stretch>
            </p:blipFill>
            <p:spPr>
              <a:xfrm>
                <a:off x="195258" y="4915745"/>
                <a:ext cx="85725" cy="85725"/>
              </a:xfrm>
              <a:prstGeom prst="rect">
                <a:avLst/>
              </a:prstGeom>
            </p:spPr>
          </p:pic>
          <p:sp>
            <p:nvSpPr>
              <p:cNvPr id="264" name="Rectangle 263"/>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68" name="Picture 267" descr="expando copy.gif"/>
              <p:cNvPicPr>
                <a:picLocks noChangeAspect="1"/>
              </p:cNvPicPr>
              <p:nvPr userDrawn="1"/>
            </p:nvPicPr>
            <p:blipFill>
              <a:blip r:embed="rId17"/>
              <a:stretch>
                <a:fillRect/>
              </a:stretch>
            </p:blipFill>
            <p:spPr>
              <a:xfrm>
                <a:off x="195258" y="5058611"/>
                <a:ext cx="85725" cy="85725"/>
              </a:xfrm>
              <a:prstGeom prst="rect">
                <a:avLst/>
              </a:prstGeom>
            </p:spPr>
          </p:pic>
          <p:sp>
            <p:nvSpPr>
              <p:cNvPr id="270" name="Rectangle 269"/>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36"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37" name="Isosceles Triangle 23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lowchart: Manual Operation 23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06" name="Picture 305" descr="tab2.png"/>
          <p:cNvPicPr>
            <a:picLocks noChangeAspect="1"/>
          </p:cNvPicPr>
          <p:nvPr userDrawn="1"/>
        </p:nvPicPr>
        <p:blipFill>
          <a:blip r:embed="rId19"/>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20"/>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4_WS - Burlap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5"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6"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03" name="Rectangle 502"/>
          <p:cNvSpPr/>
          <p:nvPr userDrawn="1"/>
        </p:nvSpPr>
        <p:spPr>
          <a:xfrm>
            <a:off x="1838326" y="2182761"/>
            <a:ext cx="5400674" cy="4377813"/>
          </a:xfrm>
          <a:prstGeom prst="rect">
            <a:avLst/>
          </a:prstGeom>
          <a:blipFill>
            <a:blip r:embed="rId7">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1"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9">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0">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96" name="Group 202"/>
          <p:cNvGrpSpPr/>
          <p:nvPr userDrawn="1"/>
        </p:nvGrpSpPr>
        <p:grpSpPr>
          <a:xfrm>
            <a:off x="1889067" y="2186781"/>
            <a:ext cx="5021099" cy="763823"/>
            <a:chOff x="1889067" y="2186781"/>
            <a:chExt cx="5021099" cy="763823"/>
          </a:xfrm>
        </p:grpSpPr>
        <p:grpSp>
          <p:nvGrpSpPr>
            <p:cNvPr id="98" name="Group 199"/>
            <p:cNvGrpSpPr/>
            <p:nvPr userDrawn="1"/>
          </p:nvGrpSpPr>
          <p:grpSpPr>
            <a:xfrm>
              <a:off x="1889067" y="2226466"/>
              <a:ext cx="5021099" cy="724138"/>
              <a:chOff x="1889067" y="2226466"/>
              <a:chExt cx="5021099" cy="724138"/>
            </a:xfrm>
          </p:grpSpPr>
          <p:grpSp>
            <p:nvGrpSpPr>
              <p:cNvPr id="99" name="Group 455"/>
              <p:cNvGrpSpPr/>
              <p:nvPr userDrawn="1"/>
            </p:nvGrpSpPr>
            <p:grpSpPr>
              <a:xfrm>
                <a:off x="1889067" y="2355850"/>
                <a:ext cx="4972743" cy="594754"/>
                <a:chOff x="1926240" y="2302991"/>
                <a:chExt cx="4972743" cy="594754"/>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49" name="Rectangle 448"/>
                <p:cNvSpPr/>
                <p:nvPr userDrawn="1"/>
              </p:nvSpPr>
              <p:spPr>
                <a:xfrm>
                  <a:off x="1926240" y="2553779"/>
                  <a:ext cx="1725077" cy="215444"/>
                </a:xfrm>
                <a:prstGeom prst="rect">
                  <a:avLst/>
                </a:prstGeom>
              </p:spPr>
              <p:txBody>
                <a:bodyPr wrap="square">
                  <a:spAutoFit/>
                </a:bodyPr>
                <a:lstStyle/>
                <a:p>
                  <a:r>
                    <a:rPr lang="en-US" sz="800" i="1" dirty="0">
                      <a:solidFill>
                        <a:schemeClr val="tx1">
                          <a:lumMod val="95000"/>
                          <a:lumOff val="5000"/>
                        </a:schemeClr>
                      </a:solidFill>
                      <a:latin typeface="Segoe UI" pitchFamily="34" charset="0"/>
                    </a:rPr>
                    <a:t>Click here to type a description.</a:t>
                  </a: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1">
                <a:duotone>
                  <a:schemeClr val="accent3">
                    <a:shade val="45000"/>
                    <a:satMod val="135000"/>
                  </a:schemeClr>
                  <a:prstClr val="white"/>
                </a:duotone>
                <a:lum bright="-14000"/>
              </a:blip>
              <a:srcRect/>
              <a:stretch>
                <a:fillRect/>
              </a:stretch>
            </p:blipFill>
            <p:spPr bwMode="auto">
              <a:xfrm>
                <a:off x="1949450" y="2379981"/>
                <a:ext cx="196948" cy="182880"/>
              </a:xfrm>
              <a:prstGeom prst="rect">
                <a:avLst/>
              </a:prstGeom>
              <a:noFill/>
              <a:ln w="9525">
                <a:noFill/>
                <a:miter lim="800000"/>
                <a:headEnd/>
                <a:tailEnd/>
              </a:ln>
              <a:effectLst/>
            </p:spPr>
          </p:pic>
          <p:grpSp>
            <p:nvGrpSpPr>
              <p:cNvPr id="100"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1"/>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1"/>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1"/>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rgbClr val="002060">
                    <a:alpha val="2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02" name="Rounded Rectangle 201"/>
            <p:cNvSpPr/>
            <p:nvPr userDrawn="1"/>
          </p:nvSpPr>
          <p:spPr>
            <a:xfrm>
              <a:off x="3002760" y="2226466"/>
              <a:ext cx="104773" cy="104778"/>
            </a:xfrm>
            <a:prstGeom prst="roundRect">
              <a:avLst/>
            </a:prstGeom>
            <a:noFill/>
            <a:ln w="6350">
              <a:solidFill>
                <a:srgbClr val="002060">
                  <a:alpha val="2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2" name="Group 354"/>
          <p:cNvGrpSpPr/>
          <p:nvPr/>
        </p:nvGrpSpPr>
        <p:grpSpPr>
          <a:xfrm>
            <a:off x="1844596" y="3099405"/>
            <a:ext cx="7045404" cy="200055"/>
            <a:chOff x="1914446" y="2445243"/>
            <a:chExt cx="7045404"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3"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144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2">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4"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3"/>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3"/>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7" name="Rectangle 166"/>
          <p:cNvSpPr/>
          <p:nvPr userDrawn="1"/>
        </p:nvSpPr>
        <p:spPr>
          <a:xfrm>
            <a:off x="1838326" y="3276601"/>
            <a:ext cx="5400674" cy="3352800"/>
          </a:xfrm>
          <a:prstGeom prst="rect">
            <a:avLst/>
          </a:prstGeom>
          <a:blipFill>
            <a:blip r:embed="rId7">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170" name="Picture 169"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176" name="Group 102"/>
          <p:cNvGrpSpPr/>
          <p:nvPr userDrawn="1"/>
        </p:nvGrpSpPr>
        <p:grpSpPr>
          <a:xfrm>
            <a:off x="1852085" y="3282950"/>
            <a:ext cx="5386916" cy="246178"/>
            <a:chOff x="1907091" y="3385870"/>
            <a:chExt cx="4486632" cy="177144"/>
          </a:xfrm>
        </p:grpSpPr>
        <p:sp>
          <p:nvSpPr>
            <p:cNvPr id="186" name="Rectangle 18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8" name="Straight Connector 187"/>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80" name="TextBox 179"/>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pic>
        <p:nvPicPr>
          <p:cNvPr id="185" name="Picture 184" descr="MSOL_Share_32.gif"/>
          <p:cNvPicPr>
            <a:picLocks noChangeAspect="1"/>
          </p:cNvPicPr>
          <p:nvPr userDrawn="1"/>
        </p:nvPicPr>
        <p:blipFill>
          <a:blip r:embed="rId14">
            <a:duotone>
              <a:prstClr val="black"/>
              <a:srgbClr val="D9C3A5">
                <a:tint val="50000"/>
                <a:satMod val="180000"/>
              </a:srgbClr>
            </a:duotone>
          </a:blip>
          <a:stretch>
            <a:fillRect/>
          </a:stretch>
        </p:blipFill>
        <p:spPr>
          <a:xfrm>
            <a:off x="1911350" y="2846821"/>
            <a:ext cx="145573" cy="154326"/>
          </a:xfrm>
          <a:prstGeom prst="rect">
            <a:avLst/>
          </a:prstGeom>
        </p:spPr>
      </p:pic>
      <p:sp>
        <p:nvSpPr>
          <p:cNvPr id="187" name="Rectangle 186"/>
          <p:cNvSpPr/>
          <p:nvPr userDrawn="1"/>
        </p:nvSpPr>
        <p:spPr>
          <a:xfrm>
            <a:off x="1949450" y="2822396"/>
            <a:ext cx="609600" cy="200055"/>
          </a:xfrm>
          <a:prstGeom prst="rect">
            <a:avLst/>
          </a:prstGeom>
        </p:spPr>
        <p:txBody>
          <a:bodyPr wrap="square">
            <a:spAutoFit/>
          </a:bodyPr>
          <a:lstStyle/>
          <a:p>
            <a:r>
              <a:rPr lang="en-US" sz="700" i="0" dirty="0">
                <a:solidFill>
                  <a:schemeClr val="tx2">
                    <a:lumMod val="75000"/>
                  </a:schemeClr>
                </a:solidFill>
                <a:latin typeface="Segoe UI" pitchFamily="34" charset="0"/>
              </a:rPr>
              <a:t>Viewers:</a:t>
            </a:r>
          </a:p>
        </p:txBody>
      </p:sp>
      <p:sp>
        <p:nvSpPr>
          <p:cNvPr id="189" name="Rectangle 188"/>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91" name="Rectangle 190"/>
          <p:cNvSpPr/>
          <p:nvPr userDrawn="1"/>
        </p:nvSpPr>
        <p:spPr>
          <a:xfrm>
            <a:off x="2387600" y="2809696"/>
            <a:ext cx="1997267" cy="215444"/>
          </a:xfrm>
          <a:prstGeom prst="rect">
            <a:avLst/>
          </a:prstGeom>
        </p:spPr>
        <p:txBody>
          <a:bodyPr wrap="square">
            <a:spAutoFit/>
          </a:bodyPr>
          <a:lstStyle/>
          <a:p>
            <a:r>
              <a:rPr lang="en-US" sz="800" i="1" dirty="0">
                <a:solidFill>
                  <a:schemeClr val="tx1"/>
                </a:solidFill>
                <a:latin typeface="Segoe UI" pitchFamily="34" charset="0"/>
              </a:rPr>
              <a:t>Click to enter people to share with…</a:t>
            </a:r>
          </a:p>
        </p:txBody>
      </p:sp>
      <p:grpSp>
        <p:nvGrpSpPr>
          <p:cNvPr id="174" name="Group 173"/>
          <p:cNvGrpSpPr/>
          <p:nvPr userDrawn="1"/>
        </p:nvGrpSpPr>
        <p:grpSpPr>
          <a:xfrm>
            <a:off x="7439025" y="2362200"/>
            <a:ext cx="1285875" cy="4230410"/>
            <a:chOff x="7439025" y="2333625"/>
            <a:chExt cx="1285875" cy="4230410"/>
          </a:xfrm>
        </p:grpSpPr>
        <p:sp>
          <p:nvSpPr>
            <p:cNvPr id="184" name="Rectangle 183"/>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195" name="Rectangle 194"/>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196" name="Rectangle 195"/>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197" name="Group 196"/>
          <p:cNvGrpSpPr/>
          <p:nvPr userDrawn="1"/>
        </p:nvGrpSpPr>
        <p:grpSpPr>
          <a:xfrm>
            <a:off x="76200" y="1195385"/>
            <a:ext cx="1760219" cy="5312095"/>
            <a:chOff x="76200" y="1195385"/>
            <a:chExt cx="1760219" cy="5312095"/>
          </a:xfrm>
        </p:grpSpPr>
        <p:sp>
          <p:nvSpPr>
            <p:cNvPr id="198" name="Rectangle 197"/>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0" name="Rounded Rectangle 199"/>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03" name="Rectangle 202"/>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4" name="Rectangle 203"/>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05" name="Picture 2" descr="Watch free Web seminars">
              <a:hlinkClick r:id="rId15"/>
            </p:cNvPr>
            <p:cNvPicPr>
              <a:picLocks noChangeAspect="1" noChangeArrowheads="1"/>
            </p:cNvPicPr>
            <p:nvPr userDrawn="1"/>
          </p:nvPicPr>
          <p:blipFill>
            <a:blip r:embed="rId16">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208" name="Group 352"/>
            <p:cNvGrpSpPr/>
            <p:nvPr userDrawn="1"/>
          </p:nvGrpSpPr>
          <p:grpSpPr>
            <a:xfrm>
              <a:off x="83819" y="5153025"/>
              <a:ext cx="1752600" cy="1354455"/>
              <a:chOff x="83819" y="5153025"/>
              <a:chExt cx="1752600" cy="1354455"/>
            </a:xfrm>
          </p:grpSpPr>
          <p:sp>
            <p:nvSpPr>
              <p:cNvPr id="284" name="Rectangle 283"/>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5" name="Rectangle 284"/>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6" name="Rectangle 285"/>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87" name="Rectangle 286"/>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288" name="Rectangle 287"/>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290" name="Rectangle 289"/>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1" name="Rectangle 290"/>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294" name="Rectangle 293"/>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6" name="Rectangle 295"/>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298" name="Group 329"/>
              <p:cNvGrpSpPr/>
              <p:nvPr userDrawn="1"/>
            </p:nvGrpSpPr>
            <p:grpSpPr>
              <a:xfrm>
                <a:off x="83819" y="6258572"/>
                <a:ext cx="1752600" cy="248908"/>
                <a:chOff x="152400" y="5865741"/>
                <a:chExt cx="1752600" cy="262008"/>
              </a:xfrm>
            </p:grpSpPr>
            <p:sp>
              <p:nvSpPr>
                <p:cNvPr id="303" name="Rectangle 302"/>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04" name="Isosceles Triangle 303"/>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9" name="Rectangle 298"/>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0" name="Rectangle 299"/>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1" name="Rectangle 300"/>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02" name="Rectangle 301"/>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214" name="Rectangle 213"/>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18" name="Group 500"/>
            <p:cNvGrpSpPr/>
            <p:nvPr userDrawn="1"/>
          </p:nvGrpSpPr>
          <p:grpSpPr>
            <a:xfrm>
              <a:off x="227490" y="1656894"/>
              <a:ext cx="1360009" cy="1333956"/>
              <a:chOff x="189390" y="3876675"/>
              <a:chExt cx="1360009" cy="1333956"/>
            </a:xfrm>
          </p:grpSpPr>
          <p:sp>
            <p:nvSpPr>
              <p:cNvPr id="238" name="Rectangle 237"/>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39" name="Group 277"/>
              <p:cNvGrpSpPr/>
              <p:nvPr userDrawn="1"/>
            </p:nvGrpSpPr>
            <p:grpSpPr>
              <a:xfrm>
                <a:off x="336549" y="4101534"/>
                <a:ext cx="76200" cy="71438"/>
                <a:chOff x="3962400" y="3581400"/>
                <a:chExt cx="457200" cy="428628"/>
              </a:xfrm>
              <a:solidFill>
                <a:schemeClr val="bg1">
                  <a:lumMod val="65000"/>
                </a:schemeClr>
              </a:solidFill>
            </p:grpSpPr>
            <p:sp>
              <p:nvSpPr>
                <p:cNvPr id="282" name="Isosceles Triangle 28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lowchart: Manual Operation 28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0" name="Rectangle 239"/>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41" name="Group 277"/>
              <p:cNvGrpSpPr/>
              <p:nvPr userDrawn="1"/>
            </p:nvGrpSpPr>
            <p:grpSpPr>
              <a:xfrm>
                <a:off x="336549" y="4241234"/>
                <a:ext cx="76200" cy="71438"/>
                <a:chOff x="3962400" y="3581400"/>
                <a:chExt cx="457200" cy="428628"/>
              </a:xfrm>
              <a:solidFill>
                <a:schemeClr val="bg1">
                  <a:lumMod val="65000"/>
                </a:schemeClr>
              </a:solidFill>
            </p:grpSpPr>
            <p:sp>
              <p:nvSpPr>
                <p:cNvPr id="280" name="Isosceles Triangle 27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lowchart: Manual Operation 28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2" name="Rectangle 241"/>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43" name="Group 277"/>
              <p:cNvGrpSpPr/>
              <p:nvPr userDrawn="1"/>
            </p:nvGrpSpPr>
            <p:grpSpPr>
              <a:xfrm>
                <a:off x="336549" y="4380478"/>
                <a:ext cx="76200" cy="71438"/>
                <a:chOff x="3962400" y="3581400"/>
                <a:chExt cx="457200" cy="428628"/>
              </a:xfrm>
              <a:solidFill>
                <a:schemeClr val="bg1">
                  <a:lumMod val="65000"/>
                </a:schemeClr>
              </a:solidFill>
            </p:grpSpPr>
            <p:sp>
              <p:nvSpPr>
                <p:cNvPr id="278" name="Isosceles Triangle 27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lowchart: Manual Operation 27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4" name="Rectangle 243"/>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48" name="Group 277"/>
              <p:cNvGrpSpPr/>
              <p:nvPr userDrawn="1"/>
            </p:nvGrpSpPr>
            <p:grpSpPr>
              <a:xfrm>
                <a:off x="336549" y="4520178"/>
                <a:ext cx="76200" cy="71438"/>
                <a:chOff x="3962400" y="3581400"/>
                <a:chExt cx="457200" cy="428628"/>
              </a:xfrm>
              <a:solidFill>
                <a:schemeClr val="bg1">
                  <a:lumMod val="65000"/>
                </a:schemeClr>
              </a:solidFill>
            </p:grpSpPr>
            <p:sp>
              <p:nvSpPr>
                <p:cNvPr id="276" name="Isosceles Triangle 27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lowchart: Manual Operation 27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3" name="Rectangle 252"/>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58" name="Group 348"/>
              <p:cNvGrpSpPr/>
              <p:nvPr userDrawn="1"/>
            </p:nvGrpSpPr>
            <p:grpSpPr>
              <a:xfrm>
                <a:off x="336549" y="4576087"/>
                <a:ext cx="764543" cy="215444"/>
                <a:chOff x="546100" y="3308350"/>
                <a:chExt cx="764543" cy="215444"/>
              </a:xfrm>
            </p:grpSpPr>
            <p:grpSp>
              <p:nvGrpSpPr>
                <p:cNvPr id="270" name="Group 277"/>
                <p:cNvGrpSpPr/>
                <p:nvPr userDrawn="1"/>
              </p:nvGrpSpPr>
              <p:grpSpPr>
                <a:xfrm>
                  <a:off x="546100" y="3386703"/>
                  <a:ext cx="76200" cy="71438"/>
                  <a:chOff x="3962400" y="3581400"/>
                  <a:chExt cx="457200" cy="428628"/>
                </a:xfrm>
                <a:solidFill>
                  <a:schemeClr val="bg1">
                    <a:lumMod val="65000"/>
                  </a:schemeClr>
                </a:solidFill>
              </p:grpSpPr>
              <p:sp>
                <p:nvSpPr>
                  <p:cNvPr id="274" name="Isosceles Triangle 273"/>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lowchart: Manual Operation 274"/>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Rectangle 271"/>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59" name="Picture 258" descr="expando copy.gif"/>
              <p:cNvPicPr>
                <a:picLocks noChangeAspect="1"/>
              </p:cNvPicPr>
              <p:nvPr userDrawn="1"/>
            </p:nvPicPr>
            <p:blipFill>
              <a:blip r:embed="rId17"/>
              <a:stretch>
                <a:fillRect/>
              </a:stretch>
            </p:blipFill>
            <p:spPr>
              <a:xfrm>
                <a:off x="195258" y="4768100"/>
                <a:ext cx="85725" cy="85725"/>
              </a:xfrm>
              <a:prstGeom prst="rect">
                <a:avLst/>
              </a:prstGeom>
            </p:spPr>
          </p:pic>
          <p:pic>
            <p:nvPicPr>
              <p:cNvPr id="260" name="Picture 259" descr="collapso.gif"/>
              <p:cNvPicPr>
                <a:picLocks noChangeAspect="1"/>
              </p:cNvPicPr>
              <p:nvPr userDrawn="1"/>
            </p:nvPicPr>
            <p:blipFill>
              <a:blip r:embed="rId18"/>
              <a:stretch>
                <a:fillRect/>
              </a:stretch>
            </p:blipFill>
            <p:spPr>
              <a:xfrm>
                <a:off x="189390" y="3948112"/>
                <a:ext cx="85725" cy="85725"/>
              </a:xfrm>
              <a:prstGeom prst="rect">
                <a:avLst/>
              </a:prstGeom>
            </p:spPr>
          </p:pic>
          <p:sp>
            <p:nvSpPr>
              <p:cNvPr id="261" name="Rectangle 260"/>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262" name="Picture 261" descr="expando copy.gif"/>
              <p:cNvPicPr>
                <a:picLocks noChangeAspect="1"/>
              </p:cNvPicPr>
              <p:nvPr userDrawn="1"/>
            </p:nvPicPr>
            <p:blipFill>
              <a:blip r:embed="rId17"/>
              <a:stretch>
                <a:fillRect/>
              </a:stretch>
            </p:blipFill>
            <p:spPr>
              <a:xfrm>
                <a:off x="195258" y="4915745"/>
                <a:ext cx="85725" cy="85725"/>
              </a:xfrm>
              <a:prstGeom prst="rect">
                <a:avLst/>
              </a:prstGeom>
            </p:spPr>
          </p:pic>
          <p:sp>
            <p:nvSpPr>
              <p:cNvPr id="263" name="Rectangle 262"/>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264" name="Picture 263" descr="expando copy.gif"/>
              <p:cNvPicPr>
                <a:picLocks noChangeAspect="1"/>
              </p:cNvPicPr>
              <p:nvPr userDrawn="1"/>
            </p:nvPicPr>
            <p:blipFill>
              <a:blip r:embed="rId17"/>
              <a:stretch>
                <a:fillRect/>
              </a:stretch>
            </p:blipFill>
            <p:spPr>
              <a:xfrm>
                <a:off x="195258" y="5058611"/>
                <a:ext cx="85725" cy="85725"/>
              </a:xfrm>
              <a:prstGeom prst="rect">
                <a:avLst/>
              </a:prstGeom>
            </p:spPr>
          </p:pic>
          <p:sp>
            <p:nvSpPr>
              <p:cNvPr id="268" name="Rectangle 267"/>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29"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36" name="Isosceles Triangle 23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lowchart: Manual Operation 23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05" name="Picture 304" descr="tab2.png"/>
          <p:cNvPicPr>
            <a:picLocks noChangeAspect="1"/>
          </p:cNvPicPr>
          <p:nvPr userDrawn="1"/>
        </p:nvPicPr>
        <p:blipFill>
          <a:blip r:embed="rId19"/>
          <a:srcRect t="5699" b="13296"/>
          <a:stretch>
            <a:fillRect/>
          </a:stretch>
        </p:blipFill>
        <p:spPr>
          <a:xfrm>
            <a:off x="637309" y="571500"/>
            <a:ext cx="2918692" cy="266700"/>
          </a:xfrm>
          <a:prstGeom prst="rect">
            <a:avLst/>
          </a:prstGeom>
        </p:spPr>
      </p:pic>
      <p:pic>
        <p:nvPicPr>
          <p:cNvPr id="216" name="Picture 215" descr="tabe.png"/>
          <p:cNvPicPr>
            <a:picLocks noChangeAspect="1"/>
          </p:cNvPicPr>
          <p:nvPr userDrawn="1"/>
        </p:nvPicPr>
        <p:blipFill>
          <a:blip r:embed="rId20"/>
          <a:stretch>
            <a:fillRect/>
          </a:stretch>
        </p:blipFill>
        <p:spPr>
          <a:xfrm>
            <a:off x="1333500" y="6582064"/>
            <a:ext cx="1476375" cy="266700"/>
          </a:xfrm>
          <a:prstGeom prst="rect">
            <a:avLst/>
          </a:prstGeom>
        </p:spPr>
      </p:pic>
      <p:pic>
        <p:nvPicPr>
          <p:cNvPr id="217" name="Picture 2"/>
          <p:cNvPicPr>
            <a:picLocks noChangeAspect="1" noChangeArrowheads="1"/>
          </p:cNvPicPr>
          <p:nvPr userDrawn="1"/>
        </p:nvPicPr>
        <p:blipFill>
          <a:blip r:embed="rId21"/>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WS - Corkboard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4"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5"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Rectangle 215"/>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7" name="Rectangle 216"/>
          <p:cNvSpPr/>
          <p:nvPr userDrawn="1"/>
        </p:nvSpPr>
        <p:spPr>
          <a:xfrm>
            <a:off x="83819" y="5370141"/>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19" name="Rectangle 218"/>
          <p:cNvSpPr/>
          <p:nvPr userDrawn="1"/>
        </p:nvSpPr>
        <p:spPr>
          <a:xfrm>
            <a:off x="83819" y="5598197"/>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20" name="Rectangle 219"/>
          <p:cNvSpPr/>
          <p:nvPr userDrawn="1"/>
        </p:nvSpPr>
        <p:spPr>
          <a:xfrm>
            <a:off x="142767"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221" name="Rectangle 220"/>
          <p:cNvSpPr/>
          <p:nvPr userDrawn="1"/>
        </p:nvSpPr>
        <p:spPr>
          <a:xfrm>
            <a:off x="142767" y="5606320"/>
            <a:ext cx="729687" cy="215444"/>
          </a:xfrm>
          <a:prstGeom prst="rect">
            <a:avLst/>
          </a:prstGeom>
        </p:spPr>
        <p:txBody>
          <a:bodyPr wrap="none">
            <a:spAutoFit/>
          </a:bodyPr>
          <a:lstStyle/>
          <a:p>
            <a:r>
              <a:rPr lang="en-US" sz="800" dirty="0">
                <a:latin typeface="Segoe UI" pitchFamily="34" charset="0"/>
              </a:rPr>
              <a:t>Workspaces</a:t>
            </a:r>
          </a:p>
        </p:txBody>
      </p:sp>
      <p:sp>
        <p:nvSpPr>
          <p:cNvPr id="223" name="Rectangle 222"/>
          <p:cNvSpPr/>
          <p:nvPr userDrawn="1"/>
        </p:nvSpPr>
        <p:spPr>
          <a:xfrm>
            <a:off x="83819"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4" name="Rectangle 223"/>
          <p:cNvSpPr/>
          <p:nvPr userDrawn="1"/>
        </p:nvSpPr>
        <p:spPr>
          <a:xfrm>
            <a:off x="142767" y="5826772"/>
            <a:ext cx="495649" cy="215444"/>
          </a:xfrm>
          <a:prstGeom prst="rect">
            <a:avLst/>
          </a:prstGeom>
        </p:spPr>
        <p:txBody>
          <a:bodyPr wrap="none">
            <a:spAutoFit/>
          </a:bodyPr>
          <a:lstStyle/>
          <a:p>
            <a:r>
              <a:rPr lang="en-US" sz="800" dirty="0">
                <a:latin typeface="Segoe UI" pitchFamily="34" charset="0"/>
              </a:rPr>
              <a:t>People</a:t>
            </a:r>
          </a:p>
        </p:txBody>
      </p:sp>
      <p:sp>
        <p:nvSpPr>
          <p:cNvPr id="225" name="Rectangle 224"/>
          <p:cNvSpPr/>
          <p:nvPr userDrawn="1"/>
        </p:nvSpPr>
        <p:spPr>
          <a:xfrm>
            <a:off x="83819"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ectangle 227"/>
          <p:cNvSpPr/>
          <p:nvPr userDrawn="1"/>
        </p:nvSpPr>
        <p:spPr>
          <a:xfrm>
            <a:off x="142767" y="6047224"/>
            <a:ext cx="700833" cy="215444"/>
          </a:xfrm>
          <a:prstGeom prst="rect">
            <a:avLst/>
          </a:prstGeom>
        </p:spPr>
        <p:txBody>
          <a:bodyPr wrap="none">
            <a:spAutoFit/>
          </a:bodyPr>
          <a:lstStyle/>
          <a:p>
            <a:r>
              <a:rPr lang="en-US" sz="800" dirty="0">
                <a:latin typeface="Segoe UI" pitchFamily="34" charset="0"/>
              </a:rPr>
              <a:t>Documents</a:t>
            </a:r>
          </a:p>
        </p:txBody>
      </p:sp>
      <p:grpSp>
        <p:nvGrpSpPr>
          <p:cNvPr id="27" name="Group 329"/>
          <p:cNvGrpSpPr/>
          <p:nvPr userDrawn="1"/>
        </p:nvGrpSpPr>
        <p:grpSpPr>
          <a:xfrm>
            <a:off x="83819" y="6258572"/>
            <a:ext cx="1752600" cy="248908"/>
            <a:chOff x="152400" y="5865741"/>
            <a:chExt cx="1752600" cy="262008"/>
          </a:xfrm>
        </p:grpSpPr>
        <p:sp>
          <p:nvSpPr>
            <p:cNvPr id="230" name="Rectangle 229"/>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1" name="Isosceles Triangle 2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4" name="Rectangle 233"/>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35" name="Rectangle 234"/>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20" name="Rectangle 31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58" name="Rectangle 457"/>
          <p:cNvSpPr/>
          <p:nvPr userDrawn="1"/>
        </p:nvSpPr>
        <p:spPr>
          <a:xfrm>
            <a:off x="936323" y="3352800"/>
            <a:ext cx="892477" cy="276999"/>
          </a:xfrm>
          <a:prstGeom prst="rect">
            <a:avLst/>
          </a:prstGeom>
        </p:spPr>
        <p:txBody>
          <a:bodyPr wrap="square">
            <a:spAutoFit/>
          </a:bodyPr>
          <a:lstStyle/>
          <a:p>
            <a:pPr marL="0" algn="l" defTabSz="914400" rtl="0" eaLnBrk="1" latinLnBrk="0" hangingPunct="1">
              <a:lnSpc>
                <a:spcPct val="150000"/>
              </a:lnSpc>
            </a:pPr>
            <a:r>
              <a:rPr lang="en-US" sz="800" b="0" i="1" kern="1200" dirty="0">
                <a:solidFill>
                  <a:schemeClr val="tx1"/>
                </a:solidFill>
                <a:latin typeface="Segoe UI" pitchFamily="34" charset="0"/>
                <a:ea typeface="+mn-ea"/>
                <a:cs typeface="+mn-cs"/>
              </a:rPr>
              <a:t>New</a:t>
            </a:r>
            <a:r>
              <a:rPr lang="en-US" sz="800" b="0" i="1" kern="1200" baseline="0" dirty="0">
                <a:solidFill>
                  <a:schemeClr val="tx1"/>
                </a:solidFill>
                <a:latin typeface="Segoe UI" pitchFamily="34" charset="0"/>
                <a:ea typeface="+mn-ea"/>
                <a:cs typeface="+mn-cs"/>
              </a:rPr>
              <a:t> Workspace</a:t>
            </a:r>
            <a:endParaRPr lang="en-US" sz="800" b="0" i="1" kern="1200" dirty="0">
              <a:solidFill>
                <a:schemeClr val="tx1"/>
              </a:solidFill>
              <a:latin typeface="Segoe UI" pitchFamily="34" charset="0"/>
              <a:ea typeface="+mn-ea"/>
              <a:cs typeface="+mn-cs"/>
            </a:endParaRPr>
          </a:p>
        </p:txBody>
      </p:sp>
      <p:sp>
        <p:nvSpPr>
          <p:cNvPr id="462" name="Rectangle 461"/>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1" name="Rectangle 480"/>
          <p:cNvSpPr/>
          <p:nvPr userDrawn="1"/>
        </p:nvSpPr>
        <p:spPr>
          <a:xfrm>
            <a:off x="123825" y="2114549"/>
            <a:ext cx="1676400" cy="176463"/>
          </a:xfrm>
          <a:prstGeom prst="rect">
            <a:avLst/>
          </a:prstGeom>
          <a:gradFill>
            <a:gsLst>
              <a:gs pos="0">
                <a:schemeClr val="accent1">
                  <a:tint val="66000"/>
                  <a:satMod val="160000"/>
                  <a:alpha val="47000"/>
                </a:schemeClr>
              </a:gs>
              <a:gs pos="50000">
                <a:schemeClr val="accent1">
                  <a:tint val="44500"/>
                  <a:satMod val="160000"/>
                  <a:alpha val="45000"/>
                </a:schemeClr>
              </a:gs>
              <a:gs pos="100000">
                <a:schemeClr val="accent1">
                  <a:tint val="23500"/>
                  <a:satMod val="160000"/>
                  <a:alpha val="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pic>
        <p:nvPicPr>
          <p:cNvPr id="247" name="Picture 2" descr="Watch free Web seminars">
            <a:hlinkClick r:id="rId9"/>
          </p:cNvPr>
          <p:cNvPicPr>
            <a:picLocks noChangeAspect="1" noChangeArrowheads="1"/>
          </p:cNvPicPr>
          <p:nvPr userDrawn="1"/>
        </p:nvPicPr>
        <p:blipFill>
          <a:blip r:embed="rId10">
            <a:duotone>
              <a:schemeClr val="accent1">
                <a:shade val="45000"/>
                <a:satMod val="135000"/>
              </a:schemeClr>
              <a:prstClr val="white"/>
            </a:duotone>
          </a:blip>
          <a:srcRect/>
          <a:stretch>
            <a:fillRect/>
          </a:stretch>
        </p:blipFill>
        <p:spPr bwMode="auto">
          <a:xfrm>
            <a:off x="202874" y="4000500"/>
            <a:ext cx="1504006" cy="1253338"/>
          </a:xfrm>
          <a:prstGeom prst="rect">
            <a:avLst/>
          </a:prstGeom>
          <a:noFill/>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0"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11">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2">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31" name="Group 202"/>
          <p:cNvGrpSpPr/>
          <p:nvPr userDrawn="1"/>
        </p:nvGrpSpPr>
        <p:grpSpPr>
          <a:xfrm>
            <a:off x="1905000" y="2186781"/>
            <a:ext cx="5005166" cy="610536"/>
            <a:chOff x="1905000" y="2186781"/>
            <a:chExt cx="5005166" cy="610536"/>
          </a:xfrm>
        </p:grpSpPr>
        <p:grpSp>
          <p:nvGrpSpPr>
            <p:cNvPr id="96" name="Group 199"/>
            <p:cNvGrpSpPr/>
            <p:nvPr userDrawn="1"/>
          </p:nvGrpSpPr>
          <p:grpSpPr>
            <a:xfrm>
              <a:off x="1905000" y="2226466"/>
              <a:ext cx="5005166" cy="570851"/>
              <a:chOff x="1905000" y="2226466"/>
              <a:chExt cx="5005166" cy="570851"/>
            </a:xfrm>
          </p:grpSpPr>
          <p:grpSp>
            <p:nvGrpSpPr>
              <p:cNvPr id="98" name="Group 455"/>
              <p:cNvGrpSpPr/>
              <p:nvPr userDrawn="1"/>
            </p:nvGrpSpPr>
            <p:grpSpPr>
              <a:xfrm>
                <a:off x="1908320" y="2355850"/>
                <a:ext cx="4842657" cy="441467"/>
                <a:chOff x="1945493" y="2302991"/>
                <a:chExt cx="4842657" cy="441467"/>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pic>
            <p:nvPicPr>
              <p:cNvPr id="460" name="Picture 3"/>
              <p:cNvPicPr>
                <a:picLocks noChangeAspect="1" noChangeArrowheads="1"/>
              </p:cNvPicPr>
              <p:nvPr userDrawn="1"/>
            </p:nvPicPr>
            <p:blipFill>
              <a:blip r:embed="rId13">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99"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0"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3"/>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3"/>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3"/>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2"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4">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3"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5"/>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5"/>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4" name="Group 102"/>
          <p:cNvGrpSpPr/>
          <p:nvPr userDrawn="1"/>
        </p:nvGrpSpPr>
        <p:grpSpPr>
          <a:xfrm>
            <a:off x="1852085" y="3282950"/>
            <a:ext cx="5386916" cy="246178"/>
            <a:chOff x="1907091" y="3385870"/>
            <a:chExt cx="4486632" cy="177144"/>
          </a:xfrm>
        </p:grpSpPr>
        <p:sp>
          <p:nvSpPr>
            <p:cNvPr id="176" name="Rectangle 17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0" name="Straight Connector 17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84" name="TextBox 183"/>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347" name="Group 450"/>
          <p:cNvGrpSpPr/>
          <p:nvPr/>
        </p:nvGrpSpPr>
        <p:grpSpPr>
          <a:xfrm>
            <a:off x="1809749" y="5196840"/>
            <a:ext cx="5223508" cy="777240"/>
            <a:chOff x="1784702" y="5654040"/>
            <a:chExt cx="5454298" cy="777240"/>
          </a:xfrm>
        </p:grpSpPr>
        <p:grpSp>
          <p:nvGrpSpPr>
            <p:cNvPr id="349" name="Group 452"/>
            <p:cNvGrpSpPr/>
            <p:nvPr/>
          </p:nvGrpSpPr>
          <p:grpSpPr>
            <a:xfrm>
              <a:off x="1784702" y="5654040"/>
              <a:ext cx="5073298" cy="777240"/>
              <a:chOff x="1784702" y="5654040"/>
              <a:chExt cx="5073298" cy="777240"/>
            </a:xfrm>
          </p:grpSpPr>
          <p:sp>
            <p:nvSpPr>
              <p:cNvPr id="368" name="Freeform 36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9" name="Picture 368" descr="thumb_tack_small.png"/>
              <p:cNvPicPr>
                <a:picLocks noChangeAspect="1"/>
              </p:cNvPicPr>
              <p:nvPr/>
            </p:nvPicPr>
            <p:blipFill>
              <a:blip r:embed="rId16" cstate="print"/>
              <a:stretch>
                <a:fillRect/>
              </a:stretch>
            </p:blipFill>
            <p:spPr>
              <a:xfrm flipH="1">
                <a:off x="1784702" y="5715000"/>
                <a:ext cx="260427" cy="357187"/>
              </a:xfrm>
              <a:prstGeom prst="rect">
                <a:avLst/>
              </a:prstGeom>
            </p:spPr>
          </p:pic>
          <p:pic>
            <p:nvPicPr>
              <p:cNvPr id="370" name="Picture 369" descr="thumb_tack_small.png"/>
              <p:cNvPicPr>
                <a:picLocks noChangeAspect="1"/>
              </p:cNvPicPr>
              <p:nvPr/>
            </p:nvPicPr>
            <p:blipFill>
              <a:blip r:embed="rId17" cstate="print"/>
              <a:stretch>
                <a:fillRect/>
              </a:stretch>
            </p:blipFill>
            <p:spPr>
              <a:xfrm>
                <a:off x="6578599" y="6043613"/>
                <a:ext cx="266700" cy="357187"/>
              </a:xfrm>
              <a:prstGeom prst="rect">
                <a:avLst/>
              </a:prstGeom>
            </p:spPr>
          </p:pic>
        </p:grpSp>
        <p:grpSp>
          <p:nvGrpSpPr>
            <p:cNvPr id="350" name="Group 453"/>
            <p:cNvGrpSpPr/>
            <p:nvPr/>
          </p:nvGrpSpPr>
          <p:grpSpPr>
            <a:xfrm>
              <a:off x="2026920" y="5722620"/>
              <a:ext cx="5212080" cy="594360"/>
              <a:chOff x="1935480" y="5989320"/>
              <a:chExt cx="5212080" cy="594360"/>
            </a:xfrm>
          </p:grpSpPr>
          <p:pic>
            <p:nvPicPr>
              <p:cNvPr id="351" name="Picture 2"/>
              <p:cNvPicPr>
                <a:picLocks noChangeAspect="1" noChangeArrowheads="1"/>
              </p:cNvPicPr>
              <p:nvPr userDrawn="1"/>
            </p:nvPicPr>
            <p:blipFill>
              <a:blip r:embed="rId1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352" name="Group 354"/>
              <p:cNvGrpSpPr/>
              <p:nvPr/>
            </p:nvGrpSpPr>
            <p:grpSpPr>
              <a:xfrm>
                <a:off x="2506980" y="5989320"/>
                <a:ext cx="4640580" cy="570460"/>
                <a:chOff x="2506980" y="5349240"/>
                <a:chExt cx="4640580" cy="570460"/>
              </a:xfrm>
            </p:grpSpPr>
            <p:sp>
              <p:nvSpPr>
                <p:cNvPr id="354" name="TextBox 35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355" name="Group 122"/>
                <p:cNvGrpSpPr/>
                <p:nvPr/>
              </p:nvGrpSpPr>
              <p:grpSpPr>
                <a:xfrm>
                  <a:off x="6497224" y="5349240"/>
                  <a:ext cx="223616" cy="186778"/>
                  <a:chOff x="5842673" y="3935369"/>
                  <a:chExt cx="223616" cy="186778"/>
                </a:xfrm>
              </p:grpSpPr>
              <p:sp>
                <p:nvSpPr>
                  <p:cNvPr id="362" name="Snip Single Corner Rectangle 36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3" name="Rounded Rectangle 36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7" name="Curved Left Arrow 36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56" name="Group 197"/>
                <p:cNvGrpSpPr/>
                <p:nvPr/>
              </p:nvGrpSpPr>
              <p:grpSpPr>
                <a:xfrm>
                  <a:off x="2508726" y="5611923"/>
                  <a:ext cx="1354613" cy="307777"/>
                  <a:chOff x="2645673" y="1897291"/>
                  <a:chExt cx="1066876" cy="322869"/>
                </a:xfrm>
              </p:grpSpPr>
              <p:sp>
                <p:nvSpPr>
                  <p:cNvPr id="360" name="TextBox 35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a:t>
                    </a:r>
                    <a:r>
                      <a:rPr lang="en-US" sz="700" dirty="0" err="1">
                        <a:solidFill>
                          <a:schemeClr val="tx1">
                            <a:lumMod val="50000"/>
                            <a:lumOff val="50000"/>
                          </a:schemeClr>
                        </a:solidFill>
                        <a:latin typeface="Segoe UI" pitchFamily="34" charset="0"/>
                        <a:cs typeface="Segoe UI" pitchFamily="34" charset="0"/>
                      </a:rPr>
                      <a:t>compellimg</a:t>
                    </a:r>
                    <a:r>
                      <a:rPr lang="en-US" sz="700" dirty="0">
                        <a:solidFill>
                          <a:schemeClr val="tx1">
                            <a:lumMod val="50000"/>
                            <a:lumOff val="50000"/>
                          </a:schemeClr>
                        </a:solidFill>
                        <a:latin typeface="Segoe UI" pitchFamily="34" charset="0"/>
                        <a:cs typeface="Segoe UI" pitchFamily="34" charset="0"/>
                      </a:rPr>
                      <a:t>…</a:t>
                    </a:r>
                  </a:p>
                </p:txBody>
              </p:sp>
            </p:grpSp>
            <p:sp>
              <p:nvSpPr>
                <p:cNvPr id="357" name="TextBox 35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58" name="TextBox 35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59" name="TextBox 35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grpSp>
      </p:grpSp>
      <p:grpSp>
        <p:nvGrpSpPr>
          <p:cNvPr id="371" name="Group 520"/>
          <p:cNvGrpSpPr/>
          <p:nvPr userDrawn="1"/>
        </p:nvGrpSpPr>
        <p:grpSpPr>
          <a:xfrm>
            <a:off x="1816098" y="3352800"/>
            <a:ext cx="5217160" cy="814387"/>
            <a:chOff x="1791331" y="4243387"/>
            <a:chExt cx="5447669" cy="814387"/>
          </a:xfrm>
        </p:grpSpPr>
        <p:grpSp>
          <p:nvGrpSpPr>
            <p:cNvPr id="372" name="Group 498"/>
            <p:cNvGrpSpPr/>
            <p:nvPr/>
          </p:nvGrpSpPr>
          <p:grpSpPr>
            <a:xfrm>
              <a:off x="1791331" y="4243387"/>
              <a:ext cx="5447669" cy="814387"/>
              <a:chOff x="1791331" y="5638800"/>
              <a:chExt cx="5447669" cy="814387"/>
            </a:xfrm>
          </p:grpSpPr>
          <p:grpSp>
            <p:nvGrpSpPr>
              <p:cNvPr id="374" name="Group 500"/>
              <p:cNvGrpSpPr/>
              <p:nvPr/>
            </p:nvGrpSpPr>
            <p:grpSpPr>
              <a:xfrm>
                <a:off x="1791331" y="5638800"/>
                <a:ext cx="5066669" cy="814387"/>
                <a:chOff x="1791331" y="5638800"/>
                <a:chExt cx="5066669" cy="814387"/>
              </a:xfrm>
            </p:grpSpPr>
            <p:sp>
              <p:nvSpPr>
                <p:cNvPr id="391" name="Freeform 390"/>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2" name="Picture 391" descr="thumb_tack_small.png"/>
                <p:cNvPicPr>
                  <a:picLocks noChangeAspect="1"/>
                </p:cNvPicPr>
                <p:nvPr/>
              </p:nvPicPr>
              <p:blipFill>
                <a:blip r:embed="rId16" cstate="print"/>
                <a:stretch>
                  <a:fillRect/>
                </a:stretch>
              </p:blipFill>
              <p:spPr>
                <a:xfrm flipH="1">
                  <a:off x="1791331" y="5638800"/>
                  <a:ext cx="260427" cy="357187"/>
                </a:xfrm>
                <a:prstGeom prst="rect">
                  <a:avLst/>
                </a:prstGeom>
              </p:spPr>
            </p:pic>
            <p:pic>
              <p:nvPicPr>
                <p:cNvPr id="393" name="Picture 392" descr="thumb_tack_small.png"/>
                <p:cNvPicPr>
                  <a:picLocks noChangeAspect="1"/>
                </p:cNvPicPr>
                <p:nvPr/>
              </p:nvPicPr>
              <p:blipFill>
                <a:blip r:embed="rId17" cstate="print"/>
                <a:stretch>
                  <a:fillRect/>
                </a:stretch>
              </p:blipFill>
              <p:spPr>
                <a:xfrm>
                  <a:off x="6553200" y="6096000"/>
                  <a:ext cx="266700" cy="357187"/>
                </a:xfrm>
                <a:prstGeom prst="rect">
                  <a:avLst/>
                </a:prstGeom>
              </p:spPr>
            </p:pic>
          </p:grpSp>
          <p:grpSp>
            <p:nvGrpSpPr>
              <p:cNvPr id="375" name="Group 501"/>
              <p:cNvGrpSpPr/>
              <p:nvPr/>
            </p:nvGrpSpPr>
            <p:grpSpPr>
              <a:xfrm>
                <a:off x="2026920" y="5722620"/>
                <a:ext cx="5212080" cy="678179"/>
                <a:chOff x="1935480" y="5989320"/>
                <a:chExt cx="5212080" cy="678179"/>
              </a:xfrm>
            </p:grpSpPr>
            <p:pic>
              <p:nvPicPr>
                <p:cNvPr id="376" name="Picture 2"/>
                <p:cNvPicPr>
                  <a:picLocks noChangeAspect="1" noChangeArrowheads="1"/>
                </p:cNvPicPr>
                <p:nvPr/>
              </p:nvPicPr>
              <p:blipFill>
                <a:blip r:embed="rId1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377" name="Group 354"/>
                <p:cNvGrpSpPr/>
                <p:nvPr/>
              </p:nvGrpSpPr>
              <p:grpSpPr>
                <a:xfrm>
                  <a:off x="2506980" y="5989320"/>
                  <a:ext cx="4640580" cy="678179"/>
                  <a:chOff x="2506980" y="5349240"/>
                  <a:chExt cx="4640580" cy="678179"/>
                </a:xfrm>
              </p:grpSpPr>
              <p:sp>
                <p:nvSpPr>
                  <p:cNvPr id="379" name="TextBox 37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380" name="Group 122"/>
                  <p:cNvGrpSpPr/>
                  <p:nvPr/>
                </p:nvGrpSpPr>
                <p:grpSpPr>
                  <a:xfrm>
                    <a:off x="6497224" y="5349240"/>
                    <a:ext cx="223616" cy="186778"/>
                    <a:chOff x="5842673" y="3935369"/>
                    <a:chExt cx="223616" cy="186778"/>
                  </a:xfrm>
                </p:grpSpPr>
                <p:sp>
                  <p:nvSpPr>
                    <p:cNvPr id="388" name="Snip Single Corner Rectangle 38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9" name="Rounded Rectangle 38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0" name="Curved Left Arrow 38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81" name="Group 197"/>
                  <p:cNvGrpSpPr/>
                  <p:nvPr/>
                </p:nvGrpSpPr>
                <p:grpSpPr>
                  <a:xfrm>
                    <a:off x="2508726" y="5611921"/>
                    <a:ext cx="1354613" cy="415498"/>
                    <a:chOff x="2645673" y="1897285"/>
                    <a:chExt cx="1066876" cy="435872"/>
                  </a:xfrm>
                </p:grpSpPr>
                <p:sp>
                  <p:nvSpPr>
                    <p:cNvPr id="385" name="TextBox 38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7" name="TextBox 386"/>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2" name="TextBox 38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3" name="TextBox 38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4" name="TextBox 38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78" name="Picture 377" descr="WSExplore0010 12-14-2007.png"/>
                <p:cNvPicPr>
                  <a:picLocks noChangeAspect="1"/>
                </p:cNvPicPr>
                <p:nvPr/>
              </p:nvPicPr>
              <p:blipFill>
                <a:blip r:embed="rId14"/>
                <a:stretch>
                  <a:fillRect/>
                </a:stretch>
              </p:blipFill>
              <p:spPr>
                <a:xfrm>
                  <a:off x="1966957" y="6065097"/>
                  <a:ext cx="104775" cy="104775"/>
                </a:xfrm>
                <a:prstGeom prst="rect">
                  <a:avLst/>
                </a:prstGeom>
              </p:spPr>
            </p:pic>
          </p:grpSp>
        </p:grpSp>
        <p:pic>
          <p:nvPicPr>
            <p:cNvPr id="373" name="Picture 372" descr="xls16.png"/>
            <p:cNvPicPr>
              <a:picLocks noChangeAspect="1"/>
            </p:cNvPicPr>
            <p:nvPr/>
          </p:nvPicPr>
          <p:blipFill>
            <a:blip r:embed="rId19"/>
            <a:stretch>
              <a:fillRect/>
            </a:stretch>
          </p:blipFill>
          <p:spPr>
            <a:xfrm>
              <a:off x="2514600" y="4823460"/>
              <a:ext cx="136207" cy="136207"/>
            </a:xfrm>
            <a:prstGeom prst="rect">
              <a:avLst/>
            </a:prstGeom>
          </p:spPr>
        </p:pic>
      </p:grpSp>
      <p:grpSp>
        <p:nvGrpSpPr>
          <p:cNvPr id="394" name="Group 393"/>
          <p:cNvGrpSpPr/>
          <p:nvPr userDrawn="1"/>
        </p:nvGrpSpPr>
        <p:grpSpPr>
          <a:xfrm>
            <a:off x="1822449" y="4189413"/>
            <a:ext cx="5210810" cy="971321"/>
            <a:chOff x="1822449" y="5027613"/>
            <a:chExt cx="5210810" cy="971321"/>
          </a:xfrm>
        </p:grpSpPr>
        <p:grpSp>
          <p:nvGrpSpPr>
            <p:cNvPr id="395" name="Group 218"/>
            <p:cNvGrpSpPr/>
            <p:nvPr/>
          </p:nvGrpSpPr>
          <p:grpSpPr>
            <a:xfrm>
              <a:off x="1822449" y="5027613"/>
              <a:ext cx="5210814" cy="971321"/>
              <a:chOff x="1822449" y="5027613"/>
              <a:chExt cx="5210814" cy="971321"/>
            </a:xfrm>
          </p:grpSpPr>
          <p:grpSp>
            <p:nvGrpSpPr>
              <p:cNvPr id="400" name="Group 478"/>
              <p:cNvGrpSpPr/>
              <p:nvPr/>
            </p:nvGrpSpPr>
            <p:grpSpPr>
              <a:xfrm>
                <a:off x="1822449" y="5027613"/>
                <a:ext cx="4845931" cy="915987"/>
                <a:chOff x="1797962" y="5537200"/>
                <a:chExt cx="5060038" cy="915987"/>
              </a:xfrm>
            </p:grpSpPr>
            <p:sp>
              <p:nvSpPr>
                <p:cNvPr id="415" name="Freeform 414"/>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6" name="Picture 415" descr="thumb_tack_small.png"/>
                <p:cNvPicPr>
                  <a:picLocks noChangeAspect="1"/>
                </p:cNvPicPr>
                <p:nvPr/>
              </p:nvPicPr>
              <p:blipFill>
                <a:blip r:embed="rId16" cstate="print"/>
                <a:stretch>
                  <a:fillRect/>
                </a:stretch>
              </p:blipFill>
              <p:spPr>
                <a:xfrm flipH="1">
                  <a:off x="1797962" y="5537200"/>
                  <a:ext cx="260427" cy="357187"/>
                </a:xfrm>
                <a:prstGeom prst="rect">
                  <a:avLst/>
                </a:prstGeom>
              </p:spPr>
            </p:pic>
            <p:pic>
              <p:nvPicPr>
                <p:cNvPr id="417" name="Picture 416" descr="thumb_tack_small.png"/>
                <p:cNvPicPr>
                  <a:picLocks noChangeAspect="1"/>
                </p:cNvPicPr>
                <p:nvPr/>
              </p:nvPicPr>
              <p:blipFill>
                <a:blip r:embed="rId17" cstate="print"/>
                <a:stretch>
                  <a:fillRect/>
                </a:stretch>
              </p:blipFill>
              <p:spPr>
                <a:xfrm>
                  <a:off x="6553200" y="6096000"/>
                  <a:ext cx="266700" cy="357187"/>
                </a:xfrm>
                <a:prstGeom prst="rect">
                  <a:avLst/>
                </a:prstGeom>
              </p:spPr>
            </p:pic>
          </p:grpSp>
          <p:grpSp>
            <p:nvGrpSpPr>
              <p:cNvPr id="401" name="Group 479"/>
              <p:cNvGrpSpPr/>
              <p:nvPr/>
            </p:nvGrpSpPr>
            <p:grpSpPr>
              <a:xfrm>
                <a:off x="2041720" y="5213033"/>
                <a:ext cx="4991543" cy="785901"/>
                <a:chOff x="1935480" y="5989320"/>
                <a:chExt cx="5212080" cy="785901"/>
              </a:xfrm>
            </p:grpSpPr>
            <p:pic>
              <p:nvPicPr>
                <p:cNvPr id="402" name="Picture 2"/>
                <p:cNvPicPr>
                  <a:picLocks noChangeAspect="1" noChangeArrowheads="1"/>
                </p:cNvPicPr>
                <p:nvPr/>
              </p:nvPicPr>
              <p:blipFill>
                <a:blip r:embed="rId1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403" name="Group 354"/>
                <p:cNvGrpSpPr/>
                <p:nvPr/>
              </p:nvGrpSpPr>
              <p:grpSpPr>
                <a:xfrm>
                  <a:off x="2506980" y="5989320"/>
                  <a:ext cx="4640580" cy="785901"/>
                  <a:chOff x="2506980" y="5349240"/>
                  <a:chExt cx="4640580" cy="785901"/>
                </a:xfrm>
              </p:grpSpPr>
              <p:sp>
                <p:nvSpPr>
                  <p:cNvPr id="404" name="TextBox 40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405" name="Group 122"/>
                  <p:cNvGrpSpPr/>
                  <p:nvPr/>
                </p:nvGrpSpPr>
                <p:grpSpPr>
                  <a:xfrm>
                    <a:off x="6497224" y="5349240"/>
                    <a:ext cx="223616" cy="186778"/>
                    <a:chOff x="5842673" y="3935369"/>
                    <a:chExt cx="223616" cy="186778"/>
                  </a:xfrm>
                </p:grpSpPr>
                <p:sp>
                  <p:nvSpPr>
                    <p:cNvPr id="412" name="Snip Single Corner Rectangle 41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3" name="Rounded Rectangle 41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4" name="Curved Left Arrow 41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406" name="Group 197"/>
                  <p:cNvGrpSpPr/>
                  <p:nvPr/>
                </p:nvGrpSpPr>
                <p:grpSpPr>
                  <a:xfrm>
                    <a:off x="2508726" y="5611921"/>
                    <a:ext cx="1354613" cy="523220"/>
                    <a:chOff x="2645673" y="1897286"/>
                    <a:chExt cx="1066876" cy="548876"/>
                  </a:xfrm>
                </p:grpSpPr>
                <p:sp>
                  <p:nvSpPr>
                    <p:cNvPr id="410" name="TextBox 4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1" name="TextBox 410"/>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 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07" name="TextBox 40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08" name="TextBox 40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09" name="TextBox 40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396" name="Group 217"/>
            <p:cNvGrpSpPr/>
            <p:nvPr/>
          </p:nvGrpSpPr>
          <p:grpSpPr>
            <a:xfrm>
              <a:off x="2042160" y="5257800"/>
              <a:ext cx="590662" cy="587693"/>
              <a:chOff x="2042160" y="5257800"/>
              <a:chExt cx="590662" cy="587693"/>
            </a:xfrm>
          </p:grpSpPr>
          <p:pic>
            <p:nvPicPr>
              <p:cNvPr id="397" name="Picture 2"/>
              <p:cNvPicPr>
                <a:picLocks noChangeAspect="1" noChangeArrowheads="1"/>
              </p:cNvPicPr>
              <p:nvPr/>
            </p:nvPicPr>
            <p:blipFill>
              <a:blip r:embed="rId2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98" name="Picture 397" descr="WSExplore0010 12-14-2007.png"/>
              <p:cNvPicPr>
                <a:picLocks noChangeAspect="1"/>
              </p:cNvPicPr>
              <p:nvPr/>
            </p:nvPicPr>
            <p:blipFill>
              <a:blip r:embed="rId14"/>
              <a:stretch>
                <a:fillRect/>
              </a:stretch>
            </p:blipFill>
            <p:spPr>
              <a:xfrm>
                <a:off x="2071864" y="5288810"/>
                <a:ext cx="100342" cy="104775"/>
              </a:xfrm>
              <a:prstGeom prst="rect">
                <a:avLst/>
              </a:prstGeom>
            </p:spPr>
          </p:pic>
          <p:pic>
            <p:nvPicPr>
              <p:cNvPr id="399" name="Picture 398" descr="ppt16.png"/>
              <p:cNvPicPr>
                <a:picLocks noChangeAspect="1"/>
              </p:cNvPicPr>
              <p:nvPr/>
            </p:nvPicPr>
            <p:blipFill>
              <a:blip r:embed="rId21"/>
              <a:stretch>
                <a:fillRect/>
              </a:stretch>
            </p:blipFill>
            <p:spPr>
              <a:xfrm>
                <a:off x="2511518" y="5718829"/>
                <a:ext cx="121304" cy="126664"/>
              </a:xfrm>
              <a:prstGeom prst="rect">
                <a:avLst/>
              </a:prstGeom>
            </p:spPr>
          </p:pic>
        </p:grpSp>
      </p:grpSp>
      <p:grpSp>
        <p:nvGrpSpPr>
          <p:cNvPr id="418" name="Group 473"/>
          <p:cNvGrpSpPr/>
          <p:nvPr userDrawn="1"/>
        </p:nvGrpSpPr>
        <p:grpSpPr>
          <a:xfrm>
            <a:off x="1809749" y="6096000"/>
            <a:ext cx="5223508" cy="838200"/>
            <a:chOff x="1784702" y="5081587"/>
            <a:chExt cx="5454298" cy="838200"/>
          </a:xfrm>
        </p:grpSpPr>
        <p:grpSp>
          <p:nvGrpSpPr>
            <p:cNvPr id="419" name="Group 450"/>
            <p:cNvGrpSpPr/>
            <p:nvPr/>
          </p:nvGrpSpPr>
          <p:grpSpPr>
            <a:xfrm>
              <a:off x="1784702" y="5081587"/>
              <a:ext cx="5454298" cy="838200"/>
              <a:chOff x="1784702" y="5614987"/>
              <a:chExt cx="5454298" cy="838200"/>
            </a:xfrm>
          </p:grpSpPr>
          <p:grpSp>
            <p:nvGrpSpPr>
              <p:cNvPr id="421" name="Group 452"/>
              <p:cNvGrpSpPr/>
              <p:nvPr/>
            </p:nvGrpSpPr>
            <p:grpSpPr>
              <a:xfrm>
                <a:off x="1784702" y="5614987"/>
                <a:ext cx="5073298" cy="838200"/>
                <a:chOff x="1784702" y="5614987"/>
                <a:chExt cx="5073298" cy="838200"/>
              </a:xfrm>
            </p:grpSpPr>
            <p:sp>
              <p:nvSpPr>
                <p:cNvPr id="437" name="Freeform 43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8" name="Picture 437" descr="thumb_tack_small.png"/>
                <p:cNvPicPr>
                  <a:picLocks noChangeAspect="1"/>
                </p:cNvPicPr>
                <p:nvPr/>
              </p:nvPicPr>
              <p:blipFill>
                <a:blip r:embed="rId16" cstate="print"/>
                <a:stretch>
                  <a:fillRect/>
                </a:stretch>
              </p:blipFill>
              <p:spPr>
                <a:xfrm flipH="1">
                  <a:off x="1784702" y="5614987"/>
                  <a:ext cx="260427" cy="357187"/>
                </a:xfrm>
                <a:prstGeom prst="rect">
                  <a:avLst/>
                </a:prstGeom>
              </p:spPr>
            </p:pic>
            <p:pic>
              <p:nvPicPr>
                <p:cNvPr id="439" name="Picture 438" descr="thumb_tack_small.png"/>
                <p:cNvPicPr>
                  <a:picLocks noChangeAspect="1"/>
                </p:cNvPicPr>
                <p:nvPr/>
              </p:nvPicPr>
              <p:blipFill>
                <a:blip r:embed="rId17" cstate="print"/>
                <a:stretch>
                  <a:fillRect/>
                </a:stretch>
              </p:blipFill>
              <p:spPr>
                <a:xfrm>
                  <a:off x="6553200" y="6096000"/>
                  <a:ext cx="266700" cy="357187"/>
                </a:xfrm>
                <a:prstGeom prst="rect">
                  <a:avLst/>
                </a:prstGeom>
              </p:spPr>
            </p:pic>
          </p:grpSp>
          <p:grpSp>
            <p:nvGrpSpPr>
              <p:cNvPr id="422" name="Group 453"/>
              <p:cNvGrpSpPr/>
              <p:nvPr/>
            </p:nvGrpSpPr>
            <p:grpSpPr>
              <a:xfrm>
                <a:off x="2026920" y="5722620"/>
                <a:ext cx="5212080" cy="594360"/>
                <a:chOff x="1935480" y="5989320"/>
                <a:chExt cx="5212080" cy="594360"/>
              </a:xfrm>
            </p:grpSpPr>
            <p:pic>
              <p:nvPicPr>
                <p:cNvPr id="423" name="Picture 2"/>
                <p:cNvPicPr>
                  <a:picLocks noChangeAspect="1" noChangeArrowheads="1"/>
                </p:cNvPicPr>
                <p:nvPr/>
              </p:nvPicPr>
              <p:blipFill>
                <a:blip r:embed="rId1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424" name="Group 354"/>
                <p:cNvGrpSpPr/>
                <p:nvPr/>
              </p:nvGrpSpPr>
              <p:grpSpPr>
                <a:xfrm>
                  <a:off x="2506980" y="5989320"/>
                  <a:ext cx="4640580" cy="462737"/>
                  <a:chOff x="2506980" y="5349240"/>
                  <a:chExt cx="4640580" cy="462737"/>
                </a:xfrm>
              </p:grpSpPr>
              <p:sp>
                <p:nvSpPr>
                  <p:cNvPr id="426" name="TextBox 425"/>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427" name="Group 122"/>
                  <p:cNvGrpSpPr/>
                  <p:nvPr/>
                </p:nvGrpSpPr>
                <p:grpSpPr>
                  <a:xfrm>
                    <a:off x="6497224" y="5349240"/>
                    <a:ext cx="223616" cy="186778"/>
                    <a:chOff x="5842673" y="3935369"/>
                    <a:chExt cx="223616" cy="186778"/>
                  </a:xfrm>
                </p:grpSpPr>
                <p:sp>
                  <p:nvSpPr>
                    <p:cNvPr id="434" name="Snip Single Corner Rectangle 43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5" name="Rounded Rectangle 43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6" name="Curved Left Arrow 43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428" name="Group 197"/>
                  <p:cNvGrpSpPr/>
                  <p:nvPr/>
                </p:nvGrpSpPr>
                <p:grpSpPr>
                  <a:xfrm>
                    <a:off x="2508726" y="5611921"/>
                    <a:ext cx="1432296" cy="200056"/>
                    <a:chOff x="2645673" y="1897291"/>
                    <a:chExt cx="1128058" cy="209866"/>
                  </a:xfrm>
                </p:grpSpPr>
                <p:sp>
                  <p:nvSpPr>
                    <p:cNvPr id="432" name="TextBox 43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33" name="TextBox 432"/>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429" name="TextBox 42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30" name="TextBox 42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31" name="TextBox 43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425" name="Picture 424" descr="WSExplore0010 12-14-2007.png"/>
                <p:cNvPicPr>
                  <a:picLocks noChangeAspect="1"/>
                </p:cNvPicPr>
                <p:nvPr/>
              </p:nvPicPr>
              <p:blipFill>
                <a:blip r:embed="rId14"/>
                <a:stretch>
                  <a:fillRect/>
                </a:stretch>
              </p:blipFill>
              <p:spPr>
                <a:xfrm>
                  <a:off x="1966957" y="6065097"/>
                  <a:ext cx="104775" cy="104775"/>
                </a:xfrm>
                <a:prstGeom prst="rect">
                  <a:avLst/>
                </a:prstGeom>
              </p:spPr>
            </p:pic>
          </p:grpSp>
        </p:grpSp>
        <p:pic>
          <p:nvPicPr>
            <p:cNvPr id="420" name="Picture 419" descr="IC16DOCX.gif"/>
            <p:cNvPicPr>
              <a:picLocks noChangeAspect="1"/>
            </p:cNvPicPr>
            <p:nvPr/>
          </p:nvPicPr>
          <p:blipFill>
            <a:blip r:embed="rId22"/>
            <a:stretch>
              <a:fillRect/>
            </a:stretch>
          </p:blipFill>
          <p:spPr>
            <a:xfrm>
              <a:off x="2514600" y="5692140"/>
              <a:ext cx="115389" cy="115389"/>
            </a:xfrm>
            <a:prstGeom prst="rect">
              <a:avLst/>
            </a:prstGeom>
          </p:spPr>
        </p:pic>
      </p:grpSp>
      <p:pic>
        <p:nvPicPr>
          <p:cNvPr id="440" name="Picture 439"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grpSp>
        <p:nvGrpSpPr>
          <p:cNvPr id="467" name="Group 466"/>
          <p:cNvGrpSpPr/>
          <p:nvPr userDrawn="1"/>
        </p:nvGrpSpPr>
        <p:grpSpPr>
          <a:xfrm>
            <a:off x="1911350" y="2809696"/>
            <a:ext cx="4950460" cy="215444"/>
            <a:chOff x="1911350" y="2809696"/>
            <a:chExt cx="4950460" cy="215444"/>
          </a:xfrm>
        </p:grpSpPr>
        <p:pic>
          <p:nvPicPr>
            <p:cNvPr id="457" name="Picture 456" descr="MSOL_Share_32.gif"/>
            <p:cNvPicPr>
              <a:picLocks noChangeAspect="1"/>
            </p:cNvPicPr>
            <p:nvPr userDrawn="1"/>
          </p:nvPicPr>
          <p:blipFill>
            <a:blip r:embed="rId23">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459" name="Rectangle 458"/>
            <p:cNvSpPr/>
            <p:nvPr userDrawn="1"/>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461" name="Rectangle 460"/>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464" name="Rectangle 463"/>
            <p:cNvSpPr/>
            <p:nvPr userDrawn="1"/>
          </p:nvSpPr>
          <p:spPr>
            <a:xfrm>
              <a:off x="2387600" y="2809696"/>
              <a:ext cx="1997267" cy="215444"/>
            </a:xfrm>
            <a:prstGeom prst="rect">
              <a:avLst/>
            </a:prstGeom>
          </p:spPr>
          <p:txBody>
            <a:bodyPr wrap="square">
              <a:spAutoFit/>
            </a:bodyPr>
            <a:lstStyle/>
            <a:p>
              <a:r>
                <a:rPr lang="en-US" sz="800" i="1" dirty="0">
                  <a:solidFill>
                    <a:schemeClr val="tx1"/>
                  </a:solidFill>
                  <a:latin typeface="Segoe UI" pitchFamily="34" charset="0"/>
                </a:rPr>
                <a:t>Click to enter people to share with…</a:t>
              </a:r>
            </a:p>
          </p:txBody>
        </p:sp>
        <p:sp>
          <p:nvSpPr>
            <p:cNvPr id="465" name="Chevron 464"/>
            <p:cNvSpPr/>
            <p:nvPr userDrawn="1"/>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66" name="Chevron 465"/>
            <p:cNvSpPr/>
            <p:nvPr userDrawn="1"/>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1027" name="Picture 3"/>
          <p:cNvPicPr>
            <a:picLocks noChangeAspect="1" noChangeArrowheads="1"/>
          </p:cNvPicPr>
          <p:nvPr userDrawn="1"/>
        </p:nvPicPr>
        <p:blipFill>
          <a:blip r:embed="rId24" cstate="print"/>
          <a:srcRect l="1866" r="19728"/>
          <a:stretch>
            <a:fillRect/>
          </a:stretch>
        </p:blipFill>
        <p:spPr bwMode="auto">
          <a:xfrm>
            <a:off x="2057400" y="5323230"/>
            <a:ext cx="533400" cy="528930"/>
          </a:xfrm>
          <a:prstGeom prst="rect">
            <a:avLst/>
          </a:prstGeom>
          <a:noFill/>
          <a:ln w="9525">
            <a:noFill/>
            <a:miter lim="800000"/>
            <a:headEnd/>
            <a:tailEnd/>
          </a:ln>
          <a:effectLst/>
        </p:spPr>
      </p:pic>
      <p:pic>
        <p:nvPicPr>
          <p:cNvPr id="262" name="Picture 261" descr="IC16DOCX.gif"/>
          <p:cNvPicPr>
            <a:picLocks noChangeAspect="1"/>
          </p:cNvPicPr>
          <p:nvPr userDrawn="1"/>
        </p:nvPicPr>
        <p:blipFill>
          <a:blip r:embed="rId22"/>
          <a:stretch>
            <a:fillRect/>
          </a:stretch>
        </p:blipFill>
        <p:spPr>
          <a:xfrm>
            <a:off x="2508763" y="5768340"/>
            <a:ext cx="110506" cy="115389"/>
          </a:xfrm>
          <a:prstGeom prst="rect">
            <a:avLst/>
          </a:prstGeom>
        </p:spPr>
      </p:pic>
      <p:pic>
        <p:nvPicPr>
          <p:cNvPr id="263" name="Picture 262" descr="WSExplore0010 12-14-2007.png"/>
          <p:cNvPicPr>
            <a:picLocks noChangeAspect="1"/>
          </p:cNvPicPr>
          <p:nvPr userDrawn="1"/>
        </p:nvPicPr>
        <p:blipFill>
          <a:blip r:embed="rId14"/>
          <a:stretch>
            <a:fillRect/>
          </a:stretch>
        </p:blipFill>
        <p:spPr>
          <a:xfrm>
            <a:off x="2071863" y="5341197"/>
            <a:ext cx="100342" cy="104775"/>
          </a:xfrm>
          <a:prstGeom prst="rect">
            <a:avLst/>
          </a:prstGeom>
        </p:spPr>
      </p:pic>
      <p:grpSp>
        <p:nvGrpSpPr>
          <p:cNvPr id="260" name="Group 259"/>
          <p:cNvGrpSpPr/>
          <p:nvPr userDrawn="1"/>
        </p:nvGrpSpPr>
        <p:grpSpPr>
          <a:xfrm>
            <a:off x="7439025" y="2362200"/>
            <a:ext cx="1285875" cy="4230410"/>
            <a:chOff x="7439025" y="2333625"/>
            <a:chExt cx="1285875" cy="4230410"/>
          </a:xfrm>
        </p:grpSpPr>
        <p:sp>
          <p:nvSpPr>
            <p:cNvPr id="261" name="Rectangle 260"/>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64" name="Rectangle 263"/>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268" name="Rectangle 267"/>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270" name="Group 269"/>
          <p:cNvGrpSpPr/>
          <p:nvPr userDrawn="1"/>
        </p:nvGrpSpPr>
        <p:grpSpPr>
          <a:xfrm>
            <a:off x="76200" y="1195385"/>
            <a:ext cx="1760219" cy="5312095"/>
            <a:chOff x="76200" y="1195385"/>
            <a:chExt cx="1760219" cy="5312095"/>
          </a:xfrm>
        </p:grpSpPr>
        <p:sp>
          <p:nvSpPr>
            <p:cNvPr id="272" name="Rectangle 271"/>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74" name="Rounded Rectangle 273"/>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75" name="Rectangle 274"/>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76" name="Rectangle 275"/>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77" name="Picture 2" descr="Watch free Web seminars">
              <a:hlinkClick r:id="rId9"/>
            </p:cNvPr>
            <p:cNvPicPr>
              <a:picLocks noChangeAspect="1" noChangeArrowheads="1"/>
            </p:cNvPicPr>
            <p:nvPr userDrawn="1"/>
          </p:nvPicPr>
          <p:blipFill>
            <a:blip r:embed="rId10">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278" name="Group 352"/>
            <p:cNvGrpSpPr/>
            <p:nvPr userDrawn="1"/>
          </p:nvGrpSpPr>
          <p:grpSpPr>
            <a:xfrm>
              <a:off x="83819" y="5153025"/>
              <a:ext cx="1752600" cy="1354455"/>
              <a:chOff x="83819" y="5153025"/>
              <a:chExt cx="1752600" cy="1354455"/>
            </a:xfrm>
          </p:grpSpPr>
          <p:sp>
            <p:nvSpPr>
              <p:cNvPr id="323" name="Rectangle 322"/>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24" name="Rectangle 323"/>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37" name="Rectangle 336"/>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38" name="Rectangle 337"/>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339" name="Rectangle 338"/>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341" name="Rectangle 340"/>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42" name="Rectangle 341"/>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343" name="Rectangle 342"/>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44" name="Rectangle 343"/>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345" name="Group 329"/>
              <p:cNvGrpSpPr/>
              <p:nvPr userDrawn="1"/>
            </p:nvGrpSpPr>
            <p:grpSpPr>
              <a:xfrm>
                <a:off x="83819" y="6258572"/>
                <a:ext cx="1752600" cy="248908"/>
                <a:chOff x="152400" y="5865741"/>
                <a:chExt cx="1752600" cy="262008"/>
              </a:xfrm>
            </p:grpSpPr>
            <p:sp>
              <p:nvSpPr>
                <p:cNvPr id="442" name="Rectangle 441"/>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45" name="Isosceles Triangle 444"/>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6" name="Rectangle 345"/>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48" name="Rectangle 347"/>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53" name="Rectangle 352"/>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41" name="Rectangle 440"/>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279" name="Rectangle 278"/>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80" name="Group 500"/>
            <p:cNvGrpSpPr/>
            <p:nvPr userDrawn="1"/>
          </p:nvGrpSpPr>
          <p:grpSpPr>
            <a:xfrm>
              <a:off x="227490" y="1656894"/>
              <a:ext cx="1360009" cy="1333956"/>
              <a:chOff x="189390" y="3876675"/>
              <a:chExt cx="1360009" cy="1333956"/>
            </a:xfrm>
          </p:grpSpPr>
          <p:sp>
            <p:nvSpPr>
              <p:cNvPr id="284" name="Rectangle 283"/>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85" name="Group 277"/>
              <p:cNvGrpSpPr/>
              <p:nvPr userDrawn="1"/>
            </p:nvGrpSpPr>
            <p:grpSpPr>
              <a:xfrm>
                <a:off x="336549" y="4101534"/>
                <a:ext cx="76200" cy="71438"/>
                <a:chOff x="3962400" y="3581400"/>
                <a:chExt cx="457200" cy="428628"/>
              </a:xfrm>
              <a:solidFill>
                <a:schemeClr val="bg1">
                  <a:lumMod val="65000"/>
                </a:schemeClr>
              </a:solidFill>
            </p:grpSpPr>
            <p:sp>
              <p:nvSpPr>
                <p:cNvPr id="318" name="Isosceles Triangle 31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lowchart: Manual Operation 31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6" name="Rectangle 285"/>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87" name="Group 277"/>
              <p:cNvGrpSpPr/>
              <p:nvPr userDrawn="1"/>
            </p:nvGrpSpPr>
            <p:grpSpPr>
              <a:xfrm>
                <a:off x="336549" y="4241234"/>
                <a:ext cx="76200" cy="71438"/>
                <a:chOff x="3962400" y="3581400"/>
                <a:chExt cx="457200" cy="428628"/>
              </a:xfrm>
              <a:solidFill>
                <a:schemeClr val="bg1">
                  <a:lumMod val="65000"/>
                </a:schemeClr>
              </a:solidFill>
            </p:grpSpPr>
            <p:sp>
              <p:nvSpPr>
                <p:cNvPr id="316" name="Isosceles Triangle 31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lowchart: Manual Operation 31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8" name="Rectangle 287"/>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290" name="Group 277"/>
              <p:cNvGrpSpPr/>
              <p:nvPr userDrawn="1"/>
            </p:nvGrpSpPr>
            <p:grpSpPr>
              <a:xfrm>
                <a:off x="336549" y="4380478"/>
                <a:ext cx="76200" cy="71438"/>
                <a:chOff x="3962400" y="3581400"/>
                <a:chExt cx="457200" cy="428628"/>
              </a:xfrm>
              <a:solidFill>
                <a:schemeClr val="bg1">
                  <a:lumMod val="65000"/>
                </a:schemeClr>
              </a:solidFill>
            </p:grpSpPr>
            <p:sp>
              <p:nvSpPr>
                <p:cNvPr id="312" name="Isosceles Triangle 31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Flowchart: Manual Operation 31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1" name="Rectangle 290"/>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294" name="Group 277"/>
              <p:cNvGrpSpPr/>
              <p:nvPr userDrawn="1"/>
            </p:nvGrpSpPr>
            <p:grpSpPr>
              <a:xfrm>
                <a:off x="336549" y="4520178"/>
                <a:ext cx="76200" cy="71438"/>
                <a:chOff x="3962400" y="3581400"/>
                <a:chExt cx="457200" cy="428628"/>
              </a:xfrm>
              <a:solidFill>
                <a:schemeClr val="bg1">
                  <a:lumMod val="65000"/>
                </a:schemeClr>
              </a:solidFill>
            </p:grpSpPr>
            <p:sp>
              <p:nvSpPr>
                <p:cNvPr id="310" name="Isosceles Triangle 309"/>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Flowchart: Manual Operation 31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6" name="Rectangle 295"/>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298" name="Group 348"/>
              <p:cNvGrpSpPr/>
              <p:nvPr userDrawn="1"/>
            </p:nvGrpSpPr>
            <p:grpSpPr>
              <a:xfrm>
                <a:off x="336549" y="4576087"/>
                <a:ext cx="764543" cy="215444"/>
                <a:chOff x="546100" y="3308350"/>
                <a:chExt cx="764543" cy="215444"/>
              </a:xfrm>
            </p:grpSpPr>
            <p:grpSp>
              <p:nvGrpSpPr>
                <p:cNvPr id="306" name="Group 277"/>
                <p:cNvGrpSpPr/>
                <p:nvPr userDrawn="1"/>
              </p:nvGrpSpPr>
              <p:grpSpPr>
                <a:xfrm>
                  <a:off x="546100" y="3386703"/>
                  <a:ext cx="76200" cy="71438"/>
                  <a:chOff x="3962400" y="3581400"/>
                  <a:chExt cx="457200" cy="428628"/>
                </a:xfrm>
                <a:solidFill>
                  <a:schemeClr val="bg1">
                    <a:lumMod val="65000"/>
                  </a:schemeClr>
                </a:solidFill>
              </p:grpSpPr>
              <p:sp>
                <p:nvSpPr>
                  <p:cNvPr id="308" name="Isosceles Triangle 30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lowchart: Manual Operation 30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7" name="Rectangle 306"/>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299" name="Picture 298" descr="expando copy.gif"/>
              <p:cNvPicPr>
                <a:picLocks noChangeAspect="1"/>
              </p:cNvPicPr>
              <p:nvPr userDrawn="1"/>
            </p:nvPicPr>
            <p:blipFill>
              <a:blip r:embed="rId25"/>
              <a:stretch>
                <a:fillRect/>
              </a:stretch>
            </p:blipFill>
            <p:spPr>
              <a:xfrm>
                <a:off x="195258" y="4768100"/>
                <a:ext cx="85725" cy="85725"/>
              </a:xfrm>
              <a:prstGeom prst="rect">
                <a:avLst/>
              </a:prstGeom>
            </p:spPr>
          </p:pic>
          <p:pic>
            <p:nvPicPr>
              <p:cNvPr id="300" name="Picture 299" descr="collapso.gif"/>
              <p:cNvPicPr>
                <a:picLocks noChangeAspect="1"/>
              </p:cNvPicPr>
              <p:nvPr userDrawn="1"/>
            </p:nvPicPr>
            <p:blipFill>
              <a:blip r:embed="rId26"/>
              <a:stretch>
                <a:fillRect/>
              </a:stretch>
            </p:blipFill>
            <p:spPr>
              <a:xfrm>
                <a:off x="189390" y="3948112"/>
                <a:ext cx="85725" cy="85725"/>
              </a:xfrm>
              <a:prstGeom prst="rect">
                <a:avLst/>
              </a:prstGeom>
            </p:spPr>
          </p:pic>
          <p:sp>
            <p:nvSpPr>
              <p:cNvPr id="301" name="Rectangle 300"/>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302" name="Picture 301" descr="expando copy.gif"/>
              <p:cNvPicPr>
                <a:picLocks noChangeAspect="1"/>
              </p:cNvPicPr>
              <p:nvPr userDrawn="1"/>
            </p:nvPicPr>
            <p:blipFill>
              <a:blip r:embed="rId25"/>
              <a:stretch>
                <a:fillRect/>
              </a:stretch>
            </p:blipFill>
            <p:spPr>
              <a:xfrm>
                <a:off x="195258" y="4915745"/>
                <a:ext cx="85725" cy="85725"/>
              </a:xfrm>
              <a:prstGeom prst="rect">
                <a:avLst/>
              </a:prstGeom>
            </p:spPr>
          </p:pic>
          <p:sp>
            <p:nvSpPr>
              <p:cNvPr id="303" name="Rectangle 302"/>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304" name="Picture 303" descr="expando copy.gif"/>
              <p:cNvPicPr>
                <a:picLocks noChangeAspect="1"/>
              </p:cNvPicPr>
              <p:nvPr userDrawn="1"/>
            </p:nvPicPr>
            <p:blipFill>
              <a:blip r:embed="rId25"/>
              <a:stretch>
                <a:fillRect/>
              </a:stretch>
            </p:blipFill>
            <p:spPr>
              <a:xfrm>
                <a:off x="195258" y="5058611"/>
                <a:ext cx="85725" cy="85725"/>
              </a:xfrm>
              <a:prstGeom prst="rect">
                <a:avLst/>
              </a:prstGeom>
            </p:spPr>
          </p:pic>
          <p:sp>
            <p:nvSpPr>
              <p:cNvPr id="305" name="Rectangle 304"/>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81"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82" name="Isosceles Triangle 281"/>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lowchart: Manual Operation 282"/>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446" name="Picture 445" descr="tab2.png"/>
          <p:cNvPicPr>
            <a:picLocks noChangeAspect="1"/>
          </p:cNvPicPr>
          <p:nvPr userDrawn="1"/>
        </p:nvPicPr>
        <p:blipFill>
          <a:blip r:embed="rId27"/>
          <a:srcRect t="5699" b="13296"/>
          <a:stretch>
            <a:fillRect/>
          </a:stretch>
        </p:blipFill>
        <p:spPr>
          <a:xfrm>
            <a:off x="637309" y="571500"/>
            <a:ext cx="2918692" cy="266700"/>
          </a:xfrm>
          <a:prstGeom prst="rect">
            <a:avLst/>
          </a:prstGeom>
        </p:spPr>
      </p:pic>
      <p:pic>
        <p:nvPicPr>
          <p:cNvPr id="386" name="Picture 385" descr="tabe.png"/>
          <p:cNvPicPr>
            <a:picLocks noChangeAspect="1"/>
          </p:cNvPicPr>
          <p:nvPr userDrawn="1"/>
        </p:nvPicPr>
        <p:blipFill>
          <a:blip r:embed="rId28"/>
          <a:stretch>
            <a:fillRect/>
          </a:stretch>
        </p:blipFill>
        <p:spPr>
          <a:xfrm>
            <a:off x="1333500" y="6582064"/>
            <a:ext cx="1476375" cy="266700"/>
          </a:xfrm>
          <a:prstGeom prst="rect">
            <a:avLst/>
          </a:prstGeom>
        </p:spPr>
      </p:pic>
      <p:pic>
        <p:nvPicPr>
          <p:cNvPr id="450" name="Picture 2"/>
          <p:cNvPicPr>
            <a:picLocks noChangeAspect="1" noChangeArrowheads="1"/>
          </p:cNvPicPr>
          <p:nvPr userDrawn="1"/>
        </p:nvPicPr>
        <p:blipFill>
          <a:blip r:embed="rId29"/>
          <a:srcRect l="2289" t="97181" r="95104" b="77"/>
          <a:stretch>
            <a:fillRect/>
          </a:stretch>
        </p:blipFill>
        <p:spPr bwMode="auto">
          <a:xfrm>
            <a:off x="502444" y="6583678"/>
            <a:ext cx="778669" cy="255878"/>
          </a:xfrm>
          <a:prstGeom prst="rect">
            <a:avLst/>
          </a:prstGeom>
          <a:noFill/>
          <a:ln w="9525">
            <a:noFill/>
            <a:miter lim="800000"/>
            <a:headEnd/>
            <a:tailEnd/>
          </a:ln>
          <a:effectLst/>
        </p:spPr>
      </p:pic>
      <p:grpSp>
        <p:nvGrpSpPr>
          <p:cNvPr id="454" name="Group 61"/>
          <p:cNvGrpSpPr/>
          <p:nvPr userDrawn="1"/>
        </p:nvGrpSpPr>
        <p:grpSpPr>
          <a:xfrm>
            <a:off x="7073900" y="3307912"/>
            <a:ext cx="165100" cy="3208668"/>
            <a:chOff x="8894313" y="884725"/>
            <a:chExt cx="172212" cy="3346888"/>
          </a:xfrm>
        </p:grpSpPr>
        <p:sp>
          <p:nvSpPr>
            <p:cNvPr id="455" name="Rectangle 454"/>
            <p:cNvSpPr/>
            <p:nvPr/>
          </p:nvSpPr>
          <p:spPr>
            <a:xfrm>
              <a:off x="8894313" y="884725"/>
              <a:ext cx="172212" cy="3346888"/>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6" name="Rectangle 45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3" name="Group 67"/>
            <p:cNvGrpSpPr/>
            <p:nvPr/>
          </p:nvGrpSpPr>
          <p:grpSpPr>
            <a:xfrm>
              <a:off x="8939993" y="2382966"/>
              <a:ext cx="73152" cy="87341"/>
              <a:chOff x="8939993" y="2382966"/>
              <a:chExt cx="73152" cy="87341"/>
            </a:xfrm>
          </p:grpSpPr>
          <p:sp>
            <p:nvSpPr>
              <p:cNvPr id="470" name="Rounded Rectangle 46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1" name="Rounded Rectangle 47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2" name="Rounded Rectangle 47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8" name="Isosceles Triangle 46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9" name="Isosceles Triangle 468"/>
            <p:cNvSpPr/>
            <p:nvPr/>
          </p:nvSpPr>
          <p:spPr>
            <a:xfrm rot="10800000">
              <a:off x="8942079" y="41300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WS - Corkboard Style">
    <p:spTree>
      <p:nvGrpSpPr>
        <p:cNvPr id="1" name=""/>
        <p:cNvGrpSpPr/>
        <p:nvPr/>
      </p:nvGrpSpPr>
      <p:grpSpPr>
        <a:xfrm>
          <a:off x="0" y="0"/>
          <a:ext cx="0" cy="0"/>
          <a:chOff x="0" y="0"/>
          <a:chExt cx="0" cy="0"/>
        </a:xfrm>
      </p:grpSpPr>
      <p:pic>
        <p:nvPicPr>
          <p:cNvPr id="7" name="Picture 2"/>
          <p:cNvPicPr>
            <a:picLocks noChangeAspect="1" noChangeArrowheads="1"/>
          </p:cNvPicPr>
          <p:nvPr userDrawn="1"/>
        </p:nvPicPr>
        <p:blipFill>
          <a:blip r:embed="rId2">
            <a:lum bright="8000"/>
          </a:blip>
          <a:srcRect/>
          <a:stretch>
            <a:fillRect/>
          </a:stretch>
        </p:blipFill>
        <p:spPr bwMode="auto">
          <a:xfrm>
            <a:off x="0" y="0"/>
            <a:ext cx="9144000" cy="6858000"/>
          </a:xfrm>
          <a:prstGeom prst="rect">
            <a:avLst/>
          </a:prstGeom>
          <a:noFill/>
          <a:ln w="9525">
            <a:noFill/>
            <a:miter lim="800000"/>
            <a:headEnd/>
            <a:tailEnd/>
          </a:ln>
          <a:effectLst/>
        </p:spPr>
      </p:pic>
      <p:pic>
        <p:nvPicPr>
          <p:cNvPr id="8" name="Picture 7" descr="Picture1.png"/>
          <p:cNvPicPr>
            <a:picLocks noChangeAspect="1"/>
          </p:cNvPicPr>
          <p:nvPr userDrawn="1"/>
        </p:nvPicPr>
        <p:blipFill>
          <a:blip r:embed="rId3"/>
          <a:stretch>
            <a:fillRect/>
          </a:stretch>
        </p:blipFill>
        <p:spPr>
          <a:xfrm>
            <a:off x="5937" y="0"/>
            <a:ext cx="9138063" cy="6858000"/>
          </a:xfrm>
          <a:prstGeom prst="rect">
            <a:avLst/>
          </a:prstGeom>
        </p:spPr>
      </p:pic>
      <p:pic>
        <p:nvPicPr>
          <p:cNvPr id="14" name="Picture 13" descr="office-logo.png"/>
          <p:cNvPicPr>
            <a:picLocks noChangeAspect="1"/>
          </p:cNvPicPr>
          <p:nvPr userDrawn="1"/>
        </p:nvPicPr>
        <p:blipFill>
          <a:blip r:embed="rId4" cstate="print"/>
          <a:stretch>
            <a:fillRect/>
          </a:stretch>
        </p:blipFill>
        <p:spPr>
          <a:xfrm>
            <a:off x="151651" y="930646"/>
            <a:ext cx="737363" cy="191102"/>
          </a:xfrm>
          <a:prstGeom prst="rect">
            <a:avLst/>
          </a:prstGeom>
        </p:spPr>
      </p:pic>
      <p:sp>
        <p:nvSpPr>
          <p:cNvPr id="18" name="Title Placeholder 1"/>
          <p:cNvSpPr>
            <a:spLocks noGrp="1"/>
          </p:cNvSpPr>
          <p:nvPr>
            <p:ph type="title"/>
          </p:nvPr>
        </p:nvSpPr>
        <p:spPr>
          <a:xfrm>
            <a:off x="88900" y="50800"/>
            <a:ext cx="5257800" cy="182562"/>
          </a:xfrm>
          <a:prstGeom prst="rect">
            <a:avLst/>
          </a:prstGeom>
          <a:noFill/>
        </p:spPr>
        <p:txBody>
          <a:bodyPr vert="horz" lIns="91440" tIns="45720" rIns="91440" bIns="45720" rtlCol="0" anchor="ctr">
            <a:noAutofit/>
          </a:bodyPr>
          <a:lstStyle>
            <a:lvl1pPr algn="l">
              <a:defRPr sz="1200" baseline="0"/>
            </a:lvl1pPr>
          </a:lstStyle>
          <a:p>
            <a:endParaRPr lang="en-US" dirty="0"/>
          </a:p>
        </p:txBody>
      </p:sp>
      <p:pic>
        <p:nvPicPr>
          <p:cNvPr id="19" name="Picture 3"/>
          <p:cNvPicPr>
            <a:picLocks noChangeAspect="1" noChangeArrowheads="1"/>
          </p:cNvPicPr>
          <p:nvPr userDrawn="1"/>
        </p:nvPicPr>
        <p:blipFill>
          <a:blip r:embed="rId5"/>
          <a:srcRect l="736" t="4534"/>
          <a:stretch>
            <a:fillRect/>
          </a:stretch>
        </p:blipFill>
        <p:spPr bwMode="auto">
          <a:xfrm>
            <a:off x="793238" y="571500"/>
            <a:ext cx="2070612" cy="290979"/>
          </a:xfrm>
          <a:prstGeom prst="rect">
            <a:avLst/>
          </a:prstGeom>
          <a:noFill/>
          <a:ln w="9525">
            <a:noFill/>
            <a:miter lim="800000"/>
            <a:headEnd/>
            <a:tailEnd/>
          </a:ln>
          <a:effectLst/>
        </p:spPr>
      </p:pic>
      <p:sp>
        <p:nvSpPr>
          <p:cNvPr id="20" name="Rectangle 19"/>
          <p:cNvSpPr/>
          <p:nvPr userDrawn="1"/>
        </p:nvSpPr>
        <p:spPr>
          <a:xfrm>
            <a:off x="952500" y="600075"/>
            <a:ext cx="1236236" cy="215444"/>
          </a:xfrm>
          <a:prstGeom prst="rect">
            <a:avLst/>
          </a:prstGeom>
        </p:spPr>
        <p:txBody>
          <a:bodyPr wrap="none">
            <a:spAutoFit/>
          </a:bodyPr>
          <a:lstStyle/>
          <a:p>
            <a:pPr algn="ctr"/>
            <a:r>
              <a:rPr lang="en-US" sz="800" dirty="0">
                <a:solidFill>
                  <a:schemeClr val="accent1">
                    <a:lumMod val="50000"/>
                  </a:schemeClr>
                </a:solidFill>
                <a:latin typeface="Tahoma" pitchFamily="34" charset="0"/>
                <a:ea typeface="Tahoma" pitchFamily="34" charset="0"/>
                <a:cs typeface="Tahoma" pitchFamily="34" charset="0"/>
              </a:rPr>
              <a:t>Office Live Workspaces</a:t>
            </a:r>
          </a:p>
        </p:txBody>
      </p:sp>
      <p:grpSp>
        <p:nvGrpSpPr>
          <p:cNvPr id="2" name="Group 279"/>
          <p:cNvGrpSpPr/>
          <p:nvPr userDrawn="1"/>
        </p:nvGrpSpPr>
        <p:grpSpPr>
          <a:xfrm>
            <a:off x="3581400" y="881854"/>
            <a:ext cx="6304154" cy="323165"/>
            <a:chOff x="3581400" y="881854"/>
            <a:chExt cx="6304154" cy="323165"/>
          </a:xfrm>
        </p:grpSpPr>
        <p:grpSp>
          <p:nvGrpSpPr>
            <p:cNvPr id="3" name="Group 16"/>
            <p:cNvGrpSpPr/>
            <p:nvPr userDrawn="1"/>
          </p:nvGrpSpPr>
          <p:grpSpPr>
            <a:xfrm>
              <a:off x="3581400" y="898922"/>
              <a:ext cx="6304154" cy="288194"/>
              <a:chOff x="59269" y="1248090"/>
              <a:chExt cx="2767994" cy="279476"/>
            </a:xfrm>
          </p:grpSpPr>
          <p:sp>
            <p:nvSpPr>
              <p:cNvPr id="11" name="Rectangle 10"/>
              <p:cNvSpPr/>
              <p:nvPr/>
            </p:nvSpPr>
            <p:spPr>
              <a:xfrm>
                <a:off x="226938" y="1248090"/>
                <a:ext cx="2600325" cy="278125"/>
              </a:xfrm>
              <a:prstGeom prst="rect">
                <a:avLst/>
              </a:prstGeom>
              <a:gradFill>
                <a:gsLst>
                  <a:gs pos="22000">
                    <a:srgbClr val="D4DAE0">
                      <a:alpha val="0"/>
                    </a:srgbClr>
                  </a:gs>
                  <a:gs pos="36000">
                    <a:srgbClr val="C6CFD6"/>
                  </a:gs>
                  <a:gs pos="38000">
                    <a:srgbClr val="CDD6DC"/>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userDrawn="1"/>
            </p:nvSpPr>
            <p:spPr>
              <a:xfrm>
                <a:off x="59269" y="1249441"/>
                <a:ext cx="2328334" cy="278125"/>
              </a:xfrm>
              <a:prstGeom prst="rect">
                <a:avLst/>
              </a:prstGeom>
              <a:gradFill>
                <a:gsLst>
                  <a:gs pos="22000">
                    <a:schemeClr val="tx2">
                      <a:lumMod val="20000"/>
                      <a:lumOff val="80000"/>
                    </a:schemeClr>
                  </a:gs>
                  <a:gs pos="47000">
                    <a:srgbClr val="CBD4DB"/>
                  </a:gs>
                  <a:gs pos="48000">
                    <a:srgbClr val="C6CFD7"/>
                  </a:gs>
                  <a:gs pos="100000">
                    <a:srgbClr val="DEE6E9">
                      <a:alpha val="0"/>
                    </a:srgbClr>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TextBox 12"/>
            <p:cNvSpPr txBox="1"/>
            <p:nvPr userDrawn="1"/>
          </p:nvSpPr>
          <p:spPr>
            <a:xfrm>
              <a:off x="7580065" y="881854"/>
              <a:ext cx="1419225" cy="323165"/>
            </a:xfrm>
            <a:prstGeom prst="rect">
              <a:avLst/>
            </a:prstGeom>
            <a:noFill/>
          </p:spPr>
          <p:txBody>
            <a:bodyPr wrap="square" rtlCol="0">
              <a:spAutoFit/>
            </a:bodyPr>
            <a:lstStyle/>
            <a:p>
              <a:r>
                <a:rPr lang="en-US" sz="750" dirty="0">
                  <a:latin typeface="Segoe UI" pitchFamily="34" charset="0"/>
                  <a:cs typeface="Segoe UI" pitchFamily="34" charset="0"/>
                </a:rPr>
                <a:t>Deanne Lee          </a:t>
              </a:r>
              <a:r>
                <a:rPr lang="en-US" sz="750" dirty="0">
                  <a:solidFill>
                    <a:schemeClr val="tx2">
                      <a:lumMod val="60000"/>
                      <a:lumOff val="40000"/>
                    </a:schemeClr>
                  </a:solidFill>
                  <a:latin typeface="Segoe UI" pitchFamily="34" charset="0"/>
                  <a:cs typeface="Segoe UI" pitchFamily="34" charset="0"/>
                </a:rPr>
                <a:t>Sign out</a:t>
              </a:r>
            </a:p>
            <a:p>
              <a:r>
                <a:rPr lang="en-US" sz="750" dirty="0">
                  <a:latin typeface="Segoe UI" pitchFamily="34" charset="0"/>
                  <a:cs typeface="Segoe UI" pitchFamily="34" charset="0"/>
                </a:rPr>
                <a:t>fabrikam.com</a:t>
              </a:r>
              <a:r>
                <a:rPr lang="en-US" sz="700" dirty="0">
                  <a:latin typeface="Arial" pitchFamily="34" charset="0"/>
                  <a:cs typeface="Arial" pitchFamily="34" charset="0"/>
                </a:rPr>
                <a:t>  </a:t>
              </a:r>
              <a:r>
                <a:rPr lang="en-US" sz="700" dirty="0">
                  <a:latin typeface="Wingdings 3" pitchFamily="18" charset="2"/>
                </a:rPr>
                <a:t>€</a:t>
              </a:r>
              <a:endParaRPr lang="en-US" sz="700" dirty="0">
                <a:latin typeface="Arial" pitchFamily="34" charset="0"/>
                <a:cs typeface="Arial" pitchFamily="34" charset="0"/>
              </a:endParaRPr>
            </a:p>
          </p:txBody>
        </p:sp>
        <p:pic>
          <p:nvPicPr>
            <p:cNvPr id="22" name="Picture 23" descr="deanna_work.jpg"/>
            <p:cNvPicPr>
              <a:picLocks noChangeAspect="1"/>
            </p:cNvPicPr>
            <p:nvPr userDrawn="1"/>
          </p:nvPicPr>
          <p:blipFill>
            <a:blip r:embed="rId6" cstate="print"/>
            <a:srcRect l="4808" t="8781" r="66025" b="37951"/>
            <a:stretch>
              <a:fillRect/>
            </a:stretch>
          </p:blipFill>
          <p:spPr bwMode="auto">
            <a:xfrm>
              <a:off x="7399090" y="924399"/>
              <a:ext cx="228600" cy="228600"/>
            </a:xfrm>
            <a:prstGeom prst="rect">
              <a:avLst/>
            </a:prstGeom>
            <a:solidFill>
              <a:srgbClr val="FFFFFF">
                <a:shade val="85000"/>
              </a:srgbClr>
            </a:solidFill>
            <a:ln w="31750" cap="sq">
              <a:solidFill>
                <a:srgbClr val="FFFFFF"/>
              </a:solidFill>
              <a:miter lim="800000"/>
            </a:ln>
            <a:effectLst/>
            <a:scene3d>
              <a:camera prst="orthographicFront"/>
              <a:lightRig rig="twoPt" dir="t">
                <a:rot lat="0" lon="0" rev="7200000"/>
              </a:lightRig>
            </a:scene3d>
            <a:sp3d>
              <a:bevelT w="25400" h="19050"/>
              <a:contourClr>
                <a:srgbClr val="FFFFFF"/>
              </a:contourClr>
            </a:sp3d>
          </p:spPr>
        </p:pic>
      </p:grpSp>
      <p:sp>
        <p:nvSpPr>
          <p:cNvPr id="97" name="Rectangle 96"/>
          <p:cNvSpPr/>
          <p:nvPr userDrawn="1"/>
        </p:nvSpPr>
        <p:spPr>
          <a:xfrm>
            <a:off x="1838325" y="2181225"/>
            <a:ext cx="7054487" cy="4592955"/>
          </a:xfrm>
          <a:prstGeom prst="rect">
            <a:avLst/>
          </a:prstGeom>
          <a:solidFill>
            <a:schemeClr val="bg1"/>
          </a:soli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 name="Group 332"/>
          <p:cNvGrpSpPr/>
          <p:nvPr userDrawn="1"/>
        </p:nvGrpSpPr>
        <p:grpSpPr>
          <a:xfrm>
            <a:off x="9006963" y="1356360"/>
            <a:ext cx="18107" cy="685821"/>
            <a:chOff x="6862196" y="1295400"/>
            <a:chExt cx="18029" cy="685821"/>
          </a:xfrm>
        </p:grpSpPr>
        <p:cxnSp>
          <p:nvCxnSpPr>
            <p:cNvPr id="321" name="Straight Connector 320"/>
            <p:cNvCxnSpPr/>
            <p:nvPr/>
          </p:nvCxnSpPr>
          <p:spPr>
            <a:xfrm rot="10800000" flipH="1">
              <a:off x="6862196"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10800000" flipH="1">
              <a:off x="6878637"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5" name="Group 102"/>
          <p:cNvGrpSpPr/>
          <p:nvPr/>
        </p:nvGrpSpPr>
        <p:grpSpPr>
          <a:xfrm>
            <a:off x="1852084" y="3262618"/>
            <a:ext cx="7022221" cy="246178"/>
            <a:chOff x="1907091" y="3385870"/>
            <a:chExt cx="4486632" cy="177144"/>
          </a:xfrm>
        </p:grpSpPr>
        <p:sp>
          <p:nvSpPr>
            <p:cNvPr id="271" name="Rectangle 270"/>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3" name="Straight Connector 27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75" name="Rectangle 174"/>
          <p:cNvSpPr/>
          <p:nvPr userDrawn="1"/>
        </p:nvSpPr>
        <p:spPr>
          <a:xfrm>
            <a:off x="1843160" y="2183236"/>
            <a:ext cx="7049478" cy="884437"/>
          </a:xfrm>
          <a:prstGeom prst="rect">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203"/>
          <p:cNvGrpSpPr/>
          <p:nvPr userDrawn="1"/>
        </p:nvGrpSpPr>
        <p:grpSpPr>
          <a:xfrm>
            <a:off x="1828800" y="1195385"/>
            <a:ext cx="7091363" cy="965081"/>
            <a:chOff x="1828800" y="1195385"/>
            <a:chExt cx="7091363" cy="965081"/>
          </a:xfrm>
        </p:grpSpPr>
        <p:sp>
          <p:nvSpPr>
            <p:cNvPr id="257" name="Rounded Rectangle 256"/>
            <p:cNvSpPr/>
            <p:nvPr userDrawn="1"/>
          </p:nvSpPr>
          <p:spPr>
            <a:xfrm>
              <a:off x="1828807" y="1195385"/>
              <a:ext cx="7091356" cy="228600"/>
            </a:xfrm>
            <a:prstGeom prst="roundRect">
              <a:avLst>
                <a:gd name="adj" fmla="val 3308"/>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5" name="Rounded Rectangle 264"/>
            <p:cNvSpPr/>
            <p:nvPr userDrawn="1"/>
          </p:nvSpPr>
          <p:spPr>
            <a:xfrm>
              <a:off x="1828800" y="1413706"/>
              <a:ext cx="7058826" cy="746760"/>
            </a:xfrm>
            <a:prstGeom prst="roundRect">
              <a:avLst>
                <a:gd name="adj" fmla="val 3308"/>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69" name="Rectangle 268"/>
            <p:cNvSpPr/>
            <p:nvPr userDrawn="1"/>
          </p:nvSpPr>
          <p:spPr>
            <a:xfrm>
              <a:off x="5054600" y="2023305"/>
              <a:ext cx="2179638"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View</a:t>
              </a:r>
            </a:p>
          </p:txBody>
        </p:sp>
        <p:grpSp>
          <p:nvGrpSpPr>
            <p:cNvPr id="9" name="Group 322"/>
            <p:cNvGrpSpPr/>
            <p:nvPr userDrawn="1"/>
          </p:nvGrpSpPr>
          <p:grpSpPr>
            <a:xfrm>
              <a:off x="6076950" y="1516380"/>
              <a:ext cx="675185" cy="490369"/>
              <a:chOff x="4942064" y="1508760"/>
              <a:chExt cx="840897" cy="490369"/>
            </a:xfrm>
          </p:grpSpPr>
          <p:grpSp>
            <p:nvGrpSpPr>
              <p:cNvPr id="10" name="Group 289"/>
              <p:cNvGrpSpPr/>
              <p:nvPr/>
            </p:nvGrpSpPr>
            <p:grpSpPr>
              <a:xfrm>
                <a:off x="5079891" y="1508760"/>
                <a:ext cx="428626" cy="277177"/>
                <a:chOff x="4572000" y="2743200"/>
                <a:chExt cx="990600" cy="457200"/>
              </a:xfrm>
            </p:grpSpPr>
            <p:sp>
              <p:nvSpPr>
                <p:cNvPr id="332" name="Rectangle 331"/>
                <p:cNvSpPr/>
                <p:nvPr/>
              </p:nvSpPr>
              <p:spPr>
                <a:xfrm>
                  <a:off x="45720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3" name="Rectangle 332"/>
                <p:cNvSpPr/>
                <p:nvPr/>
              </p:nvSpPr>
              <p:spPr>
                <a:xfrm>
                  <a:off x="5181600" y="2743200"/>
                  <a:ext cx="381000" cy="304800"/>
                </a:xfrm>
                <a:prstGeom prst="rect">
                  <a:avLst/>
                </a:prstGeom>
                <a:gradFill>
                  <a:gsLst>
                    <a:gs pos="0">
                      <a:schemeClr val="accent1">
                        <a:tint val="50000"/>
                        <a:satMod val="300000"/>
                        <a:alpha val="49000"/>
                      </a:schemeClr>
                    </a:gs>
                    <a:gs pos="35000">
                      <a:schemeClr val="accent1">
                        <a:tint val="37000"/>
                        <a:satMod val="300000"/>
                        <a:alpha val="44000"/>
                      </a:schemeClr>
                    </a:gs>
                    <a:gs pos="100000">
                      <a:schemeClr val="accent1">
                        <a:tint val="15000"/>
                        <a:satMod val="350000"/>
                        <a:alpha val="4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4" name="Rectangle 333"/>
                <p:cNvSpPr/>
                <p:nvPr/>
              </p:nvSpPr>
              <p:spPr>
                <a:xfrm>
                  <a:off x="46482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5" name="Rectangle 334"/>
                <p:cNvSpPr/>
                <p:nvPr/>
              </p:nvSpPr>
              <p:spPr>
                <a:xfrm>
                  <a:off x="5105400" y="2819400"/>
                  <a:ext cx="381000" cy="304800"/>
                </a:xfrm>
                <a:prstGeom prst="rect">
                  <a:avLst/>
                </a:prstGeom>
                <a:gradFill>
                  <a:gsLst>
                    <a:gs pos="0">
                      <a:schemeClr val="accent1">
                        <a:tint val="50000"/>
                        <a:satMod val="300000"/>
                        <a:alpha val="77000"/>
                      </a:schemeClr>
                    </a:gs>
                    <a:gs pos="35000">
                      <a:schemeClr val="accent1">
                        <a:tint val="37000"/>
                        <a:satMod val="300000"/>
                        <a:alpha val="76000"/>
                      </a:schemeClr>
                    </a:gs>
                    <a:gs pos="100000">
                      <a:schemeClr val="accent1">
                        <a:tint val="15000"/>
                        <a:satMod val="350000"/>
                        <a:alpha val="83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6" name="Rectangle 335"/>
                <p:cNvSpPr/>
                <p:nvPr/>
              </p:nvSpPr>
              <p:spPr>
                <a:xfrm>
                  <a:off x="4769344" y="2895600"/>
                  <a:ext cx="595912" cy="30480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31" name="Round Same Side Corner Rectangle 330"/>
              <p:cNvSpPr/>
              <p:nvPr/>
            </p:nvSpPr>
            <p:spPr>
              <a:xfrm>
                <a:off x="4942064" y="1783685"/>
                <a:ext cx="840897"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Card-3D™ </a:t>
                </a:r>
              </a:p>
            </p:txBody>
          </p:sp>
        </p:grpSp>
        <p:grpSp>
          <p:nvGrpSpPr>
            <p:cNvPr id="13" name="Group 321"/>
            <p:cNvGrpSpPr/>
            <p:nvPr userDrawn="1"/>
          </p:nvGrpSpPr>
          <p:grpSpPr>
            <a:xfrm>
              <a:off x="6636386" y="1516380"/>
              <a:ext cx="592765" cy="487248"/>
              <a:chOff x="5715000" y="1520771"/>
              <a:chExt cx="590226" cy="487248"/>
            </a:xfrm>
          </p:grpSpPr>
          <p:grpSp>
            <p:nvGrpSpPr>
              <p:cNvPr id="15" name="Group 307"/>
              <p:cNvGrpSpPr/>
              <p:nvPr/>
            </p:nvGrpSpPr>
            <p:grpSpPr>
              <a:xfrm>
                <a:off x="5860117" y="1520771"/>
                <a:ext cx="304800" cy="254106"/>
                <a:chOff x="4553453" y="3249120"/>
                <a:chExt cx="402210" cy="254106"/>
              </a:xfrm>
            </p:grpSpPr>
            <p:sp>
              <p:nvSpPr>
                <p:cNvPr id="327" name="Rectangle 326"/>
                <p:cNvSpPr/>
                <p:nvPr/>
              </p:nvSpPr>
              <p:spPr>
                <a:xfrm rot="890252">
                  <a:off x="4736687" y="3378766"/>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8" name="Rectangle 327"/>
                <p:cNvSpPr/>
                <p:nvPr/>
              </p:nvSpPr>
              <p:spPr>
                <a:xfrm>
                  <a:off x="4660485" y="3302563"/>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29" name="Rectangle 328"/>
                <p:cNvSpPr/>
                <p:nvPr/>
              </p:nvSpPr>
              <p:spPr>
                <a:xfrm rot="20652262">
                  <a:off x="4553453" y="3249120"/>
                  <a:ext cx="218976" cy="124460"/>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26" name="Round Same Side Corner Rectangle 325"/>
              <p:cNvSpPr/>
              <p:nvPr/>
            </p:nvSpPr>
            <p:spPr>
              <a:xfrm>
                <a:off x="5715000" y="1792575"/>
                <a:ext cx="590226"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err="1">
                    <a:solidFill>
                      <a:schemeClr val="accent1"/>
                    </a:solidFill>
                    <a:latin typeface="Segoe UI" pitchFamily="34" charset="0"/>
                    <a:cs typeface="Segoe UI" pitchFamily="34" charset="0"/>
                  </a:rPr>
                  <a:t>DeskSort</a:t>
                </a:r>
                <a:endParaRPr lang="en-US" sz="800" dirty="0">
                  <a:solidFill>
                    <a:schemeClr val="accent1"/>
                  </a:solidFill>
                  <a:latin typeface="Segoe UI" pitchFamily="34" charset="0"/>
                  <a:cs typeface="Segoe UI" pitchFamily="34" charset="0"/>
                </a:endParaRPr>
              </a:p>
            </p:txBody>
          </p:sp>
        </p:grpSp>
        <p:sp>
          <p:nvSpPr>
            <p:cNvPr id="266" name="Rounded Rectangle 265"/>
            <p:cNvSpPr/>
            <p:nvPr userDrawn="1"/>
          </p:nvSpPr>
          <p:spPr>
            <a:xfrm>
              <a:off x="3525437" y="1200346"/>
              <a:ext cx="612223" cy="273050"/>
            </a:xfrm>
            <a:prstGeom prst="roundRect">
              <a:avLst>
                <a:gd name="adj" fmla="val 19535"/>
              </a:avLst>
            </a:prstGeom>
            <a:solidFill>
              <a:schemeClr val="accent1">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tx1"/>
                  </a:solidFill>
                  <a:latin typeface="Segoe UI" pitchFamily="34" charset="0"/>
                  <a:cs typeface="Segoe UI" pitchFamily="34" charset="0"/>
                </a:rPr>
                <a:t>Format</a:t>
              </a:r>
            </a:p>
          </p:txBody>
        </p:sp>
        <p:sp>
          <p:nvSpPr>
            <p:cNvPr id="267" name="Rectangle 266"/>
            <p:cNvSpPr/>
            <p:nvPr userDrawn="1"/>
          </p:nvSpPr>
          <p:spPr>
            <a:xfrm>
              <a:off x="1837883" y="2023305"/>
              <a:ext cx="3191317" cy="136525"/>
            </a:xfrm>
            <a:prstGeom prst="rect">
              <a:avLst/>
            </a:prstGeom>
            <a:solidFill>
              <a:schemeClr val="accent1">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bg1"/>
                  </a:solidFill>
                  <a:latin typeface="Segoe UI" pitchFamily="34" charset="0"/>
                  <a:cs typeface="Segoe UI" pitchFamily="34" charset="0"/>
                </a:rPr>
                <a:t>Apply</a:t>
              </a:r>
            </a:p>
          </p:txBody>
        </p:sp>
        <p:grpSp>
          <p:nvGrpSpPr>
            <p:cNvPr id="16" name="Group 332"/>
            <p:cNvGrpSpPr/>
            <p:nvPr userDrawn="1"/>
          </p:nvGrpSpPr>
          <p:grpSpPr>
            <a:xfrm>
              <a:off x="5032375" y="1356360"/>
              <a:ext cx="18107" cy="685821"/>
              <a:chOff x="5457128" y="1295400"/>
              <a:chExt cx="18029" cy="685821"/>
            </a:xfrm>
          </p:grpSpPr>
          <p:cxnSp>
            <p:nvCxnSpPr>
              <p:cNvPr id="314" name="Straight Connector 313"/>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grpSp>
          <p:nvGrpSpPr>
            <p:cNvPr id="17" name="Group 295"/>
            <p:cNvGrpSpPr/>
            <p:nvPr userDrawn="1"/>
          </p:nvGrpSpPr>
          <p:grpSpPr>
            <a:xfrm>
              <a:off x="5186270" y="1533655"/>
              <a:ext cx="304800" cy="218383"/>
              <a:chOff x="6848740" y="1557470"/>
              <a:chExt cx="304800" cy="218383"/>
            </a:xfrm>
          </p:grpSpPr>
          <p:sp>
            <p:nvSpPr>
              <p:cNvPr id="289" name="Rectangle 288"/>
              <p:cNvSpPr/>
              <p:nvPr userDrawn="1"/>
            </p:nvSpPr>
            <p:spPr>
              <a:xfrm>
                <a:off x="6848740" y="1557470"/>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2" name="Rectangle 291"/>
              <p:cNvSpPr/>
              <p:nvPr userDrawn="1"/>
            </p:nvSpPr>
            <p:spPr>
              <a:xfrm>
                <a:off x="6848740" y="1618073"/>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3" name="Rectangle 292"/>
              <p:cNvSpPr/>
              <p:nvPr userDrawn="1"/>
            </p:nvSpPr>
            <p:spPr>
              <a:xfrm>
                <a:off x="6848740" y="1678676"/>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295" name="Rectangle 294"/>
              <p:cNvSpPr/>
              <p:nvPr userDrawn="1"/>
            </p:nvSpPr>
            <p:spPr>
              <a:xfrm>
                <a:off x="6848740" y="1739278"/>
                <a:ext cx="304800" cy="3657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297" name="Round Same Side Corner Rectangle 296"/>
            <p:cNvSpPr/>
            <p:nvPr userDrawn="1"/>
          </p:nvSpPr>
          <p:spPr>
            <a:xfrm>
              <a:off x="5118100" y="1794097"/>
              <a:ext cx="449162"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Detail</a:t>
              </a:r>
            </a:p>
          </p:txBody>
        </p:sp>
        <p:grpSp>
          <p:nvGrpSpPr>
            <p:cNvPr id="23" name="Group 336"/>
            <p:cNvGrpSpPr/>
            <p:nvPr userDrawn="1"/>
          </p:nvGrpSpPr>
          <p:grpSpPr>
            <a:xfrm>
              <a:off x="5657747" y="1524000"/>
              <a:ext cx="304800" cy="228600"/>
              <a:chOff x="5867400" y="1524000"/>
              <a:chExt cx="304800" cy="276860"/>
            </a:xfrm>
          </p:grpSpPr>
          <p:sp>
            <p:nvSpPr>
              <p:cNvPr id="325" name="Rounded Rectangle 324"/>
              <p:cNvSpPr/>
              <p:nvPr userDrawn="1"/>
            </p:nvSpPr>
            <p:spPr>
              <a:xfrm>
                <a:off x="5867400" y="15240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30" name="Rounded Rectangle 329"/>
              <p:cNvSpPr/>
              <p:nvPr userDrawn="1"/>
            </p:nvSpPr>
            <p:spPr>
              <a:xfrm>
                <a:off x="5867400" y="1676400"/>
                <a:ext cx="304800" cy="12446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sp>
          <p:nvSpPr>
            <p:cNvPr id="340" name="Round Same Side Corner Rectangle 339"/>
            <p:cNvSpPr/>
            <p:nvPr userDrawn="1"/>
          </p:nvSpPr>
          <p:spPr>
            <a:xfrm>
              <a:off x="5613400" y="1794097"/>
              <a:ext cx="401714" cy="215444"/>
            </a:xfrm>
            <a:prstGeom prst="round2SameRect">
              <a:avLst>
                <a:gd name="adj1" fmla="val 3205"/>
                <a:gd name="adj2" fmla="val 0"/>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spAutoFit/>
            </a:bodyPr>
            <a:lstStyle/>
            <a:p>
              <a:pPr algn="ctr"/>
              <a:r>
                <a:rPr lang="en-US" sz="800" dirty="0">
                  <a:solidFill>
                    <a:schemeClr val="accent1"/>
                  </a:solidFill>
                  <a:latin typeface="Segoe UI" pitchFamily="34" charset="0"/>
                  <a:cs typeface="Segoe UI" pitchFamily="34" charset="0"/>
                </a:rPr>
                <a:t>Card</a:t>
              </a:r>
            </a:p>
          </p:txBody>
        </p:sp>
        <p:grpSp>
          <p:nvGrpSpPr>
            <p:cNvPr id="24" name="Group 332"/>
            <p:cNvGrpSpPr/>
            <p:nvPr userDrawn="1"/>
          </p:nvGrpSpPr>
          <p:grpSpPr>
            <a:xfrm>
              <a:off x="7212328" y="1356360"/>
              <a:ext cx="18107" cy="685821"/>
              <a:chOff x="5457128" y="1295400"/>
              <a:chExt cx="18029" cy="685821"/>
            </a:xfrm>
          </p:grpSpPr>
          <p:cxnSp>
            <p:nvCxnSpPr>
              <p:cNvPr id="443" name="Straight Connector 442"/>
              <p:cNvCxnSpPr/>
              <p:nvPr/>
            </p:nvCxnSpPr>
            <p:spPr>
              <a:xfrm rot="10800000" flipH="1">
                <a:off x="5457128" y="1295421"/>
                <a:ext cx="1588" cy="685800"/>
              </a:xfrm>
              <a:prstGeom prst="line">
                <a:avLst/>
              </a:prstGeom>
              <a:ln>
                <a:gradFill>
                  <a:gsLst>
                    <a:gs pos="0">
                      <a:schemeClr val="bg1"/>
                    </a:gs>
                    <a:gs pos="100000">
                      <a:srgbClr val="DBEBFB">
                        <a:alpha val="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rot="10800000" flipH="1">
                <a:off x="5473569" y="1295400"/>
                <a:ext cx="1588" cy="685800"/>
              </a:xfrm>
              <a:prstGeom prst="line">
                <a:avLst/>
              </a:prstGeom>
              <a:ln>
                <a:gradFill>
                  <a:gsLst>
                    <a:gs pos="0">
                      <a:srgbClr val="A3BFDC"/>
                    </a:gs>
                    <a:gs pos="100000">
                      <a:srgbClr val="DBEBFB">
                        <a:alpha val="4000"/>
                      </a:srgbClr>
                    </a:gs>
                  </a:gsLst>
                  <a:lin ang="5400000" scaled="0"/>
                </a:gradFill>
                <a:prstDash val="solid"/>
              </a:ln>
            </p:spPr>
            <p:style>
              <a:lnRef idx="1">
                <a:schemeClr val="accent1"/>
              </a:lnRef>
              <a:fillRef idx="0">
                <a:schemeClr val="accent1"/>
              </a:fillRef>
              <a:effectRef idx="0">
                <a:schemeClr val="accent1"/>
              </a:effectRef>
              <a:fontRef idx="minor">
                <a:schemeClr val="tx1"/>
              </a:fontRef>
            </p:style>
          </p:cxnSp>
        </p:grpSp>
        <p:sp>
          <p:nvSpPr>
            <p:cNvPr id="256" name="Rounded Rectangle 255"/>
            <p:cNvSpPr/>
            <p:nvPr userDrawn="1"/>
          </p:nvSpPr>
          <p:spPr>
            <a:xfrm>
              <a:off x="350520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endParaRPr lang="en-US" sz="800" dirty="0">
                <a:solidFill>
                  <a:schemeClr val="accent1">
                    <a:lumMod val="75000"/>
                  </a:schemeClr>
                </a:solidFill>
                <a:latin typeface="Segoe UI" pitchFamily="34" charset="0"/>
                <a:cs typeface="Segoe UI" pitchFamily="34" charset="0"/>
              </a:endParaRPr>
            </a:p>
          </p:txBody>
        </p:sp>
      </p:grpSp>
      <p:grpSp>
        <p:nvGrpSpPr>
          <p:cNvPr id="25" name="Group 61"/>
          <p:cNvGrpSpPr/>
          <p:nvPr userDrawn="1"/>
        </p:nvGrpSpPr>
        <p:grpSpPr>
          <a:xfrm>
            <a:off x="8895706" y="884207"/>
            <a:ext cx="164592" cy="5623560"/>
            <a:chOff x="8901933" y="884725"/>
            <a:chExt cx="164592" cy="5623560"/>
          </a:xfrm>
        </p:grpSpPr>
        <p:sp>
          <p:nvSpPr>
            <p:cNvPr id="206" name="Rectangle 20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7" name="Rectangle 20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67"/>
            <p:cNvGrpSpPr/>
            <p:nvPr/>
          </p:nvGrpSpPr>
          <p:grpSpPr>
            <a:xfrm>
              <a:off x="8939993" y="2382966"/>
              <a:ext cx="73152" cy="87341"/>
              <a:chOff x="8939993" y="2382966"/>
              <a:chExt cx="73152" cy="87341"/>
            </a:xfrm>
          </p:grpSpPr>
          <p:sp>
            <p:nvSpPr>
              <p:cNvPr id="212" name="Rounded Rectangle 21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3" name="Rounded Rectangle 21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Rounded Rectangle 21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9" name="Isosceles Triangle 20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Isosceles Triangle 21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Rectangle 215"/>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7" name="Rectangle 216"/>
          <p:cNvSpPr/>
          <p:nvPr userDrawn="1"/>
        </p:nvSpPr>
        <p:spPr>
          <a:xfrm>
            <a:off x="83819" y="5370141"/>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19" name="Rectangle 218"/>
          <p:cNvSpPr/>
          <p:nvPr userDrawn="1"/>
        </p:nvSpPr>
        <p:spPr>
          <a:xfrm>
            <a:off x="83819" y="5598197"/>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20" name="Rectangle 219"/>
          <p:cNvSpPr/>
          <p:nvPr userDrawn="1"/>
        </p:nvSpPr>
        <p:spPr>
          <a:xfrm>
            <a:off x="142767" y="5385868"/>
            <a:ext cx="928459" cy="215444"/>
          </a:xfrm>
          <a:prstGeom prst="rect">
            <a:avLst/>
          </a:prstGeom>
        </p:spPr>
        <p:txBody>
          <a:bodyPr wrap="none">
            <a:spAutoFit/>
          </a:bodyPr>
          <a:lstStyle/>
          <a:p>
            <a:r>
              <a:rPr lang="en-US" sz="800" dirty="0">
                <a:latin typeface="Segoe UI" pitchFamily="34" charset="0"/>
              </a:rPr>
              <a:t>Recent Activities</a:t>
            </a:r>
          </a:p>
        </p:txBody>
      </p:sp>
      <p:sp>
        <p:nvSpPr>
          <p:cNvPr id="221" name="Rectangle 220"/>
          <p:cNvSpPr/>
          <p:nvPr userDrawn="1"/>
        </p:nvSpPr>
        <p:spPr>
          <a:xfrm>
            <a:off x="142767" y="5606320"/>
            <a:ext cx="729687" cy="215444"/>
          </a:xfrm>
          <a:prstGeom prst="rect">
            <a:avLst/>
          </a:prstGeom>
        </p:spPr>
        <p:txBody>
          <a:bodyPr wrap="none">
            <a:spAutoFit/>
          </a:bodyPr>
          <a:lstStyle/>
          <a:p>
            <a:r>
              <a:rPr lang="en-US" sz="800" dirty="0">
                <a:latin typeface="Segoe UI" pitchFamily="34" charset="0"/>
              </a:rPr>
              <a:t>Workspaces</a:t>
            </a:r>
          </a:p>
        </p:txBody>
      </p:sp>
      <p:sp>
        <p:nvSpPr>
          <p:cNvPr id="223" name="Rectangle 222"/>
          <p:cNvSpPr/>
          <p:nvPr userDrawn="1"/>
        </p:nvSpPr>
        <p:spPr>
          <a:xfrm>
            <a:off x="83819" y="5814085"/>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4" name="Rectangle 223"/>
          <p:cNvSpPr/>
          <p:nvPr userDrawn="1"/>
        </p:nvSpPr>
        <p:spPr>
          <a:xfrm>
            <a:off x="142767" y="5826772"/>
            <a:ext cx="495649" cy="215444"/>
          </a:xfrm>
          <a:prstGeom prst="rect">
            <a:avLst/>
          </a:prstGeom>
        </p:spPr>
        <p:txBody>
          <a:bodyPr wrap="none">
            <a:spAutoFit/>
          </a:bodyPr>
          <a:lstStyle/>
          <a:p>
            <a:r>
              <a:rPr lang="en-US" sz="800" dirty="0">
                <a:latin typeface="Segoe UI" pitchFamily="34" charset="0"/>
              </a:rPr>
              <a:t>People</a:t>
            </a:r>
          </a:p>
        </p:txBody>
      </p:sp>
      <p:sp>
        <p:nvSpPr>
          <p:cNvPr id="225" name="Rectangle 224"/>
          <p:cNvSpPr/>
          <p:nvPr userDrawn="1"/>
        </p:nvSpPr>
        <p:spPr>
          <a:xfrm>
            <a:off x="83819" y="6029972"/>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ectangle 227"/>
          <p:cNvSpPr/>
          <p:nvPr userDrawn="1"/>
        </p:nvSpPr>
        <p:spPr>
          <a:xfrm>
            <a:off x="142767" y="6047224"/>
            <a:ext cx="700833" cy="215444"/>
          </a:xfrm>
          <a:prstGeom prst="rect">
            <a:avLst/>
          </a:prstGeom>
        </p:spPr>
        <p:txBody>
          <a:bodyPr wrap="none">
            <a:spAutoFit/>
          </a:bodyPr>
          <a:lstStyle/>
          <a:p>
            <a:r>
              <a:rPr lang="en-US" sz="800" dirty="0">
                <a:latin typeface="Segoe UI" pitchFamily="34" charset="0"/>
              </a:rPr>
              <a:t>Documents</a:t>
            </a:r>
          </a:p>
        </p:txBody>
      </p:sp>
      <p:grpSp>
        <p:nvGrpSpPr>
          <p:cNvPr id="27" name="Group 329"/>
          <p:cNvGrpSpPr/>
          <p:nvPr userDrawn="1"/>
        </p:nvGrpSpPr>
        <p:grpSpPr>
          <a:xfrm>
            <a:off x="83819" y="6258572"/>
            <a:ext cx="1752600" cy="248908"/>
            <a:chOff x="152400" y="5865741"/>
            <a:chExt cx="1752600" cy="262008"/>
          </a:xfrm>
        </p:grpSpPr>
        <p:sp>
          <p:nvSpPr>
            <p:cNvPr id="230" name="Rectangle 229"/>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1" name="Isosceles Triangle 230"/>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4" name="Rectangle 233"/>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235" name="Rectangle 234"/>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20" name="Rectangle 319"/>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58" name="Rectangle 457"/>
          <p:cNvSpPr/>
          <p:nvPr userDrawn="1"/>
        </p:nvSpPr>
        <p:spPr>
          <a:xfrm>
            <a:off x="936323" y="3352800"/>
            <a:ext cx="892477" cy="276999"/>
          </a:xfrm>
          <a:prstGeom prst="rect">
            <a:avLst/>
          </a:prstGeom>
        </p:spPr>
        <p:txBody>
          <a:bodyPr wrap="square">
            <a:spAutoFit/>
          </a:bodyPr>
          <a:lstStyle/>
          <a:p>
            <a:pPr marL="0" algn="l" defTabSz="914400" rtl="0" eaLnBrk="1" latinLnBrk="0" hangingPunct="1">
              <a:lnSpc>
                <a:spcPct val="150000"/>
              </a:lnSpc>
            </a:pPr>
            <a:r>
              <a:rPr lang="en-US" sz="800" b="0" i="1" kern="1200" dirty="0">
                <a:solidFill>
                  <a:schemeClr val="tx1"/>
                </a:solidFill>
                <a:latin typeface="Segoe UI" pitchFamily="34" charset="0"/>
                <a:ea typeface="+mn-ea"/>
                <a:cs typeface="+mn-cs"/>
              </a:rPr>
              <a:t>New</a:t>
            </a:r>
            <a:r>
              <a:rPr lang="en-US" sz="800" b="0" i="1" kern="1200" baseline="0" dirty="0">
                <a:solidFill>
                  <a:schemeClr val="tx1"/>
                </a:solidFill>
                <a:latin typeface="Segoe UI" pitchFamily="34" charset="0"/>
                <a:ea typeface="+mn-ea"/>
                <a:cs typeface="+mn-cs"/>
              </a:rPr>
              <a:t> Workspace</a:t>
            </a:r>
            <a:endParaRPr lang="en-US" sz="800" b="0" i="1" kern="1200" dirty="0">
              <a:solidFill>
                <a:schemeClr val="tx1"/>
              </a:solidFill>
              <a:latin typeface="Segoe UI" pitchFamily="34" charset="0"/>
              <a:ea typeface="+mn-ea"/>
              <a:cs typeface="+mn-cs"/>
            </a:endParaRPr>
          </a:p>
        </p:txBody>
      </p:sp>
      <p:sp>
        <p:nvSpPr>
          <p:cNvPr id="481" name="Rectangle 480"/>
          <p:cNvSpPr/>
          <p:nvPr userDrawn="1"/>
        </p:nvSpPr>
        <p:spPr>
          <a:xfrm>
            <a:off x="123825" y="2114549"/>
            <a:ext cx="1676400" cy="176463"/>
          </a:xfrm>
          <a:prstGeom prst="rect">
            <a:avLst/>
          </a:prstGeom>
          <a:gradFill>
            <a:gsLst>
              <a:gs pos="0">
                <a:schemeClr val="accent1">
                  <a:tint val="66000"/>
                  <a:satMod val="160000"/>
                  <a:alpha val="47000"/>
                </a:schemeClr>
              </a:gs>
              <a:gs pos="50000">
                <a:schemeClr val="accent1">
                  <a:tint val="44500"/>
                  <a:satMod val="160000"/>
                  <a:alpha val="45000"/>
                </a:schemeClr>
              </a:gs>
              <a:gs pos="100000">
                <a:schemeClr val="accent1">
                  <a:tint val="23500"/>
                  <a:satMod val="160000"/>
                  <a:alpha val="5000"/>
                </a:schemeClr>
              </a:gs>
            </a:gsLst>
            <a:lin ang="16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Rectangle 502"/>
          <p:cNvSpPr/>
          <p:nvPr userDrawn="1"/>
        </p:nvSpPr>
        <p:spPr>
          <a:xfrm>
            <a:off x="1838326" y="2182761"/>
            <a:ext cx="5400674" cy="4377813"/>
          </a:xfrm>
          <a:prstGeom prst="rect">
            <a:avLst/>
          </a:prstGeom>
          <a:blipFill dpi="0" rotWithShape="1">
            <a:blip r:embed="rId7">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pic>
        <p:nvPicPr>
          <p:cNvPr id="232" name="Picture 231" descr="MSOL_Documents_Lists_16.gif"/>
          <p:cNvPicPr>
            <a:picLocks noChangeAspect="1"/>
          </p:cNvPicPr>
          <p:nvPr userDrawn="1"/>
        </p:nvPicPr>
        <p:blipFill>
          <a:blip r:embed="rId8"/>
          <a:stretch>
            <a:fillRect/>
          </a:stretch>
        </p:blipFill>
        <p:spPr>
          <a:xfrm>
            <a:off x="2255520" y="3139440"/>
            <a:ext cx="106680" cy="106680"/>
          </a:xfrm>
          <a:prstGeom prst="rect">
            <a:avLst/>
          </a:prstGeom>
        </p:spPr>
      </p:pic>
      <p:sp>
        <p:nvSpPr>
          <p:cNvPr id="177" name="Rectangle 176"/>
          <p:cNvSpPr/>
          <p:nvPr userDrawn="1"/>
        </p:nvSpPr>
        <p:spPr>
          <a:xfrm>
            <a:off x="1838325" y="1189941"/>
            <a:ext cx="7054487" cy="989990"/>
          </a:xfrm>
          <a:prstGeom prst="rect">
            <a:avLst/>
          </a:prstGeom>
          <a:noFill/>
          <a:ln w="3175">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8" name="Rounded Rectangle 177"/>
          <p:cNvSpPr/>
          <p:nvPr userDrawn="1"/>
        </p:nvSpPr>
        <p:spPr>
          <a:xfrm>
            <a:off x="2217420"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Home</a:t>
            </a:r>
          </a:p>
        </p:txBody>
      </p:sp>
      <p:sp>
        <p:nvSpPr>
          <p:cNvPr id="179" name="Rounded Rectangle 178"/>
          <p:cNvSpPr/>
          <p:nvPr userDrawn="1"/>
        </p:nvSpPr>
        <p:spPr>
          <a:xfrm>
            <a:off x="2825387" y="1200346"/>
            <a:ext cx="642834" cy="251460"/>
          </a:xfrm>
          <a:prstGeom prst="roundRect">
            <a:avLst>
              <a:gd name="adj" fmla="val 19535"/>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none" tIns="27432" bIns="0" rtlCol="0" anchor="t" anchorCtr="0">
            <a:noAutofit/>
          </a:bodyPr>
          <a:lstStyle/>
          <a:p>
            <a:pPr algn="ctr"/>
            <a:r>
              <a:rPr lang="en-US" sz="800" dirty="0">
                <a:solidFill>
                  <a:schemeClr val="accent1">
                    <a:lumMod val="75000"/>
                  </a:schemeClr>
                </a:solidFill>
                <a:latin typeface="Segoe UI" pitchFamily="34" charset="0"/>
                <a:cs typeface="Segoe UI" pitchFamily="34" charset="0"/>
              </a:rPr>
              <a:t>Share</a:t>
            </a:r>
          </a:p>
        </p:txBody>
      </p:sp>
      <p:grpSp>
        <p:nvGrpSpPr>
          <p:cNvPr id="30" name="Group 203"/>
          <p:cNvGrpSpPr/>
          <p:nvPr userDrawn="1"/>
        </p:nvGrpSpPr>
        <p:grpSpPr>
          <a:xfrm>
            <a:off x="1981200" y="1470660"/>
            <a:ext cx="304800" cy="304800"/>
            <a:chOff x="1981200" y="1470660"/>
            <a:chExt cx="304800" cy="304800"/>
          </a:xfrm>
        </p:grpSpPr>
        <p:sp>
          <p:nvSpPr>
            <p:cNvPr id="181" name="Rounded Rectangle 180"/>
            <p:cNvSpPr/>
            <p:nvPr userDrawn="1"/>
          </p:nvSpPr>
          <p:spPr>
            <a:xfrm>
              <a:off x="1981200" y="1470660"/>
              <a:ext cx="228600" cy="228600"/>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Rounded Rectangle 181"/>
            <p:cNvSpPr/>
            <p:nvPr userDrawn="1"/>
          </p:nvSpPr>
          <p:spPr>
            <a:xfrm>
              <a:off x="2057400" y="1546860"/>
              <a:ext cx="228600" cy="22860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pic>
        <p:nvPicPr>
          <p:cNvPr id="183" name="Picture 182" descr="hand-and-mag.png"/>
          <p:cNvPicPr>
            <a:picLocks noChangeAspect="1"/>
          </p:cNvPicPr>
          <p:nvPr userDrawn="1"/>
        </p:nvPicPr>
        <p:blipFill>
          <a:blip r:embed="rId9">
            <a:lum bright="-10000" contrast="11000"/>
            <a:duotone>
              <a:schemeClr val="accent1">
                <a:shade val="45000"/>
                <a:satMod val="135000"/>
              </a:schemeClr>
              <a:prstClr val="white"/>
            </a:duotone>
          </a:blip>
          <a:stretch>
            <a:fillRect/>
          </a:stretch>
        </p:blipFill>
        <p:spPr>
          <a:xfrm>
            <a:off x="2436837" y="1460500"/>
            <a:ext cx="217463" cy="504825"/>
          </a:xfrm>
          <a:prstGeom prst="rect">
            <a:avLst/>
          </a:prstGeom>
          <a:noFill/>
          <a:ln>
            <a:noFill/>
          </a:ln>
        </p:spPr>
      </p:pic>
      <p:pic>
        <p:nvPicPr>
          <p:cNvPr id="190" name="Picture 189" descr="Format.png"/>
          <p:cNvPicPr>
            <a:picLocks noChangeAspect="1"/>
          </p:cNvPicPr>
          <p:nvPr userDrawn="1"/>
        </p:nvPicPr>
        <p:blipFill>
          <a:blip r:embed="rId10">
            <a:duotone>
              <a:schemeClr val="accent1">
                <a:shade val="45000"/>
                <a:satMod val="135000"/>
              </a:schemeClr>
              <a:prstClr val="white"/>
            </a:duotone>
            <a:lum bright="-10000" contrast="11000"/>
          </a:blip>
          <a:stretch>
            <a:fillRect/>
          </a:stretch>
        </p:blipFill>
        <p:spPr>
          <a:xfrm>
            <a:off x="2755900" y="1472617"/>
            <a:ext cx="2209800" cy="484730"/>
          </a:xfrm>
          <a:prstGeom prst="rect">
            <a:avLst/>
          </a:prstGeom>
          <a:noFill/>
          <a:ln>
            <a:noFill/>
          </a:ln>
        </p:spPr>
      </p:pic>
      <p:grpSp>
        <p:nvGrpSpPr>
          <p:cNvPr id="31" name="Group 202"/>
          <p:cNvGrpSpPr/>
          <p:nvPr userDrawn="1"/>
        </p:nvGrpSpPr>
        <p:grpSpPr>
          <a:xfrm>
            <a:off x="1905000" y="2186781"/>
            <a:ext cx="5005166" cy="763823"/>
            <a:chOff x="1905000" y="2186781"/>
            <a:chExt cx="5005166" cy="763823"/>
          </a:xfrm>
        </p:grpSpPr>
        <p:grpSp>
          <p:nvGrpSpPr>
            <p:cNvPr id="96" name="Group 199"/>
            <p:cNvGrpSpPr/>
            <p:nvPr userDrawn="1"/>
          </p:nvGrpSpPr>
          <p:grpSpPr>
            <a:xfrm>
              <a:off x="1905000" y="2226466"/>
              <a:ext cx="5005166" cy="724138"/>
              <a:chOff x="1905000" y="2226466"/>
              <a:chExt cx="5005166" cy="724138"/>
            </a:xfrm>
          </p:grpSpPr>
          <p:grpSp>
            <p:nvGrpSpPr>
              <p:cNvPr id="98" name="Group 455"/>
              <p:cNvGrpSpPr/>
              <p:nvPr userDrawn="1"/>
            </p:nvGrpSpPr>
            <p:grpSpPr>
              <a:xfrm>
                <a:off x="1908320" y="2355850"/>
                <a:ext cx="4953490" cy="594754"/>
                <a:chOff x="1945493" y="2302991"/>
                <a:chExt cx="4953490" cy="594754"/>
              </a:xfrm>
            </p:grpSpPr>
            <p:sp>
              <p:nvSpPr>
                <p:cNvPr id="447" name="Rectangle 446"/>
                <p:cNvSpPr/>
                <p:nvPr userDrawn="1"/>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48" name="Rectangle 447"/>
                <p:cNvSpPr/>
                <p:nvPr userDrawn="1"/>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451" name="Chevron 450"/>
                <p:cNvSpPr/>
                <p:nvPr userDrawn="1"/>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52" name="Chevron 451"/>
                <p:cNvSpPr/>
                <p:nvPr userDrawn="1"/>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460" name="Picture 3"/>
              <p:cNvPicPr>
                <a:picLocks noChangeAspect="1" noChangeArrowheads="1"/>
              </p:cNvPicPr>
              <p:nvPr userDrawn="1"/>
            </p:nvPicPr>
            <p:blipFill>
              <a:blip r:embed="rId11">
                <a:duotone>
                  <a:prstClr val="black"/>
                  <a:schemeClr val="accent3">
                    <a:tint val="45000"/>
                    <a:satMod val="400000"/>
                  </a:schemeClr>
                </a:duotone>
              </a:blip>
              <a:srcRect/>
              <a:stretch>
                <a:fillRect/>
              </a:stretch>
            </p:blipFill>
            <p:spPr bwMode="auto">
              <a:xfrm>
                <a:off x="1949450" y="2379981"/>
                <a:ext cx="196948" cy="182880"/>
              </a:xfrm>
              <a:prstGeom prst="rect">
                <a:avLst/>
              </a:prstGeom>
              <a:noFill/>
              <a:ln w="9525">
                <a:noFill/>
                <a:miter lim="800000"/>
                <a:headEnd/>
                <a:tailEnd/>
              </a:ln>
              <a:effectLst/>
            </p:spPr>
          </p:pic>
          <p:grpSp>
            <p:nvGrpSpPr>
              <p:cNvPr id="99" name="Group 122"/>
              <p:cNvGrpSpPr/>
              <p:nvPr userDrawn="1"/>
            </p:nvGrpSpPr>
            <p:grpSpPr>
              <a:xfrm>
                <a:off x="6686550" y="2280197"/>
                <a:ext cx="223616" cy="186778"/>
                <a:chOff x="5880773" y="3996329"/>
                <a:chExt cx="223616" cy="186778"/>
              </a:xfrm>
            </p:grpSpPr>
            <p:sp>
              <p:nvSpPr>
                <p:cNvPr id="364" name="Snip Single Corner Rectangle 363"/>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5" name="Rounded Rectangle 364"/>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6" name="Curved Left Arrow 365"/>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0" name="Group 190"/>
              <p:cNvGrpSpPr/>
              <p:nvPr userDrawn="1"/>
            </p:nvGrpSpPr>
            <p:grpSpPr>
              <a:xfrm rot="19712643">
                <a:off x="1932740" y="2243577"/>
                <a:ext cx="87174" cy="72479"/>
                <a:chOff x="1940715" y="2235200"/>
                <a:chExt cx="142766" cy="118700"/>
              </a:xfrm>
            </p:grpSpPr>
            <p:pic>
              <p:nvPicPr>
                <p:cNvPr id="192" name="Picture 3"/>
                <p:cNvPicPr>
                  <a:picLocks noChangeAspect="1" noChangeArrowheads="1"/>
                </p:cNvPicPr>
                <p:nvPr userDrawn="1"/>
              </p:nvPicPr>
              <p:blipFill>
                <a:blip r:embed="rId11"/>
                <a:srcRect/>
                <a:stretch>
                  <a:fillRect/>
                </a:stretch>
              </p:blipFill>
              <p:spPr bwMode="auto">
                <a:xfrm>
                  <a:off x="1940715" y="2235200"/>
                  <a:ext cx="89808" cy="83393"/>
                </a:xfrm>
                <a:prstGeom prst="rect">
                  <a:avLst/>
                </a:prstGeom>
                <a:noFill/>
                <a:ln w="9525">
                  <a:noFill/>
                  <a:miter lim="800000"/>
                  <a:headEnd/>
                  <a:tailEnd/>
                </a:ln>
                <a:effectLst/>
              </p:spPr>
            </p:pic>
            <p:pic>
              <p:nvPicPr>
                <p:cNvPr id="193" name="Picture 3"/>
                <p:cNvPicPr>
                  <a:picLocks noChangeAspect="1" noChangeArrowheads="1"/>
                </p:cNvPicPr>
                <p:nvPr userDrawn="1"/>
              </p:nvPicPr>
              <p:blipFill>
                <a:blip r:embed="rId11"/>
                <a:srcRect/>
                <a:stretch>
                  <a:fillRect/>
                </a:stretch>
              </p:blipFill>
              <p:spPr bwMode="auto">
                <a:xfrm rot="1548571">
                  <a:off x="1981200" y="2235200"/>
                  <a:ext cx="89808" cy="83393"/>
                </a:xfrm>
                <a:prstGeom prst="rect">
                  <a:avLst/>
                </a:prstGeom>
                <a:noFill/>
                <a:ln w="9525">
                  <a:noFill/>
                  <a:miter lim="800000"/>
                  <a:headEnd/>
                  <a:tailEnd/>
                </a:ln>
                <a:effectLst/>
              </p:spPr>
            </p:pic>
            <p:pic>
              <p:nvPicPr>
                <p:cNvPr id="194" name="Picture 3"/>
                <p:cNvPicPr>
                  <a:picLocks noChangeAspect="1" noChangeArrowheads="1"/>
                </p:cNvPicPr>
                <p:nvPr userDrawn="1"/>
              </p:nvPicPr>
              <p:blipFill>
                <a:blip r:embed="rId11"/>
                <a:srcRect/>
                <a:stretch>
                  <a:fillRect/>
                </a:stretch>
              </p:blipFill>
              <p:spPr bwMode="auto">
                <a:xfrm rot="3090003">
                  <a:off x="1996881" y="2267299"/>
                  <a:ext cx="89808" cy="83393"/>
                </a:xfrm>
                <a:prstGeom prst="rect">
                  <a:avLst/>
                </a:prstGeom>
                <a:noFill/>
                <a:ln w="9525">
                  <a:noFill/>
                  <a:miter lim="800000"/>
                  <a:headEnd/>
                  <a:tailEnd/>
                </a:ln>
                <a:effectLst/>
              </p:spPr>
            </p:pic>
          </p:grpSp>
          <p:sp>
            <p:nvSpPr>
              <p:cNvPr id="199" name="Rounded Rectangle 198"/>
              <p:cNvSpPr/>
              <p:nvPr userDrawn="1"/>
            </p:nvSpPr>
            <p:spPr>
              <a:xfrm>
                <a:off x="1905000" y="2226466"/>
                <a:ext cx="1066800"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Rectangle 200"/>
            <p:cNvSpPr/>
            <p:nvPr userDrawn="1"/>
          </p:nvSpPr>
          <p:spPr>
            <a:xfrm>
              <a:off x="1969295" y="2186781"/>
              <a:ext cx="1236236" cy="184666"/>
            </a:xfrm>
            <a:prstGeom prst="rect">
              <a:avLst/>
            </a:prstGeom>
          </p:spPr>
          <p:txBody>
            <a:bodyPr wrap="none">
              <a:spAutoFit/>
            </a:bodyPr>
            <a:lstStyle/>
            <a:p>
              <a:r>
                <a:rPr lang="en-US" sz="600" dirty="0">
                  <a:solidFill>
                    <a:schemeClr val="bg1"/>
                  </a:solidFill>
                  <a:latin typeface="Segoe UI" pitchFamily="34" charset="0"/>
                </a:rPr>
                <a:t>Deanna</a:t>
              </a:r>
              <a:r>
                <a:rPr lang="en-US" sz="600" baseline="0" dirty="0">
                  <a:solidFill>
                    <a:schemeClr val="bg1"/>
                  </a:solidFill>
                  <a:latin typeface="Segoe UI" pitchFamily="34" charset="0"/>
                </a:rPr>
                <a:t> Lee’s Workspaces     </a:t>
              </a:r>
              <a:r>
                <a:rPr lang="en-US" sz="600" baseline="0" dirty="0">
                  <a:solidFill>
                    <a:schemeClr val="bg1"/>
                  </a:solidFill>
                  <a:latin typeface="Segoe UI" pitchFamily="34" charset="0"/>
                  <a:sym typeface="Wingdings"/>
                </a:rPr>
                <a:t></a:t>
              </a:r>
              <a:endParaRPr lang="en-US" sz="600" dirty="0">
                <a:solidFill>
                  <a:schemeClr val="bg1"/>
                </a:solidFill>
              </a:endParaRPr>
            </a:p>
          </p:txBody>
        </p:sp>
        <p:sp>
          <p:nvSpPr>
            <p:cNvPr id="202" name="Rounded Rectangle 201"/>
            <p:cNvSpPr/>
            <p:nvPr userDrawn="1"/>
          </p:nvSpPr>
          <p:spPr>
            <a:xfrm>
              <a:off x="3002760" y="2226466"/>
              <a:ext cx="104773" cy="104778"/>
            </a:xfrm>
            <a:prstGeom prst="roundRect">
              <a:avLst/>
            </a:prstGeom>
            <a:noFill/>
            <a:ln w="6350">
              <a:solidFill>
                <a:schemeClr val="bg1">
                  <a:alpha val="2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354"/>
          <p:cNvGrpSpPr/>
          <p:nvPr/>
        </p:nvGrpSpPr>
        <p:grpSpPr>
          <a:xfrm>
            <a:off x="1851025" y="3099405"/>
            <a:ext cx="7038975" cy="200055"/>
            <a:chOff x="1920875" y="2445243"/>
            <a:chExt cx="7038975" cy="200055"/>
          </a:xfrm>
        </p:grpSpPr>
        <p:sp>
          <p:nvSpPr>
            <p:cNvPr id="210" name="Rectangle 209"/>
            <p:cNvSpPr/>
            <p:nvPr/>
          </p:nvSpPr>
          <p:spPr>
            <a:xfrm>
              <a:off x="1920875" y="2446020"/>
              <a:ext cx="7038975"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2" name="Group 174"/>
            <p:cNvGrpSpPr/>
            <p:nvPr/>
          </p:nvGrpSpPr>
          <p:grpSpPr>
            <a:xfrm>
              <a:off x="2514600" y="2445243"/>
              <a:ext cx="4114800" cy="200055"/>
              <a:chOff x="2514600" y="3464239"/>
              <a:chExt cx="4114800" cy="200055"/>
            </a:xfrm>
          </p:grpSpPr>
          <p:sp>
            <p:nvSpPr>
              <p:cNvPr id="251" name="TextBox 250"/>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52" name="TextBox 251"/>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4" name="TextBox 253"/>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5" name="TextBox 254"/>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cxnSp>
          <p:nvCxnSpPr>
            <p:cNvPr id="222" name="Straight Connector 221"/>
            <p:cNvCxnSpPr/>
            <p:nvPr/>
          </p:nvCxnSpPr>
          <p:spPr>
            <a:xfrm>
              <a:off x="192814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rot="5400000">
              <a:off x="6773957"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49" name="Right Triangle 248"/>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0" name="Picture 249" descr="WSExplore0010 12-14-2007.png"/>
            <p:cNvPicPr>
              <a:picLocks noChangeAspect="1"/>
            </p:cNvPicPr>
            <p:nvPr/>
          </p:nvPicPr>
          <p:blipFill>
            <a:blip r:embed="rId12">
              <a:duotone>
                <a:schemeClr val="bg2">
                  <a:shade val="45000"/>
                  <a:satMod val="135000"/>
                </a:schemeClr>
                <a:prstClr val="white"/>
              </a:duotone>
            </a:blip>
            <a:stretch>
              <a:fillRect/>
            </a:stretch>
          </p:blipFill>
          <p:spPr>
            <a:xfrm>
              <a:off x="2052640" y="2489833"/>
              <a:ext cx="104775" cy="104775"/>
            </a:xfrm>
            <a:prstGeom prst="rect">
              <a:avLst/>
            </a:prstGeom>
          </p:spPr>
        </p:pic>
      </p:grpSp>
      <p:sp>
        <p:nvSpPr>
          <p:cNvPr id="168" name="Rectangle 167"/>
          <p:cNvSpPr/>
          <p:nvPr userDrawn="1"/>
        </p:nvSpPr>
        <p:spPr>
          <a:xfrm>
            <a:off x="1835591" y="3049258"/>
            <a:ext cx="7052592" cy="46781"/>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9" name="Rectangle 168"/>
          <p:cNvSpPr/>
          <p:nvPr userDrawn="1"/>
        </p:nvSpPr>
        <p:spPr>
          <a:xfrm>
            <a:off x="7239000" y="2209799"/>
            <a:ext cx="1656283" cy="4337685"/>
          </a:xfrm>
          <a:prstGeom prst="rect">
            <a:avLst/>
          </a:prstGeom>
          <a:gradFill>
            <a:gsLst>
              <a:gs pos="0">
                <a:schemeClr val="bg1">
                  <a:lumMod val="75000"/>
                </a:schemeClr>
              </a:gs>
              <a:gs pos="35000">
                <a:schemeClr val="bg1">
                  <a:lumMod val="95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3" name="Group 274"/>
          <p:cNvGrpSpPr/>
          <p:nvPr userDrawn="1"/>
        </p:nvGrpSpPr>
        <p:grpSpPr>
          <a:xfrm>
            <a:off x="7429500" y="2202150"/>
            <a:ext cx="1314996" cy="4452015"/>
            <a:chOff x="7429500" y="2177385"/>
            <a:chExt cx="1314996" cy="4452015"/>
          </a:xfrm>
        </p:grpSpPr>
        <p:pic>
          <p:nvPicPr>
            <p:cNvPr id="171" name="Picture 170" descr="skyscraper-ad-placeholder-1.png"/>
            <p:cNvPicPr>
              <a:picLocks noChangeAspect="1"/>
            </p:cNvPicPr>
            <p:nvPr/>
          </p:nvPicPr>
          <p:blipFill>
            <a:blip r:embed="rId13"/>
            <a:srcRect b="13003"/>
            <a:stretch>
              <a:fillRect/>
            </a:stretch>
          </p:blipFill>
          <p:spPr>
            <a:xfrm>
              <a:off x="7429500" y="2339340"/>
              <a:ext cx="1314996" cy="4290060"/>
            </a:xfrm>
            <a:prstGeom prst="rect">
              <a:avLst/>
            </a:prstGeom>
            <a:effectLst>
              <a:outerShdw blurRad="50800" dist="38100" dir="5400000" algn="t" rotWithShape="0">
                <a:prstClr val="black">
                  <a:alpha val="40000"/>
                </a:prstClr>
              </a:outerShdw>
            </a:effectLst>
          </p:spPr>
        </p:pic>
        <p:pic>
          <p:nvPicPr>
            <p:cNvPr id="172" name="Picture 171" descr="skyscraper-ad-placeholder-1.png"/>
            <p:cNvPicPr>
              <a:picLocks noChangeAspect="1"/>
            </p:cNvPicPr>
            <p:nvPr/>
          </p:nvPicPr>
          <p:blipFill>
            <a:blip r:embed="rId13"/>
            <a:srcRect l="23179" t="92715" r="24669" b="2649"/>
            <a:stretch>
              <a:fillRect/>
            </a:stretch>
          </p:blipFill>
          <p:spPr>
            <a:xfrm>
              <a:off x="7726680" y="6042660"/>
              <a:ext cx="685800" cy="228600"/>
            </a:xfrm>
            <a:prstGeom prst="rect">
              <a:avLst/>
            </a:prstGeom>
            <a:effectLst/>
          </p:spPr>
        </p:pic>
        <p:sp>
          <p:nvSpPr>
            <p:cNvPr id="173" name="TextBox 172"/>
            <p:cNvSpPr txBox="1"/>
            <p:nvPr/>
          </p:nvSpPr>
          <p:spPr>
            <a:xfrm>
              <a:off x="7597140" y="2177385"/>
              <a:ext cx="906779" cy="200055"/>
            </a:xfrm>
            <a:prstGeom prst="rect">
              <a:avLst/>
            </a:prstGeom>
            <a:noFill/>
            <a:ln>
              <a:noFill/>
            </a:ln>
            <a:effectLst/>
          </p:spPr>
          <p:txBody>
            <a:bodyPr wrap="square" rtlCol="0">
              <a:spAutoFit/>
            </a:bodyPr>
            <a:lstStyle/>
            <a:p>
              <a:pPr algn="ctr">
                <a:spcAft>
                  <a:spcPts val="800"/>
                </a:spcAft>
              </a:pPr>
              <a:r>
                <a:rPr lang="en-US" sz="700" dirty="0">
                  <a:solidFill>
                    <a:schemeClr val="bg1">
                      <a:lumMod val="65000"/>
                    </a:schemeClr>
                  </a:solidFill>
                  <a:latin typeface="Segoe UI" pitchFamily="34" charset="0"/>
                  <a:cs typeface="Segoe UI" pitchFamily="34" charset="0"/>
                </a:rPr>
                <a:t>ADVERTISEMENT</a:t>
              </a:r>
            </a:p>
          </p:txBody>
        </p:sp>
      </p:grpSp>
      <p:sp>
        <p:nvSpPr>
          <p:cNvPr id="166" name="Rectangle 165"/>
          <p:cNvSpPr/>
          <p:nvPr userDrawn="1"/>
        </p:nvSpPr>
        <p:spPr>
          <a:xfrm>
            <a:off x="1838326" y="3276601"/>
            <a:ext cx="5400674" cy="3429000"/>
          </a:xfrm>
          <a:prstGeom prst="rect">
            <a:avLst/>
          </a:prstGeom>
          <a:blipFill dpi="0" rotWithShape="1">
            <a:blip r:embed="rId7">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4" name="Group 102"/>
          <p:cNvGrpSpPr/>
          <p:nvPr userDrawn="1"/>
        </p:nvGrpSpPr>
        <p:grpSpPr>
          <a:xfrm>
            <a:off x="1852085" y="3282950"/>
            <a:ext cx="5386916" cy="246178"/>
            <a:chOff x="1907091" y="3385870"/>
            <a:chExt cx="4486632" cy="177144"/>
          </a:xfrm>
        </p:grpSpPr>
        <p:sp>
          <p:nvSpPr>
            <p:cNvPr id="176" name="Rectangle 175"/>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80" name="Straight Connector 179"/>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84" name="TextBox 183"/>
          <p:cNvSpPr txBox="1"/>
          <p:nvPr userDrawn="1"/>
        </p:nvSpPr>
        <p:spPr>
          <a:xfrm>
            <a:off x="1776415" y="1781739"/>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Theme</a:t>
            </a:r>
          </a:p>
        </p:txBody>
      </p:sp>
      <p:grpSp>
        <p:nvGrpSpPr>
          <p:cNvPr id="112" name="Group 520"/>
          <p:cNvGrpSpPr/>
          <p:nvPr userDrawn="1"/>
        </p:nvGrpSpPr>
        <p:grpSpPr>
          <a:xfrm>
            <a:off x="1816098" y="3352800"/>
            <a:ext cx="5217160" cy="814387"/>
            <a:chOff x="1791331" y="4243387"/>
            <a:chExt cx="5447669" cy="814387"/>
          </a:xfrm>
        </p:grpSpPr>
        <p:grpSp>
          <p:nvGrpSpPr>
            <p:cNvPr id="113" name="Group 498"/>
            <p:cNvGrpSpPr/>
            <p:nvPr/>
          </p:nvGrpSpPr>
          <p:grpSpPr>
            <a:xfrm>
              <a:off x="1791331" y="4243387"/>
              <a:ext cx="5447669" cy="814387"/>
              <a:chOff x="1791331" y="5638800"/>
              <a:chExt cx="5447669" cy="814387"/>
            </a:xfrm>
          </p:grpSpPr>
          <p:grpSp>
            <p:nvGrpSpPr>
              <p:cNvPr id="114" name="Group 500"/>
              <p:cNvGrpSpPr/>
              <p:nvPr/>
            </p:nvGrpSpPr>
            <p:grpSpPr>
              <a:xfrm>
                <a:off x="1791331" y="5638800"/>
                <a:ext cx="5066669" cy="814387"/>
                <a:chOff x="1791331" y="5638800"/>
                <a:chExt cx="5066669" cy="814387"/>
              </a:xfrm>
            </p:grpSpPr>
            <p:sp>
              <p:nvSpPr>
                <p:cNvPr id="391" name="Freeform 390"/>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2" name="Picture 391" descr="thumb_tack_small.png"/>
                <p:cNvPicPr>
                  <a:picLocks noChangeAspect="1"/>
                </p:cNvPicPr>
                <p:nvPr/>
              </p:nvPicPr>
              <p:blipFill>
                <a:blip r:embed="rId14" cstate="print"/>
                <a:stretch>
                  <a:fillRect/>
                </a:stretch>
              </p:blipFill>
              <p:spPr>
                <a:xfrm flipH="1">
                  <a:off x="1791331" y="5638800"/>
                  <a:ext cx="260427" cy="357187"/>
                </a:xfrm>
                <a:prstGeom prst="rect">
                  <a:avLst/>
                </a:prstGeom>
              </p:spPr>
            </p:pic>
            <p:pic>
              <p:nvPicPr>
                <p:cNvPr id="393" name="Picture 392" descr="thumb_tack_small.png"/>
                <p:cNvPicPr>
                  <a:picLocks noChangeAspect="1"/>
                </p:cNvPicPr>
                <p:nvPr/>
              </p:nvPicPr>
              <p:blipFill>
                <a:blip r:embed="rId15" cstate="print"/>
                <a:stretch>
                  <a:fillRect/>
                </a:stretch>
              </p:blipFill>
              <p:spPr>
                <a:xfrm>
                  <a:off x="6553200" y="6096000"/>
                  <a:ext cx="266700" cy="357187"/>
                </a:xfrm>
                <a:prstGeom prst="rect">
                  <a:avLst/>
                </a:prstGeom>
              </p:spPr>
            </p:pic>
          </p:grpSp>
          <p:grpSp>
            <p:nvGrpSpPr>
              <p:cNvPr id="115" name="Group 501"/>
              <p:cNvGrpSpPr/>
              <p:nvPr/>
            </p:nvGrpSpPr>
            <p:grpSpPr>
              <a:xfrm>
                <a:off x="2026920" y="5722620"/>
                <a:ext cx="5212080" cy="678179"/>
                <a:chOff x="1935480" y="5989320"/>
                <a:chExt cx="5212080" cy="678179"/>
              </a:xfrm>
            </p:grpSpPr>
            <p:pic>
              <p:nvPicPr>
                <p:cNvPr id="376" name="Picture 2"/>
                <p:cNvPicPr>
                  <a:picLocks noChangeAspect="1" noChangeArrowheads="1"/>
                </p:cNvPicPr>
                <p:nvPr/>
              </p:nvPicPr>
              <p:blipFill>
                <a:blip r:embed="rId16"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6" name="Group 354"/>
                <p:cNvGrpSpPr/>
                <p:nvPr/>
              </p:nvGrpSpPr>
              <p:grpSpPr>
                <a:xfrm>
                  <a:off x="2506980" y="5989320"/>
                  <a:ext cx="4640580" cy="678179"/>
                  <a:chOff x="2506980" y="5349240"/>
                  <a:chExt cx="4640580" cy="678179"/>
                </a:xfrm>
              </p:grpSpPr>
              <p:sp>
                <p:nvSpPr>
                  <p:cNvPr id="379" name="TextBox 37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7" name="Group 122"/>
                  <p:cNvGrpSpPr/>
                  <p:nvPr/>
                </p:nvGrpSpPr>
                <p:grpSpPr>
                  <a:xfrm>
                    <a:off x="6497224" y="5349240"/>
                    <a:ext cx="223616" cy="186778"/>
                    <a:chOff x="5842673" y="3935369"/>
                    <a:chExt cx="223616" cy="186778"/>
                  </a:xfrm>
                </p:grpSpPr>
                <p:sp>
                  <p:nvSpPr>
                    <p:cNvPr id="388" name="Snip Single Corner Rectangle 38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9" name="Rounded Rectangle 38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0" name="Curved Left Arrow 38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8" name="Group 197"/>
                  <p:cNvGrpSpPr/>
                  <p:nvPr/>
                </p:nvGrpSpPr>
                <p:grpSpPr>
                  <a:xfrm>
                    <a:off x="2508726" y="5611921"/>
                    <a:ext cx="1354613" cy="415498"/>
                    <a:chOff x="2645673" y="1897285"/>
                    <a:chExt cx="1066876" cy="435872"/>
                  </a:xfrm>
                </p:grpSpPr>
                <p:sp>
                  <p:nvSpPr>
                    <p:cNvPr id="385" name="TextBox 38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7" name="TextBox 386"/>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2" name="TextBox 38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3" name="TextBox 38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4" name="TextBox 38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78" name="Picture 377"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373" name="Picture 372" descr="xls16.png"/>
            <p:cNvPicPr>
              <a:picLocks noChangeAspect="1"/>
            </p:cNvPicPr>
            <p:nvPr/>
          </p:nvPicPr>
          <p:blipFill>
            <a:blip r:embed="rId17"/>
            <a:stretch>
              <a:fillRect/>
            </a:stretch>
          </p:blipFill>
          <p:spPr>
            <a:xfrm>
              <a:off x="2514600" y="4823460"/>
              <a:ext cx="136207" cy="136207"/>
            </a:xfrm>
            <a:prstGeom prst="rect">
              <a:avLst/>
            </a:prstGeom>
          </p:spPr>
        </p:pic>
      </p:grpSp>
      <p:grpSp>
        <p:nvGrpSpPr>
          <p:cNvPr id="119" name="Group 393"/>
          <p:cNvGrpSpPr/>
          <p:nvPr userDrawn="1"/>
        </p:nvGrpSpPr>
        <p:grpSpPr>
          <a:xfrm>
            <a:off x="1822449" y="4189413"/>
            <a:ext cx="5210810" cy="971321"/>
            <a:chOff x="1822449" y="5027613"/>
            <a:chExt cx="5210810" cy="971321"/>
          </a:xfrm>
        </p:grpSpPr>
        <p:grpSp>
          <p:nvGrpSpPr>
            <p:cNvPr id="120" name="Group 218"/>
            <p:cNvGrpSpPr/>
            <p:nvPr/>
          </p:nvGrpSpPr>
          <p:grpSpPr>
            <a:xfrm>
              <a:off x="1822449" y="5027613"/>
              <a:ext cx="5210814" cy="971321"/>
              <a:chOff x="1822449" y="5027613"/>
              <a:chExt cx="5210814" cy="971321"/>
            </a:xfrm>
          </p:grpSpPr>
          <p:grpSp>
            <p:nvGrpSpPr>
              <p:cNvPr id="121" name="Group 478"/>
              <p:cNvGrpSpPr/>
              <p:nvPr/>
            </p:nvGrpSpPr>
            <p:grpSpPr>
              <a:xfrm>
                <a:off x="1822449" y="5027613"/>
                <a:ext cx="4845931" cy="915987"/>
                <a:chOff x="1797962" y="5537200"/>
                <a:chExt cx="5060038" cy="915987"/>
              </a:xfrm>
            </p:grpSpPr>
            <p:sp>
              <p:nvSpPr>
                <p:cNvPr id="415" name="Freeform 414"/>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6" name="Picture 415" descr="thumb_tack_small.png"/>
                <p:cNvPicPr>
                  <a:picLocks noChangeAspect="1"/>
                </p:cNvPicPr>
                <p:nvPr/>
              </p:nvPicPr>
              <p:blipFill>
                <a:blip r:embed="rId14" cstate="print"/>
                <a:stretch>
                  <a:fillRect/>
                </a:stretch>
              </p:blipFill>
              <p:spPr>
                <a:xfrm flipH="1">
                  <a:off x="1797962" y="5537200"/>
                  <a:ext cx="260427" cy="357187"/>
                </a:xfrm>
                <a:prstGeom prst="rect">
                  <a:avLst/>
                </a:prstGeom>
              </p:spPr>
            </p:pic>
            <p:pic>
              <p:nvPicPr>
                <p:cNvPr id="417" name="Picture 416" descr="thumb_tack_small.png"/>
                <p:cNvPicPr>
                  <a:picLocks noChangeAspect="1"/>
                </p:cNvPicPr>
                <p:nvPr/>
              </p:nvPicPr>
              <p:blipFill>
                <a:blip r:embed="rId15" cstate="print"/>
                <a:stretch>
                  <a:fillRect/>
                </a:stretch>
              </p:blipFill>
              <p:spPr>
                <a:xfrm>
                  <a:off x="6553200" y="6096000"/>
                  <a:ext cx="266700" cy="357187"/>
                </a:xfrm>
                <a:prstGeom prst="rect">
                  <a:avLst/>
                </a:prstGeom>
              </p:spPr>
            </p:pic>
          </p:grpSp>
          <p:grpSp>
            <p:nvGrpSpPr>
              <p:cNvPr id="122" name="Group 479"/>
              <p:cNvGrpSpPr/>
              <p:nvPr/>
            </p:nvGrpSpPr>
            <p:grpSpPr>
              <a:xfrm>
                <a:off x="2041720" y="5213033"/>
                <a:ext cx="4991543" cy="785901"/>
                <a:chOff x="1935480" y="5989320"/>
                <a:chExt cx="5212080" cy="785901"/>
              </a:xfrm>
            </p:grpSpPr>
            <p:pic>
              <p:nvPicPr>
                <p:cNvPr id="402" name="Picture 2"/>
                <p:cNvPicPr>
                  <a:picLocks noChangeAspect="1" noChangeArrowheads="1"/>
                </p:cNvPicPr>
                <p:nvPr/>
              </p:nvPicPr>
              <p:blipFill>
                <a:blip r:embed="rId16"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3" name="Group 354"/>
                <p:cNvGrpSpPr/>
                <p:nvPr/>
              </p:nvGrpSpPr>
              <p:grpSpPr>
                <a:xfrm>
                  <a:off x="2506980" y="5989320"/>
                  <a:ext cx="4640580" cy="785901"/>
                  <a:chOff x="2506980" y="5349240"/>
                  <a:chExt cx="4640580" cy="785901"/>
                </a:xfrm>
              </p:grpSpPr>
              <p:sp>
                <p:nvSpPr>
                  <p:cNvPr id="404" name="TextBox 40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24" name="Group 122"/>
                  <p:cNvGrpSpPr/>
                  <p:nvPr/>
                </p:nvGrpSpPr>
                <p:grpSpPr>
                  <a:xfrm>
                    <a:off x="6497224" y="5349240"/>
                    <a:ext cx="223616" cy="186778"/>
                    <a:chOff x="5842673" y="3935369"/>
                    <a:chExt cx="223616" cy="186778"/>
                  </a:xfrm>
                </p:grpSpPr>
                <p:sp>
                  <p:nvSpPr>
                    <p:cNvPr id="412" name="Snip Single Corner Rectangle 41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3" name="Rounded Rectangle 41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4" name="Curved Left Arrow 41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5" name="Group 197"/>
                  <p:cNvGrpSpPr/>
                  <p:nvPr/>
                </p:nvGrpSpPr>
                <p:grpSpPr>
                  <a:xfrm>
                    <a:off x="2508726" y="5611921"/>
                    <a:ext cx="1354613" cy="523220"/>
                    <a:chOff x="2645673" y="1897286"/>
                    <a:chExt cx="1066876" cy="548876"/>
                  </a:xfrm>
                </p:grpSpPr>
                <p:sp>
                  <p:nvSpPr>
                    <p:cNvPr id="410" name="TextBox 4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1" name="TextBox 410"/>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07" name="TextBox 40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08" name="TextBox 40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09" name="TextBox 40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126" name="Group 217"/>
            <p:cNvGrpSpPr/>
            <p:nvPr/>
          </p:nvGrpSpPr>
          <p:grpSpPr>
            <a:xfrm>
              <a:off x="2042160" y="5257800"/>
              <a:ext cx="590662" cy="587693"/>
              <a:chOff x="2042160" y="5257800"/>
              <a:chExt cx="590662" cy="587693"/>
            </a:xfrm>
          </p:grpSpPr>
          <p:pic>
            <p:nvPicPr>
              <p:cNvPr id="397" name="Picture 2"/>
              <p:cNvPicPr>
                <a:picLocks noChangeAspect="1" noChangeArrowheads="1"/>
              </p:cNvPicPr>
              <p:nvPr/>
            </p:nvPicPr>
            <p:blipFill>
              <a:blip r:embed="rId1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98" name="Picture 397" descr="WSExplore0010 12-14-2007.png"/>
              <p:cNvPicPr>
                <a:picLocks noChangeAspect="1"/>
              </p:cNvPicPr>
              <p:nvPr/>
            </p:nvPicPr>
            <p:blipFill>
              <a:blip r:embed="rId12"/>
              <a:stretch>
                <a:fillRect/>
              </a:stretch>
            </p:blipFill>
            <p:spPr>
              <a:xfrm>
                <a:off x="2071864" y="5288810"/>
                <a:ext cx="100342" cy="104775"/>
              </a:xfrm>
              <a:prstGeom prst="rect">
                <a:avLst/>
              </a:prstGeom>
            </p:spPr>
          </p:pic>
          <p:pic>
            <p:nvPicPr>
              <p:cNvPr id="399" name="Picture 398" descr="ppt16.png"/>
              <p:cNvPicPr>
                <a:picLocks noChangeAspect="1"/>
              </p:cNvPicPr>
              <p:nvPr/>
            </p:nvPicPr>
            <p:blipFill>
              <a:blip r:embed="rId19"/>
              <a:stretch>
                <a:fillRect/>
              </a:stretch>
            </p:blipFill>
            <p:spPr>
              <a:xfrm>
                <a:off x="2511518" y="5718829"/>
                <a:ext cx="121304" cy="126664"/>
              </a:xfrm>
              <a:prstGeom prst="rect">
                <a:avLst/>
              </a:prstGeom>
            </p:spPr>
          </p:pic>
        </p:grpSp>
      </p:grpSp>
      <p:grpSp>
        <p:nvGrpSpPr>
          <p:cNvPr id="127" name="Group 473"/>
          <p:cNvGrpSpPr/>
          <p:nvPr userDrawn="1"/>
        </p:nvGrpSpPr>
        <p:grpSpPr>
          <a:xfrm>
            <a:off x="1809749" y="6096000"/>
            <a:ext cx="5223508" cy="838200"/>
            <a:chOff x="1784702" y="5081587"/>
            <a:chExt cx="5454298" cy="838200"/>
          </a:xfrm>
        </p:grpSpPr>
        <p:grpSp>
          <p:nvGrpSpPr>
            <p:cNvPr id="160" name="Group 450"/>
            <p:cNvGrpSpPr/>
            <p:nvPr/>
          </p:nvGrpSpPr>
          <p:grpSpPr>
            <a:xfrm>
              <a:off x="1784702" y="5081587"/>
              <a:ext cx="5454298" cy="838200"/>
              <a:chOff x="1784702" y="5614987"/>
              <a:chExt cx="5454298" cy="838200"/>
            </a:xfrm>
          </p:grpSpPr>
          <p:grpSp>
            <p:nvGrpSpPr>
              <p:cNvPr id="161" name="Group 452"/>
              <p:cNvGrpSpPr/>
              <p:nvPr/>
            </p:nvGrpSpPr>
            <p:grpSpPr>
              <a:xfrm>
                <a:off x="1784702" y="5614987"/>
                <a:ext cx="5073298" cy="838200"/>
                <a:chOff x="1784702" y="5614987"/>
                <a:chExt cx="5073298" cy="838200"/>
              </a:xfrm>
            </p:grpSpPr>
            <p:sp>
              <p:nvSpPr>
                <p:cNvPr id="437" name="Freeform 43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8" name="Picture 437" descr="thumb_tack_small.png"/>
                <p:cNvPicPr>
                  <a:picLocks noChangeAspect="1"/>
                </p:cNvPicPr>
                <p:nvPr/>
              </p:nvPicPr>
              <p:blipFill>
                <a:blip r:embed="rId14" cstate="print"/>
                <a:stretch>
                  <a:fillRect/>
                </a:stretch>
              </p:blipFill>
              <p:spPr>
                <a:xfrm flipH="1">
                  <a:off x="1784702" y="5614987"/>
                  <a:ext cx="260427" cy="357187"/>
                </a:xfrm>
                <a:prstGeom prst="rect">
                  <a:avLst/>
                </a:prstGeom>
              </p:spPr>
            </p:pic>
            <p:pic>
              <p:nvPicPr>
                <p:cNvPr id="439" name="Picture 438" descr="thumb_tack_small.png"/>
                <p:cNvPicPr>
                  <a:picLocks noChangeAspect="1"/>
                </p:cNvPicPr>
                <p:nvPr/>
              </p:nvPicPr>
              <p:blipFill>
                <a:blip r:embed="rId15" cstate="print"/>
                <a:stretch>
                  <a:fillRect/>
                </a:stretch>
              </p:blipFill>
              <p:spPr>
                <a:xfrm>
                  <a:off x="6553200" y="6096000"/>
                  <a:ext cx="266700" cy="357187"/>
                </a:xfrm>
                <a:prstGeom prst="rect">
                  <a:avLst/>
                </a:prstGeom>
              </p:spPr>
            </p:pic>
          </p:grpSp>
          <p:grpSp>
            <p:nvGrpSpPr>
              <p:cNvPr id="162" name="Group 453"/>
              <p:cNvGrpSpPr/>
              <p:nvPr/>
            </p:nvGrpSpPr>
            <p:grpSpPr>
              <a:xfrm>
                <a:off x="2026920" y="5722620"/>
                <a:ext cx="5212080" cy="594360"/>
                <a:chOff x="1935480" y="5989320"/>
                <a:chExt cx="5212080" cy="594360"/>
              </a:xfrm>
            </p:grpSpPr>
            <p:pic>
              <p:nvPicPr>
                <p:cNvPr id="423" name="Picture 2"/>
                <p:cNvPicPr>
                  <a:picLocks noChangeAspect="1" noChangeArrowheads="1"/>
                </p:cNvPicPr>
                <p:nvPr/>
              </p:nvPicPr>
              <p:blipFill>
                <a:blip r:embed="rId16"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63" name="Group 354"/>
                <p:cNvGrpSpPr/>
                <p:nvPr/>
              </p:nvGrpSpPr>
              <p:grpSpPr>
                <a:xfrm>
                  <a:off x="2506980" y="5989320"/>
                  <a:ext cx="4640580" cy="462737"/>
                  <a:chOff x="2506980" y="5349240"/>
                  <a:chExt cx="4640580" cy="462737"/>
                </a:xfrm>
              </p:grpSpPr>
              <p:sp>
                <p:nvSpPr>
                  <p:cNvPr id="426" name="TextBox 425"/>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64" name="Group 122"/>
                  <p:cNvGrpSpPr/>
                  <p:nvPr/>
                </p:nvGrpSpPr>
                <p:grpSpPr>
                  <a:xfrm>
                    <a:off x="6497224" y="5349240"/>
                    <a:ext cx="223616" cy="186778"/>
                    <a:chOff x="5842673" y="3935369"/>
                    <a:chExt cx="223616" cy="186778"/>
                  </a:xfrm>
                </p:grpSpPr>
                <p:sp>
                  <p:nvSpPr>
                    <p:cNvPr id="434" name="Snip Single Corner Rectangle 43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5" name="Rounded Rectangle 43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36" name="Curved Left Arrow 43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5" name="Group 197"/>
                  <p:cNvGrpSpPr/>
                  <p:nvPr/>
                </p:nvGrpSpPr>
                <p:grpSpPr>
                  <a:xfrm>
                    <a:off x="2508726" y="5611921"/>
                    <a:ext cx="1432296" cy="200056"/>
                    <a:chOff x="2645673" y="1897291"/>
                    <a:chExt cx="1128058" cy="209866"/>
                  </a:xfrm>
                </p:grpSpPr>
                <p:sp>
                  <p:nvSpPr>
                    <p:cNvPr id="432" name="TextBox 43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33" name="TextBox 432"/>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429" name="TextBox 42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30" name="TextBox 42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31" name="TextBox 43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425" name="Picture 424"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420" name="Picture 419" descr="IC16DOCX.gif"/>
            <p:cNvPicPr>
              <a:picLocks noChangeAspect="1"/>
            </p:cNvPicPr>
            <p:nvPr/>
          </p:nvPicPr>
          <p:blipFill>
            <a:blip r:embed="rId20"/>
            <a:stretch>
              <a:fillRect/>
            </a:stretch>
          </p:blipFill>
          <p:spPr>
            <a:xfrm>
              <a:off x="2514600" y="5692140"/>
              <a:ext cx="115389" cy="115389"/>
            </a:xfrm>
            <a:prstGeom prst="rect">
              <a:avLst/>
            </a:prstGeom>
          </p:spPr>
        </p:pic>
      </p:grpSp>
      <p:sp>
        <p:nvSpPr>
          <p:cNvPr id="253" name="Rectangle 252"/>
          <p:cNvSpPr/>
          <p:nvPr userDrawn="1"/>
        </p:nvSpPr>
        <p:spPr>
          <a:xfrm>
            <a:off x="1889760" y="2598420"/>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258" name="Group 257"/>
          <p:cNvGrpSpPr/>
          <p:nvPr userDrawn="1"/>
        </p:nvGrpSpPr>
        <p:grpSpPr>
          <a:xfrm>
            <a:off x="1911350" y="2817316"/>
            <a:ext cx="4950460" cy="205135"/>
            <a:chOff x="1911350" y="2817316"/>
            <a:chExt cx="4950460" cy="205135"/>
          </a:xfrm>
        </p:grpSpPr>
        <p:pic>
          <p:nvPicPr>
            <p:cNvPr id="259" name="Picture 258" descr="MSOL_Share_32.gif"/>
            <p:cNvPicPr>
              <a:picLocks noChangeAspect="1"/>
            </p:cNvPicPr>
            <p:nvPr userDrawn="1"/>
          </p:nvPicPr>
          <p:blipFill>
            <a:blip r:embed="rId21">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260" name="Rectangle 259"/>
            <p:cNvSpPr/>
            <p:nvPr userDrawn="1"/>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261" name="Rectangle 260"/>
            <p:cNvSpPr/>
            <p:nvPr userDrawn="1"/>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263" name="Chevron 262"/>
            <p:cNvSpPr/>
            <p:nvPr userDrawn="1"/>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4" name="Chevron 263"/>
            <p:cNvSpPr/>
            <p:nvPr userDrawn="1"/>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74" name="Group 273"/>
          <p:cNvGrpSpPr/>
          <p:nvPr userDrawn="1"/>
        </p:nvGrpSpPr>
        <p:grpSpPr>
          <a:xfrm>
            <a:off x="1809749" y="5196840"/>
            <a:ext cx="5223508" cy="777240"/>
            <a:chOff x="1809749" y="5196840"/>
            <a:chExt cx="5223508" cy="777240"/>
          </a:xfrm>
        </p:grpSpPr>
        <p:grpSp>
          <p:nvGrpSpPr>
            <p:cNvPr id="106" name="Group 450"/>
            <p:cNvGrpSpPr/>
            <p:nvPr/>
          </p:nvGrpSpPr>
          <p:grpSpPr>
            <a:xfrm>
              <a:off x="1809749" y="5196840"/>
              <a:ext cx="5223508" cy="777240"/>
              <a:chOff x="1784702" y="5654040"/>
              <a:chExt cx="5454298" cy="777240"/>
            </a:xfrm>
          </p:grpSpPr>
          <p:grpSp>
            <p:nvGrpSpPr>
              <p:cNvPr id="107" name="Group 452"/>
              <p:cNvGrpSpPr/>
              <p:nvPr/>
            </p:nvGrpSpPr>
            <p:grpSpPr>
              <a:xfrm>
                <a:off x="1784702" y="5654040"/>
                <a:ext cx="5073298" cy="777240"/>
                <a:chOff x="1784702" y="5654040"/>
                <a:chExt cx="5073298" cy="777240"/>
              </a:xfrm>
            </p:grpSpPr>
            <p:sp>
              <p:nvSpPr>
                <p:cNvPr id="368" name="Freeform 36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9" name="Picture 368" descr="thumb_tack_small.png"/>
                <p:cNvPicPr>
                  <a:picLocks noChangeAspect="1"/>
                </p:cNvPicPr>
                <p:nvPr/>
              </p:nvPicPr>
              <p:blipFill>
                <a:blip r:embed="rId14" cstate="print"/>
                <a:stretch>
                  <a:fillRect/>
                </a:stretch>
              </p:blipFill>
              <p:spPr>
                <a:xfrm flipH="1">
                  <a:off x="1784702" y="5715000"/>
                  <a:ext cx="260427" cy="357187"/>
                </a:xfrm>
                <a:prstGeom prst="rect">
                  <a:avLst/>
                </a:prstGeom>
              </p:spPr>
            </p:pic>
            <p:pic>
              <p:nvPicPr>
                <p:cNvPr id="370" name="Picture 369" descr="thumb_tack_small.png"/>
                <p:cNvPicPr>
                  <a:picLocks noChangeAspect="1"/>
                </p:cNvPicPr>
                <p:nvPr/>
              </p:nvPicPr>
              <p:blipFill>
                <a:blip r:embed="rId15" cstate="print"/>
                <a:stretch>
                  <a:fillRect/>
                </a:stretch>
              </p:blipFill>
              <p:spPr>
                <a:xfrm>
                  <a:off x="6578599" y="6043613"/>
                  <a:ext cx="266700" cy="357187"/>
                </a:xfrm>
                <a:prstGeom prst="rect">
                  <a:avLst/>
                </a:prstGeom>
              </p:spPr>
            </p:pic>
          </p:grpSp>
          <p:grpSp>
            <p:nvGrpSpPr>
              <p:cNvPr id="108" name="Group 453"/>
              <p:cNvGrpSpPr/>
              <p:nvPr/>
            </p:nvGrpSpPr>
            <p:grpSpPr>
              <a:xfrm>
                <a:off x="2026920" y="5722620"/>
                <a:ext cx="5212080" cy="594360"/>
                <a:chOff x="1935480" y="5989320"/>
                <a:chExt cx="5212080" cy="594360"/>
              </a:xfrm>
            </p:grpSpPr>
            <p:pic>
              <p:nvPicPr>
                <p:cNvPr id="351" name="Picture 2"/>
                <p:cNvPicPr>
                  <a:picLocks noChangeAspect="1" noChangeArrowheads="1"/>
                </p:cNvPicPr>
                <p:nvPr/>
              </p:nvPicPr>
              <p:blipFill>
                <a:blip r:embed="rId16"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9" name="Group 354"/>
                <p:cNvGrpSpPr/>
                <p:nvPr/>
              </p:nvGrpSpPr>
              <p:grpSpPr>
                <a:xfrm>
                  <a:off x="2506980" y="5989320"/>
                  <a:ext cx="4640580" cy="570460"/>
                  <a:chOff x="2506980" y="5349240"/>
                  <a:chExt cx="4640580" cy="570460"/>
                </a:xfrm>
              </p:grpSpPr>
              <p:sp>
                <p:nvSpPr>
                  <p:cNvPr id="354" name="TextBox 35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10" name="Group 122"/>
                  <p:cNvGrpSpPr/>
                  <p:nvPr/>
                </p:nvGrpSpPr>
                <p:grpSpPr>
                  <a:xfrm>
                    <a:off x="6497224" y="5349240"/>
                    <a:ext cx="223616" cy="186778"/>
                    <a:chOff x="5842673" y="3935369"/>
                    <a:chExt cx="223616" cy="186778"/>
                  </a:xfrm>
                </p:grpSpPr>
                <p:sp>
                  <p:nvSpPr>
                    <p:cNvPr id="362" name="Snip Single Corner Rectangle 36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3" name="Rounded Rectangle 36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67" name="Curved Left Arrow 36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1" name="Group 197"/>
                  <p:cNvGrpSpPr/>
                  <p:nvPr/>
                </p:nvGrpSpPr>
                <p:grpSpPr>
                  <a:xfrm>
                    <a:off x="2508726" y="5611923"/>
                    <a:ext cx="1354613" cy="307777"/>
                    <a:chOff x="2645673" y="1897291"/>
                    <a:chExt cx="1066876" cy="322869"/>
                  </a:xfrm>
                </p:grpSpPr>
                <p:sp>
                  <p:nvSpPr>
                    <p:cNvPr id="360" name="TextBox 35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a:t>
                      </a:r>
                      <a:r>
                        <a:rPr lang="en-US" sz="700" dirty="0" err="1">
                          <a:solidFill>
                            <a:schemeClr val="tx1">
                              <a:lumMod val="50000"/>
                              <a:lumOff val="50000"/>
                            </a:schemeClr>
                          </a:solidFill>
                          <a:latin typeface="Segoe UI" pitchFamily="34" charset="0"/>
                          <a:cs typeface="Segoe UI" pitchFamily="34" charset="0"/>
                        </a:rPr>
                        <a:t>compellimg</a:t>
                      </a:r>
                      <a:r>
                        <a:rPr lang="en-US" sz="700" dirty="0">
                          <a:solidFill>
                            <a:schemeClr val="tx1">
                              <a:lumMod val="50000"/>
                              <a:lumOff val="50000"/>
                            </a:schemeClr>
                          </a:solidFill>
                          <a:latin typeface="Segoe UI" pitchFamily="34" charset="0"/>
                          <a:cs typeface="Segoe UI" pitchFamily="34" charset="0"/>
                        </a:rPr>
                        <a:t>…</a:t>
                      </a:r>
                    </a:p>
                  </p:txBody>
                </p:sp>
              </p:grpSp>
              <p:sp>
                <p:nvSpPr>
                  <p:cNvPr id="357" name="TextBox 35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58" name="TextBox 35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59" name="TextBox 35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53" name="Picture 352" descr="WSExplore0010 12-14-2007.png"/>
                <p:cNvPicPr>
                  <a:picLocks noChangeAspect="1"/>
                </p:cNvPicPr>
                <p:nvPr/>
              </p:nvPicPr>
              <p:blipFill>
                <a:blip r:embed="rId12"/>
                <a:stretch>
                  <a:fillRect/>
                </a:stretch>
              </p:blipFill>
              <p:spPr>
                <a:xfrm>
                  <a:off x="1966957" y="6065097"/>
                  <a:ext cx="104775" cy="104775"/>
                </a:xfrm>
                <a:prstGeom prst="rect">
                  <a:avLst/>
                </a:prstGeom>
              </p:spPr>
            </p:pic>
          </p:grpSp>
        </p:grpSp>
        <p:pic>
          <p:nvPicPr>
            <p:cNvPr id="262" name="Picture 3"/>
            <p:cNvPicPr>
              <a:picLocks noChangeAspect="1" noChangeArrowheads="1"/>
            </p:cNvPicPr>
            <p:nvPr userDrawn="1"/>
          </p:nvPicPr>
          <p:blipFill>
            <a:blip r:embed="rId2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270" name="Picture 269" descr="WSExplore0010 12-14-2007.png"/>
            <p:cNvPicPr>
              <a:picLocks noChangeAspect="1"/>
            </p:cNvPicPr>
            <p:nvPr userDrawn="1"/>
          </p:nvPicPr>
          <p:blipFill>
            <a:blip r:embed="rId12"/>
            <a:stretch>
              <a:fillRect/>
            </a:stretch>
          </p:blipFill>
          <p:spPr>
            <a:xfrm>
              <a:off x="2071863" y="5335233"/>
              <a:ext cx="100342" cy="104775"/>
            </a:xfrm>
            <a:prstGeom prst="rect">
              <a:avLst/>
            </a:prstGeom>
          </p:spPr>
        </p:pic>
        <p:pic>
          <p:nvPicPr>
            <p:cNvPr id="272" name="Picture 271" descr="IC16DOCX.gif"/>
            <p:cNvPicPr>
              <a:picLocks noChangeAspect="1"/>
            </p:cNvPicPr>
            <p:nvPr userDrawn="1"/>
          </p:nvPicPr>
          <p:blipFill>
            <a:blip r:embed="rId20"/>
            <a:stretch>
              <a:fillRect/>
            </a:stretch>
          </p:blipFill>
          <p:spPr>
            <a:xfrm>
              <a:off x="2508763" y="5768340"/>
              <a:ext cx="110506" cy="115389"/>
            </a:xfrm>
            <a:prstGeom prst="rect">
              <a:avLst/>
            </a:prstGeom>
          </p:spPr>
        </p:pic>
      </p:grpSp>
      <p:grpSp>
        <p:nvGrpSpPr>
          <p:cNvPr id="268" name="Group 267"/>
          <p:cNvGrpSpPr/>
          <p:nvPr userDrawn="1"/>
        </p:nvGrpSpPr>
        <p:grpSpPr>
          <a:xfrm>
            <a:off x="7439025" y="2362200"/>
            <a:ext cx="1285875" cy="4230410"/>
            <a:chOff x="7439025" y="2333625"/>
            <a:chExt cx="1285875" cy="4230410"/>
          </a:xfrm>
        </p:grpSpPr>
        <p:sp>
          <p:nvSpPr>
            <p:cNvPr id="275" name="Rectangle 274"/>
            <p:cNvSpPr/>
            <p:nvPr userDrawn="1"/>
          </p:nvSpPr>
          <p:spPr>
            <a:xfrm>
              <a:off x="7439025" y="2333625"/>
              <a:ext cx="1285875" cy="4162425"/>
            </a:xfrm>
            <a:prstGeom prst="rect">
              <a:avLst/>
            </a:prstGeom>
            <a:gradFill>
              <a:gsLst>
                <a:gs pos="9000">
                  <a:schemeClr val="bg1">
                    <a:lumMod val="85000"/>
                  </a:schemeClr>
                </a:gs>
                <a:gs pos="100000">
                  <a:schemeClr val="bg1"/>
                </a:gs>
              </a:gsLst>
              <a:lin ang="16200000" scaled="0"/>
            </a:gra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   </a:t>
              </a:r>
            </a:p>
          </p:txBody>
        </p:sp>
        <p:sp>
          <p:nvSpPr>
            <p:cNvPr id="276" name="Rectangle 275"/>
            <p:cNvSpPr/>
            <p:nvPr userDrawn="1"/>
          </p:nvSpPr>
          <p:spPr>
            <a:xfrm>
              <a:off x="7467600" y="2686050"/>
              <a:ext cx="1219200" cy="3877985"/>
            </a:xfrm>
            <a:prstGeom prst="rect">
              <a:avLst/>
            </a:prstGeom>
          </p:spPr>
          <p:txBody>
            <a:bodyPr wrap="square">
              <a:spAutoFit/>
            </a:bodyPr>
            <a:lstStyle/>
            <a:p>
              <a:r>
                <a:rPr lang="en-US" sz="800" b="1" u="sng" dirty="0">
                  <a:solidFill>
                    <a:srgbClr val="0070C0"/>
                  </a:solidFill>
                </a:rPr>
                <a:t>Fundraising products and Ideas</a:t>
              </a:r>
            </a:p>
            <a:p>
              <a:r>
                <a:rPr lang="en-US" sz="800" dirty="0">
                  <a:solidFill>
                    <a:schemeClr val="bg1">
                      <a:lumMod val="50000"/>
                    </a:schemeClr>
                  </a:solidFill>
                </a:rPr>
                <a:t>Groups earn funds by surfing the Internet; shopping at a</a:t>
              </a:r>
              <a:r>
                <a:rPr lang="en-US" sz="800" baseline="0" dirty="0">
                  <a:solidFill>
                    <a:schemeClr val="bg1">
                      <a:lumMod val="50000"/>
                    </a:schemeClr>
                  </a:solidFill>
                </a:rPr>
                <a:t> </a:t>
              </a:r>
              <a:r>
                <a:rPr lang="en-US" sz="800" dirty="0">
                  <a:solidFill>
                    <a:schemeClr val="bg1">
                      <a:lumMod val="50000"/>
                    </a:schemeClr>
                  </a:solidFill>
                </a:rPr>
                <a:t>fund-raising mall; and selling a variety of candies, cookies, wrapping paper and gift items.</a:t>
              </a:r>
              <a:br>
                <a:rPr lang="en-US" sz="800" dirty="0"/>
              </a:br>
              <a:r>
                <a:rPr lang="en-US" sz="700" dirty="0">
                  <a:solidFill>
                    <a:srgbClr val="00B050"/>
                  </a:solidFill>
                </a:rPr>
                <a:t>www.fund.com </a:t>
              </a:r>
              <a:br>
                <a:rPr lang="en-US" sz="700" dirty="0">
                  <a:solidFill>
                    <a:srgbClr val="00B050"/>
                  </a:solidFill>
                </a:rPr>
              </a:br>
              <a:r>
                <a:rPr lang="en-US" sz="800" dirty="0">
                  <a:solidFill>
                    <a:srgbClr val="0070C0"/>
                  </a:solidFill>
                </a:rPr>
                <a:t>Cached page</a:t>
              </a:r>
            </a:p>
            <a:p>
              <a:endParaRPr lang="en-US" sz="800" b="0" dirty="0"/>
            </a:p>
            <a:p>
              <a:r>
                <a:rPr lang="en-US" sz="800" b="1" u="sng" dirty="0">
                  <a:solidFill>
                    <a:srgbClr val="0070C0"/>
                  </a:solidFill>
                </a:rPr>
                <a:t>FREE Fundraising Programs </a:t>
              </a:r>
            </a:p>
            <a:p>
              <a:r>
                <a:rPr lang="en-US" sz="800" dirty="0">
                  <a:solidFill>
                    <a:schemeClr val="bg1">
                      <a:lumMod val="50000"/>
                    </a:schemeClr>
                  </a:solidFill>
                </a:rPr>
                <a:t>Fundraising and Fundraising ideas as well as samples of our Fundraising products. </a:t>
              </a:r>
            </a:p>
            <a:p>
              <a:r>
                <a:rPr lang="en-US" sz="700" b="1" dirty="0">
                  <a:solidFill>
                    <a:srgbClr val="00B050"/>
                  </a:solidFill>
                </a:rPr>
                <a:t>fundraising.com</a:t>
              </a:r>
              <a:endParaRPr lang="en-US" sz="700" dirty="0">
                <a:solidFill>
                  <a:srgbClr val="00B050"/>
                </a:solidFill>
              </a:endParaRPr>
            </a:p>
            <a:p>
              <a:r>
                <a:rPr lang="en-US" sz="800" dirty="0">
                  <a:solidFill>
                    <a:srgbClr val="0070C0"/>
                  </a:solidFill>
                </a:rPr>
                <a:t>Cached page</a:t>
              </a:r>
            </a:p>
            <a:p>
              <a:pPr lvl="1"/>
              <a:endParaRPr lang="en-US" sz="800" dirty="0"/>
            </a:p>
            <a:p>
              <a:r>
                <a:rPr lang="en-US" sz="800" b="1" u="sng" dirty="0">
                  <a:solidFill>
                    <a:srgbClr val="0070C0"/>
                  </a:solidFill>
                </a:rPr>
                <a:t>School Fundraisers Events</a:t>
              </a:r>
            </a:p>
            <a:p>
              <a:r>
                <a:rPr lang="en-US" sz="800" dirty="0">
                  <a:solidFill>
                    <a:schemeClr val="bg1">
                      <a:lumMod val="50000"/>
                    </a:schemeClr>
                  </a:solidFill>
                </a:rPr>
                <a:t>Find church fund raisers, youth sports candy sales products, fundraising letters and sample donation ... </a:t>
              </a:r>
            </a:p>
            <a:p>
              <a:r>
                <a:rPr lang="en-US" sz="700" dirty="0">
                  <a:solidFill>
                    <a:srgbClr val="00B050"/>
                  </a:solidFill>
                </a:rPr>
                <a:t>funds.edu </a:t>
              </a:r>
            </a:p>
            <a:p>
              <a:r>
                <a:rPr lang="en-US" sz="800" dirty="0">
                  <a:solidFill>
                    <a:srgbClr val="0070C0"/>
                  </a:solidFill>
                </a:rPr>
                <a:t>Cached page</a:t>
              </a:r>
              <a:br>
                <a:rPr lang="en-US" sz="800" dirty="0"/>
              </a:br>
              <a:endParaRPr lang="en-US" sz="800" dirty="0">
                <a:solidFill>
                  <a:schemeClr val="bg1">
                    <a:lumMod val="50000"/>
                  </a:schemeClr>
                </a:solidFill>
              </a:endParaRPr>
            </a:p>
          </p:txBody>
        </p:sp>
        <p:sp>
          <p:nvSpPr>
            <p:cNvPr id="277" name="Rectangle 276"/>
            <p:cNvSpPr/>
            <p:nvPr userDrawn="1"/>
          </p:nvSpPr>
          <p:spPr>
            <a:xfrm>
              <a:off x="7462706" y="2362200"/>
              <a:ext cx="1023037" cy="246221"/>
            </a:xfrm>
            <a:prstGeom prst="rect">
              <a:avLst/>
            </a:prstGeom>
          </p:spPr>
          <p:txBody>
            <a:bodyPr wrap="none">
              <a:spAutoFit/>
            </a:bodyPr>
            <a:lstStyle/>
            <a:p>
              <a:r>
                <a:rPr lang="en-US" sz="1000" b="1" dirty="0">
                  <a:solidFill>
                    <a:schemeClr val="bg1">
                      <a:lumMod val="50000"/>
                    </a:schemeClr>
                  </a:solidFill>
                </a:rPr>
                <a:t>Sponsored sites</a:t>
              </a:r>
              <a:endParaRPr lang="en-US" sz="1000" dirty="0">
                <a:solidFill>
                  <a:schemeClr val="bg1">
                    <a:lumMod val="50000"/>
                  </a:schemeClr>
                </a:solidFill>
              </a:endParaRPr>
            </a:p>
          </p:txBody>
        </p:sp>
      </p:grpSp>
      <p:grpSp>
        <p:nvGrpSpPr>
          <p:cNvPr id="278" name="Group 277"/>
          <p:cNvGrpSpPr/>
          <p:nvPr userDrawn="1"/>
        </p:nvGrpSpPr>
        <p:grpSpPr>
          <a:xfrm>
            <a:off x="76200" y="1195385"/>
            <a:ext cx="1760219" cy="5312095"/>
            <a:chOff x="76200" y="1195385"/>
            <a:chExt cx="1760219" cy="5312095"/>
          </a:xfrm>
        </p:grpSpPr>
        <p:sp>
          <p:nvSpPr>
            <p:cNvPr id="279" name="Rectangle 278"/>
            <p:cNvSpPr/>
            <p:nvPr userDrawn="1"/>
          </p:nvSpPr>
          <p:spPr>
            <a:xfrm>
              <a:off x="84033" y="1456346"/>
              <a:ext cx="1752386" cy="3927504"/>
            </a:xfrm>
            <a:prstGeom prst="rect">
              <a:avLst/>
            </a:prstGeom>
            <a:gradFill>
              <a:gsLst>
                <a:gs pos="0">
                  <a:schemeClr val="accent4">
                    <a:lumMod val="20000"/>
                    <a:lumOff val="80000"/>
                  </a:schemeClr>
                </a:gs>
                <a:gs pos="35000">
                  <a:schemeClr val="accent4">
                    <a:lumMod val="40000"/>
                    <a:lumOff val="60000"/>
                    <a:alpha val="7000"/>
                  </a:schemeClr>
                </a:gs>
                <a:gs pos="88000">
                  <a:schemeClr val="accent4">
                    <a:lumMod val="60000"/>
                    <a:lumOff val="40000"/>
                    <a:alpha val="20000"/>
                  </a:schemeClr>
                </a:gs>
              </a:gsLst>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80" name="Rounded Rectangle 279"/>
            <p:cNvSpPr/>
            <p:nvPr userDrawn="1"/>
          </p:nvSpPr>
          <p:spPr>
            <a:xfrm>
              <a:off x="123824" y="1409700"/>
              <a:ext cx="1666875" cy="3924300"/>
            </a:xfrm>
            <a:prstGeom prst="roundRect">
              <a:avLst>
                <a:gd name="adj" fmla="val 3386"/>
              </a:avLst>
            </a:prstGeom>
            <a:ln w="635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81" name="Rectangle 280"/>
            <p:cNvSpPr/>
            <p:nvPr userDrawn="1"/>
          </p:nvSpPr>
          <p:spPr>
            <a:xfrm>
              <a:off x="76200" y="1195385"/>
              <a:ext cx="1758949" cy="259079"/>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82" name="Rectangle 281"/>
            <p:cNvSpPr/>
            <p:nvPr userDrawn="1"/>
          </p:nvSpPr>
          <p:spPr>
            <a:xfrm>
              <a:off x="83819" y="1208244"/>
              <a:ext cx="1196161" cy="246221"/>
            </a:xfrm>
            <a:prstGeom prst="rect">
              <a:avLst/>
            </a:prstGeom>
          </p:spPr>
          <p:txBody>
            <a:bodyPr wrap="square">
              <a:spAutoFit/>
            </a:bodyPr>
            <a:lstStyle/>
            <a:p>
              <a:r>
                <a:rPr lang="en-US" sz="1000" b="1" dirty="0">
                  <a:latin typeface="Segoe UI" pitchFamily="34" charset="0"/>
                </a:rPr>
                <a:t>Workspaces</a:t>
              </a:r>
            </a:p>
          </p:txBody>
        </p:sp>
        <p:pic>
          <p:nvPicPr>
            <p:cNvPr id="283" name="Picture 2" descr="Watch free Web seminars">
              <a:hlinkClick r:id="rId23"/>
            </p:cNvPr>
            <p:cNvPicPr>
              <a:picLocks noChangeAspect="1" noChangeArrowheads="1"/>
            </p:cNvPicPr>
            <p:nvPr userDrawn="1"/>
          </p:nvPicPr>
          <p:blipFill>
            <a:blip r:embed="rId24">
              <a:duotone>
                <a:schemeClr val="accent1">
                  <a:shade val="45000"/>
                  <a:satMod val="135000"/>
                </a:schemeClr>
                <a:prstClr val="white"/>
              </a:duotone>
            </a:blip>
            <a:srcRect/>
            <a:stretch>
              <a:fillRect/>
            </a:stretch>
          </p:blipFill>
          <p:spPr bwMode="auto">
            <a:xfrm>
              <a:off x="202874" y="3733800"/>
              <a:ext cx="1504006" cy="1253338"/>
            </a:xfrm>
            <a:prstGeom prst="rect">
              <a:avLst/>
            </a:prstGeom>
            <a:noFill/>
          </p:spPr>
        </p:pic>
        <p:grpSp>
          <p:nvGrpSpPr>
            <p:cNvPr id="284" name="Group 352"/>
            <p:cNvGrpSpPr/>
            <p:nvPr userDrawn="1"/>
          </p:nvGrpSpPr>
          <p:grpSpPr>
            <a:xfrm>
              <a:off x="83819" y="5153025"/>
              <a:ext cx="1752600" cy="1354455"/>
              <a:chOff x="83819" y="5153025"/>
              <a:chExt cx="1752600" cy="1354455"/>
            </a:xfrm>
          </p:grpSpPr>
          <p:sp>
            <p:nvSpPr>
              <p:cNvPr id="342" name="Rectangle 341"/>
              <p:cNvSpPr/>
              <p:nvPr userDrawn="1"/>
            </p:nvSpPr>
            <p:spPr>
              <a:xfrm>
                <a:off x="83819" y="5153025"/>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43" name="Rectangle 342"/>
              <p:cNvSpPr/>
              <p:nvPr userDrawn="1"/>
            </p:nvSpPr>
            <p:spPr>
              <a:xfrm>
                <a:off x="83819" y="5379666"/>
                <a:ext cx="1752600" cy="229355"/>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44" name="Rectangle 343"/>
              <p:cNvSpPr/>
              <p:nvPr userDrawn="1"/>
            </p:nvSpPr>
            <p:spPr>
              <a:xfrm>
                <a:off x="83819" y="5607722"/>
                <a:ext cx="1752600" cy="222847"/>
              </a:xfrm>
              <a:prstGeom prst="rect">
                <a:avLst/>
              </a:prstGeom>
              <a:gradFill>
                <a:gsLst>
                  <a:gs pos="0">
                    <a:schemeClr val="accent6">
                      <a:lumMod val="60000"/>
                      <a:lumOff val="40000"/>
                    </a:schemeClr>
                  </a:gs>
                  <a:gs pos="35000">
                    <a:schemeClr val="accent6">
                      <a:lumMod val="40000"/>
                      <a:lumOff val="60000"/>
                    </a:schemeClr>
                  </a:gs>
                  <a:gs pos="100000">
                    <a:schemeClr val="accent6">
                      <a:lumMod val="20000"/>
                      <a:lumOff val="80000"/>
                    </a:schemeClr>
                  </a:gs>
                </a:gsLst>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45" name="Rectangle 344"/>
              <p:cNvSpPr/>
              <p:nvPr userDrawn="1"/>
            </p:nvSpPr>
            <p:spPr>
              <a:xfrm>
                <a:off x="142767" y="5395393"/>
                <a:ext cx="590226" cy="215444"/>
              </a:xfrm>
              <a:prstGeom prst="rect">
                <a:avLst/>
              </a:prstGeom>
            </p:spPr>
            <p:txBody>
              <a:bodyPr wrap="none">
                <a:spAutoFit/>
              </a:bodyPr>
              <a:lstStyle/>
              <a:p>
                <a:r>
                  <a:rPr lang="en-US" sz="800" dirty="0">
                    <a:latin typeface="Segoe UI" pitchFamily="34" charset="0"/>
                  </a:rPr>
                  <a:t>Favorites</a:t>
                </a:r>
              </a:p>
            </p:txBody>
          </p:sp>
          <p:sp>
            <p:nvSpPr>
              <p:cNvPr id="346" name="Rectangle 345"/>
              <p:cNvSpPr/>
              <p:nvPr userDrawn="1"/>
            </p:nvSpPr>
            <p:spPr>
              <a:xfrm>
                <a:off x="142767" y="5615845"/>
                <a:ext cx="729687" cy="215444"/>
              </a:xfrm>
              <a:prstGeom prst="rect">
                <a:avLst/>
              </a:prstGeom>
            </p:spPr>
            <p:txBody>
              <a:bodyPr wrap="none">
                <a:spAutoFit/>
              </a:bodyPr>
              <a:lstStyle/>
              <a:p>
                <a:r>
                  <a:rPr lang="en-US" sz="800" dirty="0">
                    <a:latin typeface="Segoe UI" pitchFamily="34" charset="0"/>
                  </a:rPr>
                  <a:t>Workspaces</a:t>
                </a:r>
              </a:p>
            </p:txBody>
          </p:sp>
          <p:sp>
            <p:nvSpPr>
              <p:cNvPr id="347" name="Rectangle 346"/>
              <p:cNvSpPr/>
              <p:nvPr userDrawn="1"/>
            </p:nvSpPr>
            <p:spPr>
              <a:xfrm>
                <a:off x="83819" y="5823610"/>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48" name="Rectangle 347"/>
              <p:cNvSpPr/>
              <p:nvPr userDrawn="1"/>
            </p:nvSpPr>
            <p:spPr>
              <a:xfrm>
                <a:off x="142767" y="5836297"/>
                <a:ext cx="495649" cy="215444"/>
              </a:xfrm>
              <a:prstGeom prst="rect">
                <a:avLst/>
              </a:prstGeom>
            </p:spPr>
            <p:txBody>
              <a:bodyPr wrap="none">
                <a:spAutoFit/>
              </a:bodyPr>
              <a:lstStyle/>
              <a:p>
                <a:r>
                  <a:rPr lang="en-US" sz="800" dirty="0">
                    <a:latin typeface="Segoe UI" pitchFamily="34" charset="0"/>
                  </a:rPr>
                  <a:t>People</a:t>
                </a:r>
              </a:p>
            </p:txBody>
          </p:sp>
          <p:sp>
            <p:nvSpPr>
              <p:cNvPr id="349" name="Rectangle 348"/>
              <p:cNvSpPr/>
              <p:nvPr userDrawn="1"/>
            </p:nvSpPr>
            <p:spPr>
              <a:xfrm>
                <a:off x="83819" y="6039497"/>
                <a:ext cx="1752600" cy="222847"/>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50" name="Rectangle 349"/>
              <p:cNvSpPr/>
              <p:nvPr userDrawn="1"/>
            </p:nvSpPr>
            <p:spPr>
              <a:xfrm>
                <a:off x="142767" y="6056749"/>
                <a:ext cx="700833" cy="215444"/>
              </a:xfrm>
              <a:prstGeom prst="rect">
                <a:avLst/>
              </a:prstGeom>
            </p:spPr>
            <p:txBody>
              <a:bodyPr wrap="none">
                <a:spAutoFit/>
              </a:bodyPr>
              <a:lstStyle/>
              <a:p>
                <a:r>
                  <a:rPr lang="en-US" sz="800" dirty="0">
                    <a:latin typeface="Segoe UI" pitchFamily="34" charset="0"/>
                  </a:rPr>
                  <a:t>Documents</a:t>
                </a:r>
              </a:p>
            </p:txBody>
          </p:sp>
          <p:grpSp>
            <p:nvGrpSpPr>
              <p:cNvPr id="352" name="Group 329"/>
              <p:cNvGrpSpPr/>
              <p:nvPr userDrawn="1"/>
            </p:nvGrpSpPr>
            <p:grpSpPr>
              <a:xfrm>
                <a:off x="83819" y="6258572"/>
                <a:ext cx="1752600" cy="248908"/>
                <a:chOff x="152400" y="5865741"/>
                <a:chExt cx="1752600" cy="262008"/>
              </a:xfrm>
            </p:grpSpPr>
            <p:sp>
              <p:nvSpPr>
                <p:cNvPr id="374" name="Rectangle 373"/>
                <p:cNvSpPr/>
                <p:nvPr/>
              </p:nvSpPr>
              <p:spPr>
                <a:xfrm>
                  <a:off x="152400" y="5865741"/>
                  <a:ext cx="1752600" cy="262008"/>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75" name="Isosceles Triangle 374"/>
                <p:cNvSpPr/>
                <p:nvPr/>
              </p:nvSpPr>
              <p:spPr>
                <a:xfrm rot="5400000">
                  <a:off x="1737359" y="5980635"/>
                  <a:ext cx="76200" cy="45719"/>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5" name="Rectangle 354"/>
              <p:cNvSpPr/>
              <p:nvPr userDrawn="1"/>
            </p:nvSpPr>
            <p:spPr>
              <a:xfrm>
                <a:off x="959668"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56" name="Rectangle 355"/>
              <p:cNvSpPr/>
              <p:nvPr userDrawn="1"/>
            </p:nvSpPr>
            <p:spPr>
              <a:xfrm>
                <a:off x="1191896"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71" name="Rectangle 370"/>
              <p:cNvSpPr/>
              <p:nvPr userDrawn="1"/>
            </p:nvSpPr>
            <p:spPr>
              <a:xfrm>
                <a:off x="1430381"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372" name="Rectangle 371"/>
              <p:cNvSpPr/>
              <p:nvPr userDrawn="1"/>
            </p:nvSpPr>
            <p:spPr>
              <a:xfrm>
                <a:off x="142767" y="5175706"/>
                <a:ext cx="928459" cy="215444"/>
              </a:xfrm>
              <a:prstGeom prst="rect">
                <a:avLst/>
              </a:prstGeom>
            </p:spPr>
            <p:txBody>
              <a:bodyPr wrap="none">
                <a:spAutoFit/>
              </a:bodyPr>
              <a:lstStyle/>
              <a:p>
                <a:r>
                  <a:rPr lang="en-US" sz="800" dirty="0">
                    <a:latin typeface="Segoe UI" pitchFamily="34" charset="0"/>
                  </a:rPr>
                  <a:t>Recent Activities</a:t>
                </a:r>
              </a:p>
            </p:txBody>
          </p:sp>
        </p:grpSp>
        <p:sp>
          <p:nvSpPr>
            <p:cNvPr id="285" name="Rectangle 284"/>
            <p:cNvSpPr/>
            <p:nvPr userDrawn="1"/>
          </p:nvSpPr>
          <p:spPr>
            <a:xfrm>
              <a:off x="324589" y="1468279"/>
              <a:ext cx="875561" cy="246221"/>
            </a:xfrm>
            <a:prstGeom prst="rect">
              <a:avLst/>
            </a:prstGeom>
          </p:spPr>
          <p:txBody>
            <a:bodyPr wrap="none">
              <a:spAutoFit/>
            </a:bodyPr>
            <a:lstStyle/>
            <a:p>
              <a:r>
                <a:rPr lang="en-US" sz="1000" b="0" baseline="0" dirty="0">
                  <a:solidFill>
                    <a:schemeClr val="tx2">
                      <a:lumMod val="60000"/>
                      <a:lumOff val="40000"/>
                    </a:schemeClr>
                  </a:solidFill>
                  <a:latin typeface="Segoe UI" pitchFamily="34" charset="0"/>
                </a:rPr>
                <a:t>Quick Filters</a:t>
              </a:r>
              <a:endParaRPr lang="en-US" sz="1000" b="0" dirty="0">
                <a:solidFill>
                  <a:schemeClr val="tx2">
                    <a:lumMod val="60000"/>
                    <a:lumOff val="40000"/>
                  </a:schemeClr>
                </a:solidFill>
                <a:latin typeface="Segoe UI" pitchFamily="34" charset="0"/>
              </a:endParaRPr>
            </a:p>
          </p:txBody>
        </p:sp>
        <p:grpSp>
          <p:nvGrpSpPr>
            <p:cNvPr id="286" name="Group 500"/>
            <p:cNvGrpSpPr/>
            <p:nvPr userDrawn="1"/>
          </p:nvGrpSpPr>
          <p:grpSpPr>
            <a:xfrm>
              <a:off x="227490" y="1656894"/>
              <a:ext cx="1360009" cy="1333956"/>
              <a:chOff x="189390" y="3876675"/>
              <a:chExt cx="1360009" cy="1333956"/>
            </a:xfrm>
          </p:grpSpPr>
          <p:sp>
            <p:nvSpPr>
              <p:cNvPr id="291" name="Rectangle 290"/>
              <p:cNvSpPr/>
              <p:nvPr userDrawn="1"/>
            </p:nvSpPr>
            <p:spPr>
              <a:xfrm>
                <a:off x="243483" y="3876675"/>
                <a:ext cx="559769" cy="215444"/>
              </a:xfrm>
              <a:prstGeom prst="rect">
                <a:avLst/>
              </a:prstGeom>
            </p:spPr>
            <p:txBody>
              <a:bodyPr wrap="none">
                <a:spAutoFit/>
              </a:bodyPr>
              <a:lstStyle/>
              <a:p>
                <a:r>
                  <a:rPr lang="en-US" sz="800" b="1" dirty="0">
                    <a:solidFill>
                      <a:srgbClr val="0070C0"/>
                    </a:solidFill>
                    <a:latin typeface="Segoe UI" pitchFamily="34" charset="0"/>
                  </a:rPr>
                  <a:t>By Date</a:t>
                </a:r>
              </a:p>
            </p:txBody>
          </p:sp>
          <p:grpSp>
            <p:nvGrpSpPr>
              <p:cNvPr id="294" name="Group 277"/>
              <p:cNvGrpSpPr/>
              <p:nvPr userDrawn="1"/>
            </p:nvGrpSpPr>
            <p:grpSpPr>
              <a:xfrm>
                <a:off x="336549" y="4101534"/>
                <a:ext cx="76200" cy="71438"/>
                <a:chOff x="3962400" y="3581400"/>
                <a:chExt cx="457200" cy="428628"/>
              </a:xfrm>
              <a:solidFill>
                <a:schemeClr val="bg1">
                  <a:lumMod val="65000"/>
                </a:schemeClr>
              </a:solidFill>
            </p:grpSpPr>
            <p:sp>
              <p:nvSpPr>
                <p:cNvPr id="339" name="Isosceles Triangle 338"/>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lowchart: Manual Operation 340"/>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6" name="Rectangle 295"/>
              <p:cNvSpPr/>
              <p:nvPr userDrawn="1"/>
            </p:nvSpPr>
            <p:spPr>
              <a:xfrm>
                <a:off x="374611" y="4023181"/>
                <a:ext cx="1060488" cy="215444"/>
              </a:xfrm>
              <a:prstGeom prst="rect">
                <a:avLst/>
              </a:prstGeom>
            </p:spPr>
            <p:txBody>
              <a:bodyPr wrap="square">
                <a:spAutoFit/>
              </a:bodyPr>
              <a:lstStyle/>
              <a:p>
                <a:r>
                  <a:rPr lang="en-US" sz="800" b="0" dirty="0">
                    <a:latin typeface="Segoe UI" pitchFamily="34" charset="0"/>
                  </a:rPr>
                  <a:t>Today</a:t>
                </a:r>
              </a:p>
            </p:txBody>
          </p:sp>
          <p:grpSp>
            <p:nvGrpSpPr>
              <p:cNvPr id="298" name="Group 277"/>
              <p:cNvGrpSpPr/>
              <p:nvPr userDrawn="1"/>
            </p:nvGrpSpPr>
            <p:grpSpPr>
              <a:xfrm>
                <a:off x="336549" y="4241234"/>
                <a:ext cx="76200" cy="71438"/>
                <a:chOff x="3962400" y="3581400"/>
                <a:chExt cx="457200" cy="428628"/>
              </a:xfrm>
              <a:solidFill>
                <a:schemeClr val="bg1">
                  <a:lumMod val="65000"/>
                </a:schemeClr>
              </a:solidFill>
            </p:grpSpPr>
            <p:sp>
              <p:nvSpPr>
                <p:cNvPr id="337" name="Isosceles Triangle 336"/>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lowchart: Manual Operation 337"/>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9" name="Rectangle 298"/>
              <p:cNvSpPr/>
              <p:nvPr userDrawn="1"/>
            </p:nvSpPr>
            <p:spPr>
              <a:xfrm>
                <a:off x="374611" y="4162881"/>
                <a:ext cx="1174788" cy="215444"/>
              </a:xfrm>
              <a:prstGeom prst="rect">
                <a:avLst/>
              </a:prstGeom>
            </p:spPr>
            <p:txBody>
              <a:bodyPr wrap="square">
                <a:spAutoFit/>
              </a:bodyPr>
              <a:lstStyle/>
              <a:p>
                <a:r>
                  <a:rPr lang="en-US" sz="800" b="0" dirty="0">
                    <a:latin typeface="Segoe UI" pitchFamily="34" charset="0"/>
                  </a:rPr>
                  <a:t>Yesterday</a:t>
                </a:r>
              </a:p>
            </p:txBody>
          </p:sp>
          <p:grpSp>
            <p:nvGrpSpPr>
              <p:cNvPr id="300" name="Group 277"/>
              <p:cNvGrpSpPr/>
              <p:nvPr userDrawn="1"/>
            </p:nvGrpSpPr>
            <p:grpSpPr>
              <a:xfrm>
                <a:off x="336549" y="4380478"/>
                <a:ext cx="76200" cy="71438"/>
                <a:chOff x="3962400" y="3581400"/>
                <a:chExt cx="457200" cy="428628"/>
              </a:xfrm>
              <a:solidFill>
                <a:schemeClr val="bg1">
                  <a:lumMod val="65000"/>
                </a:schemeClr>
              </a:solidFill>
            </p:grpSpPr>
            <p:sp>
              <p:nvSpPr>
                <p:cNvPr id="323" name="Isosceles Triangle 322"/>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Flowchart: Manual Operation 323"/>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1" name="Rectangle 300"/>
              <p:cNvSpPr/>
              <p:nvPr userDrawn="1"/>
            </p:nvSpPr>
            <p:spPr>
              <a:xfrm>
                <a:off x="374611" y="4302125"/>
                <a:ext cx="1174788" cy="215444"/>
              </a:xfrm>
              <a:prstGeom prst="rect">
                <a:avLst/>
              </a:prstGeom>
            </p:spPr>
            <p:txBody>
              <a:bodyPr wrap="square">
                <a:spAutoFit/>
              </a:bodyPr>
              <a:lstStyle/>
              <a:p>
                <a:r>
                  <a:rPr lang="en-US" sz="800" b="0" dirty="0">
                    <a:latin typeface="Segoe UI" pitchFamily="34" charset="0"/>
                  </a:rPr>
                  <a:t>Last Week</a:t>
                </a:r>
              </a:p>
            </p:txBody>
          </p:sp>
          <p:grpSp>
            <p:nvGrpSpPr>
              <p:cNvPr id="302" name="Group 277"/>
              <p:cNvGrpSpPr/>
              <p:nvPr userDrawn="1"/>
            </p:nvGrpSpPr>
            <p:grpSpPr>
              <a:xfrm>
                <a:off x="336549" y="4520178"/>
                <a:ext cx="76200" cy="71438"/>
                <a:chOff x="3962400" y="3581400"/>
                <a:chExt cx="457200" cy="428628"/>
              </a:xfrm>
              <a:solidFill>
                <a:schemeClr val="bg1">
                  <a:lumMod val="65000"/>
                </a:schemeClr>
              </a:solidFill>
            </p:grpSpPr>
            <p:sp>
              <p:nvSpPr>
                <p:cNvPr id="318" name="Isosceles Triangle 31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lowchart: Manual Operation 318"/>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3" name="Rectangle 302"/>
              <p:cNvSpPr/>
              <p:nvPr userDrawn="1"/>
            </p:nvSpPr>
            <p:spPr>
              <a:xfrm>
                <a:off x="374611" y="4441825"/>
                <a:ext cx="1174788" cy="215444"/>
              </a:xfrm>
              <a:prstGeom prst="rect">
                <a:avLst/>
              </a:prstGeom>
            </p:spPr>
            <p:txBody>
              <a:bodyPr wrap="square">
                <a:spAutoFit/>
              </a:bodyPr>
              <a:lstStyle/>
              <a:p>
                <a:r>
                  <a:rPr lang="en-US" sz="800" b="0" dirty="0">
                    <a:latin typeface="Segoe UI" pitchFamily="34" charset="0"/>
                  </a:rPr>
                  <a:t>Last Month</a:t>
                </a:r>
              </a:p>
            </p:txBody>
          </p:sp>
          <p:grpSp>
            <p:nvGrpSpPr>
              <p:cNvPr id="304" name="Group 348"/>
              <p:cNvGrpSpPr/>
              <p:nvPr userDrawn="1"/>
            </p:nvGrpSpPr>
            <p:grpSpPr>
              <a:xfrm>
                <a:off x="336549" y="4576087"/>
                <a:ext cx="764543" cy="215444"/>
                <a:chOff x="546100" y="3308350"/>
                <a:chExt cx="764543" cy="215444"/>
              </a:xfrm>
            </p:grpSpPr>
            <p:grpSp>
              <p:nvGrpSpPr>
                <p:cNvPr id="312" name="Group 277"/>
                <p:cNvGrpSpPr/>
                <p:nvPr userDrawn="1"/>
              </p:nvGrpSpPr>
              <p:grpSpPr>
                <a:xfrm>
                  <a:off x="546100" y="3386703"/>
                  <a:ext cx="76200" cy="71438"/>
                  <a:chOff x="3962400" y="3581400"/>
                  <a:chExt cx="457200" cy="428628"/>
                </a:xfrm>
                <a:solidFill>
                  <a:schemeClr val="bg1">
                    <a:lumMod val="65000"/>
                  </a:schemeClr>
                </a:solidFill>
              </p:grpSpPr>
              <p:sp>
                <p:nvSpPr>
                  <p:cNvPr id="316" name="Isosceles Triangle 315"/>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lowchart: Manual Operation 316"/>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3" name="Rectangle 312"/>
                <p:cNvSpPr/>
                <p:nvPr userDrawn="1"/>
              </p:nvSpPr>
              <p:spPr>
                <a:xfrm>
                  <a:off x="584162" y="3308350"/>
                  <a:ext cx="726481" cy="215444"/>
                </a:xfrm>
                <a:prstGeom prst="rect">
                  <a:avLst/>
                </a:prstGeom>
              </p:spPr>
              <p:txBody>
                <a:bodyPr wrap="square">
                  <a:spAutoFit/>
                </a:bodyPr>
                <a:lstStyle/>
                <a:p>
                  <a:r>
                    <a:rPr lang="en-US" sz="800" b="0" dirty="0">
                      <a:latin typeface="Segoe UI" pitchFamily="34" charset="0"/>
                    </a:rPr>
                    <a:t>All</a:t>
                  </a:r>
                </a:p>
              </p:txBody>
            </p:sp>
          </p:grpSp>
          <p:pic>
            <p:nvPicPr>
              <p:cNvPr id="305" name="Picture 304" descr="expando copy.gif"/>
              <p:cNvPicPr>
                <a:picLocks noChangeAspect="1"/>
              </p:cNvPicPr>
              <p:nvPr userDrawn="1"/>
            </p:nvPicPr>
            <p:blipFill>
              <a:blip r:embed="rId25"/>
              <a:stretch>
                <a:fillRect/>
              </a:stretch>
            </p:blipFill>
            <p:spPr>
              <a:xfrm>
                <a:off x="195258" y="4768100"/>
                <a:ext cx="85725" cy="85725"/>
              </a:xfrm>
              <a:prstGeom prst="rect">
                <a:avLst/>
              </a:prstGeom>
            </p:spPr>
          </p:pic>
          <p:pic>
            <p:nvPicPr>
              <p:cNvPr id="306" name="Picture 305" descr="collapso.gif"/>
              <p:cNvPicPr>
                <a:picLocks noChangeAspect="1"/>
              </p:cNvPicPr>
              <p:nvPr userDrawn="1"/>
            </p:nvPicPr>
            <p:blipFill>
              <a:blip r:embed="rId26"/>
              <a:stretch>
                <a:fillRect/>
              </a:stretch>
            </p:blipFill>
            <p:spPr>
              <a:xfrm>
                <a:off x="189390" y="3948112"/>
                <a:ext cx="85725" cy="85725"/>
              </a:xfrm>
              <a:prstGeom prst="rect">
                <a:avLst/>
              </a:prstGeom>
            </p:spPr>
          </p:pic>
          <p:sp>
            <p:nvSpPr>
              <p:cNvPr id="307" name="Rectangle 306"/>
              <p:cNvSpPr/>
              <p:nvPr userDrawn="1"/>
            </p:nvSpPr>
            <p:spPr>
              <a:xfrm>
                <a:off x="243483" y="4696655"/>
                <a:ext cx="662361" cy="215444"/>
              </a:xfrm>
              <a:prstGeom prst="rect">
                <a:avLst/>
              </a:prstGeom>
            </p:spPr>
            <p:txBody>
              <a:bodyPr wrap="none">
                <a:spAutoFit/>
              </a:bodyPr>
              <a:lstStyle/>
              <a:p>
                <a:r>
                  <a:rPr lang="en-US" sz="800" b="1" dirty="0">
                    <a:solidFill>
                      <a:srgbClr val="0070C0"/>
                    </a:solidFill>
                    <a:latin typeface="Segoe UI" pitchFamily="34" charset="0"/>
                  </a:rPr>
                  <a:t>By Person</a:t>
                </a:r>
              </a:p>
            </p:txBody>
          </p:sp>
          <p:pic>
            <p:nvPicPr>
              <p:cNvPr id="308" name="Picture 307" descr="expando copy.gif"/>
              <p:cNvPicPr>
                <a:picLocks noChangeAspect="1"/>
              </p:cNvPicPr>
              <p:nvPr userDrawn="1"/>
            </p:nvPicPr>
            <p:blipFill>
              <a:blip r:embed="rId25"/>
              <a:stretch>
                <a:fillRect/>
              </a:stretch>
            </p:blipFill>
            <p:spPr>
              <a:xfrm>
                <a:off x="195258" y="4915745"/>
                <a:ext cx="85725" cy="85725"/>
              </a:xfrm>
              <a:prstGeom prst="rect">
                <a:avLst/>
              </a:prstGeom>
            </p:spPr>
          </p:pic>
          <p:sp>
            <p:nvSpPr>
              <p:cNvPr id="309" name="Rectangle 308"/>
              <p:cNvSpPr/>
              <p:nvPr userDrawn="1"/>
            </p:nvSpPr>
            <p:spPr>
              <a:xfrm>
                <a:off x="243483" y="4844300"/>
                <a:ext cx="551754" cy="215444"/>
              </a:xfrm>
              <a:prstGeom prst="rect">
                <a:avLst/>
              </a:prstGeom>
            </p:spPr>
            <p:txBody>
              <a:bodyPr wrap="none">
                <a:spAutoFit/>
              </a:bodyPr>
              <a:lstStyle/>
              <a:p>
                <a:r>
                  <a:rPr lang="en-US" sz="800" b="1" dirty="0">
                    <a:solidFill>
                      <a:srgbClr val="0070C0"/>
                    </a:solidFill>
                    <a:latin typeface="Segoe UI" pitchFamily="34" charset="0"/>
                  </a:rPr>
                  <a:t>By Task</a:t>
                </a:r>
              </a:p>
            </p:txBody>
          </p:sp>
          <p:pic>
            <p:nvPicPr>
              <p:cNvPr id="310" name="Picture 309" descr="expando copy.gif"/>
              <p:cNvPicPr>
                <a:picLocks noChangeAspect="1"/>
              </p:cNvPicPr>
              <p:nvPr userDrawn="1"/>
            </p:nvPicPr>
            <p:blipFill>
              <a:blip r:embed="rId25"/>
              <a:stretch>
                <a:fillRect/>
              </a:stretch>
            </p:blipFill>
            <p:spPr>
              <a:xfrm>
                <a:off x="195258" y="5058611"/>
                <a:ext cx="85725" cy="85725"/>
              </a:xfrm>
              <a:prstGeom prst="rect">
                <a:avLst/>
              </a:prstGeom>
            </p:spPr>
          </p:pic>
          <p:sp>
            <p:nvSpPr>
              <p:cNvPr id="311" name="Rectangle 310"/>
              <p:cNvSpPr/>
              <p:nvPr userDrawn="1"/>
            </p:nvSpPr>
            <p:spPr>
              <a:xfrm>
                <a:off x="243483" y="4995187"/>
                <a:ext cx="941283" cy="215444"/>
              </a:xfrm>
              <a:prstGeom prst="rect">
                <a:avLst/>
              </a:prstGeom>
            </p:spPr>
            <p:txBody>
              <a:bodyPr wrap="none">
                <a:spAutoFit/>
              </a:bodyPr>
              <a:lstStyle/>
              <a:p>
                <a:r>
                  <a:rPr lang="en-US" sz="800" b="1" dirty="0">
                    <a:solidFill>
                      <a:srgbClr val="0070C0"/>
                    </a:solidFill>
                    <a:latin typeface="Segoe UI" pitchFamily="34" charset="0"/>
                  </a:rPr>
                  <a:t>Shared</a:t>
                </a:r>
                <a:r>
                  <a:rPr lang="en-US" sz="800" b="1" baseline="0" dirty="0">
                    <a:solidFill>
                      <a:srgbClr val="0070C0"/>
                    </a:solidFill>
                    <a:latin typeface="Segoe UI" pitchFamily="34" charset="0"/>
                  </a:rPr>
                  <a:t> with me</a:t>
                </a:r>
                <a:endParaRPr lang="en-US" sz="800" b="1" dirty="0">
                  <a:solidFill>
                    <a:srgbClr val="0070C0"/>
                  </a:solidFill>
                  <a:latin typeface="Segoe UI" pitchFamily="34" charset="0"/>
                </a:endParaRPr>
              </a:p>
            </p:txBody>
          </p:sp>
        </p:grpSp>
        <p:grpSp>
          <p:nvGrpSpPr>
            <p:cNvPr id="287" name="Group 274"/>
            <p:cNvGrpSpPr/>
            <p:nvPr userDrawn="1"/>
          </p:nvGrpSpPr>
          <p:grpSpPr>
            <a:xfrm>
              <a:off x="203199" y="1542816"/>
              <a:ext cx="114300" cy="107159"/>
              <a:chOff x="3962400" y="3581400"/>
              <a:chExt cx="457200" cy="428628"/>
            </a:xfrm>
            <a:solidFill>
              <a:schemeClr val="accent1">
                <a:lumMod val="40000"/>
                <a:lumOff val="60000"/>
              </a:schemeClr>
            </a:solidFill>
          </p:grpSpPr>
          <p:sp>
            <p:nvSpPr>
              <p:cNvPr id="288" name="Isosceles Triangle 287"/>
              <p:cNvSpPr/>
              <p:nvPr userDrawn="1"/>
            </p:nvSpPr>
            <p:spPr>
              <a:xfrm flipV="1">
                <a:off x="3962400" y="3581400"/>
                <a:ext cx="457200" cy="22860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Flowchart: Manual Operation 289"/>
              <p:cNvSpPr/>
              <p:nvPr userDrawn="1"/>
            </p:nvSpPr>
            <p:spPr>
              <a:xfrm>
                <a:off x="4152900" y="3629028"/>
                <a:ext cx="76200" cy="381000"/>
              </a:xfrm>
              <a:prstGeom prst="flowChartManualOperati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377" name="Picture 376" descr="tab2.png"/>
          <p:cNvPicPr>
            <a:picLocks noChangeAspect="1"/>
          </p:cNvPicPr>
          <p:nvPr userDrawn="1"/>
        </p:nvPicPr>
        <p:blipFill>
          <a:blip r:embed="rId27"/>
          <a:srcRect t="5699" b="13296"/>
          <a:stretch>
            <a:fillRect/>
          </a:stretch>
        </p:blipFill>
        <p:spPr>
          <a:xfrm>
            <a:off x="637309" y="571500"/>
            <a:ext cx="2918692" cy="266700"/>
          </a:xfrm>
          <a:prstGeom prst="rect">
            <a:avLst/>
          </a:prstGeom>
        </p:spPr>
      </p:pic>
      <p:grpSp>
        <p:nvGrpSpPr>
          <p:cNvPr id="394" name="Group 61"/>
          <p:cNvGrpSpPr/>
          <p:nvPr userDrawn="1"/>
        </p:nvGrpSpPr>
        <p:grpSpPr>
          <a:xfrm>
            <a:off x="7073900" y="3307912"/>
            <a:ext cx="165100" cy="3208668"/>
            <a:chOff x="8894313" y="884725"/>
            <a:chExt cx="172212" cy="3346888"/>
          </a:xfrm>
        </p:grpSpPr>
        <p:sp>
          <p:nvSpPr>
            <p:cNvPr id="395" name="Rectangle 394"/>
            <p:cNvSpPr/>
            <p:nvPr/>
          </p:nvSpPr>
          <p:spPr>
            <a:xfrm>
              <a:off x="8894313" y="884725"/>
              <a:ext cx="172212" cy="3346888"/>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6" name="Rectangle 39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00" name="Group 67"/>
            <p:cNvGrpSpPr/>
            <p:nvPr/>
          </p:nvGrpSpPr>
          <p:grpSpPr>
            <a:xfrm>
              <a:off x="8939993" y="2382966"/>
              <a:ext cx="73152" cy="87341"/>
              <a:chOff x="8939993" y="2382966"/>
              <a:chExt cx="73152" cy="87341"/>
            </a:xfrm>
          </p:grpSpPr>
          <p:sp>
            <p:nvSpPr>
              <p:cNvPr id="405" name="Rounded Rectangle 404"/>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6" name="Rounded Rectangle 405"/>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8" name="Rounded Rectangle 41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01" name="Isosceles Triangle 40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03" name="Isosceles Triangle 402"/>
            <p:cNvSpPr/>
            <p:nvPr/>
          </p:nvSpPr>
          <p:spPr>
            <a:xfrm rot="10800000">
              <a:off x="8942079" y="41300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419" name="Picture 418" descr="Picture1.png"/>
          <p:cNvPicPr>
            <a:picLocks noChangeAspect="1"/>
          </p:cNvPicPr>
          <p:nvPr userDrawn="1"/>
        </p:nvPicPr>
        <p:blipFill>
          <a:blip r:embed="rId3"/>
          <a:srcRect t="95111"/>
          <a:stretch>
            <a:fillRect/>
          </a:stretch>
        </p:blipFill>
        <p:spPr>
          <a:xfrm>
            <a:off x="5937" y="6522720"/>
            <a:ext cx="9138063" cy="335280"/>
          </a:xfrm>
          <a:prstGeom prst="rect">
            <a:avLst/>
          </a:prstGeom>
        </p:spPr>
      </p:pic>
      <p:pic>
        <p:nvPicPr>
          <p:cNvPr id="421" name="Picture 420" descr="tabe.png"/>
          <p:cNvPicPr>
            <a:picLocks noChangeAspect="1"/>
          </p:cNvPicPr>
          <p:nvPr userDrawn="1"/>
        </p:nvPicPr>
        <p:blipFill>
          <a:blip r:embed="rId28"/>
          <a:stretch>
            <a:fillRect/>
          </a:stretch>
        </p:blipFill>
        <p:spPr>
          <a:xfrm>
            <a:off x="1333500" y="6582064"/>
            <a:ext cx="1476375" cy="266700"/>
          </a:xfrm>
          <a:prstGeom prst="rect">
            <a:avLst/>
          </a:prstGeom>
        </p:spPr>
      </p:pic>
      <p:pic>
        <p:nvPicPr>
          <p:cNvPr id="422" name="Picture 2"/>
          <p:cNvPicPr>
            <a:picLocks noChangeAspect="1" noChangeArrowheads="1"/>
          </p:cNvPicPr>
          <p:nvPr userDrawn="1"/>
        </p:nvPicPr>
        <p:blipFill>
          <a:blip r:embed="rId29"/>
          <a:srcRect l="2289" t="97181" r="95104" b="77"/>
          <a:stretch>
            <a:fillRect/>
          </a:stretch>
        </p:blipFill>
        <p:spPr bwMode="auto">
          <a:xfrm>
            <a:off x="502444" y="6583678"/>
            <a:ext cx="778669" cy="255878"/>
          </a:xfrm>
          <a:prstGeom prst="rect">
            <a:avLst/>
          </a:prstGeom>
          <a:noFill/>
          <a:ln w="9525">
            <a:noFill/>
            <a:miter lim="800000"/>
            <a:headEnd/>
            <a:tailEnd/>
          </a:ln>
          <a:effectLst/>
        </p:spPr>
      </p:pic>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246062"/>
          </a:xfrm>
          <a:prstGeom prst="rect">
            <a:avLst/>
          </a:prstGeom>
          <a:solidFill>
            <a:schemeClr val="bg1">
              <a:alpha val="71000"/>
            </a:schemeClr>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3D1C891B-5DA0-47CB-8815-0425E10580C5}" type="datetimeFigureOut">
              <a:rPr lang="en-US" smtClean="0"/>
              <a:pPr/>
              <a:t>7/5/25</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112568D-A644-4741-BED7-27639945664F}" type="slidenum">
              <a:rPr lang="en-US" smtClean="0"/>
              <a:pPr/>
              <a:t>‹#›</a:t>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744" r:id="rId2"/>
    <p:sldLayoutId id="2147483728" r:id="rId3"/>
    <p:sldLayoutId id="2147483736" r:id="rId4"/>
    <p:sldLayoutId id="2147483737" r:id="rId5"/>
    <p:sldLayoutId id="2147483739" r:id="rId6"/>
    <p:sldLayoutId id="2147483738" r:id="rId7"/>
    <p:sldLayoutId id="2147483745" r:id="rId8"/>
    <p:sldLayoutId id="2147483746" r:id="rId9"/>
    <p:sldLayoutId id="2147483747" r:id="rId10"/>
    <p:sldLayoutId id="2147483752" r:id="rId11"/>
    <p:sldLayoutId id="2147483741" r:id="rId12"/>
    <p:sldLayoutId id="2147483740" r:id="rId13"/>
    <p:sldLayoutId id="2147483731" r:id="rId14"/>
    <p:sldLayoutId id="2147483726" r:id="rId15"/>
    <p:sldLayoutId id="2147483753" r:id="rId16"/>
    <p:sldLayoutId id="2147483751" r:id="rId17"/>
    <p:sldLayoutId id="2147483694" r:id="rId18"/>
    <p:sldLayoutId id="2147483755" r:id="rId19"/>
    <p:sldLayoutId id="2147483756" r:id="rId20"/>
    <p:sldLayoutId id="2147483757" r:id="rId21"/>
    <p:sldLayoutId id="2147483758" r:id="rId22"/>
  </p:sldLayoutIdLst>
  <p:txStyles>
    <p:titleStyle>
      <a:lvl1pPr algn="ctr" defTabSz="914400" rtl="0" eaLnBrk="1" latinLnBrk="0" hangingPunct="1">
        <a:spcBef>
          <a:spcPct val="0"/>
        </a:spcBef>
        <a:buNone/>
        <a:defRPr sz="1400" kern="1200">
          <a:solidFill>
            <a:schemeClr val="bg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10.xml.rels><?xml version="1.0" encoding="UTF-8" standalone="yes"?>
<Relationships xmlns="http://schemas.openxmlformats.org/package/2006/relationships"><Relationship Id="rId8" Type="http://schemas.openxmlformats.org/officeDocument/2006/relationships/image" Target="../media/image24.gif"/><Relationship Id="rId3" Type="http://schemas.openxmlformats.org/officeDocument/2006/relationships/image" Target="../media/image2.png"/><Relationship Id="rId7"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15.xml"/><Relationship Id="rId6" Type="http://schemas.openxmlformats.org/officeDocument/2006/relationships/image" Target="../media/image78.png"/><Relationship Id="rId5" Type="http://schemas.openxmlformats.org/officeDocument/2006/relationships/image" Target="../media/image25.png"/><Relationship Id="rId10" Type="http://schemas.openxmlformats.org/officeDocument/2006/relationships/image" Target="../media/image29.gif"/><Relationship Id="rId4" Type="http://schemas.openxmlformats.org/officeDocument/2006/relationships/image" Target="../media/image67.png"/><Relationship Id="rId9" Type="http://schemas.openxmlformats.org/officeDocument/2006/relationships/hyperlink" Target="javascript:top.BigPreviewPopup(2700,%203600);" TargetMode="External"/></Relationships>
</file>

<file path=ppt/slides/_rels/slide100.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78.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100.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1.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78.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101.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2.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102.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3.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103.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4.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40.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122.png"/><Relationship Id="rId2" Type="http://schemas.openxmlformats.org/officeDocument/2006/relationships/notesSlide" Target="../notesSlides/notesSlide104.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5.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122.png"/><Relationship Id="rId2" Type="http://schemas.openxmlformats.org/officeDocument/2006/relationships/notesSlide" Target="../notesSlides/notesSlide105.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106.xml.rels><?xml version="1.0" encoding="UTF-8" standalone="yes"?>
<Relationships xmlns="http://schemas.openxmlformats.org/package/2006/relationships"><Relationship Id="rId3"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106.xml"/><Relationship Id="rId1" Type="http://schemas.openxmlformats.org/officeDocument/2006/relationships/slideLayout" Target="../slideLayouts/slideLayout16.xml"/><Relationship Id="rId4" Type="http://schemas.openxmlformats.org/officeDocument/2006/relationships/image" Target="../media/image118.jpeg"/></Relationships>
</file>

<file path=ppt/slides/_rels/slide107.xml.rels><?xml version="1.0" encoding="UTF-8" standalone="yes"?>
<Relationships xmlns="http://schemas.openxmlformats.org/package/2006/relationships"><Relationship Id="rId3"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7" Type="http://schemas.openxmlformats.org/officeDocument/2006/relationships/image" Target="../media/image78.png"/><Relationship Id="rId2" Type="http://schemas.openxmlformats.org/officeDocument/2006/relationships/notesSlide" Target="../notesSlides/notesSlide107.xml"/><Relationship Id="rId1" Type="http://schemas.openxmlformats.org/officeDocument/2006/relationships/slideLayout" Target="../slideLayouts/slideLayout16.xml"/><Relationship Id="rId6" Type="http://schemas.openxmlformats.org/officeDocument/2006/relationships/image" Target="../media/image38.png"/><Relationship Id="rId5" Type="http://schemas.openxmlformats.org/officeDocument/2006/relationships/image" Target="../media/image124.jpeg"/><Relationship Id="rId4" Type="http://schemas.openxmlformats.org/officeDocument/2006/relationships/image" Target="../media/image118.jpeg"/></Relationships>
</file>

<file path=ppt/slides/_rels/slide108.xml.rels><?xml version="1.0" encoding="UTF-8" standalone="yes"?>
<Relationships xmlns="http://schemas.openxmlformats.org/package/2006/relationships"><Relationship Id="rId3"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7" Type="http://schemas.openxmlformats.org/officeDocument/2006/relationships/image" Target="../media/image118.jpeg"/><Relationship Id="rId2" Type="http://schemas.openxmlformats.org/officeDocument/2006/relationships/notesSlide" Target="../notesSlides/notesSlide108.xml"/><Relationship Id="rId1" Type="http://schemas.openxmlformats.org/officeDocument/2006/relationships/slideLayout" Target="../slideLayouts/slideLayout16.xml"/><Relationship Id="rId6" Type="http://schemas.openxmlformats.org/officeDocument/2006/relationships/image" Target="../media/image78.png"/><Relationship Id="rId5" Type="http://schemas.openxmlformats.org/officeDocument/2006/relationships/image" Target="../media/image38.png"/><Relationship Id="rId4" Type="http://schemas.openxmlformats.org/officeDocument/2006/relationships/image" Target="../media/image124.jpeg"/></Relationships>
</file>

<file path=ppt/slides/_rels/slide109.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09.xml"/><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8" Type="http://schemas.openxmlformats.org/officeDocument/2006/relationships/image" Target="../media/image45.gif"/><Relationship Id="rId3" Type="http://schemas.openxmlformats.org/officeDocument/2006/relationships/image" Target="../media/image43.gif"/><Relationship Id="rId7" Type="http://schemas.openxmlformats.org/officeDocument/2006/relationships/hyperlink" Target="http://office/en-us/default.aspx" TargetMode="External"/><Relationship Id="rId2" Type="http://schemas.openxmlformats.org/officeDocument/2006/relationships/notesSlide" Target="../notesSlides/notesSlide11.xml"/><Relationship Id="rId1" Type="http://schemas.openxmlformats.org/officeDocument/2006/relationships/slideLayout" Target="../slideLayouts/slideLayout3.xml"/><Relationship Id="rId6" Type="http://schemas.openxmlformats.org/officeDocument/2006/relationships/image" Target="../media/image85.png"/><Relationship Id="rId5" Type="http://schemas.openxmlformats.org/officeDocument/2006/relationships/image" Target="../media/image51.jpeg"/><Relationship Id="rId4" Type="http://schemas.openxmlformats.org/officeDocument/2006/relationships/image" Target="../media/image44.png"/><Relationship Id="rId9" Type="http://schemas.openxmlformats.org/officeDocument/2006/relationships/image" Target="../media/image2.png"/></Relationships>
</file>

<file path=ppt/slides/_rels/slide110.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10.xml"/><Relationship Id="rId1" Type="http://schemas.openxmlformats.org/officeDocument/2006/relationships/slideLayout" Target="../slideLayouts/slideLayout1.xml"/><Relationship Id="rId6" Type="http://schemas.openxmlformats.org/officeDocument/2006/relationships/image" Target="../media/image28.gif"/><Relationship Id="rId5" Type="http://schemas.openxmlformats.org/officeDocument/2006/relationships/image" Target="../media/image29.gif"/><Relationship Id="rId4" Type="http://schemas.openxmlformats.org/officeDocument/2006/relationships/image" Target="../media/image127.png"/></Relationships>
</file>

<file path=ppt/slides/_rels/slide111.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128.jpeg"/><Relationship Id="rId18" Type="http://schemas.openxmlformats.org/officeDocument/2006/relationships/image" Target="../media/image5.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42.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26.gif"/><Relationship Id="rId5" Type="http://schemas.openxmlformats.org/officeDocument/2006/relationships/image" Target="../media/image37.png"/><Relationship Id="rId15" Type="http://schemas.openxmlformats.org/officeDocument/2006/relationships/image" Target="../media/image24.gif"/><Relationship Id="rId10" Type="http://schemas.openxmlformats.org/officeDocument/2006/relationships/image" Target="../media/image41.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5.png"/></Relationships>
</file>

<file path=ppt/slides/_rels/slide112.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128.jpeg"/><Relationship Id="rId18" Type="http://schemas.openxmlformats.org/officeDocument/2006/relationships/image" Target="../media/image5.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42.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26.gif"/><Relationship Id="rId5" Type="http://schemas.openxmlformats.org/officeDocument/2006/relationships/image" Target="../media/image37.png"/><Relationship Id="rId15" Type="http://schemas.openxmlformats.org/officeDocument/2006/relationships/image" Target="../media/image24.gif"/><Relationship Id="rId10" Type="http://schemas.openxmlformats.org/officeDocument/2006/relationships/image" Target="../media/image41.gif"/><Relationship Id="rId19" Type="http://schemas.openxmlformats.org/officeDocument/2006/relationships/image" Target="../media/image129.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5.png"/></Relationships>
</file>

<file path=ppt/slides/_rels/slide113.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128.jpeg"/><Relationship Id="rId18" Type="http://schemas.openxmlformats.org/officeDocument/2006/relationships/image" Target="../media/image5.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42.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26.gif"/><Relationship Id="rId5" Type="http://schemas.openxmlformats.org/officeDocument/2006/relationships/image" Target="../media/image37.png"/><Relationship Id="rId15" Type="http://schemas.openxmlformats.org/officeDocument/2006/relationships/image" Target="../media/image24.gif"/><Relationship Id="rId10" Type="http://schemas.openxmlformats.org/officeDocument/2006/relationships/image" Target="../media/image41.gif"/><Relationship Id="rId19" Type="http://schemas.openxmlformats.org/officeDocument/2006/relationships/image" Target="../media/image129.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5.png"/></Relationships>
</file>

<file path=ppt/slides/_rels/slide114.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128.jpeg"/><Relationship Id="rId18" Type="http://schemas.openxmlformats.org/officeDocument/2006/relationships/image" Target="../media/image5.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42.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26.gif"/><Relationship Id="rId5" Type="http://schemas.openxmlformats.org/officeDocument/2006/relationships/image" Target="../media/image37.png"/><Relationship Id="rId15" Type="http://schemas.openxmlformats.org/officeDocument/2006/relationships/image" Target="../media/image24.gif"/><Relationship Id="rId10" Type="http://schemas.openxmlformats.org/officeDocument/2006/relationships/image" Target="../media/image41.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5.png"/></Relationships>
</file>

<file path=ppt/slides/_rels/slide11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12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26.gif"/><Relationship Id="rId10" Type="http://schemas.openxmlformats.org/officeDocument/2006/relationships/image" Target="../media/image39.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s>
</file>

<file path=ppt/slides/_rels/slide116.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1.gif"/><Relationship Id="rId18" Type="http://schemas.openxmlformats.org/officeDocument/2006/relationships/image" Target="../media/image5.png"/><Relationship Id="rId3" Type="http://schemas.openxmlformats.org/officeDocument/2006/relationships/image" Target="../media/image128.jpeg"/><Relationship Id="rId7" Type="http://schemas.openxmlformats.org/officeDocument/2006/relationships/image" Target="../media/image36.png"/><Relationship Id="rId12" Type="http://schemas.openxmlformats.org/officeDocument/2006/relationships/image" Target="../media/image40.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35.png"/><Relationship Id="rId11" Type="http://schemas.openxmlformats.org/officeDocument/2006/relationships/image" Target="../media/image39.png"/><Relationship Id="rId5" Type="http://schemas.openxmlformats.org/officeDocument/2006/relationships/image" Target="../media/image2.png"/><Relationship Id="rId15" Type="http://schemas.openxmlformats.org/officeDocument/2006/relationships/image" Target="../media/image24.gif"/><Relationship Id="rId10" Type="http://schemas.openxmlformats.org/officeDocument/2006/relationships/image" Target="../media/image38.png"/><Relationship Id="rId4" Type="http://schemas.openxmlformats.org/officeDocument/2006/relationships/image" Target="../media/image25.png"/><Relationship Id="rId9" Type="http://schemas.openxmlformats.org/officeDocument/2006/relationships/image" Target="../media/image17.png"/><Relationship Id="rId14" Type="http://schemas.openxmlformats.org/officeDocument/2006/relationships/image" Target="../media/image42.png"/></Relationships>
</file>

<file path=ppt/slides/_rels/slide117.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1.gif"/><Relationship Id="rId18" Type="http://schemas.openxmlformats.org/officeDocument/2006/relationships/image" Target="../media/image5.png"/><Relationship Id="rId3" Type="http://schemas.openxmlformats.org/officeDocument/2006/relationships/image" Target="../media/image128.jpeg"/><Relationship Id="rId7" Type="http://schemas.openxmlformats.org/officeDocument/2006/relationships/image" Target="../media/image36.png"/><Relationship Id="rId12" Type="http://schemas.openxmlformats.org/officeDocument/2006/relationships/image" Target="../media/image40.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35.png"/><Relationship Id="rId11" Type="http://schemas.openxmlformats.org/officeDocument/2006/relationships/image" Target="../media/image39.png"/><Relationship Id="rId5" Type="http://schemas.openxmlformats.org/officeDocument/2006/relationships/image" Target="../media/image2.png"/><Relationship Id="rId15" Type="http://schemas.openxmlformats.org/officeDocument/2006/relationships/image" Target="../media/image24.gif"/><Relationship Id="rId10" Type="http://schemas.openxmlformats.org/officeDocument/2006/relationships/image" Target="../media/image38.png"/><Relationship Id="rId19" Type="http://schemas.openxmlformats.org/officeDocument/2006/relationships/image" Target="../media/image130.gif"/><Relationship Id="rId4" Type="http://schemas.openxmlformats.org/officeDocument/2006/relationships/image" Target="../media/image25.png"/><Relationship Id="rId9" Type="http://schemas.openxmlformats.org/officeDocument/2006/relationships/image" Target="../media/image17.png"/><Relationship Id="rId14" Type="http://schemas.openxmlformats.org/officeDocument/2006/relationships/image" Target="../media/image42.png"/></Relationships>
</file>

<file path=ppt/slides/_rels/slide118.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5.png"/><Relationship Id="rId3" Type="http://schemas.openxmlformats.org/officeDocument/2006/relationships/image" Target="../media/image128.jpeg"/><Relationship Id="rId7" Type="http://schemas.openxmlformats.org/officeDocument/2006/relationships/image" Target="../media/image35.png"/><Relationship Id="rId12" Type="http://schemas.openxmlformats.org/officeDocument/2006/relationships/image" Target="../media/image39.png"/><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4.gif"/><Relationship Id="rId1" Type="http://schemas.openxmlformats.org/officeDocument/2006/relationships/slideLayout" Target="../slideLayouts/slideLayout20.xml"/><Relationship Id="rId6" Type="http://schemas.openxmlformats.org/officeDocument/2006/relationships/image" Target="../media/image26.gif"/><Relationship Id="rId11" Type="http://schemas.openxmlformats.org/officeDocument/2006/relationships/image" Target="../media/image38.png"/><Relationship Id="rId5" Type="http://schemas.openxmlformats.org/officeDocument/2006/relationships/image" Target="../media/image2.png"/><Relationship Id="rId15" Type="http://schemas.openxmlformats.org/officeDocument/2006/relationships/image" Target="../media/image42.png"/><Relationship Id="rId10" Type="http://schemas.openxmlformats.org/officeDocument/2006/relationships/image" Target="../media/image17.png"/><Relationship Id="rId19" Type="http://schemas.openxmlformats.org/officeDocument/2006/relationships/image" Target="../media/image130.gif"/><Relationship Id="rId4" Type="http://schemas.openxmlformats.org/officeDocument/2006/relationships/image" Target="../media/image25.png"/><Relationship Id="rId9" Type="http://schemas.openxmlformats.org/officeDocument/2006/relationships/image" Target="../media/image37.png"/><Relationship Id="rId14" Type="http://schemas.openxmlformats.org/officeDocument/2006/relationships/image" Target="../media/image41.gif"/></Relationships>
</file>

<file path=ppt/slides/_rels/slide11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hyperlink" Target="http://office/en-us/default.aspx" TargetMode="External"/><Relationship Id="rId26" Type="http://schemas.openxmlformats.org/officeDocument/2006/relationships/image" Target="../media/image107.png"/><Relationship Id="rId3" Type="http://schemas.openxmlformats.org/officeDocument/2006/relationships/image" Target="../media/image128.jpeg"/><Relationship Id="rId21" Type="http://schemas.openxmlformats.org/officeDocument/2006/relationships/image" Target="../media/image47.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4.png"/><Relationship Id="rId25" Type="http://schemas.openxmlformats.org/officeDocument/2006/relationships/image" Target="../media/image51.jpeg"/><Relationship Id="rId2" Type="http://schemas.openxmlformats.org/officeDocument/2006/relationships/image" Target="../media/image33.jpeg"/><Relationship Id="rId16" Type="http://schemas.openxmlformats.org/officeDocument/2006/relationships/image" Target="../media/image77.gif"/><Relationship Id="rId20" Type="http://schemas.openxmlformats.org/officeDocument/2006/relationships/image" Target="../media/image46.png"/><Relationship Id="rId29" Type="http://schemas.openxmlformats.org/officeDocument/2006/relationships/image" Target="../media/image5.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50.png"/><Relationship Id="rId5" Type="http://schemas.openxmlformats.org/officeDocument/2006/relationships/image" Target="../media/image35.png"/><Relationship Id="rId15" Type="http://schemas.openxmlformats.org/officeDocument/2006/relationships/image" Target="../media/image26.gif"/><Relationship Id="rId23" Type="http://schemas.openxmlformats.org/officeDocument/2006/relationships/image" Target="../media/image49.png"/><Relationship Id="rId28" Type="http://schemas.openxmlformats.org/officeDocument/2006/relationships/image" Target="../media/image4.png"/><Relationship Id="rId10" Type="http://schemas.openxmlformats.org/officeDocument/2006/relationships/image" Target="../media/image39.png"/><Relationship Id="rId19" Type="http://schemas.openxmlformats.org/officeDocument/2006/relationships/image" Target="../media/image45.gif"/><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8.png"/><Relationship Id="rId27" Type="http://schemas.openxmlformats.org/officeDocument/2006/relationships/image" Target="../media/image2.png"/></Relationships>
</file>

<file path=ppt/slides/_rels/slide12.xml.rels><?xml version="1.0" encoding="UTF-8" standalone="yes"?>
<Relationships xmlns="http://schemas.openxmlformats.org/package/2006/relationships"><Relationship Id="rId8" Type="http://schemas.openxmlformats.org/officeDocument/2006/relationships/image" Target="../media/image45.gif"/><Relationship Id="rId3" Type="http://schemas.openxmlformats.org/officeDocument/2006/relationships/image" Target="../media/image43.gif"/><Relationship Id="rId7" Type="http://schemas.openxmlformats.org/officeDocument/2006/relationships/hyperlink" Target="http://office/en-us/default.aspx" TargetMode="External"/><Relationship Id="rId12" Type="http://schemas.openxmlformats.org/officeDocument/2006/relationships/image" Target="../media/image40.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85.png"/><Relationship Id="rId11" Type="http://schemas.openxmlformats.org/officeDocument/2006/relationships/image" Target="../media/image41.gif"/><Relationship Id="rId5" Type="http://schemas.openxmlformats.org/officeDocument/2006/relationships/image" Target="../media/image51.jpeg"/><Relationship Id="rId10" Type="http://schemas.openxmlformats.org/officeDocument/2006/relationships/image" Target="../media/image17.png"/><Relationship Id="rId4" Type="http://schemas.openxmlformats.org/officeDocument/2006/relationships/image" Target="../media/image44.png"/><Relationship Id="rId9" Type="http://schemas.openxmlformats.org/officeDocument/2006/relationships/image" Target="../media/image2.png"/></Relationships>
</file>

<file path=ppt/slides/_rels/slide120.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44.png"/><Relationship Id="rId26" Type="http://schemas.openxmlformats.org/officeDocument/2006/relationships/image" Target="../media/image51.jpeg"/><Relationship Id="rId3" Type="http://schemas.openxmlformats.org/officeDocument/2006/relationships/image" Target="../media/image128.jpeg"/><Relationship Id="rId21" Type="http://schemas.openxmlformats.org/officeDocument/2006/relationships/image" Target="../media/image46.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5.png"/><Relationship Id="rId25" Type="http://schemas.openxmlformats.org/officeDocument/2006/relationships/image" Target="../media/image50.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45.gif"/><Relationship Id="rId29"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49.png"/><Relationship Id="rId5" Type="http://schemas.openxmlformats.org/officeDocument/2006/relationships/image" Target="../media/image35.png"/><Relationship Id="rId15" Type="http://schemas.openxmlformats.org/officeDocument/2006/relationships/image" Target="../media/image2.png"/><Relationship Id="rId23" Type="http://schemas.openxmlformats.org/officeDocument/2006/relationships/image" Target="../media/image48.png"/><Relationship Id="rId28" Type="http://schemas.openxmlformats.org/officeDocument/2006/relationships/image" Target="../media/image77.gif"/><Relationship Id="rId10" Type="http://schemas.openxmlformats.org/officeDocument/2006/relationships/image" Target="../media/image39.png"/><Relationship Id="rId19" Type="http://schemas.openxmlformats.org/officeDocument/2006/relationships/hyperlink" Target="http://office/en-us/default.aspx" TargetMode="External"/><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7.png"/><Relationship Id="rId27" Type="http://schemas.openxmlformats.org/officeDocument/2006/relationships/image" Target="../media/image107.png"/></Relationships>
</file>

<file path=ppt/slides/_rels/slide121.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45.gif"/><Relationship Id="rId26" Type="http://schemas.openxmlformats.org/officeDocument/2006/relationships/image" Target="../media/image131.png"/><Relationship Id="rId3" Type="http://schemas.openxmlformats.org/officeDocument/2006/relationships/image" Target="../media/image128.jpeg"/><Relationship Id="rId21" Type="http://schemas.openxmlformats.org/officeDocument/2006/relationships/image" Target="../media/image48.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hyperlink" Target="http://office/en-us/default.aspx" TargetMode="External"/><Relationship Id="rId25"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 Id="rId2" Type="http://schemas.openxmlformats.org/officeDocument/2006/relationships/image" Target="../media/image33.jpeg"/><Relationship Id="rId16" Type="http://schemas.openxmlformats.org/officeDocument/2006/relationships/image" Target="../media/image44.png"/><Relationship Id="rId20" Type="http://schemas.openxmlformats.org/officeDocument/2006/relationships/image" Target="../media/image47.png"/><Relationship Id="rId29"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51.jpeg"/><Relationship Id="rId5" Type="http://schemas.openxmlformats.org/officeDocument/2006/relationships/image" Target="../media/image35.png"/><Relationship Id="rId15" Type="http://schemas.openxmlformats.org/officeDocument/2006/relationships/image" Target="../media/image26.gif"/><Relationship Id="rId23" Type="http://schemas.openxmlformats.org/officeDocument/2006/relationships/image" Target="../media/image50.png"/><Relationship Id="rId28" Type="http://schemas.openxmlformats.org/officeDocument/2006/relationships/image" Target="../media/image132.png"/><Relationship Id="rId10" Type="http://schemas.openxmlformats.org/officeDocument/2006/relationships/image" Target="../media/image39.png"/><Relationship Id="rId19" Type="http://schemas.openxmlformats.org/officeDocument/2006/relationships/image" Target="../media/image46.png"/><Relationship Id="rId31" Type="http://schemas.openxmlformats.org/officeDocument/2006/relationships/image" Target="../media/image5.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9.png"/><Relationship Id="rId2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30" Type="http://schemas.openxmlformats.org/officeDocument/2006/relationships/image" Target="../media/image4.png"/></Relationships>
</file>

<file path=ppt/slides/_rels/slide12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45.gif"/><Relationship Id="rId26" Type="http://schemas.openxmlformats.org/officeDocument/2006/relationships/image" Target="../media/image131.png"/><Relationship Id="rId3" Type="http://schemas.openxmlformats.org/officeDocument/2006/relationships/image" Target="../media/image128.jpeg"/><Relationship Id="rId21" Type="http://schemas.openxmlformats.org/officeDocument/2006/relationships/image" Target="../media/image48.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hyperlink" Target="http://office/en-us/default.aspx" TargetMode="External"/><Relationship Id="rId25"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 Id="rId2" Type="http://schemas.openxmlformats.org/officeDocument/2006/relationships/image" Target="../media/image33.jpeg"/><Relationship Id="rId16" Type="http://schemas.openxmlformats.org/officeDocument/2006/relationships/image" Target="../media/image44.png"/><Relationship Id="rId20" Type="http://schemas.openxmlformats.org/officeDocument/2006/relationships/image" Target="../media/image47.png"/><Relationship Id="rId29"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51.jpeg"/><Relationship Id="rId5" Type="http://schemas.openxmlformats.org/officeDocument/2006/relationships/image" Target="../media/image35.png"/><Relationship Id="rId15" Type="http://schemas.openxmlformats.org/officeDocument/2006/relationships/image" Target="../media/image26.gif"/><Relationship Id="rId23" Type="http://schemas.openxmlformats.org/officeDocument/2006/relationships/image" Target="../media/image50.png"/><Relationship Id="rId28" Type="http://schemas.openxmlformats.org/officeDocument/2006/relationships/image" Target="../media/image132.png"/><Relationship Id="rId10" Type="http://schemas.openxmlformats.org/officeDocument/2006/relationships/image" Target="../media/image39.png"/><Relationship Id="rId19" Type="http://schemas.openxmlformats.org/officeDocument/2006/relationships/image" Target="../media/image46.png"/><Relationship Id="rId31" Type="http://schemas.openxmlformats.org/officeDocument/2006/relationships/image" Target="../media/image5.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9.png"/><Relationship Id="rId2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30" Type="http://schemas.openxmlformats.org/officeDocument/2006/relationships/image" Target="../media/image4.png"/></Relationships>
</file>

<file path=ppt/slides/_rels/slide12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45.gif"/><Relationship Id="rId26" Type="http://schemas.openxmlformats.org/officeDocument/2006/relationships/image" Target="../media/image131.png"/><Relationship Id="rId3" Type="http://schemas.openxmlformats.org/officeDocument/2006/relationships/image" Target="../media/image128.jpeg"/><Relationship Id="rId21" Type="http://schemas.openxmlformats.org/officeDocument/2006/relationships/image" Target="../media/image48.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hyperlink" Target="http://office/en-us/default.aspx" TargetMode="External"/><Relationship Id="rId25"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 Id="rId2" Type="http://schemas.openxmlformats.org/officeDocument/2006/relationships/image" Target="../media/image33.jpeg"/><Relationship Id="rId16" Type="http://schemas.openxmlformats.org/officeDocument/2006/relationships/image" Target="../media/image44.png"/><Relationship Id="rId20" Type="http://schemas.openxmlformats.org/officeDocument/2006/relationships/image" Target="../media/image47.png"/><Relationship Id="rId29" Type="http://schemas.openxmlformats.org/officeDocument/2006/relationships/image" Target="../media/image132.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51.jpeg"/><Relationship Id="rId5" Type="http://schemas.openxmlformats.org/officeDocument/2006/relationships/image" Target="../media/image35.png"/><Relationship Id="rId15" Type="http://schemas.openxmlformats.org/officeDocument/2006/relationships/image" Target="../media/image26.gif"/><Relationship Id="rId23" Type="http://schemas.openxmlformats.org/officeDocument/2006/relationships/image" Target="../media/image50.png"/><Relationship Id="rId28"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0" Type="http://schemas.openxmlformats.org/officeDocument/2006/relationships/image" Target="../media/image39.png"/><Relationship Id="rId19" Type="http://schemas.openxmlformats.org/officeDocument/2006/relationships/image" Target="../media/image46.png"/><Relationship Id="rId31" Type="http://schemas.openxmlformats.org/officeDocument/2006/relationships/image" Target="../media/image5.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9.png"/><Relationship Id="rId27" Type="http://schemas.openxmlformats.org/officeDocument/2006/relationships/image" Target="../media/image2.png"/><Relationship Id="rId30" Type="http://schemas.openxmlformats.org/officeDocument/2006/relationships/image" Target="../media/image4.png"/></Relationships>
</file>

<file path=ppt/slides/_rels/slide12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45.gif"/><Relationship Id="rId26" Type="http://schemas.openxmlformats.org/officeDocument/2006/relationships/image" Target="../media/image131.png"/><Relationship Id="rId3" Type="http://schemas.openxmlformats.org/officeDocument/2006/relationships/image" Target="../media/image128.jpeg"/><Relationship Id="rId21" Type="http://schemas.openxmlformats.org/officeDocument/2006/relationships/image" Target="../media/image48.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hyperlink" Target="http://office/en-us/default.aspx" TargetMode="External"/><Relationship Id="rId25"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 Id="rId2" Type="http://schemas.openxmlformats.org/officeDocument/2006/relationships/image" Target="../media/image33.jpeg"/><Relationship Id="rId16" Type="http://schemas.openxmlformats.org/officeDocument/2006/relationships/image" Target="../media/image44.png"/><Relationship Id="rId20" Type="http://schemas.openxmlformats.org/officeDocument/2006/relationships/image" Target="../media/image47.png"/><Relationship Id="rId29" Type="http://schemas.openxmlformats.org/officeDocument/2006/relationships/image" Target="../media/image2.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24" Type="http://schemas.openxmlformats.org/officeDocument/2006/relationships/image" Target="../media/image51.jpeg"/><Relationship Id="rId5" Type="http://schemas.openxmlformats.org/officeDocument/2006/relationships/image" Target="../media/image35.png"/><Relationship Id="rId15" Type="http://schemas.openxmlformats.org/officeDocument/2006/relationships/image" Target="../media/image26.gif"/><Relationship Id="rId23" Type="http://schemas.openxmlformats.org/officeDocument/2006/relationships/image" Target="../media/image50.png"/><Relationship Id="rId28" Type="http://schemas.openxmlformats.org/officeDocument/2006/relationships/image" Target="../media/image132.png"/><Relationship Id="rId10" Type="http://schemas.openxmlformats.org/officeDocument/2006/relationships/image" Target="../media/image39.png"/><Relationship Id="rId19" Type="http://schemas.openxmlformats.org/officeDocument/2006/relationships/image" Target="../media/image46.png"/><Relationship Id="rId31" Type="http://schemas.openxmlformats.org/officeDocument/2006/relationships/image" Target="../media/image5.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 Id="rId22" Type="http://schemas.openxmlformats.org/officeDocument/2006/relationships/image" Target="../media/image49.png"/><Relationship Id="rId2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30" Type="http://schemas.openxmlformats.org/officeDocument/2006/relationships/image" Target="../media/image4.png"/></Relationships>
</file>

<file path=ppt/slides/_rels/slide12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12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png"/><Relationship Id="rId20" Type="http://schemas.openxmlformats.org/officeDocument/2006/relationships/image" Target="../media/image134.png"/><Relationship Id="rId1" Type="http://schemas.openxmlformats.org/officeDocument/2006/relationships/slideLayout" Target="../slideLayouts/slideLayout20.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26.gif"/><Relationship Id="rId10" Type="http://schemas.openxmlformats.org/officeDocument/2006/relationships/image" Target="../media/image39.png"/><Relationship Id="rId19" Type="http://schemas.openxmlformats.org/officeDocument/2006/relationships/image" Target="../media/image133.png"/><Relationship Id="rId4" Type="http://schemas.openxmlformats.org/officeDocument/2006/relationships/image" Target="../media/image25.png"/><Relationship Id="rId9" Type="http://schemas.openxmlformats.org/officeDocument/2006/relationships/image" Target="../media/image38.png"/><Relationship Id="rId14" Type="http://schemas.openxmlformats.org/officeDocument/2006/relationships/image" Target="../media/image24.gif"/></Relationships>
</file>

<file path=ppt/slides/_rels/slide126.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133.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s>
</file>

<file path=ppt/slides/_rels/slide127.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26" Type="http://schemas.openxmlformats.org/officeDocument/2006/relationships/image" Target="../media/image92.png"/><Relationship Id="rId3" Type="http://schemas.openxmlformats.org/officeDocument/2006/relationships/image" Target="../media/image35.png"/><Relationship Id="rId21" Type="http://schemas.openxmlformats.org/officeDocument/2006/relationships/image" Target="../media/image89.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5" Type="http://schemas.openxmlformats.org/officeDocument/2006/relationships/image" Target="../media/image91.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88.png"/><Relationship Id="rId29"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24" Type="http://schemas.openxmlformats.org/officeDocument/2006/relationships/image" Target="../media/image45.gif"/><Relationship Id="rId5" Type="http://schemas.openxmlformats.org/officeDocument/2006/relationships/image" Target="../media/image37.png"/><Relationship Id="rId15" Type="http://schemas.openxmlformats.org/officeDocument/2006/relationships/image" Target="../media/image2.png"/><Relationship Id="rId23" Type="http://schemas.openxmlformats.org/officeDocument/2006/relationships/hyperlink" Target="http://office/en-us/default.aspx" TargetMode="External"/><Relationship Id="rId28" Type="http://schemas.openxmlformats.org/officeDocument/2006/relationships/image" Target="../media/image51.jpeg"/><Relationship Id="rId10" Type="http://schemas.openxmlformats.org/officeDocument/2006/relationships/image" Target="../media/image41.gif"/><Relationship Id="rId19" Type="http://schemas.openxmlformats.org/officeDocument/2006/relationships/image" Target="../media/image44.png"/><Relationship Id="rId31"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 Id="rId22" Type="http://schemas.openxmlformats.org/officeDocument/2006/relationships/image" Target="../media/image90.png"/><Relationship Id="rId27" Type="http://schemas.openxmlformats.org/officeDocument/2006/relationships/image" Target="../media/image79.png"/><Relationship Id="rId30" Type="http://schemas.openxmlformats.org/officeDocument/2006/relationships/image" Target="../media/image133.png"/></Relationships>
</file>

<file path=ppt/slides/_rels/slide128.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26" Type="http://schemas.openxmlformats.org/officeDocument/2006/relationships/image" Target="../media/image92.png"/><Relationship Id="rId3" Type="http://schemas.openxmlformats.org/officeDocument/2006/relationships/image" Target="../media/image35.png"/><Relationship Id="rId21" Type="http://schemas.openxmlformats.org/officeDocument/2006/relationships/image" Target="../media/image89.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5" Type="http://schemas.openxmlformats.org/officeDocument/2006/relationships/image" Target="../media/image91.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88.png"/><Relationship Id="rId29"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24" Type="http://schemas.openxmlformats.org/officeDocument/2006/relationships/image" Target="../media/image45.gif"/><Relationship Id="rId5" Type="http://schemas.openxmlformats.org/officeDocument/2006/relationships/image" Target="../media/image37.png"/><Relationship Id="rId15" Type="http://schemas.openxmlformats.org/officeDocument/2006/relationships/image" Target="../media/image2.png"/><Relationship Id="rId23" Type="http://schemas.openxmlformats.org/officeDocument/2006/relationships/hyperlink" Target="http://office/en-us/default.aspx" TargetMode="External"/><Relationship Id="rId28" Type="http://schemas.openxmlformats.org/officeDocument/2006/relationships/image" Target="../media/image51.jpeg"/><Relationship Id="rId10" Type="http://schemas.openxmlformats.org/officeDocument/2006/relationships/image" Target="../media/image41.gif"/><Relationship Id="rId19" Type="http://schemas.openxmlformats.org/officeDocument/2006/relationships/image" Target="../media/image44.png"/><Relationship Id="rId31"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 Id="rId22" Type="http://schemas.openxmlformats.org/officeDocument/2006/relationships/image" Target="../media/image90.png"/><Relationship Id="rId27" Type="http://schemas.openxmlformats.org/officeDocument/2006/relationships/image" Target="../media/image79.png"/><Relationship Id="rId30" Type="http://schemas.openxmlformats.org/officeDocument/2006/relationships/image" Target="../media/image133.png"/></Relationships>
</file>

<file path=ppt/slides/_rels/slide129.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26" Type="http://schemas.openxmlformats.org/officeDocument/2006/relationships/image" Target="../media/image92.png"/><Relationship Id="rId3" Type="http://schemas.openxmlformats.org/officeDocument/2006/relationships/image" Target="../media/image35.png"/><Relationship Id="rId21" Type="http://schemas.openxmlformats.org/officeDocument/2006/relationships/image" Target="../media/image89.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5" Type="http://schemas.openxmlformats.org/officeDocument/2006/relationships/image" Target="../media/image91.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88.png"/><Relationship Id="rId29"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24" Type="http://schemas.openxmlformats.org/officeDocument/2006/relationships/image" Target="../media/image45.gif"/><Relationship Id="rId5" Type="http://schemas.openxmlformats.org/officeDocument/2006/relationships/image" Target="../media/image37.png"/><Relationship Id="rId15" Type="http://schemas.openxmlformats.org/officeDocument/2006/relationships/image" Target="../media/image2.png"/><Relationship Id="rId23" Type="http://schemas.openxmlformats.org/officeDocument/2006/relationships/hyperlink" Target="http://office/en-us/default.aspx" TargetMode="External"/><Relationship Id="rId28" Type="http://schemas.openxmlformats.org/officeDocument/2006/relationships/image" Target="../media/image51.jpeg"/><Relationship Id="rId10" Type="http://schemas.openxmlformats.org/officeDocument/2006/relationships/image" Target="../media/image41.gif"/><Relationship Id="rId19" Type="http://schemas.openxmlformats.org/officeDocument/2006/relationships/image" Target="../media/image44.png"/><Relationship Id="rId31"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 Id="rId22" Type="http://schemas.openxmlformats.org/officeDocument/2006/relationships/image" Target="../media/image90.png"/><Relationship Id="rId27" Type="http://schemas.openxmlformats.org/officeDocument/2006/relationships/image" Target="../media/image79.png"/><Relationship Id="rId30" Type="http://schemas.openxmlformats.org/officeDocument/2006/relationships/image" Target="../media/image133.png"/></Relationships>
</file>

<file path=ppt/slides/_rels/slide13.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4.png"/><Relationship Id="rId12"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45.gif"/><Relationship Id="rId5" Type="http://schemas.openxmlformats.org/officeDocument/2006/relationships/image" Target="../media/image41.gif"/><Relationship Id="rId10" Type="http://schemas.openxmlformats.org/officeDocument/2006/relationships/hyperlink" Target="http://office/en-us/default.aspx" TargetMode="External"/><Relationship Id="rId4" Type="http://schemas.openxmlformats.org/officeDocument/2006/relationships/image" Target="../media/image17.png"/><Relationship Id="rId9" Type="http://schemas.openxmlformats.org/officeDocument/2006/relationships/image" Target="../media/image85.png"/></Relationships>
</file>

<file path=ppt/slides/_rels/slide130.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26" Type="http://schemas.openxmlformats.org/officeDocument/2006/relationships/image" Target="../media/image92.png"/><Relationship Id="rId3" Type="http://schemas.openxmlformats.org/officeDocument/2006/relationships/image" Target="../media/image35.png"/><Relationship Id="rId21" Type="http://schemas.openxmlformats.org/officeDocument/2006/relationships/image" Target="../media/image89.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5" Type="http://schemas.openxmlformats.org/officeDocument/2006/relationships/image" Target="../media/image91.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88.png"/><Relationship Id="rId29" Type="http://schemas.openxmlformats.org/officeDocument/2006/relationships/image" Target="../media/image26.gif"/><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24" Type="http://schemas.openxmlformats.org/officeDocument/2006/relationships/image" Target="../media/image45.gif"/><Relationship Id="rId5" Type="http://schemas.openxmlformats.org/officeDocument/2006/relationships/image" Target="../media/image37.png"/><Relationship Id="rId15" Type="http://schemas.openxmlformats.org/officeDocument/2006/relationships/image" Target="../media/image2.png"/><Relationship Id="rId23" Type="http://schemas.openxmlformats.org/officeDocument/2006/relationships/hyperlink" Target="http://office/en-us/default.aspx" TargetMode="External"/><Relationship Id="rId28" Type="http://schemas.openxmlformats.org/officeDocument/2006/relationships/image" Target="../media/image51.jpeg"/><Relationship Id="rId10" Type="http://schemas.openxmlformats.org/officeDocument/2006/relationships/image" Target="../media/image41.gif"/><Relationship Id="rId19" Type="http://schemas.openxmlformats.org/officeDocument/2006/relationships/image" Target="../media/image44.png"/><Relationship Id="rId31"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 Id="rId22" Type="http://schemas.openxmlformats.org/officeDocument/2006/relationships/image" Target="../media/image90.png"/><Relationship Id="rId27" Type="http://schemas.openxmlformats.org/officeDocument/2006/relationships/image" Target="../media/image79.png"/><Relationship Id="rId30" Type="http://schemas.openxmlformats.org/officeDocument/2006/relationships/image" Target="../media/image133.png"/></Relationships>
</file>

<file path=ppt/slides/_rels/slide131.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133.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s>
</file>

<file path=ppt/slides/_rels/slide132.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133.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s>
</file>

<file path=ppt/slides/_rels/slide133.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133.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s>
</file>

<file path=ppt/slides/_rels/slide134.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43.gif"/><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128.jpeg"/><Relationship Id="rId17" Type="http://schemas.openxmlformats.org/officeDocument/2006/relationships/image" Target="../media/image5.png"/><Relationship Id="rId2" Type="http://schemas.openxmlformats.org/officeDocument/2006/relationships/image" Target="../media/image33.jpeg"/><Relationship Id="rId16" Type="http://schemas.openxmlformats.org/officeDocument/2006/relationships/image" Target="../media/image4.png"/><Relationship Id="rId20" Type="http://schemas.openxmlformats.org/officeDocument/2006/relationships/image" Target="../media/image133.png"/><Relationship Id="rId1" Type="http://schemas.openxmlformats.org/officeDocument/2006/relationships/slideLayout" Target="../slideLayouts/slideLayout20.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4.gif"/></Relationships>
</file>

<file path=ppt/slides/_rels/slide135.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19.xml"/></Relationships>
</file>

<file path=ppt/slides/_rels/slide136.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133.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24.gif"/><Relationship Id="rId17" Type="http://schemas.openxmlformats.org/officeDocument/2006/relationships/image" Target="../media/image43.gif"/><Relationship Id="rId2" Type="http://schemas.openxmlformats.org/officeDocument/2006/relationships/image" Target="../media/image33.jpeg"/><Relationship Id="rId16" Type="http://schemas.openxmlformats.org/officeDocument/2006/relationships/image" Target="../media/image5.png"/><Relationship Id="rId20" Type="http://schemas.openxmlformats.org/officeDocument/2006/relationships/image" Target="../media/image26.gif"/><Relationship Id="rId1" Type="http://schemas.openxmlformats.org/officeDocument/2006/relationships/slideLayout" Target="../slideLayouts/slideLayout21.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4.png"/><Relationship Id="rId10" Type="http://schemas.openxmlformats.org/officeDocument/2006/relationships/image" Target="../media/image41.gif"/><Relationship Id="rId19"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png"/></Relationships>
</file>

<file path=ppt/slides/_rels/slide137.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133.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24.gif"/><Relationship Id="rId17" Type="http://schemas.openxmlformats.org/officeDocument/2006/relationships/image" Target="../media/image43.gif"/><Relationship Id="rId2" Type="http://schemas.openxmlformats.org/officeDocument/2006/relationships/image" Target="../media/image33.jpeg"/><Relationship Id="rId16" Type="http://schemas.openxmlformats.org/officeDocument/2006/relationships/image" Target="../media/image5.png"/><Relationship Id="rId20" Type="http://schemas.openxmlformats.org/officeDocument/2006/relationships/image" Target="../media/image26.gif"/><Relationship Id="rId1" Type="http://schemas.openxmlformats.org/officeDocument/2006/relationships/slideLayout" Target="../slideLayouts/slideLayout21.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4.png"/><Relationship Id="rId10" Type="http://schemas.openxmlformats.org/officeDocument/2006/relationships/image" Target="../media/image41.gif"/><Relationship Id="rId19"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png"/></Relationships>
</file>

<file path=ppt/slides/_rels/slide138.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133.png"/><Relationship Id="rId3" Type="http://schemas.openxmlformats.org/officeDocument/2006/relationships/image" Target="../media/image35.png"/><Relationship Id="rId7" Type="http://schemas.openxmlformats.org/officeDocument/2006/relationships/image" Target="../media/image38.png"/><Relationship Id="rId12" Type="http://schemas.openxmlformats.org/officeDocument/2006/relationships/image" Target="../media/image24.gif"/><Relationship Id="rId17" Type="http://schemas.openxmlformats.org/officeDocument/2006/relationships/image" Target="../media/image43.gif"/><Relationship Id="rId2" Type="http://schemas.openxmlformats.org/officeDocument/2006/relationships/image" Target="../media/image33.jpeg"/><Relationship Id="rId16" Type="http://schemas.openxmlformats.org/officeDocument/2006/relationships/image" Target="../media/image5.png"/><Relationship Id="rId20" Type="http://schemas.openxmlformats.org/officeDocument/2006/relationships/image" Target="../media/image26.gif"/><Relationship Id="rId1" Type="http://schemas.openxmlformats.org/officeDocument/2006/relationships/slideLayout" Target="../slideLayouts/slideLayout21.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4.png"/><Relationship Id="rId10" Type="http://schemas.openxmlformats.org/officeDocument/2006/relationships/image" Target="../media/image41.gif"/><Relationship Id="rId19" Type="http://schemas.openxmlformats.org/officeDocument/2006/relationships/image" Target="../media/image134.png"/><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2.png"/></Relationships>
</file>

<file path=ppt/slides/_rels/slide139.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25.png"/><Relationship Id="rId18" Type="http://schemas.openxmlformats.org/officeDocument/2006/relationships/image" Target="../media/image5.png"/><Relationship Id="rId3" Type="http://schemas.openxmlformats.org/officeDocument/2006/relationships/image" Target="../media/image35.png"/><Relationship Id="rId21" Type="http://schemas.openxmlformats.org/officeDocument/2006/relationships/image" Target="../media/image134.png"/><Relationship Id="rId7" Type="http://schemas.openxmlformats.org/officeDocument/2006/relationships/image" Target="../media/image38.png"/><Relationship Id="rId12" Type="http://schemas.openxmlformats.org/officeDocument/2006/relationships/image" Target="../media/image24.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136.png"/><Relationship Id="rId20" Type="http://schemas.openxmlformats.org/officeDocument/2006/relationships/image" Target="../media/image133.png"/><Relationship Id="rId1" Type="http://schemas.openxmlformats.org/officeDocument/2006/relationships/slideLayout" Target="../slideLayouts/slideLayout21.xml"/><Relationship Id="rId6" Type="http://schemas.openxmlformats.org/officeDocument/2006/relationships/image" Target="../media/image17.png"/><Relationship Id="rId11" Type="http://schemas.openxmlformats.org/officeDocument/2006/relationships/image" Target="../media/image42.png"/><Relationship Id="rId5" Type="http://schemas.openxmlformats.org/officeDocument/2006/relationships/image" Target="../media/image37.png"/><Relationship Id="rId15" Type="http://schemas.openxmlformats.org/officeDocument/2006/relationships/image" Target="../media/image2.png"/><Relationship Id="rId10" Type="http://schemas.openxmlformats.org/officeDocument/2006/relationships/image" Target="../media/image41.gif"/><Relationship Id="rId19" Type="http://schemas.openxmlformats.org/officeDocument/2006/relationships/image" Target="../media/image26.gif"/><Relationship Id="rId4" Type="http://schemas.openxmlformats.org/officeDocument/2006/relationships/image" Target="../media/image36.png"/><Relationship Id="rId9" Type="http://schemas.openxmlformats.org/officeDocument/2006/relationships/image" Target="../media/image40.png"/><Relationship Id="rId14" Type="http://schemas.openxmlformats.org/officeDocument/2006/relationships/image" Target="../media/image43.gif"/></Relationships>
</file>

<file path=ppt/slides/_rels/slide14.xml.rels><?xml version="1.0" encoding="UTF-8" standalone="yes"?>
<Relationships xmlns="http://schemas.openxmlformats.org/package/2006/relationships"><Relationship Id="rId8" Type="http://schemas.openxmlformats.org/officeDocument/2006/relationships/image" Target="../media/image45.gif"/><Relationship Id="rId13" Type="http://schemas.openxmlformats.org/officeDocument/2006/relationships/image" Target="../media/image87.png"/><Relationship Id="rId3" Type="http://schemas.openxmlformats.org/officeDocument/2006/relationships/image" Target="../media/image43.gif"/><Relationship Id="rId7" Type="http://schemas.openxmlformats.org/officeDocument/2006/relationships/hyperlink" Target="http://office/en-us/default.aspx" TargetMode="External"/><Relationship Id="rId12" Type="http://schemas.openxmlformats.org/officeDocument/2006/relationships/image" Target="../media/image86.png"/><Relationship Id="rId2" Type="http://schemas.openxmlformats.org/officeDocument/2006/relationships/notesSlide" Target="../notesSlides/notesSlide14.xml"/><Relationship Id="rId1" Type="http://schemas.openxmlformats.org/officeDocument/2006/relationships/slideLayout" Target="../slideLayouts/slideLayout3.xml"/><Relationship Id="rId6" Type="http://schemas.openxmlformats.org/officeDocument/2006/relationships/image" Target="../media/image85.png"/><Relationship Id="rId11" Type="http://schemas.openxmlformats.org/officeDocument/2006/relationships/image" Target="../media/image41.gif"/><Relationship Id="rId5" Type="http://schemas.openxmlformats.org/officeDocument/2006/relationships/image" Target="../media/image51.jpeg"/><Relationship Id="rId10" Type="http://schemas.openxmlformats.org/officeDocument/2006/relationships/image" Target="../media/image17.png"/><Relationship Id="rId4" Type="http://schemas.openxmlformats.org/officeDocument/2006/relationships/image" Target="../media/image44.png"/><Relationship Id="rId9" Type="http://schemas.openxmlformats.org/officeDocument/2006/relationships/image" Target="../media/image2.png"/></Relationships>
</file>

<file path=ppt/slides/_rels/slide140.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4.png"/><Relationship Id="rId3" Type="http://schemas.openxmlformats.org/officeDocument/2006/relationships/image" Target="../media/image25.png"/><Relationship Id="rId21" Type="http://schemas.openxmlformats.org/officeDocument/2006/relationships/image" Target="../media/image134.png"/><Relationship Id="rId7" Type="http://schemas.openxmlformats.org/officeDocument/2006/relationships/image" Target="../media/image35.png"/><Relationship Id="rId12" Type="http://schemas.openxmlformats.org/officeDocument/2006/relationships/image" Target="../media/image39.png"/><Relationship Id="rId17" Type="http://schemas.openxmlformats.org/officeDocument/2006/relationships/image" Target="../media/image136.png"/><Relationship Id="rId2" Type="http://schemas.openxmlformats.org/officeDocument/2006/relationships/image" Target="../media/image33.jpeg"/><Relationship Id="rId16" Type="http://schemas.openxmlformats.org/officeDocument/2006/relationships/image" Target="../media/image24.gif"/><Relationship Id="rId20" Type="http://schemas.openxmlformats.org/officeDocument/2006/relationships/image" Target="../media/image133.png"/><Relationship Id="rId1" Type="http://schemas.openxmlformats.org/officeDocument/2006/relationships/slideLayout" Target="../slideLayouts/slideLayout21.xml"/><Relationship Id="rId6" Type="http://schemas.openxmlformats.org/officeDocument/2006/relationships/image" Target="../media/image26.gif"/><Relationship Id="rId11" Type="http://schemas.openxmlformats.org/officeDocument/2006/relationships/image" Target="../media/image38.png"/><Relationship Id="rId5" Type="http://schemas.openxmlformats.org/officeDocument/2006/relationships/image" Target="../media/image2.png"/><Relationship Id="rId15" Type="http://schemas.openxmlformats.org/officeDocument/2006/relationships/image" Target="../media/image42.png"/><Relationship Id="rId10" Type="http://schemas.openxmlformats.org/officeDocument/2006/relationships/image" Target="../media/image17.png"/><Relationship Id="rId19" Type="http://schemas.openxmlformats.org/officeDocument/2006/relationships/image" Target="../media/image5.png"/><Relationship Id="rId4" Type="http://schemas.openxmlformats.org/officeDocument/2006/relationships/image" Target="../media/image43.gif"/><Relationship Id="rId9" Type="http://schemas.openxmlformats.org/officeDocument/2006/relationships/image" Target="../media/image37.png"/><Relationship Id="rId14" Type="http://schemas.openxmlformats.org/officeDocument/2006/relationships/image" Target="../media/image41.gif"/></Relationships>
</file>

<file path=ppt/slides/_rels/slide141.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4.png"/><Relationship Id="rId3" Type="http://schemas.openxmlformats.org/officeDocument/2006/relationships/image" Target="../media/image25.png"/><Relationship Id="rId21" Type="http://schemas.openxmlformats.org/officeDocument/2006/relationships/image" Target="../media/image134.png"/><Relationship Id="rId7" Type="http://schemas.openxmlformats.org/officeDocument/2006/relationships/image" Target="../media/image35.png"/><Relationship Id="rId12" Type="http://schemas.openxmlformats.org/officeDocument/2006/relationships/image" Target="../media/image39.png"/><Relationship Id="rId17" Type="http://schemas.openxmlformats.org/officeDocument/2006/relationships/image" Target="../media/image136.png"/><Relationship Id="rId2" Type="http://schemas.openxmlformats.org/officeDocument/2006/relationships/image" Target="../media/image33.jpeg"/><Relationship Id="rId16" Type="http://schemas.openxmlformats.org/officeDocument/2006/relationships/image" Target="../media/image24.gif"/><Relationship Id="rId20" Type="http://schemas.openxmlformats.org/officeDocument/2006/relationships/image" Target="../media/image133.png"/><Relationship Id="rId1" Type="http://schemas.openxmlformats.org/officeDocument/2006/relationships/slideLayout" Target="../slideLayouts/slideLayout21.xml"/><Relationship Id="rId6" Type="http://schemas.openxmlformats.org/officeDocument/2006/relationships/image" Target="../media/image26.gif"/><Relationship Id="rId11" Type="http://schemas.openxmlformats.org/officeDocument/2006/relationships/image" Target="../media/image38.png"/><Relationship Id="rId5" Type="http://schemas.openxmlformats.org/officeDocument/2006/relationships/image" Target="../media/image2.png"/><Relationship Id="rId15" Type="http://schemas.openxmlformats.org/officeDocument/2006/relationships/image" Target="../media/image42.png"/><Relationship Id="rId10" Type="http://schemas.openxmlformats.org/officeDocument/2006/relationships/image" Target="../media/image17.png"/><Relationship Id="rId19" Type="http://schemas.openxmlformats.org/officeDocument/2006/relationships/image" Target="../media/image5.png"/><Relationship Id="rId4" Type="http://schemas.openxmlformats.org/officeDocument/2006/relationships/image" Target="../media/image43.gif"/><Relationship Id="rId9" Type="http://schemas.openxmlformats.org/officeDocument/2006/relationships/image" Target="../media/image37.png"/><Relationship Id="rId14" Type="http://schemas.openxmlformats.org/officeDocument/2006/relationships/image" Target="../media/image41.gif"/></Relationships>
</file>

<file path=ppt/slides/_rels/slide142.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21" Type="http://schemas.openxmlformats.org/officeDocument/2006/relationships/image" Target="../media/image13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20" Type="http://schemas.openxmlformats.org/officeDocument/2006/relationships/hyperlink" Target="file:///themetrix/oluxroot/research/personas-mia.htm" TargetMode="External"/><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19" Type="http://schemas.openxmlformats.org/officeDocument/2006/relationships/image" Target="../media/image137.gif"/><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3.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21" Type="http://schemas.openxmlformats.org/officeDocument/2006/relationships/image" Target="../media/image13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20" Type="http://schemas.openxmlformats.org/officeDocument/2006/relationships/hyperlink" Target="file:///themetrix/oluxroot/research/personas-mia.htm" TargetMode="External"/><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19" Type="http://schemas.openxmlformats.org/officeDocument/2006/relationships/image" Target="../media/image137.gif"/><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4.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21" Type="http://schemas.openxmlformats.org/officeDocument/2006/relationships/image" Target="../media/image13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20" Type="http://schemas.openxmlformats.org/officeDocument/2006/relationships/hyperlink" Target="file:///themetrix/oluxroot/research/personas-mia.htm" TargetMode="External"/><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19" Type="http://schemas.openxmlformats.org/officeDocument/2006/relationships/image" Target="../media/image137.gif"/><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5.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21" Type="http://schemas.openxmlformats.org/officeDocument/2006/relationships/image" Target="../media/image13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20" Type="http://schemas.openxmlformats.org/officeDocument/2006/relationships/hyperlink" Target="file:///themetrix/oluxroot/research/personas-mia.htm" TargetMode="External"/><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19" Type="http://schemas.openxmlformats.org/officeDocument/2006/relationships/image" Target="../media/image137.gif"/><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6.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21" Type="http://schemas.openxmlformats.org/officeDocument/2006/relationships/image" Target="../media/image138.jpe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20" Type="http://schemas.openxmlformats.org/officeDocument/2006/relationships/hyperlink" Target="file:///themetrix/oluxroot/research/personas-mia.htm" TargetMode="External"/><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19" Type="http://schemas.openxmlformats.org/officeDocument/2006/relationships/image" Target="../media/image137.gif"/><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7.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42.png"/><Relationship Id="rId18" Type="http://schemas.openxmlformats.org/officeDocument/2006/relationships/image" Target="../media/image5.png"/><Relationship Id="rId3" Type="http://schemas.openxmlformats.org/officeDocument/2006/relationships/image" Target="../media/image25.png"/><Relationship Id="rId7" Type="http://schemas.openxmlformats.org/officeDocument/2006/relationships/image" Target="../media/image37.png"/><Relationship Id="rId12" Type="http://schemas.openxmlformats.org/officeDocument/2006/relationships/image" Target="../media/image41.gif"/><Relationship Id="rId17" Type="http://schemas.openxmlformats.org/officeDocument/2006/relationships/image" Target="../media/image4.png"/><Relationship Id="rId2" Type="http://schemas.openxmlformats.org/officeDocument/2006/relationships/image" Target="../media/image33.jpeg"/><Relationship Id="rId16" Type="http://schemas.openxmlformats.org/officeDocument/2006/relationships/image" Target="../media/image26.gif"/><Relationship Id="rId1" Type="http://schemas.openxmlformats.org/officeDocument/2006/relationships/slideLayout" Target="../slideLayouts/slideLayout21.xml"/><Relationship Id="rId6" Type="http://schemas.openxmlformats.org/officeDocument/2006/relationships/image" Target="../media/image36.png"/><Relationship Id="rId11" Type="http://schemas.openxmlformats.org/officeDocument/2006/relationships/image" Target="../media/image40.png"/><Relationship Id="rId5" Type="http://schemas.openxmlformats.org/officeDocument/2006/relationships/image" Target="../media/image35.png"/><Relationship Id="rId15" Type="http://schemas.openxmlformats.org/officeDocument/2006/relationships/image" Target="../media/image136.png"/><Relationship Id="rId10" Type="http://schemas.openxmlformats.org/officeDocument/2006/relationships/image" Target="../media/image39.png"/><Relationship Id="rId4" Type="http://schemas.openxmlformats.org/officeDocument/2006/relationships/image" Target="../media/image2.png"/><Relationship Id="rId9" Type="http://schemas.openxmlformats.org/officeDocument/2006/relationships/image" Target="../media/image38.png"/><Relationship Id="rId14" Type="http://schemas.openxmlformats.org/officeDocument/2006/relationships/image" Target="../media/image24.gif"/></Relationships>
</file>

<file path=ppt/slides/_rels/slide148.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image" Target="../media/image29.gif"/><Relationship Id="rId7" Type="http://schemas.openxmlformats.org/officeDocument/2006/relationships/image" Target="../media/image142.png"/><Relationship Id="rId12" Type="http://schemas.openxmlformats.org/officeDocument/2006/relationships/image" Target="../media/image147.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1.png"/><Relationship Id="rId11" Type="http://schemas.openxmlformats.org/officeDocument/2006/relationships/image" Target="../media/image146.png"/><Relationship Id="rId5" Type="http://schemas.openxmlformats.org/officeDocument/2006/relationships/image" Target="../media/image140.png"/><Relationship Id="rId10" Type="http://schemas.openxmlformats.org/officeDocument/2006/relationships/image" Target="../media/image145.png"/><Relationship Id="rId4" Type="http://schemas.openxmlformats.org/officeDocument/2006/relationships/image" Target="../media/image139.png"/><Relationship Id="rId9" Type="http://schemas.openxmlformats.org/officeDocument/2006/relationships/image" Target="../media/image144.png"/></Relationships>
</file>

<file path=ppt/slides/_rels/slide149.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image" Target="../media/image29.gif"/><Relationship Id="rId7" Type="http://schemas.openxmlformats.org/officeDocument/2006/relationships/image" Target="../media/image142.png"/><Relationship Id="rId12" Type="http://schemas.openxmlformats.org/officeDocument/2006/relationships/image" Target="../media/image147.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1.png"/><Relationship Id="rId11" Type="http://schemas.openxmlformats.org/officeDocument/2006/relationships/image" Target="../media/image146.png"/><Relationship Id="rId5" Type="http://schemas.openxmlformats.org/officeDocument/2006/relationships/image" Target="../media/image140.png"/><Relationship Id="rId10" Type="http://schemas.openxmlformats.org/officeDocument/2006/relationships/image" Target="../media/image145.png"/><Relationship Id="rId4" Type="http://schemas.openxmlformats.org/officeDocument/2006/relationships/image" Target="../media/image139.png"/><Relationship Id="rId9" Type="http://schemas.openxmlformats.org/officeDocument/2006/relationships/image" Target="../media/image144.png"/></Relationships>
</file>

<file path=ppt/slides/_rels/slide15.xml.rels><?xml version="1.0" encoding="UTF-8" standalone="yes"?>
<Relationships xmlns="http://schemas.openxmlformats.org/package/2006/relationships"><Relationship Id="rId8" Type="http://schemas.openxmlformats.org/officeDocument/2006/relationships/image" Target="../media/image45.gif"/><Relationship Id="rId3" Type="http://schemas.openxmlformats.org/officeDocument/2006/relationships/image" Target="../media/image43.gif"/><Relationship Id="rId7" Type="http://schemas.openxmlformats.org/officeDocument/2006/relationships/hyperlink" Target="http://office/en-us/default.aspx" TargetMode="External"/><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85.png"/><Relationship Id="rId5" Type="http://schemas.openxmlformats.org/officeDocument/2006/relationships/image" Target="../media/image51.jpeg"/><Relationship Id="rId4" Type="http://schemas.openxmlformats.org/officeDocument/2006/relationships/image" Target="../media/image44.png"/><Relationship Id="rId9" Type="http://schemas.openxmlformats.org/officeDocument/2006/relationships/image" Target="../media/image2.png"/></Relationships>
</file>

<file path=ppt/slides/_rels/slide150.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image" Target="../media/image29.gif"/><Relationship Id="rId7" Type="http://schemas.openxmlformats.org/officeDocument/2006/relationships/image" Target="../media/image142.png"/><Relationship Id="rId12" Type="http://schemas.openxmlformats.org/officeDocument/2006/relationships/image" Target="../media/image147.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1.png"/><Relationship Id="rId11" Type="http://schemas.openxmlformats.org/officeDocument/2006/relationships/image" Target="../media/image146.png"/><Relationship Id="rId5" Type="http://schemas.openxmlformats.org/officeDocument/2006/relationships/image" Target="../media/image140.png"/><Relationship Id="rId10" Type="http://schemas.openxmlformats.org/officeDocument/2006/relationships/image" Target="../media/image145.png"/><Relationship Id="rId4" Type="http://schemas.openxmlformats.org/officeDocument/2006/relationships/image" Target="../media/image139.png"/><Relationship Id="rId9" Type="http://schemas.openxmlformats.org/officeDocument/2006/relationships/image" Target="../media/image144.png"/></Relationships>
</file>

<file path=ppt/slides/_rels/slide151.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29.gif"/><Relationship Id="rId7" Type="http://schemas.openxmlformats.org/officeDocument/2006/relationships/image" Target="../media/image143.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6.png"/><Relationship Id="rId5" Type="http://schemas.openxmlformats.org/officeDocument/2006/relationships/image" Target="../media/image144.png"/><Relationship Id="rId10" Type="http://schemas.openxmlformats.org/officeDocument/2006/relationships/image" Target="../media/image145.png"/><Relationship Id="rId4" Type="http://schemas.openxmlformats.org/officeDocument/2006/relationships/image" Target="../media/image147.png"/><Relationship Id="rId9" Type="http://schemas.openxmlformats.org/officeDocument/2006/relationships/image" Target="../media/image142.png"/></Relationships>
</file>

<file path=ppt/slides/_rels/slide152.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29.gif"/><Relationship Id="rId7" Type="http://schemas.openxmlformats.org/officeDocument/2006/relationships/image" Target="../media/image147.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4.png"/><Relationship Id="rId5" Type="http://schemas.openxmlformats.org/officeDocument/2006/relationships/image" Target="../media/image143.png"/><Relationship Id="rId10" Type="http://schemas.openxmlformats.org/officeDocument/2006/relationships/image" Target="../media/image142.png"/><Relationship Id="rId4" Type="http://schemas.openxmlformats.org/officeDocument/2006/relationships/image" Target="../media/image146.png"/><Relationship Id="rId9" Type="http://schemas.openxmlformats.org/officeDocument/2006/relationships/image" Target="../media/image145.png"/></Relationships>
</file>

<file path=ppt/slides/_rels/slide153.xml.rels><?xml version="1.0" encoding="UTF-8" standalone="yes"?>
<Relationships xmlns="http://schemas.openxmlformats.org/package/2006/relationships"><Relationship Id="rId3" Type="http://schemas.openxmlformats.org/officeDocument/2006/relationships/image" Target="../media/image29.gif"/><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2.png"/><Relationship Id="rId5" Type="http://schemas.openxmlformats.org/officeDocument/2006/relationships/image" Target="../media/image141.png"/><Relationship Id="rId4" Type="http://schemas.openxmlformats.org/officeDocument/2006/relationships/image" Target="../media/image147.png"/></Relationships>
</file>

<file path=ppt/slides/_rels/slide154.xml.rels><?xml version="1.0" encoding="UTF-8" standalone="yes"?>
<Relationships xmlns="http://schemas.openxmlformats.org/package/2006/relationships"><Relationship Id="rId8" Type="http://schemas.openxmlformats.org/officeDocument/2006/relationships/image" Target="../media/image147.png"/><Relationship Id="rId3" Type="http://schemas.openxmlformats.org/officeDocument/2006/relationships/image" Target="../media/image146.png"/><Relationship Id="rId7" Type="http://schemas.openxmlformats.org/officeDocument/2006/relationships/image" Target="../media/image139.png"/><Relationship Id="rId12" Type="http://schemas.openxmlformats.org/officeDocument/2006/relationships/image" Target="../media/image142.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4.png"/><Relationship Id="rId11" Type="http://schemas.openxmlformats.org/officeDocument/2006/relationships/image" Target="../media/image141.png"/><Relationship Id="rId5" Type="http://schemas.openxmlformats.org/officeDocument/2006/relationships/image" Target="../media/image29.gif"/><Relationship Id="rId10" Type="http://schemas.openxmlformats.org/officeDocument/2006/relationships/image" Target="../media/image140.png"/><Relationship Id="rId4" Type="http://schemas.openxmlformats.org/officeDocument/2006/relationships/image" Target="../media/image143.png"/><Relationship Id="rId9" Type="http://schemas.openxmlformats.org/officeDocument/2006/relationships/image" Target="../media/image145.png"/></Relationships>
</file>

<file path=ppt/slides/_rels/slide155.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image" Target="../media/image29.gif"/><Relationship Id="rId7" Type="http://schemas.openxmlformats.org/officeDocument/2006/relationships/image" Target="../media/image142.png"/><Relationship Id="rId12" Type="http://schemas.openxmlformats.org/officeDocument/2006/relationships/image" Target="../media/image147.png"/><Relationship Id="rId2" Type="http://schemas.openxmlformats.org/officeDocument/2006/relationships/image" Target="../media/image25.png"/><Relationship Id="rId1" Type="http://schemas.openxmlformats.org/officeDocument/2006/relationships/slideLayout" Target="../slideLayouts/slideLayout22.xml"/><Relationship Id="rId6" Type="http://schemas.openxmlformats.org/officeDocument/2006/relationships/image" Target="../media/image141.png"/><Relationship Id="rId11" Type="http://schemas.openxmlformats.org/officeDocument/2006/relationships/image" Target="../media/image146.png"/><Relationship Id="rId5" Type="http://schemas.openxmlformats.org/officeDocument/2006/relationships/image" Target="../media/image140.png"/><Relationship Id="rId10" Type="http://schemas.openxmlformats.org/officeDocument/2006/relationships/image" Target="../media/image145.png"/><Relationship Id="rId4" Type="http://schemas.openxmlformats.org/officeDocument/2006/relationships/image" Target="../media/image139.png"/><Relationship Id="rId9" Type="http://schemas.openxmlformats.org/officeDocument/2006/relationships/image" Target="../media/image144.png"/></Relationships>
</file>

<file path=ppt/slides/_rels/slide156.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12.xml"/><Relationship Id="rId1" Type="http://schemas.openxmlformats.org/officeDocument/2006/relationships/slideLayout" Target="../slideLayouts/slideLayout1.xml"/><Relationship Id="rId4" Type="http://schemas.openxmlformats.org/officeDocument/2006/relationships/image" Target="../media/image148.png"/></Relationships>
</file>

<file path=ppt/slides/_rels/slide158.xml.rels><?xml version="1.0" encoding="UTF-8" standalone="yes"?>
<Relationships xmlns="http://schemas.openxmlformats.org/package/2006/relationships"><Relationship Id="rId3" Type="http://schemas.openxmlformats.org/officeDocument/2006/relationships/image" Target="../media/image43.gif"/><Relationship Id="rId7" Type="http://schemas.openxmlformats.org/officeDocument/2006/relationships/image" Target="../media/image150.gif"/><Relationship Id="rId2" Type="http://schemas.openxmlformats.org/officeDocument/2006/relationships/notesSlide" Target="../notesSlides/notesSlide113.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52.gif"/><Relationship Id="rId4" Type="http://schemas.openxmlformats.org/officeDocument/2006/relationships/hyperlink" Target="http://www.salesforce.com/" TargetMode="External"/></Relationships>
</file>

<file path=ppt/slides/_rels/slide159.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114.xml"/><Relationship Id="rId1" Type="http://schemas.openxmlformats.org/officeDocument/2006/relationships/slideLayout" Target="../slideLayouts/slideLayout1.xml"/><Relationship Id="rId4" Type="http://schemas.openxmlformats.org/officeDocument/2006/relationships/image" Target="../media/image148.png"/></Relationships>
</file>

<file path=ppt/slides/_rels/slide16.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40.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79.png"/><Relationship Id="rId17" Type="http://schemas.openxmlformats.org/officeDocument/2006/relationships/image" Target="../media/image21.gif"/><Relationship Id="rId2" Type="http://schemas.openxmlformats.org/officeDocument/2006/relationships/notesSlide" Target="../notesSlides/notesSlide16.xml"/><Relationship Id="rId16" Type="http://schemas.openxmlformats.org/officeDocument/2006/relationships/image" Target="../media/image2.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51.jpe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160.xml.rels><?xml version="1.0" encoding="UTF-8" standalone="yes"?>
<Relationships xmlns="http://schemas.openxmlformats.org/package/2006/relationships"><Relationship Id="rId3" Type="http://schemas.openxmlformats.org/officeDocument/2006/relationships/image" Target="../media/image43.gif"/><Relationship Id="rId7" Type="http://schemas.openxmlformats.org/officeDocument/2006/relationships/image" Target="../media/image152.gif"/><Relationship Id="rId2" Type="http://schemas.openxmlformats.org/officeDocument/2006/relationships/notesSlide" Target="../notesSlides/notesSlide115.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52.gif"/><Relationship Id="rId4" Type="http://schemas.openxmlformats.org/officeDocument/2006/relationships/hyperlink" Target="http://www.salesforce.com/" TargetMode="External"/></Relationships>
</file>

<file path=ppt/slides/_rels/slide161.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16.xml"/><Relationship Id="rId1" Type="http://schemas.openxmlformats.org/officeDocument/2006/relationships/slideLayout" Target="../slideLayouts/slideLayout1.xml"/><Relationship Id="rId4" Type="http://schemas.openxmlformats.org/officeDocument/2006/relationships/image" Target="../media/image148.png"/></Relationships>
</file>

<file path=ppt/slides/_rels/slide162.xml.rels><?xml version="1.0" encoding="UTF-8" standalone="yes"?>
<Relationships xmlns="http://schemas.openxmlformats.org/package/2006/relationships"><Relationship Id="rId3" Type="http://schemas.openxmlformats.org/officeDocument/2006/relationships/image" Target="../media/image43.gif"/><Relationship Id="rId7" Type="http://schemas.openxmlformats.org/officeDocument/2006/relationships/image" Target="../media/image154.gif"/><Relationship Id="rId2" Type="http://schemas.openxmlformats.org/officeDocument/2006/relationships/notesSlide" Target="../notesSlides/notesSlide117.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52.gif"/><Relationship Id="rId4" Type="http://schemas.openxmlformats.org/officeDocument/2006/relationships/hyperlink" Target="http://www.salesforce.com/" TargetMode="External"/></Relationships>
</file>

<file path=ppt/slides/_rels/slide17.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38.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2.png"/><Relationship Id="rId17" Type="http://schemas.openxmlformats.org/officeDocument/2006/relationships/image" Target="../media/image94.png"/><Relationship Id="rId2" Type="http://schemas.openxmlformats.org/officeDocument/2006/relationships/notesSlide" Target="../notesSlides/notesSlide17.xml"/><Relationship Id="rId16" Type="http://schemas.openxmlformats.org/officeDocument/2006/relationships/image" Target="../media/image93.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51.jpeg"/><Relationship Id="rId5" Type="http://schemas.openxmlformats.org/officeDocument/2006/relationships/image" Target="../media/image88.png"/><Relationship Id="rId15" Type="http://schemas.openxmlformats.org/officeDocument/2006/relationships/image" Target="../media/image79.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40.png"/></Relationships>
</file>

<file path=ppt/slides/_rels/slide18.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40.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2.png"/><Relationship Id="rId17" Type="http://schemas.openxmlformats.org/officeDocument/2006/relationships/image" Target="../media/image94.png"/><Relationship Id="rId2" Type="http://schemas.openxmlformats.org/officeDocument/2006/relationships/notesSlide" Target="../notesSlides/notesSlide18.xml"/><Relationship Id="rId16" Type="http://schemas.openxmlformats.org/officeDocument/2006/relationships/image" Target="../media/image93.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51.jpeg"/><Relationship Id="rId5" Type="http://schemas.openxmlformats.org/officeDocument/2006/relationships/image" Target="../media/image88.png"/><Relationship Id="rId15" Type="http://schemas.openxmlformats.org/officeDocument/2006/relationships/image" Target="../media/image38.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79.png"/></Relationships>
</file>

<file path=ppt/slides/_rels/slide19.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40.png"/><Relationship Id="rId18" Type="http://schemas.openxmlformats.org/officeDocument/2006/relationships/image" Target="../media/image17.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2.png"/><Relationship Id="rId17" Type="http://schemas.openxmlformats.org/officeDocument/2006/relationships/image" Target="../media/image94.png"/><Relationship Id="rId2" Type="http://schemas.openxmlformats.org/officeDocument/2006/relationships/notesSlide" Target="../notesSlides/notesSlide19.xml"/><Relationship Id="rId16" Type="http://schemas.openxmlformats.org/officeDocument/2006/relationships/image" Target="../media/image93.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51.jpeg"/><Relationship Id="rId5" Type="http://schemas.openxmlformats.org/officeDocument/2006/relationships/image" Target="../media/image88.png"/><Relationship Id="rId15" Type="http://schemas.openxmlformats.org/officeDocument/2006/relationships/image" Target="../media/image38.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79.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40.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79.png"/><Relationship Id="rId17" Type="http://schemas.openxmlformats.org/officeDocument/2006/relationships/image" Target="../media/image17.png"/><Relationship Id="rId2" Type="http://schemas.openxmlformats.org/officeDocument/2006/relationships/notesSlide" Target="../notesSlides/notesSlide20.xml"/><Relationship Id="rId16" Type="http://schemas.openxmlformats.org/officeDocument/2006/relationships/image" Target="../media/image2.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51.jpe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1.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1.xml"/><Relationship Id="rId16"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40.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2.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2.xml"/><Relationship Id="rId16"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40.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3.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3.xml"/><Relationship Id="rId16"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40.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4.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4.xml"/><Relationship Id="rId16"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40.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5.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5.xml"/><Relationship Id="rId16"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79.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6.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18" Type="http://schemas.openxmlformats.org/officeDocument/2006/relationships/image" Target="../media/image41.gif"/><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6.xml"/><Relationship Id="rId16"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79.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7.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2.png"/><Relationship Id="rId18" Type="http://schemas.openxmlformats.org/officeDocument/2006/relationships/image" Target="../media/image41.gif"/><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51.jpeg"/><Relationship Id="rId17" Type="http://schemas.openxmlformats.org/officeDocument/2006/relationships/image" Target="../media/image17.png"/><Relationship Id="rId2" Type="http://schemas.openxmlformats.org/officeDocument/2006/relationships/notesSlide" Target="../notesSlides/notesSlide27.xml"/><Relationship Id="rId16"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92.png"/><Relationship Id="rId5" Type="http://schemas.openxmlformats.org/officeDocument/2006/relationships/image" Target="../media/image88.png"/><Relationship Id="rId15" Type="http://schemas.openxmlformats.org/officeDocument/2006/relationships/image" Target="../media/image79.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28.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45.gif"/><Relationship Id="rId3" Type="http://schemas.openxmlformats.org/officeDocument/2006/relationships/image" Target="../media/image43.gif"/><Relationship Id="rId7" Type="http://schemas.openxmlformats.org/officeDocument/2006/relationships/image" Target="../media/image38.png"/><Relationship Id="rId12" Type="http://schemas.openxmlformats.org/officeDocument/2006/relationships/hyperlink" Target="http://office/en-us/default.aspx" TargetMode="External"/><Relationship Id="rId17" Type="http://schemas.openxmlformats.org/officeDocument/2006/relationships/image" Target="../media/image2.png"/><Relationship Id="rId2" Type="http://schemas.openxmlformats.org/officeDocument/2006/relationships/notesSlide" Target="../notesSlides/notesSlide28.xml"/><Relationship Id="rId16" Type="http://schemas.openxmlformats.org/officeDocument/2006/relationships/image" Target="../media/image51.jpeg"/><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90.png"/><Relationship Id="rId5" Type="http://schemas.openxmlformats.org/officeDocument/2006/relationships/image" Target="../media/image41.gif"/><Relationship Id="rId15" Type="http://schemas.openxmlformats.org/officeDocument/2006/relationships/image" Target="../media/image79.png"/><Relationship Id="rId10" Type="http://schemas.openxmlformats.org/officeDocument/2006/relationships/image" Target="../media/image89.png"/><Relationship Id="rId4" Type="http://schemas.openxmlformats.org/officeDocument/2006/relationships/image" Target="../media/image17.png"/><Relationship Id="rId9" Type="http://schemas.openxmlformats.org/officeDocument/2006/relationships/image" Target="../media/image88.png"/><Relationship Id="rId14" Type="http://schemas.openxmlformats.org/officeDocument/2006/relationships/image" Target="../media/image91.png"/></Relationships>
</file>

<file path=ppt/slides/_rels/slide29.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45.gif"/><Relationship Id="rId3" Type="http://schemas.openxmlformats.org/officeDocument/2006/relationships/image" Target="../media/image43.gif"/><Relationship Id="rId7" Type="http://schemas.openxmlformats.org/officeDocument/2006/relationships/image" Target="../media/image38.png"/><Relationship Id="rId12" Type="http://schemas.openxmlformats.org/officeDocument/2006/relationships/hyperlink" Target="http://office/en-us/default.aspx" TargetMode="External"/><Relationship Id="rId17" Type="http://schemas.openxmlformats.org/officeDocument/2006/relationships/image" Target="../media/image79.png"/><Relationship Id="rId2" Type="http://schemas.openxmlformats.org/officeDocument/2006/relationships/notesSlide" Target="../notesSlides/notesSlide29.xml"/><Relationship Id="rId16" Type="http://schemas.openxmlformats.org/officeDocument/2006/relationships/image" Target="../media/image2.png"/><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90.png"/><Relationship Id="rId5" Type="http://schemas.openxmlformats.org/officeDocument/2006/relationships/image" Target="../media/image41.gif"/><Relationship Id="rId15" Type="http://schemas.openxmlformats.org/officeDocument/2006/relationships/image" Target="../media/image51.jpeg"/><Relationship Id="rId10" Type="http://schemas.openxmlformats.org/officeDocument/2006/relationships/image" Target="../media/image89.png"/><Relationship Id="rId4" Type="http://schemas.openxmlformats.org/officeDocument/2006/relationships/image" Target="../media/image17.png"/><Relationship Id="rId9" Type="http://schemas.openxmlformats.org/officeDocument/2006/relationships/image" Target="../media/image88.png"/><Relationship Id="rId14" Type="http://schemas.openxmlformats.org/officeDocument/2006/relationships/image" Target="../media/image91.png"/></Relationships>
</file>

<file path=ppt/slides/_rels/slide3.xml.rels><?xml version="1.0" encoding="UTF-8" standalone="yes"?>
<Relationships xmlns="http://schemas.openxmlformats.org/package/2006/relationships"><Relationship Id="rId3" Type="http://schemas.openxmlformats.org/officeDocument/2006/relationships/image" Target="../media/image77.gif"/><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40.png"/><Relationship Id="rId3" Type="http://schemas.openxmlformats.org/officeDocument/2006/relationships/image" Target="../media/image43.gif"/><Relationship Id="rId7" Type="http://schemas.openxmlformats.org/officeDocument/2006/relationships/image" Target="../media/image90.png"/><Relationship Id="rId12" Type="http://schemas.openxmlformats.org/officeDocument/2006/relationships/image" Target="../media/image2.png"/><Relationship Id="rId17" Type="http://schemas.openxmlformats.org/officeDocument/2006/relationships/image" Target="../media/image41.gif"/><Relationship Id="rId2" Type="http://schemas.openxmlformats.org/officeDocument/2006/relationships/notesSlide" Target="../notesSlides/notesSlide30.xml"/><Relationship Id="rId16" Type="http://schemas.openxmlformats.org/officeDocument/2006/relationships/image" Target="../media/image17.png"/><Relationship Id="rId1" Type="http://schemas.openxmlformats.org/officeDocument/2006/relationships/slideLayout" Target="../slideLayouts/slideLayout3.xml"/><Relationship Id="rId6" Type="http://schemas.openxmlformats.org/officeDocument/2006/relationships/image" Target="../media/image89.png"/><Relationship Id="rId11" Type="http://schemas.openxmlformats.org/officeDocument/2006/relationships/image" Target="../media/image51.jpeg"/><Relationship Id="rId5" Type="http://schemas.openxmlformats.org/officeDocument/2006/relationships/image" Target="../media/image88.png"/><Relationship Id="rId15" Type="http://schemas.openxmlformats.org/officeDocument/2006/relationships/image" Target="../media/image79.png"/><Relationship Id="rId10" Type="http://schemas.openxmlformats.org/officeDocument/2006/relationships/image" Target="../media/image91.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38.png"/></Relationships>
</file>

<file path=ppt/slides/_rels/slide3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45.gif"/><Relationship Id="rId18"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38.png"/><Relationship Id="rId12" Type="http://schemas.openxmlformats.org/officeDocument/2006/relationships/hyperlink" Target="http://office/en-us/default.aspx" TargetMode="External"/><Relationship Id="rId17" Type="http://schemas.openxmlformats.org/officeDocument/2006/relationships/image" Target="../media/image51.jpeg"/><Relationship Id="rId2" Type="http://schemas.openxmlformats.org/officeDocument/2006/relationships/notesSlide" Target="../notesSlides/notesSlide31.xml"/><Relationship Id="rId16"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90.png"/><Relationship Id="rId5" Type="http://schemas.openxmlformats.org/officeDocument/2006/relationships/image" Target="../media/image41.gif"/><Relationship Id="rId15" Type="http://schemas.openxmlformats.org/officeDocument/2006/relationships/image" Target="../media/image92.png"/><Relationship Id="rId10" Type="http://schemas.openxmlformats.org/officeDocument/2006/relationships/image" Target="../media/image89.png"/><Relationship Id="rId4" Type="http://schemas.openxmlformats.org/officeDocument/2006/relationships/image" Target="../media/image17.png"/><Relationship Id="rId9" Type="http://schemas.openxmlformats.org/officeDocument/2006/relationships/image" Target="../media/image88.png"/><Relationship Id="rId14" Type="http://schemas.openxmlformats.org/officeDocument/2006/relationships/image" Target="../media/image91.png"/></Relationships>
</file>

<file path=ppt/slides/_rels/slide3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45.gif"/><Relationship Id="rId18" Type="http://schemas.openxmlformats.org/officeDocument/2006/relationships/image" Target="../media/image2.png"/><Relationship Id="rId3" Type="http://schemas.openxmlformats.org/officeDocument/2006/relationships/image" Target="../media/image43.gif"/><Relationship Id="rId21" Type="http://schemas.openxmlformats.org/officeDocument/2006/relationships/image" Target="../media/image64.png"/><Relationship Id="rId7" Type="http://schemas.openxmlformats.org/officeDocument/2006/relationships/image" Target="../media/image38.png"/><Relationship Id="rId12" Type="http://schemas.openxmlformats.org/officeDocument/2006/relationships/hyperlink" Target="http://office/en-us/default.aspx" TargetMode="External"/><Relationship Id="rId17" Type="http://schemas.openxmlformats.org/officeDocument/2006/relationships/image" Target="../media/image51.jpeg"/><Relationship Id="rId2" Type="http://schemas.openxmlformats.org/officeDocument/2006/relationships/notesSlide" Target="../notesSlides/notesSlide32.xml"/><Relationship Id="rId16" Type="http://schemas.openxmlformats.org/officeDocument/2006/relationships/image" Target="../media/image79.png"/><Relationship Id="rId20" Type="http://schemas.openxmlformats.org/officeDocument/2006/relationships/image" Target="../media/image95.png"/><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90.png"/><Relationship Id="rId5" Type="http://schemas.openxmlformats.org/officeDocument/2006/relationships/image" Target="../media/image41.gif"/><Relationship Id="rId15" Type="http://schemas.openxmlformats.org/officeDocument/2006/relationships/image" Target="../media/image92.png"/><Relationship Id="rId10" Type="http://schemas.openxmlformats.org/officeDocument/2006/relationships/image" Target="../media/image89.png"/><Relationship Id="rId19" Type="http://schemas.openxmlformats.org/officeDocument/2006/relationships/image" Target="../media/image21.gif"/><Relationship Id="rId4" Type="http://schemas.openxmlformats.org/officeDocument/2006/relationships/image" Target="../media/image17.png"/><Relationship Id="rId9" Type="http://schemas.openxmlformats.org/officeDocument/2006/relationships/image" Target="../media/image88.png"/><Relationship Id="rId14" Type="http://schemas.openxmlformats.org/officeDocument/2006/relationships/image" Target="../media/image91.png"/><Relationship Id="rId22" Type="http://schemas.openxmlformats.org/officeDocument/2006/relationships/image" Target="../media/image25.png"/></Relationships>
</file>

<file path=ppt/slides/_rels/slide33.xml.rels><?xml version="1.0" encoding="UTF-8" standalone="yes"?>
<Relationships xmlns="http://schemas.openxmlformats.org/package/2006/relationships"><Relationship Id="rId8" Type="http://schemas.openxmlformats.org/officeDocument/2006/relationships/image" Target="../media/image96.png"/><Relationship Id="rId13" Type="http://schemas.openxmlformats.org/officeDocument/2006/relationships/image" Target="../media/image90.png"/><Relationship Id="rId18" Type="http://schemas.openxmlformats.org/officeDocument/2006/relationships/image" Target="../media/image38.png"/><Relationship Id="rId3" Type="http://schemas.openxmlformats.org/officeDocument/2006/relationships/image" Target="../media/image43.gif"/><Relationship Id="rId21" Type="http://schemas.openxmlformats.org/officeDocument/2006/relationships/image" Target="../media/image41.gif"/><Relationship Id="rId7" Type="http://schemas.openxmlformats.org/officeDocument/2006/relationships/image" Target="../media/image86.png"/><Relationship Id="rId12" Type="http://schemas.openxmlformats.org/officeDocument/2006/relationships/image" Target="../media/image89.png"/><Relationship Id="rId17" Type="http://schemas.openxmlformats.org/officeDocument/2006/relationships/image" Target="../media/image40.png"/><Relationship Id="rId25" Type="http://schemas.openxmlformats.org/officeDocument/2006/relationships/image" Target="../media/image25.png"/><Relationship Id="rId2" Type="http://schemas.openxmlformats.org/officeDocument/2006/relationships/notesSlide" Target="../notesSlides/notesSlide33.xml"/><Relationship Id="rId16" Type="http://schemas.openxmlformats.org/officeDocument/2006/relationships/image" Target="../media/image79.png"/><Relationship Id="rId20" Type="http://schemas.openxmlformats.org/officeDocument/2006/relationships/image" Target="../media/image17.png"/><Relationship Id="rId1" Type="http://schemas.openxmlformats.org/officeDocument/2006/relationships/slideLayout" Target="../slideLayouts/slideLayout3.xml"/><Relationship Id="rId6" Type="http://schemas.openxmlformats.org/officeDocument/2006/relationships/image" Target="../media/image45.gif"/><Relationship Id="rId11" Type="http://schemas.openxmlformats.org/officeDocument/2006/relationships/image" Target="../media/image88.png"/><Relationship Id="rId24" Type="http://schemas.openxmlformats.org/officeDocument/2006/relationships/image" Target="../media/image64.png"/><Relationship Id="rId5" Type="http://schemas.openxmlformats.org/officeDocument/2006/relationships/hyperlink" Target="http://office/en-us/default.aspx" TargetMode="External"/><Relationship Id="rId15" Type="http://schemas.openxmlformats.org/officeDocument/2006/relationships/image" Target="../media/image92.png"/><Relationship Id="rId23" Type="http://schemas.openxmlformats.org/officeDocument/2006/relationships/image" Target="../media/image95.png"/><Relationship Id="rId10" Type="http://schemas.openxmlformats.org/officeDocument/2006/relationships/image" Target="../media/image51.jpeg"/><Relationship Id="rId19" Type="http://schemas.openxmlformats.org/officeDocument/2006/relationships/image" Target="../media/image2.png"/><Relationship Id="rId4" Type="http://schemas.openxmlformats.org/officeDocument/2006/relationships/image" Target="../media/image44.png"/><Relationship Id="rId9" Type="http://schemas.openxmlformats.org/officeDocument/2006/relationships/image" Target="../media/image87.png"/><Relationship Id="rId14" Type="http://schemas.openxmlformats.org/officeDocument/2006/relationships/image" Target="../media/image91.png"/><Relationship Id="rId22" Type="http://schemas.openxmlformats.org/officeDocument/2006/relationships/image" Target="../media/image21.gif"/></Relationships>
</file>

<file path=ppt/slides/_rels/slide34.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image" Target="../media/image43.gif"/><Relationship Id="rId7" Type="http://schemas.openxmlformats.org/officeDocument/2006/relationships/image" Target="../media/image86.png"/><Relationship Id="rId12" Type="http://schemas.openxmlformats.org/officeDocument/2006/relationships/image" Target="../media/image97.png"/><Relationship Id="rId2" Type="http://schemas.openxmlformats.org/officeDocument/2006/relationships/notesSlide" Target="../notesSlides/notesSlide34.xml"/><Relationship Id="rId1" Type="http://schemas.openxmlformats.org/officeDocument/2006/relationships/slideLayout" Target="../slideLayouts/slideLayout14.xml"/><Relationship Id="rId6" Type="http://schemas.openxmlformats.org/officeDocument/2006/relationships/image" Target="../media/image45.gif"/><Relationship Id="rId11" Type="http://schemas.openxmlformats.org/officeDocument/2006/relationships/image" Target="../media/image2.png"/><Relationship Id="rId5" Type="http://schemas.openxmlformats.org/officeDocument/2006/relationships/hyperlink" Target="http://office/en-us/default.aspx" TargetMode="External"/><Relationship Id="rId10" Type="http://schemas.openxmlformats.org/officeDocument/2006/relationships/image" Target="../media/image51.jpeg"/><Relationship Id="rId4" Type="http://schemas.openxmlformats.org/officeDocument/2006/relationships/image" Target="../media/image44.png"/><Relationship Id="rId9" Type="http://schemas.openxmlformats.org/officeDocument/2006/relationships/image" Target="../media/image87.png"/></Relationships>
</file>

<file path=ppt/slides/_rels/slide35.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image" Target="../media/image43.gif"/><Relationship Id="rId7" Type="http://schemas.openxmlformats.org/officeDocument/2006/relationships/image" Target="../media/image86.png"/><Relationship Id="rId12" Type="http://schemas.openxmlformats.org/officeDocument/2006/relationships/image" Target="../media/image97.png"/><Relationship Id="rId2" Type="http://schemas.openxmlformats.org/officeDocument/2006/relationships/notesSlide" Target="../notesSlides/notesSlide35.xml"/><Relationship Id="rId1" Type="http://schemas.openxmlformats.org/officeDocument/2006/relationships/slideLayout" Target="../slideLayouts/slideLayout14.xml"/><Relationship Id="rId6" Type="http://schemas.openxmlformats.org/officeDocument/2006/relationships/image" Target="../media/image45.gif"/><Relationship Id="rId11" Type="http://schemas.openxmlformats.org/officeDocument/2006/relationships/image" Target="../media/image2.png"/><Relationship Id="rId5" Type="http://schemas.openxmlformats.org/officeDocument/2006/relationships/hyperlink" Target="http://office/en-us/default.aspx" TargetMode="External"/><Relationship Id="rId10" Type="http://schemas.openxmlformats.org/officeDocument/2006/relationships/image" Target="../media/image51.jpeg"/><Relationship Id="rId4" Type="http://schemas.openxmlformats.org/officeDocument/2006/relationships/image" Target="../media/image44.png"/><Relationship Id="rId9" Type="http://schemas.openxmlformats.org/officeDocument/2006/relationships/image" Target="../media/image87.png"/></Relationships>
</file>

<file path=ppt/slides/_rels/slide36.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image" Target="../media/image98.png"/><Relationship Id="rId7" Type="http://schemas.openxmlformats.org/officeDocument/2006/relationships/image" Target="../media/image45.gif"/><Relationship Id="rId12" Type="http://schemas.openxmlformats.org/officeDocument/2006/relationships/image" Target="../media/image51.jpeg"/><Relationship Id="rId2" Type="http://schemas.openxmlformats.org/officeDocument/2006/relationships/notesSlide" Target="../notesSlides/notesSlide36.xml"/><Relationship Id="rId1" Type="http://schemas.openxmlformats.org/officeDocument/2006/relationships/slideLayout" Target="../slideLayouts/slideLayout14.xml"/><Relationship Id="rId6" Type="http://schemas.openxmlformats.org/officeDocument/2006/relationships/hyperlink" Target="http://office/en-us/default.aspx" TargetMode="External"/><Relationship Id="rId11" Type="http://schemas.openxmlformats.org/officeDocument/2006/relationships/image" Target="../media/image87.png"/><Relationship Id="rId5" Type="http://schemas.openxmlformats.org/officeDocument/2006/relationships/image" Target="../media/image44.png"/><Relationship Id="rId10" Type="http://schemas.openxmlformats.org/officeDocument/2006/relationships/image" Target="../media/image86.png"/><Relationship Id="rId4" Type="http://schemas.openxmlformats.org/officeDocument/2006/relationships/image" Target="../media/image43.gif"/><Relationship Id="rId9" Type="http://schemas.openxmlformats.org/officeDocument/2006/relationships/image" Target="../media/image2.png"/></Relationships>
</file>

<file path=ppt/slides/_rels/slide37.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image" Target="../media/image99.png"/><Relationship Id="rId7" Type="http://schemas.openxmlformats.org/officeDocument/2006/relationships/image" Target="../media/image45.gif"/><Relationship Id="rId12" Type="http://schemas.openxmlformats.org/officeDocument/2006/relationships/image" Target="../media/image51.jpeg"/><Relationship Id="rId2" Type="http://schemas.openxmlformats.org/officeDocument/2006/relationships/notesSlide" Target="../notesSlides/notesSlide37.xml"/><Relationship Id="rId1" Type="http://schemas.openxmlformats.org/officeDocument/2006/relationships/slideLayout" Target="../slideLayouts/slideLayout14.xml"/><Relationship Id="rId6" Type="http://schemas.openxmlformats.org/officeDocument/2006/relationships/hyperlink" Target="http://office/en-us/default.aspx" TargetMode="External"/><Relationship Id="rId11" Type="http://schemas.openxmlformats.org/officeDocument/2006/relationships/image" Target="../media/image86.png"/><Relationship Id="rId5" Type="http://schemas.openxmlformats.org/officeDocument/2006/relationships/image" Target="../media/image44.png"/><Relationship Id="rId10" Type="http://schemas.openxmlformats.org/officeDocument/2006/relationships/image" Target="../media/image2.png"/><Relationship Id="rId4" Type="http://schemas.openxmlformats.org/officeDocument/2006/relationships/image" Target="../media/image43.gif"/><Relationship Id="rId9" Type="http://schemas.openxmlformats.org/officeDocument/2006/relationships/image" Target="../media/image87.png"/></Relationships>
</file>

<file path=ppt/slides/_rels/slide38.xml.rels><?xml version="1.0" encoding="UTF-8" standalone="yes"?>
<Relationships xmlns="http://schemas.openxmlformats.org/package/2006/relationships"><Relationship Id="rId8" Type="http://schemas.openxmlformats.org/officeDocument/2006/relationships/image" Target="../media/image51.jpeg"/><Relationship Id="rId13" Type="http://schemas.openxmlformats.org/officeDocument/2006/relationships/image" Target="../media/image82.png"/><Relationship Id="rId3" Type="http://schemas.openxmlformats.org/officeDocument/2006/relationships/image" Target="../media/image43.gif"/><Relationship Id="rId7" Type="http://schemas.openxmlformats.org/officeDocument/2006/relationships/image" Target="../media/image2.png"/><Relationship Id="rId12" Type="http://schemas.openxmlformats.org/officeDocument/2006/relationships/image" Target="../media/image102.jpeg"/><Relationship Id="rId2" Type="http://schemas.openxmlformats.org/officeDocument/2006/relationships/notesSlide" Target="../notesSlides/notesSlide38.xml"/><Relationship Id="rId1" Type="http://schemas.openxmlformats.org/officeDocument/2006/relationships/slideLayout" Target="../slideLayouts/slideLayout14.xml"/><Relationship Id="rId6" Type="http://schemas.openxmlformats.org/officeDocument/2006/relationships/image" Target="../media/image45.gif"/><Relationship Id="rId11" Type="http://schemas.openxmlformats.org/officeDocument/2006/relationships/image" Target="../media/image101.jpeg"/><Relationship Id="rId5" Type="http://schemas.openxmlformats.org/officeDocument/2006/relationships/hyperlink" Target="http://office/en-us/default.aspx" TargetMode="External"/><Relationship Id="rId15" Type="http://schemas.openxmlformats.org/officeDocument/2006/relationships/image" Target="../media/image97.png"/><Relationship Id="rId10" Type="http://schemas.openxmlformats.org/officeDocument/2006/relationships/image" Target="../media/image100.jpeg"/><Relationship Id="rId4" Type="http://schemas.openxmlformats.org/officeDocument/2006/relationships/image" Target="../media/image44.png"/><Relationship Id="rId9" Type="http://schemas.openxmlformats.org/officeDocument/2006/relationships/image" Target="../media/image96.png"/><Relationship Id="rId14" Type="http://schemas.openxmlformats.org/officeDocument/2006/relationships/image" Target="../media/image103.gif"/></Relationships>
</file>

<file path=ppt/slides/_rels/slide39.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2.png"/><Relationship Id="rId2" Type="http://schemas.openxmlformats.org/officeDocument/2006/relationships/notesSlide" Target="../notesSlides/notesSlide39.xml"/><Relationship Id="rId1" Type="http://schemas.openxmlformats.org/officeDocument/2006/relationships/slideLayout" Target="../slideLayouts/slideLayout14.xml"/><Relationship Id="rId6" Type="http://schemas.openxmlformats.org/officeDocument/2006/relationships/image" Target="../media/image45.gif"/><Relationship Id="rId11" Type="http://schemas.openxmlformats.org/officeDocument/2006/relationships/image" Target="../media/image97.png"/><Relationship Id="rId5" Type="http://schemas.openxmlformats.org/officeDocument/2006/relationships/hyperlink" Target="http://office/en-us/default.aspx" TargetMode="External"/><Relationship Id="rId10" Type="http://schemas.openxmlformats.org/officeDocument/2006/relationships/image" Target="../media/image82.png"/><Relationship Id="rId4" Type="http://schemas.openxmlformats.org/officeDocument/2006/relationships/image" Target="../media/image44.png"/><Relationship Id="rId9" Type="http://schemas.openxmlformats.org/officeDocument/2006/relationships/image" Target="../media/image96.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5.gif"/><Relationship Id="rId2" Type="http://schemas.openxmlformats.org/officeDocument/2006/relationships/notesSlide" Target="../notesSlides/notesSlide40.xml"/><Relationship Id="rId1" Type="http://schemas.openxmlformats.org/officeDocument/2006/relationships/slideLayout" Target="../slideLayouts/slideLayout14.xml"/><Relationship Id="rId6" Type="http://schemas.openxmlformats.org/officeDocument/2006/relationships/hyperlink" Target="http://office/en-us/default.aspx" TargetMode="External"/><Relationship Id="rId11" Type="http://schemas.openxmlformats.org/officeDocument/2006/relationships/image" Target="../media/image2.png"/><Relationship Id="rId5" Type="http://schemas.openxmlformats.org/officeDocument/2006/relationships/image" Target="../media/image44.png"/><Relationship Id="rId10" Type="http://schemas.openxmlformats.org/officeDocument/2006/relationships/image" Target="../media/image82.png"/><Relationship Id="rId4" Type="http://schemas.openxmlformats.org/officeDocument/2006/relationships/image" Target="../media/image104.png"/><Relationship Id="rId9" Type="http://schemas.openxmlformats.org/officeDocument/2006/relationships/image" Target="../media/image96.png"/></Relationships>
</file>

<file path=ppt/slides/_rels/slide41.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104.png"/><Relationship Id="rId7" Type="http://schemas.openxmlformats.org/officeDocument/2006/relationships/image" Target="../media/image45.gif"/><Relationship Id="rId2" Type="http://schemas.openxmlformats.org/officeDocument/2006/relationships/notesSlide" Target="../notesSlides/notesSlide41.xml"/><Relationship Id="rId1" Type="http://schemas.openxmlformats.org/officeDocument/2006/relationships/slideLayout" Target="../slideLayouts/slideLayout14.xml"/><Relationship Id="rId6" Type="http://schemas.openxmlformats.org/officeDocument/2006/relationships/hyperlink" Target="http://office/en-us/default.aspx" TargetMode="External"/><Relationship Id="rId11" Type="http://schemas.openxmlformats.org/officeDocument/2006/relationships/image" Target="../media/image2.png"/><Relationship Id="rId5" Type="http://schemas.openxmlformats.org/officeDocument/2006/relationships/image" Target="../media/image44.png"/><Relationship Id="rId10" Type="http://schemas.openxmlformats.org/officeDocument/2006/relationships/image" Target="../media/image82.png"/><Relationship Id="rId4" Type="http://schemas.openxmlformats.org/officeDocument/2006/relationships/image" Target="../media/image43.gif"/><Relationship Id="rId9" Type="http://schemas.openxmlformats.org/officeDocument/2006/relationships/image" Target="../media/image96.png"/></Relationships>
</file>

<file path=ppt/slides/_rels/slide42.xml.rels><?xml version="1.0" encoding="UTF-8" standalone="yes"?>
<Relationships xmlns="http://schemas.openxmlformats.org/package/2006/relationships"><Relationship Id="rId8" Type="http://schemas.openxmlformats.org/officeDocument/2006/relationships/image" Target="../media/image51.jpeg"/><Relationship Id="rId3" Type="http://schemas.openxmlformats.org/officeDocument/2006/relationships/image" Target="../media/image104.png"/><Relationship Id="rId7" Type="http://schemas.openxmlformats.org/officeDocument/2006/relationships/image" Target="../media/image45.gif"/><Relationship Id="rId2" Type="http://schemas.openxmlformats.org/officeDocument/2006/relationships/notesSlide" Target="../notesSlides/notesSlide42.xml"/><Relationship Id="rId1" Type="http://schemas.openxmlformats.org/officeDocument/2006/relationships/slideLayout" Target="../slideLayouts/slideLayout14.xml"/><Relationship Id="rId6" Type="http://schemas.openxmlformats.org/officeDocument/2006/relationships/hyperlink" Target="http://office/en-us/default.aspx" TargetMode="External"/><Relationship Id="rId11" Type="http://schemas.openxmlformats.org/officeDocument/2006/relationships/image" Target="../media/image2.png"/><Relationship Id="rId5" Type="http://schemas.openxmlformats.org/officeDocument/2006/relationships/image" Target="../media/image44.png"/><Relationship Id="rId10" Type="http://schemas.openxmlformats.org/officeDocument/2006/relationships/image" Target="../media/image82.png"/><Relationship Id="rId4" Type="http://schemas.openxmlformats.org/officeDocument/2006/relationships/image" Target="../media/image43.gif"/><Relationship Id="rId9" Type="http://schemas.openxmlformats.org/officeDocument/2006/relationships/image" Target="../media/image96.png"/></Relationships>
</file>

<file path=ppt/slides/_rels/slide43.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43.xml"/><Relationship Id="rId1" Type="http://schemas.openxmlformats.org/officeDocument/2006/relationships/slideLayout" Target="../slideLayouts/slideLayout14.xml"/><Relationship Id="rId5" Type="http://schemas.openxmlformats.org/officeDocument/2006/relationships/image" Target="../media/image2.png"/><Relationship Id="rId4" Type="http://schemas.openxmlformats.org/officeDocument/2006/relationships/image" Target="../media/image43.gif"/></Relationships>
</file>

<file path=ppt/slides/_rels/slide44.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44.xml"/><Relationship Id="rId1" Type="http://schemas.openxmlformats.org/officeDocument/2006/relationships/slideLayout" Target="../slideLayouts/slideLayout14.xml"/><Relationship Id="rId5" Type="http://schemas.openxmlformats.org/officeDocument/2006/relationships/image" Target="../media/image2.png"/><Relationship Id="rId4" Type="http://schemas.openxmlformats.org/officeDocument/2006/relationships/image" Target="../media/image43.gif"/></Relationships>
</file>

<file path=ppt/slides/_rels/slide4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45.xml"/><Relationship Id="rId1" Type="http://schemas.openxmlformats.org/officeDocument/2006/relationships/slideLayout" Target="../slideLayouts/slideLayout14.xml"/><Relationship Id="rId5" Type="http://schemas.openxmlformats.org/officeDocument/2006/relationships/image" Target="../media/image2.png"/><Relationship Id="rId4" Type="http://schemas.openxmlformats.org/officeDocument/2006/relationships/image" Target="../media/image43.gif"/></Relationships>
</file>

<file path=ppt/slides/_rels/slide4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46.xml"/><Relationship Id="rId1" Type="http://schemas.openxmlformats.org/officeDocument/2006/relationships/slideLayout" Target="../slideLayouts/slideLayout14.xml"/><Relationship Id="rId5" Type="http://schemas.openxmlformats.org/officeDocument/2006/relationships/image" Target="../media/image2.png"/><Relationship Id="rId4" Type="http://schemas.openxmlformats.org/officeDocument/2006/relationships/image" Target="../media/image43.gif"/></Relationships>
</file>

<file path=ppt/slides/_rels/slide47.xml.rels><?xml version="1.0" encoding="UTF-8" standalone="yes"?>
<Relationships xmlns="http://schemas.openxmlformats.org/package/2006/relationships"><Relationship Id="rId8" Type="http://schemas.openxmlformats.org/officeDocument/2006/relationships/image" Target="../media/image53.jpeg"/><Relationship Id="rId13" Type="http://schemas.openxmlformats.org/officeDocument/2006/relationships/image" Target="../media/image64.png"/><Relationship Id="rId3" Type="http://schemas.openxmlformats.org/officeDocument/2006/relationships/image" Target="../media/image43.gif"/><Relationship Id="rId7" Type="http://schemas.openxmlformats.org/officeDocument/2006/relationships/image" Target="../media/image34.jpeg"/><Relationship Id="rId12" Type="http://schemas.openxmlformats.org/officeDocument/2006/relationships/image" Target="../media/image2.png"/><Relationship Id="rId17" Type="http://schemas.openxmlformats.org/officeDocument/2006/relationships/image" Target="../media/image38.png"/><Relationship Id="rId2" Type="http://schemas.openxmlformats.org/officeDocument/2006/relationships/notesSlide" Target="../notesSlides/notesSlide47.xml"/><Relationship Id="rId16"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image" Target="../media/image105.png"/><Relationship Id="rId11" Type="http://schemas.openxmlformats.org/officeDocument/2006/relationships/image" Target="../media/image33.jpeg"/><Relationship Id="rId5" Type="http://schemas.openxmlformats.org/officeDocument/2006/relationships/image" Target="../media/image46.png"/><Relationship Id="rId15" Type="http://schemas.openxmlformats.org/officeDocument/2006/relationships/image" Target="../media/image41.gif"/><Relationship Id="rId10" Type="http://schemas.openxmlformats.org/officeDocument/2006/relationships/image" Target="../media/image32.jpeg"/><Relationship Id="rId4" Type="http://schemas.openxmlformats.org/officeDocument/2006/relationships/image" Target="../media/image44.png"/><Relationship Id="rId9" Type="http://schemas.openxmlformats.org/officeDocument/2006/relationships/image" Target="../media/image106.jpeg"/><Relationship Id="rId14" Type="http://schemas.openxmlformats.org/officeDocument/2006/relationships/image" Target="../media/image17.png"/></Relationships>
</file>

<file path=ppt/slides/_rels/slide48.xml.rels><?xml version="1.0" encoding="UTF-8" standalone="yes"?>
<Relationships xmlns="http://schemas.openxmlformats.org/package/2006/relationships"><Relationship Id="rId8" Type="http://schemas.openxmlformats.org/officeDocument/2006/relationships/image" Target="../media/image53.jpeg"/><Relationship Id="rId13" Type="http://schemas.openxmlformats.org/officeDocument/2006/relationships/image" Target="../media/image64.png"/><Relationship Id="rId3" Type="http://schemas.openxmlformats.org/officeDocument/2006/relationships/image" Target="../media/image43.gif"/><Relationship Id="rId7" Type="http://schemas.openxmlformats.org/officeDocument/2006/relationships/image" Target="../media/image34.jpeg"/><Relationship Id="rId12" Type="http://schemas.openxmlformats.org/officeDocument/2006/relationships/image" Target="../media/image2.png"/><Relationship Id="rId17" Type="http://schemas.openxmlformats.org/officeDocument/2006/relationships/image" Target="../media/image38.png"/><Relationship Id="rId2" Type="http://schemas.openxmlformats.org/officeDocument/2006/relationships/notesSlide" Target="../notesSlides/notesSlide48.xml"/><Relationship Id="rId16" Type="http://schemas.openxmlformats.org/officeDocument/2006/relationships/image" Target="../media/image40.png"/><Relationship Id="rId1" Type="http://schemas.openxmlformats.org/officeDocument/2006/relationships/slideLayout" Target="../slideLayouts/slideLayout4.xml"/><Relationship Id="rId6" Type="http://schemas.openxmlformats.org/officeDocument/2006/relationships/image" Target="../media/image105.png"/><Relationship Id="rId11" Type="http://schemas.openxmlformats.org/officeDocument/2006/relationships/image" Target="../media/image33.jpeg"/><Relationship Id="rId5" Type="http://schemas.openxmlformats.org/officeDocument/2006/relationships/image" Target="../media/image46.png"/><Relationship Id="rId15" Type="http://schemas.openxmlformats.org/officeDocument/2006/relationships/image" Target="../media/image41.gif"/><Relationship Id="rId10" Type="http://schemas.openxmlformats.org/officeDocument/2006/relationships/image" Target="../media/image32.jpeg"/><Relationship Id="rId4" Type="http://schemas.openxmlformats.org/officeDocument/2006/relationships/image" Target="../media/image44.png"/><Relationship Id="rId9" Type="http://schemas.openxmlformats.org/officeDocument/2006/relationships/image" Target="../media/image106.jpeg"/><Relationship Id="rId14" Type="http://schemas.openxmlformats.org/officeDocument/2006/relationships/image" Target="../media/image17.png"/></Relationships>
</file>

<file path=ppt/slides/_rels/slide49.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53.jpeg"/><Relationship Id="rId3" Type="http://schemas.openxmlformats.org/officeDocument/2006/relationships/image" Target="../media/image43.gif"/><Relationship Id="rId7" Type="http://schemas.openxmlformats.org/officeDocument/2006/relationships/image" Target="../media/image41.gif"/><Relationship Id="rId12" Type="http://schemas.openxmlformats.org/officeDocument/2006/relationships/image" Target="../media/image34.jpeg"/><Relationship Id="rId17" Type="http://schemas.openxmlformats.org/officeDocument/2006/relationships/image" Target="../media/image2.png"/><Relationship Id="rId2" Type="http://schemas.openxmlformats.org/officeDocument/2006/relationships/notesSlide" Target="../notesSlides/notesSlide49.xml"/><Relationship Id="rId16" Type="http://schemas.openxmlformats.org/officeDocument/2006/relationships/image" Target="../media/image105.png"/><Relationship Id="rId1" Type="http://schemas.openxmlformats.org/officeDocument/2006/relationships/slideLayout" Target="../slideLayouts/slideLayout4.xml"/><Relationship Id="rId6" Type="http://schemas.openxmlformats.org/officeDocument/2006/relationships/image" Target="../media/image17.png"/><Relationship Id="rId11" Type="http://schemas.openxmlformats.org/officeDocument/2006/relationships/image" Target="../media/image51.jpeg"/><Relationship Id="rId5" Type="http://schemas.openxmlformats.org/officeDocument/2006/relationships/image" Target="../media/image64.png"/><Relationship Id="rId15" Type="http://schemas.openxmlformats.org/officeDocument/2006/relationships/image" Target="../media/image33.jpeg"/><Relationship Id="rId10" Type="http://schemas.openxmlformats.org/officeDocument/2006/relationships/image" Target="../media/image44.png"/><Relationship Id="rId4" Type="http://schemas.openxmlformats.org/officeDocument/2006/relationships/image" Target="../media/image46.png"/><Relationship Id="rId9" Type="http://schemas.openxmlformats.org/officeDocument/2006/relationships/image" Target="../media/image38.png"/><Relationship Id="rId14" Type="http://schemas.openxmlformats.org/officeDocument/2006/relationships/image" Target="../media/image32.jpeg"/></Relationships>
</file>

<file path=ppt/slides/_rels/slide5.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2.png"/><Relationship Id="rId7" Type="http://schemas.openxmlformats.org/officeDocument/2006/relationships/image" Target="../media/image29.gif"/><Relationship Id="rId12" Type="http://schemas.openxmlformats.org/officeDocument/2006/relationships/image" Target="../media/image40.png"/><Relationship Id="rId2" Type="http://schemas.openxmlformats.org/officeDocument/2006/relationships/notesSlide" Target="../notesSlides/notesSlide5.xml"/><Relationship Id="rId1" Type="http://schemas.openxmlformats.org/officeDocument/2006/relationships/slideLayout" Target="../slideLayouts/slideLayout15.xml"/><Relationship Id="rId6" Type="http://schemas.openxmlformats.org/officeDocument/2006/relationships/hyperlink" Target="javascript:top.BigPreviewPopup(2700,%203600);" TargetMode="External"/><Relationship Id="rId11" Type="http://schemas.openxmlformats.org/officeDocument/2006/relationships/image" Target="../media/image38.png"/><Relationship Id="rId5" Type="http://schemas.openxmlformats.org/officeDocument/2006/relationships/image" Target="../media/image17.png"/><Relationship Id="rId10" Type="http://schemas.openxmlformats.org/officeDocument/2006/relationships/image" Target="../media/image79.png"/><Relationship Id="rId4" Type="http://schemas.openxmlformats.org/officeDocument/2006/relationships/image" Target="../media/image67.png"/><Relationship Id="rId9" Type="http://schemas.openxmlformats.org/officeDocument/2006/relationships/image" Target="../media/image78.png"/></Relationships>
</file>

<file path=ppt/slides/_rels/slide50.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53.jpeg"/><Relationship Id="rId3" Type="http://schemas.openxmlformats.org/officeDocument/2006/relationships/image" Target="../media/image43.gif"/><Relationship Id="rId7" Type="http://schemas.openxmlformats.org/officeDocument/2006/relationships/image" Target="../media/image40.png"/><Relationship Id="rId12" Type="http://schemas.openxmlformats.org/officeDocument/2006/relationships/image" Target="../media/image34.jpeg"/><Relationship Id="rId17" Type="http://schemas.openxmlformats.org/officeDocument/2006/relationships/image" Target="../media/image2.png"/><Relationship Id="rId2" Type="http://schemas.openxmlformats.org/officeDocument/2006/relationships/notesSlide" Target="../notesSlides/notesSlide50.xml"/><Relationship Id="rId16" Type="http://schemas.openxmlformats.org/officeDocument/2006/relationships/image" Target="../media/image105.png"/><Relationship Id="rId1" Type="http://schemas.openxmlformats.org/officeDocument/2006/relationships/slideLayout" Target="../slideLayouts/slideLayout4.xml"/><Relationship Id="rId6" Type="http://schemas.openxmlformats.org/officeDocument/2006/relationships/image" Target="../media/image41.gif"/><Relationship Id="rId11" Type="http://schemas.openxmlformats.org/officeDocument/2006/relationships/image" Target="../media/image46.png"/><Relationship Id="rId5" Type="http://schemas.openxmlformats.org/officeDocument/2006/relationships/image" Target="../media/image17.png"/><Relationship Id="rId15" Type="http://schemas.openxmlformats.org/officeDocument/2006/relationships/image" Target="../media/image33.jpeg"/><Relationship Id="rId10" Type="http://schemas.openxmlformats.org/officeDocument/2006/relationships/image" Target="../media/image51.jpeg"/><Relationship Id="rId4" Type="http://schemas.openxmlformats.org/officeDocument/2006/relationships/image" Target="../media/image64.png"/><Relationship Id="rId9" Type="http://schemas.openxmlformats.org/officeDocument/2006/relationships/image" Target="../media/image44.png"/><Relationship Id="rId14" Type="http://schemas.openxmlformats.org/officeDocument/2006/relationships/image" Target="../media/image32.jpeg"/></Relationships>
</file>

<file path=ppt/slides/_rels/slide51.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53.jpeg"/><Relationship Id="rId3" Type="http://schemas.openxmlformats.org/officeDocument/2006/relationships/image" Target="../media/image43.gif"/><Relationship Id="rId7" Type="http://schemas.openxmlformats.org/officeDocument/2006/relationships/image" Target="../media/image40.png"/><Relationship Id="rId12" Type="http://schemas.openxmlformats.org/officeDocument/2006/relationships/image" Target="../media/image34.jpeg"/><Relationship Id="rId17" Type="http://schemas.openxmlformats.org/officeDocument/2006/relationships/image" Target="../media/image2.png"/><Relationship Id="rId2" Type="http://schemas.openxmlformats.org/officeDocument/2006/relationships/notesSlide" Target="../notesSlides/notesSlide51.xml"/><Relationship Id="rId16" Type="http://schemas.openxmlformats.org/officeDocument/2006/relationships/image" Target="../media/image105.png"/><Relationship Id="rId1" Type="http://schemas.openxmlformats.org/officeDocument/2006/relationships/slideLayout" Target="../slideLayouts/slideLayout5.xml"/><Relationship Id="rId6" Type="http://schemas.openxmlformats.org/officeDocument/2006/relationships/image" Target="../media/image41.gif"/><Relationship Id="rId11" Type="http://schemas.openxmlformats.org/officeDocument/2006/relationships/image" Target="../media/image46.png"/><Relationship Id="rId5" Type="http://schemas.openxmlformats.org/officeDocument/2006/relationships/image" Target="../media/image17.png"/><Relationship Id="rId15" Type="http://schemas.openxmlformats.org/officeDocument/2006/relationships/image" Target="../media/image33.jpeg"/><Relationship Id="rId10" Type="http://schemas.openxmlformats.org/officeDocument/2006/relationships/image" Target="../media/image51.jpeg"/><Relationship Id="rId4" Type="http://schemas.openxmlformats.org/officeDocument/2006/relationships/image" Target="../media/image64.png"/><Relationship Id="rId9" Type="http://schemas.openxmlformats.org/officeDocument/2006/relationships/image" Target="../media/image44.png"/><Relationship Id="rId14" Type="http://schemas.openxmlformats.org/officeDocument/2006/relationships/image" Target="../media/image32.jpeg"/></Relationships>
</file>

<file path=ppt/slides/_rels/slide52.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53.jpeg"/><Relationship Id="rId3" Type="http://schemas.openxmlformats.org/officeDocument/2006/relationships/image" Target="../media/image43.gif"/><Relationship Id="rId7" Type="http://schemas.openxmlformats.org/officeDocument/2006/relationships/image" Target="../media/image40.png"/><Relationship Id="rId12" Type="http://schemas.openxmlformats.org/officeDocument/2006/relationships/image" Target="../media/image34.jpeg"/><Relationship Id="rId17" Type="http://schemas.openxmlformats.org/officeDocument/2006/relationships/image" Target="../media/image2.png"/><Relationship Id="rId2" Type="http://schemas.openxmlformats.org/officeDocument/2006/relationships/notesSlide" Target="../notesSlides/notesSlide52.xml"/><Relationship Id="rId16" Type="http://schemas.openxmlformats.org/officeDocument/2006/relationships/image" Target="../media/image105.png"/><Relationship Id="rId1" Type="http://schemas.openxmlformats.org/officeDocument/2006/relationships/slideLayout" Target="../slideLayouts/slideLayout7.xml"/><Relationship Id="rId6" Type="http://schemas.openxmlformats.org/officeDocument/2006/relationships/image" Target="../media/image41.gif"/><Relationship Id="rId11" Type="http://schemas.openxmlformats.org/officeDocument/2006/relationships/image" Target="../media/image46.png"/><Relationship Id="rId5" Type="http://schemas.openxmlformats.org/officeDocument/2006/relationships/image" Target="../media/image17.png"/><Relationship Id="rId15" Type="http://schemas.openxmlformats.org/officeDocument/2006/relationships/image" Target="../media/image33.jpeg"/><Relationship Id="rId10" Type="http://schemas.openxmlformats.org/officeDocument/2006/relationships/image" Target="../media/image51.jpeg"/><Relationship Id="rId4" Type="http://schemas.openxmlformats.org/officeDocument/2006/relationships/image" Target="../media/image64.png"/><Relationship Id="rId9" Type="http://schemas.openxmlformats.org/officeDocument/2006/relationships/image" Target="../media/image44.png"/><Relationship Id="rId14" Type="http://schemas.openxmlformats.org/officeDocument/2006/relationships/image" Target="../media/image32.jpeg"/></Relationships>
</file>

<file path=ppt/slides/_rels/slide53.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53.jpeg"/><Relationship Id="rId3" Type="http://schemas.openxmlformats.org/officeDocument/2006/relationships/image" Target="../media/image43.gif"/><Relationship Id="rId7" Type="http://schemas.openxmlformats.org/officeDocument/2006/relationships/image" Target="../media/image40.png"/><Relationship Id="rId12" Type="http://schemas.openxmlformats.org/officeDocument/2006/relationships/image" Target="../media/image34.jpeg"/><Relationship Id="rId17" Type="http://schemas.openxmlformats.org/officeDocument/2006/relationships/image" Target="../media/image2.png"/><Relationship Id="rId2" Type="http://schemas.openxmlformats.org/officeDocument/2006/relationships/notesSlide" Target="../notesSlides/notesSlide53.xml"/><Relationship Id="rId16" Type="http://schemas.openxmlformats.org/officeDocument/2006/relationships/image" Target="../media/image105.png"/><Relationship Id="rId1" Type="http://schemas.openxmlformats.org/officeDocument/2006/relationships/slideLayout" Target="../slideLayouts/slideLayout13.xml"/><Relationship Id="rId6" Type="http://schemas.openxmlformats.org/officeDocument/2006/relationships/image" Target="../media/image41.gif"/><Relationship Id="rId11" Type="http://schemas.openxmlformats.org/officeDocument/2006/relationships/image" Target="../media/image46.png"/><Relationship Id="rId5" Type="http://schemas.openxmlformats.org/officeDocument/2006/relationships/image" Target="../media/image17.png"/><Relationship Id="rId15" Type="http://schemas.openxmlformats.org/officeDocument/2006/relationships/image" Target="../media/image33.jpeg"/><Relationship Id="rId10" Type="http://schemas.openxmlformats.org/officeDocument/2006/relationships/image" Target="../media/image51.jpeg"/><Relationship Id="rId4" Type="http://schemas.openxmlformats.org/officeDocument/2006/relationships/image" Target="../media/image64.png"/><Relationship Id="rId9" Type="http://schemas.openxmlformats.org/officeDocument/2006/relationships/image" Target="../media/image44.png"/><Relationship Id="rId14" Type="http://schemas.openxmlformats.org/officeDocument/2006/relationships/image" Target="../media/image32.jpeg"/></Relationships>
</file>

<file path=ppt/slides/_rels/slide54.xml.rels><?xml version="1.0" encoding="UTF-8" standalone="yes"?>
<Relationships xmlns="http://schemas.openxmlformats.org/package/2006/relationships"><Relationship Id="rId8" Type="http://schemas.openxmlformats.org/officeDocument/2006/relationships/image" Target="../media/image53.jpeg"/><Relationship Id="rId13" Type="http://schemas.openxmlformats.org/officeDocument/2006/relationships/image" Target="../media/image17.png"/><Relationship Id="rId18" Type="http://schemas.openxmlformats.org/officeDocument/2006/relationships/image" Target="../media/image36.png"/><Relationship Id="rId3" Type="http://schemas.openxmlformats.org/officeDocument/2006/relationships/image" Target="../media/image43.gif"/><Relationship Id="rId7" Type="http://schemas.openxmlformats.org/officeDocument/2006/relationships/image" Target="../media/image34.jpeg"/><Relationship Id="rId12" Type="http://schemas.openxmlformats.org/officeDocument/2006/relationships/image" Target="../media/image64.png"/><Relationship Id="rId17" Type="http://schemas.openxmlformats.org/officeDocument/2006/relationships/image" Target="../media/image35.png"/><Relationship Id="rId2" Type="http://schemas.openxmlformats.org/officeDocument/2006/relationships/notesSlide" Target="../notesSlides/notesSlide54.xml"/><Relationship Id="rId16" Type="http://schemas.openxmlformats.org/officeDocument/2006/relationships/image" Target="../media/image38.png"/><Relationship Id="rId1" Type="http://schemas.openxmlformats.org/officeDocument/2006/relationships/slideLayout" Target="../slideLayouts/slideLayout6.xml"/><Relationship Id="rId6" Type="http://schemas.openxmlformats.org/officeDocument/2006/relationships/image" Target="../media/image46.png"/><Relationship Id="rId11" Type="http://schemas.openxmlformats.org/officeDocument/2006/relationships/image" Target="../media/image2.png"/><Relationship Id="rId5" Type="http://schemas.openxmlformats.org/officeDocument/2006/relationships/image" Target="../media/image51.jpeg"/><Relationship Id="rId15" Type="http://schemas.openxmlformats.org/officeDocument/2006/relationships/image" Target="../media/image40.png"/><Relationship Id="rId10" Type="http://schemas.openxmlformats.org/officeDocument/2006/relationships/image" Target="../media/image105.png"/><Relationship Id="rId19" Type="http://schemas.openxmlformats.org/officeDocument/2006/relationships/image" Target="../media/image33.jpeg"/><Relationship Id="rId4" Type="http://schemas.openxmlformats.org/officeDocument/2006/relationships/image" Target="../media/image44.png"/><Relationship Id="rId9" Type="http://schemas.openxmlformats.org/officeDocument/2006/relationships/image" Target="../media/image32.jpeg"/><Relationship Id="rId14" Type="http://schemas.openxmlformats.org/officeDocument/2006/relationships/image" Target="../media/image41.gif"/></Relationships>
</file>

<file path=ppt/slides/_rels/slide55.xml.rels><?xml version="1.0" encoding="UTF-8" standalone="yes"?>
<Relationships xmlns="http://schemas.openxmlformats.org/package/2006/relationships"><Relationship Id="rId8" Type="http://schemas.openxmlformats.org/officeDocument/2006/relationships/image" Target="../media/image53.jpeg"/><Relationship Id="rId13" Type="http://schemas.openxmlformats.org/officeDocument/2006/relationships/image" Target="../media/image64.png"/><Relationship Id="rId18" Type="http://schemas.openxmlformats.org/officeDocument/2006/relationships/image" Target="../media/image35.png"/><Relationship Id="rId3" Type="http://schemas.openxmlformats.org/officeDocument/2006/relationships/image" Target="../media/image43.gif"/><Relationship Id="rId7" Type="http://schemas.openxmlformats.org/officeDocument/2006/relationships/image" Target="../media/image34.jpeg"/><Relationship Id="rId12" Type="http://schemas.openxmlformats.org/officeDocument/2006/relationships/image" Target="../media/image2.png"/><Relationship Id="rId17" Type="http://schemas.openxmlformats.org/officeDocument/2006/relationships/image" Target="../media/image38.png"/><Relationship Id="rId2" Type="http://schemas.openxmlformats.org/officeDocument/2006/relationships/notesSlide" Target="../notesSlides/notesSlide55.xml"/><Relationship Id="rId16" Type="http://schemas.openxmlformats.org/officeDocument/2006/relationships/image" Target="../media/image40.png"/><Relationship Id="rId1" Type="http://schemas.openxmlformats.org/officeDocument/2006/relationships/slideLayout" Target="../slideLayouts/slideLayout6.xml"/><Relationship Id="rId6" Type="http://schemas.openxmlformats.org/officeDocument/2006/relationships/image" Target="../media/image46.png"/><Relationship Id="rId11" Type="http://schemas.openxmlformats.org/officeDocument/2006/relationships/image" Target="../media/image105.png"/><Relationship Id="rId5" Type="http://schemas.openxmlformats.org/officeDocument/2006/relationships/image" Target="../media/image51.jpeg"/><Relationship Id="rId15" Type="http://schemas.openxmlformats.org/officeDocument/2006/relationships/image" Target="../media/image41.gif"/><Relationship Id="rId10" Type="http://schemas.openxmlformats.org/officeDocument/2006/relationships/image" Target="../media/image33.jpeg"/><Relationship Id="rId19" Type="http://schemas.openxmlformats.org/officeDocument/2006/relationships/image" Target="../media/image36.png"/><Relationship Id="rId4" Type="http://schemas.openxmlformats.org/officeDocument/2006/relationships/image" Target="../media/image44.png"/><Relationship Id="rId9" Type="http://schemas.openxmlformats.org/officeDocument/2006/relationships/image" Target="../media/image32.jpeg"/><Relationship Id="rId14" Type="http://schemas.openxmlformats.org/officeDocument/2006/relationships/image" Target="../media/image17.png"/></Relationships>
</file>

<file path=ppt/slides/_rels/slide56.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107.png"/><Relationship Id="rId2" Type="http://schemas.openxmlformats.org/officeDocument/2006/relationships/notesSlide" Target="../notesSlides/notesSlide56.xml"/><Relationship Id="rId1" Type="http://schemas.openxmlformats.org/officeDocument/2006/relationships/slideLayout" Target="../slideLayouts/slideLayout8.xml"/><Relationship Id="rId6" Type="http://schemas.openxmlformats.org/officeDocument/2006/relationships/image" Target="../media/image45.gif"/><Relationship Id="rId11" Type="http://schemas.openxmlformats.org/officeDocument/2006/relationships/image" Target="../media/image50.png"/><Relationship Id="rId5" Type="http://schemas.openxmlformats.org/officeDocument/2006/relationships/hyperlink" Target="http://office/en-us/default.aspx" TargetMode="External"/><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8.png"/><Relationship Id="rId14" Type="http://schemas.openxmlformats.org/officeDocument/2006/relationships/image" Target="../media/image2.png"/></Relationships>
</file>

<file path=ppt/slides/_rels/slide57.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107.png"/><Relationship Id="rId2" Type="http://schemas.openxmlformats.org/officeDocument/2006/relationships/notesSlide" Target="../notesSlides/notesSlide57.xml"/><Relationship Id="rId1" Type="http://schemas.openxmlformats.org/officeDocument/2006/relationships/slideLayout" Target="../slideLayouts/slideLayout8.xml"/><Relationship Id="rId6" Type="http://schemas.openxmlformats.org/officeDocument/2006/relationships/image" Target="../media/image45.gif"/><Relationship Id="rId11" Type="http://schemas.openxmlformats.org/officeDocument/2006/relationships/image" Target="../media/image50.png"/><Relationship Id="rId5" Type="http://schemas.openxmlformats.org/officeDocument/2006/relationships/hyperlink" Target="http://office/en-us/default.aspx" TargetMode="External"/><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8.png"/><Relationship Id="rId14" Type="http://schemas.openxmlformats.org/officeDocument/2006/relationships/image" Target="../media/image2.png"/></Relationships>
</file>

<file path=ppt/slides/_rels/slide58.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107.png"/><Relationship Id="rId2" Type="http://schemas.openxmlformats.org/officeDocument/2006/relationships/notesSlide" Target="../notesSlides/notesSlide58.xml"/><Relationship Id="rId1" Type="http://schemas.openxmlformats.org/officeDocument/2006/relationships/slideLayout" Target="../slideLayouts/slideLayout9.xml"/><Relationship Id="rId6" Type="http://schemas.openxmlformats.org/officeDocument/2006/relationships/image" Target="../media/image45.gif"/><Relationship Id="rId11" Type="http://schemas.openxmlformats.org/officeDocument/2006/relationships/image" Target="../media/image50.png"/><Relationship Id="rId5" Type="http://schemas.openxmlformats.org/officeDocument/2006/relationships/hyperlink" Target="http://office/en-us/default.aspx" TargetMode="External"/><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8.png"/><Relationship Id="rId14" Type="http://schemas.openxmlformats.org/officeDocument/2006/relationships/image" Target="../media/image2.png"/></Relationships>
</file>

<file path=ppt/slides/_rels/slide59.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50.png"/><Relationship Id="rId3" Type="http://schemas.openxmlformats.org/officeDocument/2006/relationships/image" Target="../media/image43.gif"/><Relationship Id="rId7" Type="http://schemas.openxmlformats.org/officeDocument/2006/relationships/image" Target="../media/image51.jpeg"/><Relationship Id="rId12" Type="http://schemas.openxmlformats.org/officeDocument/2006/relationships/image" Target="../media/image49.png"/><Relationship Id="rId2" Type="http://schemas.openxmlformats.org/officeDocument/2006/relationships/notesSlide" Target="../notesSlides/notesSlide59.xml"/><Relationship Id="rId1" Type="http://schemas.openxmlformats.org/officeDocument/2006/relationships/slideLayout" Target="../slideLayouts/slideLayout9.xml"/><Relationship Id="rId6" Type="http://schemas.openxmlformats.org/officeDocument/2006/relationships/image" Target="../media/image107.png"/><Relationship Id="rId11" Type="http://schemas.openxmlformats.org/officeDocument/2006/relationships/image" Target="../media/image48.png"/><Relationship Id="rId5" Type="http://schemas.openxmlformats.org/officeDocument/2006/relationships/image" Target="../media/image2.png"/><Relationship Id="rId10" Type="http://schemas.openxmlformats.org/officeDocument/2006/relationships/image" Target="../media/image46.png"/><Relationship Id="rId4" Type="http://schemas.openxmlformats.org/officeDocument/2006/relationships/image" Target="../media/image44.png"/><Relationship Id="rId9" Type="http://schemas.openxmlformats.org/officeDocument/2006/relationships/image" Target="../media/image45.gif"/><Relationship Id="rId14" Type="http://schemas.openxmlformats.org/officeDocument/2006/relationships/image" Target="../media/image77.gif"/></Relationships>
</file>

<file path=ppt/slides/_rels/slide6.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image" Target="../media/image2.png"/><Relationship Id="rId7" Type="http://schemas.openxmlformats.org/officeDocument/2006/relationships/image" Target="../media/image78.png"/><Relationship Id="rId12" Type="http://schemas.openxmlformats.org/officeDocument/2006/relationships/image" Target="../media/image81.gif"/><Relationship Id="rId2" Type="http://schemas.openxmlformats.org/officeDocument/2006/relationships/notesSlide" Target="../notesSlides/notesSlide6.xml"/><Relationship Id="rId1" Type="http://schemas.openxmlformats.org/officeDocument/2006/relationships/slideLayout" Target="../slideLayouts/slideLayout15.xml"/><Relationship Id="rId6" Type="http://schemas.openxmlformats.org/officeDocument/2006/relationships/image" Target="../media/image25.png"/><Relationship Id="rId11" Type="http://schemas.openxmlformats.org/officeDocument/2006/relationships/image" Target="../media/image80.jpeg"/><Relationship Id="rId5" Type="http://schemas.openxmlformats.org/officeDocument/2006/relationships/hyperlink" Target="javascript:top.BigPreviewPopup(2700,%203600);" TargetMode="External"/><Relationship Id="rId10" Type="http://schemas.openxmlformats.org/officeDocument/2006/relationships/image" Target="../media/image29.gif"/><Relationship Id="rId4" Type="http://schemas.openxmlformats.org/officeDocument/2006/relationships/image" Target="../media/image67.png"/><Relationship Id="rId9" Type="http://schemas.openxmlformats.org/officeDocument/2006/relationships/image" Target="../media/image24.gif"/></Relationships>
</file>

<file path=ppt/slides/_rels/slide60.xml.rels><?xml version="1.0" encoding="UTF-8" standalone="yes"?>
<Relationships xmlns="http://schemas.openxmlformats.org/package/2006/relationships"><Relationship Id="rId8" Type="http://schemas.openxmlformats.org/officeDocument/2006/relationships/hyperlink" Target="http://office/en-us/default.aspx" TargetMode="External"/><Relationship Id="rId13" Type="http://schemas.openxmlformats.org/officeDocument/2006/relationships/image" Target="../media/image50.png"/><Relationship Id="rId3" Type="http://schemas.openxmlformats.org/officeDocument/2006/relationships/image" Target="../media/image43.gif"/><Relationship Id="rId7" Type="http://schemas.openxmlformats.org/officeDocument/2006/relationships/image" Target="../media/image51.jpeg"/><Relationship Id="rId12" Type="http://schemas.openxmlformats.org/officeDocument/2006/relationships/image" Target="../media/image49.png"/><Relationship Id="rId2" Type="http://schemas.openxmlformats.org/officeDocument/2006/relationships/notesSlide" Target="../notesSlides/notesSlide60.xml"/><Relationship Id="rId1" Type="http://schemas.openxmlformats.org/officeDocument/2006/relationships/slideLayout" Target="../slideLayouts/slideLayout9.xml"/><Relationship Id="rId6" Type="http://schemas.openxmlformats.org/officeDocument/2006/relationships/image" Target="../media/image107.png"/><Relationship Id="rId11" Type="http://schemas.openxmlformats.org/officeDocument/2006/relationships/image" Target="../media/image48.png"/><Relationship Id="rId5" Type="http://schemas.openxmlformats.org/officeDocument/2006/relationships/image" Target="../media/image2.png"/><Relationship Id="rId10" Type="http://schemas.openxmlformats.org/officeDocument/2006/relationships/image" Target="../media/image46.png"/><Relationship Id="rId4" Type="http://schemas.openxmlformats.org/officeDocument/2006/relationships/image" Target="../media/image44.png"/><Relationship Id="rId9" Type="http://schemas.openxmlformats.org/officeDocument/2006/relationships/image" Target="../media/image45.gif"/></Relationships>
</file>

<file path=ppt/slides/_rels/slide61.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2" Type="http://schemas.openxmlformats.org/officeDocument/2006/relationships/notesSlide" Target="../notesSlides/notesSlide61.xml"/><Relationship Id="rId1" Type="http://schemas.openxmlformats.org/officeDocument/2006/relationships/slideLayout" Target="../slideLayouts/slideLayout9.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image" Target="../media/image107.png"/></Relationships>
</file>

<file path=ppt/slides/_rels/slide62.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18" Type="http://schemas.openxmlformats.org/officeDocument/2006/relationships/image" Target="../media/image110.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17" Type="http://schemas.openxmlformats.org/officeDocument/2006/relationships/image" Target="../media/image109.jpeg"/><Relationship Id="rId2" Type="http://schemas.openxmlformats.org/officeDocument/2006/relationships/notesSlide" Target="../notesSlides/notesSlide62.xml"/><Relationship Id="rId16"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 Type="http://schemas.openxmlformats.org/officeDocument/2006/relationships/slideLayout" Target="../slideLayouts/slideLayout9.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5" Type="http://schemas.openxmlformats.org/officeDocument/2006/relationships/image" Target="../media/image108.jpeg"/><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s>
</file>

<file path=ppt/slides/_rels/slide63.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18" Type="http://schemas.openxmlformats.org/officeDocument/2006/relationships/image" Target="../media/image110.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17" Type="http://schemas.openxmlformats.org/officeDocument/2006/relationships/image" Target="../media/image109.jpeg"/><Relationship Id="rId2" Type="http://schemas.openxmlformats.org/officeDocument/2006/relationships/notesSlide" Target="../notesSlides/notesSlide63.xml"/><Relationship Id="rId16"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 Type="http://schemas.openxmlformats.org/officeDocument/2006/relationships/slideLayout" Target="../slideLayouts/slideLayout9.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5" Type="http://schemas.openxmlformats.org/officeDocument/2006/relationships/image" Target="../media/image108.jpeg"/><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s>
</file>

<file path=ppt/slides/_rels/slide64.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18" Type="http://schemas.openxmlformats.org/officeDocument/2006/relationships/image" Target="../media/image110.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17" Type="http://schemas.openxmlformats.org/officeDocument/2006/relationships/image" Target="../media/image109.jpeg"/><Relationship Id="rId2" Type="http://schemas.openxmlformats.org/officeDocument/2006/relationships/notesSlide" Target="../notesSlides/notesSlide64.xml"/><Relationship Id="rId16"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 Type="http://schemas.openxmlformats.org/officeDocument/2006/relationships/slideLayout" Target="../slideLayouts/slideLayout9.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5" Type="http://schemas.openxmlformats.org/officeDocument/2006/relationships/image" Target="../media/image108.jpeg"/><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s>
</file>

<file path=ppt/slides/_rels/slide65.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18" Type="http://schemas.openxmlformats.org/officeDocument/2006/relationships/image" Target="../media/image110.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17" Type="http://schemas.openxmlformats.org/officeDocument/2006/relationships/image" Target="../media/image109.jpeg"/><Relationship Id="rId2" Type="http://schemas.openxmlformats.org/officeDocument/2006/relationships/notesSlide" Target="../notesSlides/notesSlide65.xml"/><Relationship Id="rId16"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5" Type="http://schemas.openxmlformats.org/officeDocument/2006/relationships/image" Target="../media/image108.jpeg"/><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hyperlink" Target="http://images.google.com/imgres?imgurl=http://www.pep-web.org/document.php?id=apa.049.1104.jpg&amp;imgrefurl=http://www.pep-web.org/document.php?id=APA.049.1104A&amp;h=650&amp;w=470&amp;sz=32&amp;hl=en&amp;start=9&amp;tbnid=uGgAiSxoOpyvFM:&amp;tbnh=137&amp;tbnw=99&amp;prev=/images?q=person&amp;gbv=2&amp;svnum=10&amp;hl=en" TargetMode="External"/></Relationships>
</file>

<file path=ppt/slides/_rels/slide66.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2" Type="http://schemas.openxmlformats.org/officeDocument/2006/relationships/notesSlide" Target="../notesSlides/notesSlide66.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image" Target="../media/image107.png"/></Relationships>
</file>

<file path=ppt/slides/_rels/slide67.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2" Type="http://schemas.openxmlformats.org/officeDocument/2006/relationships/notesSlide" Target="../notesSlides/notesSlide67.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image" Target="../media/image107.png"/></Relationships>
</file>

<file path=ppt/slides/_rels/slide68.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2" Type="http://schemas.openxmlformats.org/officeDocument/2006/relationships/notesSlide" Target="../notesSlides/notesSlide68.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image" Target="../media/image107.png"/></Relationships>
</file>

<file path=ppt/slides/_rels/slide69.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0.png"/><Relationship Id="rId2" Type="http://schemas.openxmlformats.org/officeDocument/2006/relationships/notesSlide" Target="../notesSlides/notesSlide69.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49.png"/><Relationship Id="rId5" Type="http://schemas.openxmlformats.org/officeDocument/2006/relationships/hyperlink" Target="http://office/en-us/default.aspx" TargetMode="External"/><Relationship Id="rId10" Type="http://schemas.openxmlformats.org/officeDocument/2006/relationships/image" Target="../media/image48.png"/><Relationship Id="rId4" Type="http://schemas.openxmlformats.org/officeDocument/2006/relationships/image" Target="../media/image44.png"/><Relationship Id="rId9" Type="http://schemas.openxmlformats.org/officeDocument/2006/relationships/image" Target="../media/image47.png"/><Relationship Id="rId14" Type="http://schemas.openxmlformats.org/officeDocument/2006/relationships/image" Target="../media/image107.png"/></Relationships>
</file>

<file path=ppt/slides/_rels/slide7.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82.png"/><Relationship Id="rId3" Type="http://schemas.openxmlformats.org/officeDocument/2006/relationships/image" Target="../media/image2.png"/><Relationship Id="rId7" Type="http://schemas.openxmlformats.org/officeDocument/2006/relationships/image" Target="../media/image78.png"/><Relationship Id="rId12" Type="http://schemas.openxmlformats.org/officeDocument/2006/relationships/image" Target="../media/image81.gif"/><Relationship Id="rId2" Type="http://schemas.openxmlformats.org/officeDocument/2006/relationships/notesSlide" Target="../notesSlides/notesSlide7.xml"/><Relationship Id="rId1" Type="http://schemas.openxmlformats.org/officeDocument/2006/relationships/slideLayout" Target="../slideLayouts/slideLayout15.xml"/><Relationship Id="rId6" Type="http://schemas.openxmlformats.org/officeDocument/2006/relationships/image" Target="../media/image25.png"/><Relationship Id="rId11" Type="http://schemas.openxmlformats.org/officeDocument/2006/relationships/image" Target="../media/image80.jpeg"/><Relationship Id="rId5" Type="http://schemas.openxmlformats.org/officeDocument/2006/relationships/hyperlink" Target="javascript:top.BigPreviewPopup(2700,%203600);" TargetMode="External"/><Relationship Id="rId10" Type="http://schemas.openxmlformats.org/officeDocument/2006/relationships/image" Target="../media/image29.gif"/><Relationship Id="rId4" Type="http://schemas.openxmlformats.org/officeDocument/2006/relationships/image" Target="../media/image67.png"/><Relationship Id="rId9" Type="http://schemas.openxmlformats.org/officeDocument/2006/relationships/image" Target="../media/image24.gif"/></Relationships>
</file>

<file path=ppt/slides/_rels/slide70.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51.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107.png"/><Relationship Id="rId2" Type="http://schemas.openxmlformats.org/officeDocument/2006/relationships/notesSlide" Target="../notesSlides/notesSlide70.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50.png"/><Relationship Id="rId5" Type="http://schemas.openxmlformats.org/officeDocument/2006/relationships/hyperlink" Target="http://office/en-us/default.aspx" TargetMode="External"/><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8.png"/><Relationship Id="rId14" Type="http://schemas.openxmlformats.org/officeDocument/2006/relationships/image" Target="../media/image2.png"/></Relationships>
</file>

<file path=ppt/slides/_rels/slide71.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2.pn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51.jpeg"/><Relationship Id="rId2" Type="http://schemas.openxmlformats.org/officeDocument/2006/relationships/notesSlide" Target="../notesSlides/notesSlide71.xml"/><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50.png"/><Relationship Id="rId5" Type="http://schemas.openxmlformats.org/officeDocument/2006/relationships/hyperlink" Target="http://office/en-us/default.aspx" TargetMode="External"/><Relationship Id="rId10" Type="http://schemas.openxmlformats.org/officeDocument/2006/relationships/image" Target="../media/image49.png"/><Relationship Id="rId4" Type="http://schemas.openxmlformats.org/officeDocument/2006/relationships/image" Target="../media/image44.png"/><Relationship Id="rId9" Type="http://schemas.openxmlformats.org/officeDocument/2006/relationships/image" Target="../media/image48.png"/><Relationship Id="rId14" Type="http://schemas.openxmlformats.org/officeDocument/2006/relationships/image" Target="../media/image107.png"/></Relationships>
</file>

<file path=ppt/slides/_rels/slide72.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43.gif"/><Relationship Id="rId7" Type="http://schemas.openxmlformats.org/officeDocument/2006/relationships/image" Target="../media/image111.png"/><Relationship Id="rId12" Type="http://schemas.openxmlformats.org/officeDocument/2006/relationships/image" Target="../media/image116.png"/><Relationship Id="rId2" Type="http://schemas.openxmlformats.org/officeDocument/2006/relationships/notesSlide" Target="../notesSlides/notesSlide72.xml"/><Relationship Id="rId1" Type="http://schemas.openxmlformats.org/officeDocument/2006/relationships/slideLayout" Target="../slideLayouts/slideLayout11.xml"/><Relationship Id="rId6" Type="http://schemas.openxmlformats.org/officeDocument/2006/relationships/image" Target="../media/image52.gif"/><Relationship Id="rId11" Type="http://schemas.openxmlformats.org/officeDocument/2006/relationships/image" Target="../media/image115.gif"/><Relationship Id="rId5" Type="http://schemas.openxmlformats.org/officeDocument/2006/relationships/hyperlink" Target="http://www.salesforce.com/" TargetMode="External"/><Relationship Id="rId10" Type="http://schemas.openxmlformats.org/officeDocument/2006/relationships/image" Target="../media/image114.png"/><Relationship Id="rId4" Type="http://schemas.openxmlformats.org/officeDocument/2006/relationships/image" Target="../media/image2.png"/><Relationship Id="rId9" Type="http://schemas.openxmlformats.org/officeDocument/2006/relationships/image" Target="../media/image113.gif"/></Relationships>
</file>

<file path=ppt/slides/_rels/slide73.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43.gif"/><Relationship Id="rId7" Type="http://schemas.openxmlformats.org/officeDocument/2006/relationships/image" Target="../media/image111.png"/><Relationship Id="rId12" Type="http://schemas.openxmlformats.org/officeDocument/2006/relationships/image" Target="../media/image116.png"/><Relationship Id="rId2" Type="http://schemas.openxmlformats.org/officeDocument/2006/relationships/notesSlide" Target="../notesSlides/notesSlide73.xml"/><Relationship Id="rId1" Type="http://schemas.openxmlformats.org/officeDocument/2006/relationships/slideLayout" Target="../slideLayouts/slideLayout11.xml"/><Relationship Id="rId6" Type="http://schemas.openxmlformats.org/officeDocument/2006/relationships/image" Target="../media/image52.gif"/><Relationship Id="rId11" Type="http://schemas.openxmlformats.org/officeDocument/2006/relationships/image" Target="../media/image115.gif"/><Relationship Id="rId5" Type="http://schemas.openxmlformats.org/officeDocument/2006/relationships/hyperlink" Target="http://www.salesforce.com/" TargetMode="External"/><Relationship Id="rId10" Type="http://schemas.openxmlformats.org/officeDocument/2006/relationships/image" Target="../media/image114.png"/><Relationship Id="rId4" Type="http://schemas.openxmlformats.org/officeDocument/2006/relationships/image" Target="../media/image2.png"/><Relationship Id="rId9" Type="http://schemas.openxmlformats.org/officeDocument/2006/relationships/image" Target="../media/image113.gif"/></Relationships>
</file>

<file path=ppt/slides/_rels/slide74.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43.gif"/><Relationship Id="rId7" Type="http://schemas.openxmlformats.org/officeDocument/2006/relationships/image" Target="../media/image111.png"/><Relationship Id="rId12" Type="http://schemas.openxmlformats.org/officeDocument/2006/relationships/image" Target="../media/image116.png"/><Relationship Id="rId2" Type="http://schemas.openxmlformats.org/officeDocument/2006/relationships/notesSlide" Target="../notesSlides/notesSlide74.xml"/><Relationship Id="rId1" Type="http://schemas.openxmlformats.org/officeDocument/2006/relationships/slideLayout" Target="../slideLayouts/slideLayout11.xml"/><Relationship Id="rId6" Type="http://schemas.openxmlformats.org/officeDocument/2006/relationships/image" Target="../media/image52.gif"/><Relationship Id="rId11" Type="http://schemas.openxmlformats.org/officeDocument/2006/relationships/image" Target="../media/image115.gif"/><Relationship Id="rId5" Type="http://schemas.openxmlformats.org/officeDocument/2006/relationships/hyperlink" Target="http://www.salesforce.com/" TargetMode="External"/><Relationship Id="rId10" Type="http://schemas.openxmlformats.org/officeDocument/2006/relationships/image" Target="../media/image114.png"/><Relationship Id="rId4" Type="http://schemas.openxmlformats.org/officeDocument/2006/relationships/image" Target="../media/image2.png"/><Relationship Id="rId9" Type="http://schemas.openxmlformats.org/officeDocument/2006/relationships/image" Target="../media/image113.gif"/></Relationships>
</file>

<file path=ppt/slides/_rels/slide75.xml.rels><?xml version="1.0" encoding="UTF-8" standalone="yes"?>
<Relationships xmlns="http://schemas.openxmlformats.org/package/2006/relationships"><Relationship Id="rId3" Type="http://schemas.openxmlformats.org/officeDocument/2006/relationships/image" Target="../media/image43.gif"/><Relationship Id="rId7" Type="http://schemas.openxmlformats.org/officeDocument/2006/relationships/image" Target="../media/image117.png"/><Relationship Id="rId2" Type="http://schemas.openxmlformats.org/officeDocument/2006/relationships/notesSlide" Target="../notesSlides/notesSlide75.xml"/><Relationship Id="rId1" Type="http://schemas.openxmlformats.org/officeDocument/2006/relationships/slideLayout" Target="../slideLayouts/slideLayout11.xml"/><Relationship Id="rId6" Type="http://schemas.openxmlformats.org/officeDocument/2006/relationships/image" Target="../media/image52.gif"/><Relationship Id="rId5" Type="http://schemas.openxmlformats.org/officeDocument/2006/relationships/hyperlink" Target="http://www.salesforce.com/" TargetMode="External"/><Relationship Id="rId4" Type="http://schemas.openxmlformats.org/officeDocument/2006/relationships/image" Target="../media/image2.png"/></Relationships>
</file>

<file path=ppt/slides/_rels/slide76.xml.rels><?xml version="1.0" encoding="UTF-8" standalone="yes"?>
<Relationships xmlns="http://schemas.openxmlformats.org/package/2006/relationships"><Relationship Id="rId3" Type="http://schemas.openxmlformats.org/officeDocument/2006/relationships/image" Target="../media/image43.gif"/><Relationship Id="rId7" Type="http://schemas.openxmlformats.org/officeDocument/2006/relationships/image" Target="../media/image117.png"/><Relationship Id="rId2" Type="http://schemas.openxmlformats.org/officeDocument/2006/relationships/notesSlide" Target="../notesSlides/notesSlide76.xml"/><Relationship Id="rId1" Type="http://schemas.openxmlformats.org/officeDocument/2006/relationships/slideLayout" Target="../slideLayouts/slideLayout11.xml"/><Relationship Id="rId6" Type="http://schemas.openxmlformats.org/officeDocument/2006/relationships/image" Target="../media/image52.gif"/><Relationship Id="rId5" Type="http://schemas.openxmlformats.org/officeDocument/2006/relationships/hyperlink" Target="http://www.salesforce.com/" TargetMode="External"/><Relationship Id="rId4" Type="http://schemas.openxmlformats.org/officeDocument/2006/relationships/image" Target="../media/image2.png"/></Relationships>
</file>

<file path=ppt/slides/_rels/slide77.xml.rels><?xml version="1.0" encoding="UTF-8" standalone="yes"?>
<Relationships xmlns="http://schemas.openxmlformats.org/package/2006/relationships"><Relationship Id="rId8" Type="http://schemas.openxmlformats.org/officeDocument/2006/relationships/image" Target="../media/image51.jpeg"/><Relationship Id="rId13" Type="http://schemas.openxmlformats.org/officeDocument/2006/relationships/image" Target="../media/image118.jpeg"/><Relationship Id="rId18" Type="http://schemas.openxmlformats.org/officeDocument/2006/relationships/image" Target="../media/image50.pn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7" Type="http://schemas.openxmlformats.org/officeDocument/2006/relationships/image" Target="../media/image49.png"/><Relationship Id="rId2" Type="http://schemas.openxmlformats.org/officeDocument/2006/relationships/notesSlide" Target="../notesSlides/notesSlide77.xml"/><Relationship Id="rId16" Type="http://schemas.openxmlformats.org/officeDocument/2006/relationships/image" Target="../media/image48.png"/><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52.gif"/><Relationship Id="rId5" Type="http://schemas.openxmlformats.org/officeDocument/2006/relationships/hyperlink" Target="http://office/en-us/default.aspx" TargetMode="External"/><Relationship Id="rId15" Type="http://schemas.openxmlformats.org/officeDocument/2006/relationships/image" Target="../media/image47.png"/><Relationship Id="rId10" Type="http://schemas.openxmlformats.org/officeDocument/2006/relationships/hyperlink" Target="http://www.salesforce.com/" TargetMode="External"/><Relationship Id="rId19" Type="http://schemas.openxmlformats.org/officeDocument/2006/relationships/image" Target="../media/image117.png"/><Relationship Id="rId4" Type="http://schemas.openxmlformats.org/officeDocument/2006/relationships/image" Target="../media/image44.png"/><Relationship Id="rId9" Type="http://schemas.openxmlformats.org/officeDocument/2006/relationships/image" Target="../media/image2.png"/><Relationship Id="rId14" Type="http://schemas.openxmlformats.org/officeDocument/2006/relationships/image" Target="../media/image36.png"/></Relationships>
</file>

<file path=ppt/slides/_rels/slide78.xml.rels><?xml version="1.0" encoding="UTF-8" standalone="yes"?>
<Relationships xmlns="http://schemas.openxmlformats.org/package/2006/relationships"><Relationship Id="rId8" Type="http://schemas.openxmlformats.org/officeDocument/2006/relationships/image" Target="../media/image51.jpeg"/><Relationship Id="rId13" Type="http://schemas.openxmlformats.org/officeDocument/2006/relationships/image" Target="../media/image47.png"/><Relationship Id="rId18"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image" Target="../media/image46.png"/><Relationship Id="rId12" Type="http://schemas.openxmlformats.org/officeDocument/2006/relationships/image" Target="../media/image36.png"/><Relationship Id="rId1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78.xml"/><Relationship Id="rId16" Type="http://schemas.openxmlformats.org/officeDocument/2006/relationships/image" Target="../media/image50.png"/><Relationship Id="rId1" Type="http://schemas.openxmlformats.org/officeDocument/2006/relationships/slideLayout" Target="../slideLayouts/slideLayout10.xml"/><Relationship Id="rId6" Type="http://schemas.openxmlformats.org/officeDocument/2006/relationships/image" Target="../media/image45.gif"/><Relationship Id="rId11" Type="http://schemas.openxmlformats.org/officeDocument/2006/relationships/image" Target="../media/image52.gif"/><Relationship Id="rId5" Type="http://schemas.openxmlformats.org/officeDocument/2006/relationships/hyperlink" Target="http://office/en-us/default.aspx" TargetMode="External"/><Relationship Id="rId15" Type="http://schemas.openxmlformats.org/officeDocument/2006/relationships/image" Target="../media/image49.png"/><Relationship Id="rId10" Type="http://schemas.openxmlformats.org/officeDocument/2006/relationships/hyperlink" Target="http://www.salesforce.com/" TargetMode="External"/><Relationship Id="rId4" Type="http://schemas.openxmlformats.org/officeDocument/2006/relationships/image" Target="../media/image44.png"/><Relationship Id="rId9" Type="http://schemas.openxmlformats.org/officeDocument/2006/relationships/image" Target="../media/image2.png"/><Relationship Id="rId14" Type="http://schemas.openxmlformats.org/officeDocument/2006/relationships/image" Target="../media/image48.png"/></Relationships>
</file>

<file path=ppt/slides/_rels/slide79.xml.rels><?xml version="1.0" encoding="UTF-8" standalone="yes"?>
<Relationships xmlns="http://schemas.openxmlformats.org/package/2006/relationships"><Relationship Id="rId8" Type="http://schemas.openxmlformats.org/officeDocument/2006/relationships/image" Target="../media/image45.gif"/><Relationship Id="rId13" Type="http://schemas.openxmlformats.org/officeDocument/2006/relationships/image" Target="../media/image49.png"/><Relationship Id="rId3" Type="http://schemas.openxmlformats.org/officeDocument/2006/relationships/image" Target="../media/image43.gif"/><Relationship Id="rId7" Type="http://schemas.openxmlformats.org/officeDocument/2006/relationships/hyperlink" Target="http://office/en-us/default.aspx" TargetMode="External"/><Relationship Id="rId12" Type="http://schemas.openxmlformats.org/officeDocument/2006/relationships/image" Target="../media/image48.png"/><Relationship Id="rId17" Type="http://schemas.openxmlformats.org/officeDocument/2006/relationships/image" Target="../media/image2.png"/><Relationship Id="rId2" Type="http://schemas.openxmlformats.org/officeDocument/2006/relationships/notesSlide" Target="../notesSlides/notesSlide79.xml"/><Relationship Id="rId16" Type="http://schemas.openxmlformats.org/officeDocument/2006/relationships/image" Target="../media/image118.jpeg"/><Relationship Id="rId1" Type="http://schemas.openxmlformats.org/officeDocument/2006/relationships/slideLayout" Target="../slideLayouts/slideLayout10.xml"/><Relationship Id="rId6" Type="http://schemas.openxmlformats.org/officeDocument/2006/relationships/image" Target="../media/image44.png"/><Relationship Id="rId11" Type="http://schemas.openxmlformats.org/officeDocument/2006/relationships/image" Target="../media/image47.png"/><Relationship Id="rId5" Type="http://schemas.openxmlformats.org/officeDocument/2006/relationships/image" Target="../media/image52.gif"/><Relationship Id="rId15"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10" Type="http://schemas.openxmlformats.org/officeDocument/2006/relationships/image" Target="../media/image51.jpeg"/><Relationship Id="rId4" Type="http://schemas.openxmlformats.org/officeDocument/2006/relationships/hyperlink" Target="http://www.salesforce.com/" TargetMode="External"/><Relationship Id="rId9" Type="http://schemas.openxmlformats.org/officeDocument/2006/relationships/image" Target="../media/image46.png"/><Relationship Id="rId14" Type="http://schemas.openxmlformats.org/officeDocument/2006/relationships/image" Target="../media/image50.png"/></Relationships>
</file>

<file path=ppt/slides/_rels/slide8.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84.png"/><Relationship Id="rId3" Type="http://schemas.openxmlformats.org/officeDocument/2006/relationships/image" Target="../media/image2.png"/><Relationship Id="rId7" Type="http://schemas.openxmlformats.org/officeDocument/2006/relationships/image" Target="../media/image78.png"/><Relationship Id="rId12" Type="http://schemas.openxmlformats.org/officeDocument/2006/relationships/image" Target="../media/image83.gif"/><Relationship Id="rId2" Type="http://schemas.openxmlformats.org/officeDocument/2006/relationships/notesSlide" Target="../notesSlides/notesSlide8.xml"/><Relationship Id="rId16" Type="http://schemas.openxmlformats.org/officeDocument/2006/relationships/image" Target="../media/image81.gif"/><Relationship Id="rId1" Type="http://schemas.openxmlformats.org/officeDocument/2006/relationships/slideLayout" Target="../slideLayouts/slideLayout15.xml"/><Relationship Id="rId6" Type="http://schemas.openxmlformats.org/officeDocument/2006/relationships/image" Target="../media/image25.png"/><Relationship Id="rId11" Type="http://schemas.openxmlformats.org/officeDocument/2006/relationships/image" Target="../media/image82.png"/><Relationship Id="rId5" Type="http://schemas.openxmlformats.org/officeDocument/2006/relationships/hyperlink" Target="javascript:top.BigPreviewPopup(2700,%203600);" TargetMode="External"/><Relationship Id="rId15" Type="http://schemas.openxmlformats.org/officeDocument/2006/relationships/image" Target="../media/image40.png"/><Relationship Id="rId10" Type="http://schemas.openxmlformats.org/officeDocument/2006/relationships/image" Target="../media/image29.gif"/><Relationship Id="rId4" Type="http://schemas.openxmlformats.org/officeDocument/2006/relationships/image" Target="../media/image67.png"/><Relationship Id="rId9" Type="http://schemas.openxmlformats.org/officeDocument/2006/relationships/image" Target="../media/image24.gif"/><Relationship Id="rId14" Type="http://schemas.openxmlformats.org/officeDocument/2006/relationships/image" Target="../media/image41.gif"/></Relationships>
</file>

<file path=ppt/slides/_rels/slide80.xml.rels><?xml version="1.0" encoding="UTF-8" standalone="yes"?>
<Relationships xmlns="http://schemas.openxmlformats.org/package/2006/relationships"><Relationship Id="rId3" Type="http://schemas.openxmlformats.org/officeDocument/2006/relationships/image" Target="../media/image43.gif"/><Relationship Id="rId2" Type="http://schemas.openxmlformats.org/officeDocument/2006/relationships/notesSlide" Target="../notesSlides/notesSlide80.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52.gif"/><Relationship Id="rId4" Type="http://schemas.openxmlformats.org/officeDocument/2006/relationships/hyperlink" Target="http://www.salesforce.com/" TargetMode="External"/></Relationships>
</file>

<file path=ppt/slides/_rels/slide81.xml.rels><?xml version="1.0" encoding="UTF-8" standalone="yes"?>
<Relationships xmlns="http://schemas.openxmlformats.org/package/2006/relationships"><Relationship Id="rId3" Type="http://schemas.openxmlformats.org/officeDocument/2006/relationships/image" Target="../media/image43.gif"/><Relationship Id="rId2" Type="http://schemas.openxmlformats.org/officeDocument/2006/relationships/notesSlide" Target="../notesSlides/notesSlide81.xml"/><Relationship Id="rId1" Type="http://schemas.openxmlformats.org/officeDocument/2006/relationships/slideLayout" Target="../slideLayouts/slideLayout9.xml"/><Relationship Id="rId6" Type="http://schemas.openxmlformats.org/officeDocument/2006/relationships/image" Target="../media/image2.png"/><Relationship Id="rId5" Type="http://schemas.openxmlformats.org/officeDocument/2006/relationships/image" Target="../media/image52.gif"/><Relationship Id="rId4" Type="http://schemas.openxmlformats.org/officeDocument/2006/relationships/hyperlink" Target="http://www.salesforce.com/" TargetMode="External"/></Relationships>
</file>

<file path=ppt/slides/_rels/slide82.xml.rels><?xml version="1.0" encoding="UTF-8" standalone="yes"?>
<Relationships xmlns="http://schemas.openxmlformats.org/package/2006/relationships"><Relationship Id="rId8"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82.xml"/><Relationship Id="rId1" Type="http://schemas.openxmlformats.org/officeDocument/2006/relationships/slideLayout" Target="../slideLayouts/slideLayout9.xml"/><Relationship Id="rId6" Type="http://schemas.openxmlformats.org/officeDocument/2006/relationships/image" Target="../media/image44.png"/><Relationship Id="rId5" Type="http://schemas.openxmlformats.org/officeDocument/2006/relationships/image" Target="../media/image52.gif"/><Relationship Id="rId4" Type="http://schemas.openxmlformats.org/officeDocument/2006/relationships/hyperlink" Target="http://www.salesforce.com/" TargetMode="External"/><Relationship Id="rId9" Type="http://schemas.openxmlformats.org/officeDocument/2006/relationships/image" Target="../media/image2.png"/></Relationships>
</file>

<file path=ppt/slides/_rels/slide83.xml.rels><?xml version="1.0" encoding="UTF-8" standalone="yes"?>
<Relationships xmlns="http://schemas.openxmlformats.org/package/2006/relationships"><Relationship Id="rId8"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83.xml"/><Relationship Id="rId1" Type="http://schemas.openxmlformats.org/officeDocument/2006/relationships/slideLayout" Target="../slideLayouts/slideLayout9.xml"/><Relationship Id="rId6" Type="http://schemas.openxmlformats.org/officeDocument/2006/relationships/image" Target="../media/image44.png"/><Relationship Id="rId5" Type="http://schemas.openxmlformats.org/officeDocument/2006/relationships/image" Target="../media/image52.gif"/><Relationship Id="rId4" Type="http://schemas.openxmlformats.org/officeDocument/2006/relationships/hyperlink" Target="http://www.salesforce.com/" TargetMode="External"/><Relationship Id="rId9" Type="http://schemas.openxmlformats.org/officeDocument/2006/relationships/image" Target="../media/image2.png"/></Relationships>
</file>

<file path=ppt/slides/_rels/slide84.xml.rels><?xml version="1.0" encoding="UTF-8" standalone="yes"?>
<Relationships xmlns="http://schemas.openxmlformats.org/package/2006/relationships"><Relationship Id="rId8"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84.xml"/><Relationship Id="rId1" Type="http://schemas.openxmlformats.org/officeDocument/2006/relationships/slideLayout" Target="../slideLayouts/slideLayout9.xml"/><Relationship Id="rId6" Type="http://schemas.openxmlformats.org/officeDocument/2006/relationships/image" Target="../media/image44.png"/><Relationship Id="rId5" Type="http://schemas.openxmlformats.org/officeDocument/2006/relationships/image" Target="../media/image52.gif"/><Relationship Id="rId4" Type="http://schemas.openxmlformats.org/officeDocument/2006/relationships/hyperlink" Target="http://www.salesforce.com/" TargetMode="External"/><Relationship Id="rId9" Type="http://schemas.openxmlformats.org/officeDocument/2006/relationships/image" Target="../media/image2.png"/></Relationships>
</file>

<file path=ppt/slides/_rels/slide85.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image" Target="../media/image36.png"/><Relationship Id="rId12"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85.xml"/><Relationship Id="rId1" Type="http://schemas.openxmlformats.org/officeDocument/2006/relationships/slideLayout" Target="../slideLayouts/slideLayout9.xml"/><Relationship Id="rId6" Type="http://schemas.openxmlformats.org/officeDocument/2006/relationships/image" Target="../media/image119.png"/><Relationship Id="rId11" Type="http://schemas.openxmlformats.org/officeDocument/2006/relationships/image" Target="../media/image44.png"/><Relationship Id="rId5" Type="http://schemas.openxmlformats.org/officeDocument/2006/relationships/image" Target="../media/image52.gif"/><Relationship Id="rId10" Type="http://schemas.openxmlformats.org/officeDocument/2006/relationships/image" Target="../media/image17.png"/><Relationship Id="rId4" Type="http://schemas.openxmlformats.org/officeDocument/2006/relationships/hyperlink" Target="http://www.salesforce.com/" TargetMode="External"/><Relationship Id="rId9" Type="http://schemas.openxmlformats.org/officeDocument/2006/relationships/image" Target="../media/image64.png"/><Relationship Id="rId14" Type="http://schemas.openxmlformats.org/officeDocument/2006/relationships/image" Target="../media/image2.png"/></Relationships>
</file>

<file path=ppt/slides/_rels/slide86.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4.png"/><Relationship Id="rId3" Type="http://schemas.openxmlformats.org/officeDocument/2006/relationships/image" Target="../media/image43.gif"/><Relationship Id="rId7" Type="http://schemas.openxmlformats.org/officeDocument/2006/relationships/image" Target="../media/image36.png"/><Relationship Id="rId12" Type="http://schemas.openxmlformats.org/officeDocument/2006/relationships/image" Target="../media/image35.png"/><Relationship Id="rId2" Type="http://schemas.openxmlformats.org/officeDocument/2006/relationships/notesSlide" Target="../notesSlides/notesSlide86.xml"/><Relationship Id="rId16" Type="http://schemas.openxmlformats.org/officeDocument/2006/relationships/image" Target="../media/image2.png"/><Relationship Id="rId1" Type="http://schemas.openxmlformats.org/officeDocument/2006/relationships/slideLayout" Target="../slideLayouts/slideLayout9.xml"/><Relationship Id="rId6" Type="http://schemas.openxmlformats.org/officeDocument/2006/relationships/image" Target="../media/image119.png"/><Relationship Id="rId11" Type="http://schemas.openxmlformats.org/officeDocument/2006/relationships/image" Target="../media/image38.png"/><Relationship Id="rId5" Type="http://schemas.openxmlformats.org/officeDocument/2006/relationships/image" Target="../media/image52.gif"/><Relationship Id="rId15" Type="http://schemas.openxmlformats.org/officeDocument/2006/relationships/image" Target="../media/image118.jpeg"/><Relationship Id="rId10" Type="http://schemas.openxmlformats.org/officeDocument/2006/relationships/image" Target="../media/image17.png"/><Relationship Id="rId4" Type="http://schemas.openxmlformats.org/officeDocument/2006/relationships/hyperlink" Target="http://www.salesforce.com/" TargetMode="External"/><Relationship Id="rId9" Type="http://schemas.openxmlformats.org/officeDocument/2006/relationships/image" Target="../media/image64.png"/><Relationship Id="rId14"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s>
</file>

<file path=ppt/slides/_rels/slide87.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118.jpeg"/><Relationship Id="rId3" Type="http://schemas.openxmlformats.org/officeDocument/2006/relationships/image" Target="../media/image43.gif"/><Relationship Id="rId7" Type="http://schemas.openxmlformats.org/officeDocument/2006/relationships/image" Target="../media/image36.png"/><Relationship Id="rId12" Type="http://schemas.openxmlformats.org/officeDocument/2006/relationships/hyperlink" Target="http://images.google.com/imgres?imgurl=http://www.icmb.utexas.edu/images/upload/DirectoryID_3096/128_mariaperson_2006.jpg&amp;imgrefurl=http://www.icmb.utexas.edu/cmb/directory/details.asp?id=3096&amp;h=1280&amp;w=1317&amp;sz=168&amp;hl=en&amp;start=13&amp;tbnid=MHG7J1i-dZSnfM:&amp;tbnh=146&amp;tbnw=150&amp;prev=/images?q=person&amp;gbv=2&amp;svnum=10&amp;hl=en" TargetMode="External"/><Relationship Id="rId2" Type="http://schemas.openxmlformats.org/officeDocument/2006/relationships/notesSlide" Target="../notesSlides/notesSlide87.xml"/><Relationship Id="rId1" Type="http://schemas.openxmlformats.org/officeDocument/2006/relationships/slideLayout" Target="../slideLayouts/slideLayout9.xml"/><Relationship Id="rId6" Type="http://schemas.openxmlformats.org/officeDocument/2006/relationships/image" Target="../media/image119.png"/><Relationship Id="rId11" Type="http://schemas.openxmlformats.org/officeDocument/2006/relationships/image" Target="../media/image44.png"/><Relationship Id="rId5" Type="http://schemas.openxmlformats.org/officeDocument/2006/relationships/image" Target="../media/image52.gif"/><Relationship Id="rId10" Type="http://schemas.openxmlformats.org/officeDocument/2006/relationships/image" Target="../media/image17.png"/><Relationship Id="rId4" Type="http://schemas.openxmlformats.org/officeDocument/2006/relationships/hyperlink" Target="http://www.salesforce.com/" TargetMode="External"/><Relationship Id="rId9" Type="http://schemas.openxmlformats.org/officeDocument/2006/relationships/image" Target="../media/image64.png"/><Relationship Id="rId14" Type="http://schemas.openxmlformats.org/officeDocument/2006/relationships/image" Target="../media/image2.png"/></Relationships>
</file>

<file path=ppt/slides/_rels/slide88.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image" Target="../media/image5.png"/><Relationship Id="rId3" Type="http://schemas.openxmlformats.org/officeDocument/2006/relationships/image" Target="../media/image25.png"/><Relationship Id="rId7" Type="http://schemas.openxmlformats.org/officeDocument/2006/relationships/image" Target="../media/image53.jpeg"/><Relationship Id="rId12" Type="http://schemas.openxmlformats.org/officeDocument/2006/relationships/image" Target="../media/image4.png"/><Relationship Id="rId2" Type="http://schemas.openxmlformats.org/officeDocument/2006/relationships/notesSlide" Target="../notesSlides/notesSlide88.xml"/><Relationship Id="rId1" Type="http://schemas.openxmlformats.org/officeDocument/2006/relationships/slideLayout" Target="../slideLayouts/slideLayout17.xml"/><Relationship Id="rId6" Type="http://schemas.openxmlformats.org/officeDocument/2006/relationships/image" Target="../media/image79.png"/><Relationship Id="rId11" Type="http://schemas.openxmlformats.org/officeDocument/2006/relationships/image" Target="../media/image121.png"/><Relationship Id="rId5" Type="http://schemas.openxmlformats.org/officeDocument/2006/relationships/image" Target="../media/image38.png"/><Relationship Id="rId10" Type="http://schemas.openxmlformats.org/officeDocument/2006/relationships/image" Target="../media/image34.jpeg"/><Relationship Id="rId4" Type="http://schemas.openxmlformats.org/officeDocument/2006/relationships/image" Target="../media/image64.png"/><Relationship Id="rId9" Type="http://schemas.openxmlformats.org/officeDocument/2006/relationships/image" Target="../media/image32.jpeg"/></Relationships>
</file>

<file path=ppt/slides/_rels/slide89.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5.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png"/><Relationship Id="rId2" Type="http://schemas.openxmlformats.org/officeDocument/2006/relationships/notesSlide" Target="../notesSlides/notesSlide89.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9.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image" Target="../media/image84.png"/><Relationship Id="rId3" Type="http://schemas.openxmlformats.org/officeDocument/2006/relationships/image" Target="../media/image2.png"/><Relationship Id="rId7" Type="http://schemas.openxmlformats.org/officeDocument/2006/relationships/image" Target="../media/image78.png"/><Relationship Id="rId12" Type="http://schemas.openxmlformats.org/officeDocument/2006/relationships/image" Target="../media/image83.gif"/><Relationship Id="rId2" Type="http://schemas.openxmlformats.org/officeDocument/2006/relationships/notesSlide" Target="../notesSlides/notesSlide9.xml"/><Relationship Id="rId16" Type="http://schemas.openxmlformats.org/officeDocument/2006/relationships/image" Target="../media/image81.gif"/><Relationship Id="rId1" Type="http://schemas.openxmlformats.org/officeDocument/2006/relationships/slideLayout" Target="../slideLayouts/slideLayout15.xml"/><Relationship Id="rId6" Type="http://schemas.openxmlformats.org/officeDocument/2006/relationships/image" Target="../media/image25.png"/><Relationship Id="rId11" Type="http://schemas.openxmlformats.org/officeDocument/2006/relationships/image" Target="../media/image82.png"/><Relationship Id="rId5" Type="http://schemas.openxmlformats.org/officeDocument/2006/relationships/hyperlink" Target="javascript:top.BigPreviewPopup(2700,%203600);" TargetMode="External"/><Relationship Id="rId15" Type="http://schemas.openxmlformats.org/officeDocument/2006/relationships/image" Target="../media/image40.png"/><Relationship Id="rId10" Type="http://schemas.openxmlformats.org/officeDocument/2006/relationships/image" Target="../media/image29.gif"/><Relationship Id="rId4" Type="http://schemas.openxmlformats.org/officeDocument/2006/relationships/image" Target="../media/image67.png"/><Relationship Id="rId9" Type="http://schemas.openxmlformats.org/officeDocument/2006/relationships/image" Target="../media/image24.gif"/><Relationship Id="rId14" Type="http://schemas.openxmlformats.org/officeDocument/2006/relationships/image" Target="../media/image41.gif"/></Relationships>
</file>

<file path=ppt/slides/_rels/slide90.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5.png"/><Relationship Id="rId3" Type="http://schemas.openxmlformats.org/officeDocument/2006/relationships/image" Target="../media/image32.jpeg"/><Relationship Id="rId7" Type="http://schemas.openxmlformats.org/officeDocument/2006/relationships/image" Target="../media/image38.png"/><Relationship Id="rId12" Type="http://schemas.openxmlformats.org/officeDocument/2006/relationships/image" Target="../media/image4.png"/><Relationship Id="rId2" Type="http://schemas.openxmlformats.org/officeDocument/2006/relationships/notesSlide" Target="../notesSlides/notesSlide90.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0" Type="http://schemas.openxmlformats.org/officeDocument/2006/relationships/image" Target="../media/image53.jpeg"/><Relationship Id="rId4" Type="http://schemas.openxmlformats.org/officeDocument/2006/relationships/image" Target="../media/image25.png"/><Relationship Id="rId9" Type="http://schemas.openxmlformats.org/officeDocument/2006/relationships/image" Target="../media/image34.jpeg"/></Relationships>
</file>

<file path=ppt/slides/_rels/slide91.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4.png"/><Relationship Id="rId3" Type="http://schemas.openxmlformats.org/officeDocument/2006/relationships/image" Target="../media/image32.jpeg"/><Relationship Id="rId7" Type="http://schemas.openxmlformats.org/officeDocument/2006/relationships/image" Target="../media/image38.png"/><Relationship Id="rId12" Type="http://schemas.openxmlformats.org/officeDocument/2006/relationships/image" Target="../media/image81.gif"/><Relationship Id="rId2" Type="http://schemas.openxmlformats.org/officeDocument/2006/relationships/notesSlide" Target="../notesSlides/notesSlide91.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0" Type="http://schemas.openxmlformats.org/officeDocument/2006/relationships/image" Target="../media/image53.jpeg"/><Relationship Id="rId4" Type="http://schemas.openxmlformats.org/officeDocument/2006/relationships/image" Target="../media/image25.png"/><Relationship Id="rId9" Type="http://schemas.openxmlformats.org/officeDocument/2006/relationships/image" Target="../media/image34.jpeg"/><Relationship Id="rId14" Type="http://schemas.openxmlformats.org/officeDocument/2006/relationships/image" Target="../media/image5.png"/></Relationships>
</file>

<file path=ppt/slides/_rels/slide92.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4.png"/><Relationship Id="rId3" Type="http://schemas.openxmlformats.org/officeDocument/2006/relationships/image" Target="../media/image32.jpeg"/><Relationship Id="rId7" Type="http://schemas.openxmlformats.org/officeDocument/2006/relationships/image" Target="../media/image38.png"/><Relationship Id="rId12" Type="http://schemas.openxmlformats.org/officeDocument/2006/relationships/image" Target="../media/image81.gif"/><Relationship Id="rId2" Type="http://schemas.openxmlformats.org/officeDocument/2006/relationships/notesSlide" Target="../notesSlides/notesSlide92.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0" Type="http://schemas.openxmlformats.org/officeDocument/2006/relationships/image" Target="../media/image53.jpeg"/><Relationship Id="rId4" Type="http://schemas.openxmlformats.org/officeDocument/2006/relationships/image" Target="../media/image25.png"/><Relationship Id="rId9" Type="http://schemas.openxmlformats.org/officeDocument/2006/relationships/image" Target="../media/image34.jpeg"/><Relationship Id="rId14" Type="http://schemas.openxmlformats.org/officeDocument/2006/relationships/image" Target="../media/image5.png"/></Relationships>
</file>

<file path=ppt/slides/_rels/slide93.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40.png"/><Relationship Id="rId3" Type="http://schemas.openxmlformats.org/officeDocument/2006/relationships/image" Target="../media/image32.jpeg"/><Relationship Id="rId7" Type="http://schemas.openxmlformats.org/officeDocument/2006/relationships/image" Target="../media/image38.png"/><Relationship Id="rId12" Type="http://schemas.openxmlformats.org/officeDocument/2006/relationships/image" Target="../media/image33.jpeg"/><Relationship Id="rId2" Type="http://schemas.openxmlformats.org/officeDocument/2006/relationships/notesSlide" Target="../notesSlides/notesSlide93.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5" Type="http://schemas.openxmlformats.org/officeDocument/2006/relationships/image" Target="../media/image5.png"/><Relationship Id="rId10" Type="http://schemas.openxmlformats.org/officeDocument/2006/relationships/image" Target="../media/image53.jpeg"/><Relationship Id="rId4" Type="http://schemas.openxmlformats.org/officeDocument/2006/relationships/image" Target="../media/image25.png"/><Relationship Id="rId9" Type="http://schemas.openxmlformats.org/officeDocument/2006/relationships/image" Target="../media/image34.jpeg"/><Relationship Id="rId14" Type="http://schemas.openxmlformats.org/officeDocument/2006/relationships/image" Target="../media/image4.png"/></Relationships>
</file>

<file path=ppt/slides/_rels/slide94.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40.png"/><Relationship Id="rId3" Type="http://schemas.openxmlformats.org/officeDocument/2006/relationships/image" Target="../media/image32.jpeg"/><Relationship Id="rId7" Type="http://schemas.openxmlformats.org/officeDocument/2006/relationships/image" Target="../media/image38.png"/><Relationship Id="rId12" Type="http://schemas.openxmlformats.org/officeDocument/2006/relationships/image" Target="../media/image33.jpeg"/><Relationship Id="rId2" Type="http://schemas.openxmlformats.org/officeDocument/2006/relationships/notesSlide" Target="../notesSlides/notesSlide94.xml"/><Relationship Id="rId1" Type="http://schemas.openxmlformats.org/officeDocument/2006/relationships/slideLayout" Target="../slideLayouts/slideLayout17.xml"/><Relationship Id="rId6" Type="http://schemas.openxmlformats.org/officeDocument/2006/relationships/image" Target="../media/image120.png"/><Relationship Id="rId11" Type="http://schemas.openxmlformats.org/officeDocument/2006/relationships/image" Target="../media/image121.png"/><Relationship Id="rId5" Type="http://schemas.openxmlformats.org/officeDocument/2006/relationships/image" Target="../media/image64.png"/><Relationship Id="rId15" Type="http://schemas.openxmlformats.org/officeDocument/2006/relationships/image" Target="../media/image5.png"/><Relationship Id="rId10" Type="http://schemas.openxmlformats.org/officeDocument/2006/relationships/image" Target="../media/image53.jpeg"/><Relationship Id="rId4" Type="http://schemas.openxmlformats.org/officeDocument/2006/relationships/image" Target="../media/image25.png"/><Relationship Id="rId9" Type="http://schemas.openxmlformats.org/officeDocument/2006/relationships/image" Target="../media/image34.jpeg"/><Relationship Id="rId14" Type="http://schemas.openxmlformats.org/officeDocument/2006/relationships/image" Target="../media/image4.png"/></Relationships>
</file>

<file path=ppt/slides/_rels/slide95.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95.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96.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122.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96.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97.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123.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97.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98.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123.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98.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_rels/slide99.xml.rels><?xml version="1.0" encoding="UTF-8" standalone="yes"?>
<Relationships xmlns="http://schemas.openxmlformats.org/package/2006/relationships"><Relationship Id="rId8" Type="http://schemas.openxmlformats.org/officeDocument/2006/relationships/image" Target="../media/image79.png"/><Relationship Id="rId3" Type="http://schemas.openxmlformats.org/officeDocument/2006/relationships/image" Target="../media/image34.jpeg"/><Relationship Id="rId7" Type="http://schemas.openxmlformats.org/officeDocument/2006/relationships/image" Target="../media/image38.png"/><Relationship Id="rId12" Type="http://schemas.openxmlformats.org/officeDocument/2006/relationships/image" Target="../media/image40.png"/><Relationship Id="rId2" Type="http://schemas.openxmlformats.org/officeDocument/2006/relationships/notesSlide" Target="../notesSlides/notesSlide99.xml"/><Relationship Id="rId1" Type="http://schemas.openxmlformats.org/officeDocument/2006/relationships/slideLayout" Target="../slideLayouts/slideLayout16.xml"/><Relationship Id="rId6" Type="http://schemas.openxmlformats.org/officeDocument/2006/relationships/image" Target="../media/image120.png"/><Relationship Id="rId11" Type="http://schemas.openxmlformats.org/officeDocument/2006/relationships/image" Target="../media/image33.jpeg"/><Relationship Id="rId5" Type="http://schemas.openxmlformats.org/officeDocument/2006/relationships/image" Target="../media/image64.png"/><Relationship Id="rId10" Type="http://schemas.openxmlformats.org/officeDocument/2006/relationships/image" Target="../media/image32.jpeg"/><Relationship Id="rId4" Type="http://schemas.openxmlformats.org/officeDocument/2006/relationships/image" Target="../media/image25.png"/><Relationship Id="rId9" Type="http://schemas.openxmlformats.org/officeDocument/2006/relationships/image" Target="../media/image53.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304800" y="3429000"/>
            <a:ext cx="8382000" cy="1219200"/>
          </a:xfrm>
          <a:prstGeom prst="rect">
            <a:avLst/>
          </a:prstGeom>
        </p:spPr>
        <p:txBody>
          <a:bodyPr>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br>
              <a:rPr kumimoji="0" lang="en-US" sz="1400" b="0" i="0" u="none" strike="noStrike" kern="1200" cap="none" spc="0" normalizeH="0" noProof="0" dirty="0">
                <a:ln>
                  <a:noFill/>
                </a:ln>
                <a:solidFill>
                  <a:schemeClr val="bg1">
                    <a:lumMod val="75000"/>
                  </a:schemeClr>
                </a:solidFill>
                <a:effectLst/>
                <a:uLnTx/>
                <a:uFillTx/>
                <a:latin typeface="Segoe UI" pitchFamily="34" charset="0"/>
                <a:ea typeface="+mj-ea"/>
                <a:cs typeface="Segoe UI" pitchFamily="34" charset="0"/>
              </a:rPr>
            </a:br>
            <a:r>
              <a:rPr kumimoji="0" lang="en-US" sz="2800" b="0" i="0" u="none" strike="noStrike" kern="1200" cap="none" spc="0" normalizeH="0" baseline="0" noProof="0" dirty="0">
                <a:ln>
                  <a:noFill/>
                </a:ln>
                <a:solidFill>
                  <a:schemeClr val="accent1">
                    <a:lumMod val="75000"/>
                  </a:schemeClr>
                </a:solidFill>
                <a:effectLst/>
                <a:uLnTx/>
                <a:uFillTx/>
                <a:latin typeface="Segoe UI" pitchFamily="34" charset="0"/>
                <a:ea typeface="+mj-ea"/>
                <a:cs typeface="Segoe UI" pitchFamily="34" charset="0"/>
              </a:rPr>
              <a:t>Deanna</a:t>
            </a:r>
            <a:r>
              <a:rPr kumimoji="0" lang="en-US" sz="2800" b="0" i="0" u="none" strike="noStrike" kern="1200" cap="none" spc="0" normalizeH="0" noProof="0" dirty="0">
                <a:ln>
                  <a:noFill/>
                </a:ln>
                <a:solidFill>
                  <a:schemeClr val="accent1">
                    <a:lumMod val="75000"/>
                  </a:schemeClr>
                </a:solidFill>
                <a:effectLst/>
                <a:uLnTx/>
                <a:uFillTx/>
                <a:latin typeface="Segoe UI" pitchFamily="34" charset="0"/>
                <a:ea typeface="+mj-ea"/>
                <a:cs typeface="Segoe UI" pitchFamily="34" charset="0"/>
              </a:rPr>
              <a:t> sets up a Fundraising Workspace</a:t>
            </a:r>
            <a:r>
              <a:rPr kumimoji="0" lang="en-US" sz="2800" b="0" i="0" u="none" strike="noStrike" kern="1200" cap="none" spc="0" normalizeH="0" baseline="0" noProof="0" dirty="0">
                <a:ln>
                  <a:noFill/>
                </a:ln>
                <a:solidFill>
                  <a:schemeClr val="accent1">
                    <a:lumMod val="75000"/>
                  </a:schemeClr>
                </a:solidFill>
                <a:effectLst/>
                <a:uLnTx/>
                <a:uFillTx/>
                <a:latin typeface="Segoe UI" pitchFamily="34" charset="0"/>
                <a:ea typeface="+mj-ea"/>
                <a:cs typeface="Segoe UI" pitchFamily="34" charset="0"/>
              </a:rPr>
              <a:t>.</a:t>
            </a:r>
          </a:p>
        </p:txBody>
      </p:sp>
      <p:sp>
        <p:nvSpPr>
          <p:cNvPr id="3" name="Subtitle 2"/>
          <p:cNvSpPr txBox="1">
            <a:spLocks/>
          </p:cNvSpPr>
          <p:nvPr/>
        </p:nvSpPr>
        <p:spPr>
          <a:xfrm>
            <a:off x="304800" y="4343400"/>
            <a:ext cx="8001000" cy="1905000"/>
          </a:xfrm>
          <a:prstGeom prst="rect">
            <a:avLst/>
          </a:prstGeom>
        </p:spPr>
        <p:txBody>
          <a:bodyPr>
            <a:normAutofit/>
          </a:bodyPr>
          <a:lstStyle/>
          <a:p>
            <a:pPr marL="342900" marR="0" lvl="0" indent="-342900" algn="l" defTabSz="914400" rtl="0" eaLnBrk="1" fontAlgn="auto" latinLnBrk="0" hangingPunct="1">
              <a:lnSpc>
                <a:spcPct val="100000"/>
              </a:lnSpc>
              <a:spcBef>
                <a:spcPct val="20000"/>
              </a:spcBef>
              <a:spcAft>
                <a:spcPts val="0"/>
              </a:spcAft>
              <a:buClrTx/>
              <a:buSzTx/>
              <a:tabLst/>
              <a:defRPr/>
            </a:pPr>
            <a:r>
              <a:rPr kumimoji="0" lang="en-US" sz="1900" b="0" i="0" u="none" strike="noStrike" kern="1200" cap="none" spc="0" normalizeH="0" baseline="0" noProof="0" dirty="0">
                <a:ln>
                  <a:noFill/>
                </a:ln>
                <a:solidFill>
                  <a:schemeClr val="bg1">
                    <a:lumMod val="65000"/>
                  </a:schemeClr>
                </a:solidFill>
                <a:effectLst/>
                <a:uLnTx/>
                <a:uFillTx/>
                <a:latin typeface="+mn-lt"/>
                <a:ea typeface="+mn-ea"/>
                <a:cs typeface="+mn-cs"/>
              </a:rPr>
              <a:t>Scenario</a:t>
            </a: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r>
              <a:rPr kumimoji="0" lang="en-US" sz="1900" b="0" i="0" u="none" strike="noStrike" kern="1200" cap="none" spc="0" normalizeH="0" baseline="0" noProof="0" dirty="0">
                <a:ln>
                  <a:noFill/>
                </a:ln>
                <a:solidFill>
                  <a:schemeClr val="bg1">
                    <a:lumMod val="50000"/>
                  </a:schemeClr>
                </a:solidFill>
                <a:effectLst/>
                <a:uLnTx/>
                <a:uFillTx/>
                <a:latin typeface="+mn-lt"/>
                <a:ea typeface="+mn-ea"/>
                <a:cs typeface="+mn-cs"/>
              </a:rPr>
              <a:t>“Deanne want</a:t>
            </a:r>
            <a:r>
              <a:rPr lang="en-US" sz="1900" dirty="0">
                <a:solidFill>
                  <a:schemeClr val="bg1">
                    <a:lumMod val="50000"/>
                  </a:schemeClr>
                </a:solidFill>
              </a:rPr>
              <a:t>s to set up a Fundraising Non-Profit Workspace</a:t>
            </a:r>
            <a:r>
              <a:rPr kumimoji="0" lang="en-US" sz="1900" b="0" i="0" u="none" strike="noStrike" kern="1200" cap="none" spc="0" normalizeH="0" baseline="0" noProof="0" dirty="0">
                <a:ln>
                  <a:noFill/>
                </a:ln>
                <a:solidFill>
                  <a:schemeClr val="bg1">
                    <a:lumMod val="50000"/>
                  </a:schemeClr>
                </a:solidFill>
                <a:effectLst/>
                <a:uLnTx/>
                <a:uFillTx/>
                <a:latin typeface="+mn-lt"/>
                <a:ea typeface="+mn-ea"/>
                <a:cs typeface="+mn-cs"/>
              </a:rPr>
              <a:t>”</a:t>
            </a:r>
            <a:br>
              <a:rPr kumimoji="0" lang="en-US" sz="1900" b="0" i="0" u="none" strike="noStrike" kern="1200" cap="none" spc="0" normalizeH="0" baseline="0" noProof="0" dirty="0">
                <a:ln>
                  <a:noFill/>
                </a:ln>
                <a:solidFill>
                  <a:schemeClr val="bg1">
                    <a:lumMod val="50000"/>
                  </a:schemeClr>
                </a:solidFill>
                <a:effectLst/>
                <a:uLnTx/>
                <a:uFillTx/>
                <a:latin typeface="+mn-lt"/>
                <a:ea typeface="+mn-ea"/>
                <a:cs typeface="+mn-cs"/>
              </a:rPr>
            </a:br>
            <a:endParaRPr kumimoji="0" lang="en-US" sz="1900" b="0" i="0" u="none" strike="noStrike" kern="1200" cap="none" spc="0" normalizeH="0" baseline="0" noProof="0" dirty="0">
              <a:ln>
                <a:noFill/>
              </a:ln>
              <a:solidFill>
                <a:schemeClr val="bg1">
                  <a:lumMod val="50000"/>
                </a:schemeClr>
              </a:solidFill>
              <a:effectLst/>
              <a:uLnTx/>
              <a:uFillTx/>
              <a:latin typeface="+mn-lt"/>
              <a:ea typeface="+mn-ea"/>
              <a:cs typeface="+mn-cs"/>
            </a:endParaRPr>
          </a:p>
          <a:p>
            <a:pPr marL="342900" marR="0" lvl="0" indent="-342900" algn="l" defTabSz="914400" rtl="0" eaLnBrk="1" fontAlgn="auto" latinLnBrk="0" hangingPunct="1">
              <a:lnSpc>
                <a:spcPct val="100000"/>
              </a:lnSpc>
              <a:spcBef>
                <a:spcPct val="20000"/>
              </a:spcBef>
              <a:spcAft>
                <a:spcPts val="0"/>
              </a:spcAft>
              <a:buClrTx/>
              <a:buSzTx/>
              <a:tabLst/>
              <a:defRPr/>
            </a:pPr>
            <a:endParaRPr kumimoji="0" lang="en-US" sz="1900" b="0" i="0" u="none" strike="noStrike" kern="1200" cap="none" spc="0" normalizeH="0" baseline="0" noProof="0" dirty="0">
              <a:ln>
                <a:noFill/>
              </a:ln>
              <a:solidFill>
                <a:schemeClr val="bg1">
                  <a:lumMod val="50000"/>
                </a:schemeClr>
              </a:solidFill>
              <a:effectLst/>
              <a:uLnTx/>
              <a:uFillTx/>
              <a:latin typeface="+mn-lt"/>
              <a:ea typeface="+mn-ea"/>
              <a:cs typeface="+mn-cs"/>
            </a:endParaRPr>
          </a:p>
          <a:p>
            <a:pPr marL="342900" lvl="0" indent="-342900">
              <a:spcBef>
                <a:spcPct val="20000"/>
              </a:spcBef>
              <a:defRPr/>
            </a:pPr>
            <a:r>
              <a:rPr kumimoji="0" lang="en-US" sz="1400" b="1" i="0" u="none" strike="noStrike" kern="1200" cap="none" spc="0" normalizeH="0" baseline="0" noProof="0" dirty="0">
                <a:ln>
                  <a:noFill/>
                </a:ln>
                <a:solidFill>
                  <a:schemeClr val="bg1">
                    <a:lumMod val="50000"/>
                  </a:schemeClr>
                </a:solidFill>
                <a:effectLst/>
                <a:uLnTx/>
                <a:uFillTx/>
                <a:latin typeface="+mn-lt"/>
                <a:ea typeface="+mn-ea"/>
                <a:cs typeface="+mn-cs"/>
              </a:rPr>
              <a:t>NOTE:</a:t>
            </a:r>
            <a:r>
              <a:rPr kumimoji="0" lang="en-US" sz="1400" b="1" i="0" u="none" strike="noStrike" kern="1200" cap="none" spc="0" normalizeH="0" noProof="0" dirty="0">
                <a:ln>
                  <a:noFill/>
                </a:ln>
                <a:solidFill>
                  <a:schemeClr val="bg1">
                    <a:lumMod val="50000"/>
                  </a:schemeClr>
                </a:solidFill>
                <a:effectLst/>
                <a:uLnTx/>
                <a:uFillTx/>
                <a:latin typeface="+mn-lt"/>
                <a:ea typeface="+mn-ea"/>
                <a:cs typeface="+mn-cs"/>
              </a:rPr>
              <a:t>                ←  </a:t>
            </a:r>
            <a:r>
              <a:rPr kumimoji="0" lang="en-US" sz="1400" b="0" i="0" u="none" strike="noStrike" kern="1200" cap="none" spc="0" normalizeH="0" noProof="0" dirty="0">
                <a:ln>
                  <a:noFill/>
                </a:ln>
                <a:solidFill>
                  <a:schemeClr val="bg1">
                    <a:lumMod val="50000"/>
                  </a:schemeClr>
                </a:solidFill>
                <a:effectLst/>
                <a:uLnTx/>
                <a:uFillTx/>
                <a:latin typeface="+mn-lt"/>
                <a:ea typeface="+mn-ea"/>
                <a:cs typeface="+mn-cs"/>
              </a:rPr>
              <a:t>Click </a:t>
            </a:r>
            <a:r>
              <a:rPr lang="en-US" sz="1400" dirty="0">
                <a:solidFill>
                  <a:schemeClr val="bg1">
                    <a:lumMod val="50000"/>
                  </a:schemeClr>
                </a:solidFill>
              </a:rPr>
              <a:t>Hot-Spot </a:t>
            </a:r>
            <a:r>
              <a:rPr kumimoji="0" lang="en-US" sz="1400" b="0" i="0" u="none" strike="noStrike" kern="1200" cap="none" spc="0" normalizeH="0" noProof="0" dirty="0">
                <a:ln>
                  <a:noFill/>
                </a:ln>
                <a:solidFill>
                  <a:schemeClr val="bg1">
                    <a:lumMod val="50000"/>
                  </a:schemeClr>
                </a:solidFill>
                <a:effectLst/>
                <a:uLnTx/>
                <a:uFillTx/>
                <a:latin typeface="+mn-lt"/>
                <a:ea typeface="+mn-ea"/>
                <a:cs typeface="+mn-cs"/>
              </a:rPr>
              <a:t>to advance slides --</a:t>
            </a:r>
            <a:r>
              <a:rPr lang="en-US" sz="1400" b="1" dirty="0">
                <a:solidFill>
                  <a:schemeClr val="bg1">
                    <a:lumMod val="50000"/>
                  </a:schemeClr>
                </a:solidFill>
              </a:rPr>
              <a:t> Hit F5 to ensure animation. </a:t>
            </a:r>
            <a:endParaRPr kumimoji="0" lang="en-US" sz="1400" b="0" i="0" u="none" strike="noStrike" kern="1200" cap="none" spc="0" normalizeH="0" baseline="0" noProof="0" dirty="0">
              <a:ln>
                <a:noFill/>
              </a:ln>
              <a:solidFill>
                <a:schemeClr val="bg1">
                  <a:lumMod val="50000"/>
                </a:schemeClr>
              </a:solidFill>
              <a:effectLst/>
              <a:uLnTx/>
              <a:uFillTx/>
              <a:latin typeface="+mn-lt"/>
              <a:ea typeface="+mn-ea"/>
              <a:cs typeface="+mn-cs"/>
            </a:endParaRPr>
          </a:p>
          <a:p>
            <a:pPr marL="342900" marR="0" lvl="0" indent="-342900" algn="l" defTabSz="914400" rtl="0" eaLnBrk="1" fontAlgn="auto" latinLnBrk="0" hangingPunct="1">
              <a:lnSpc>
                <a:spcPct val="100000"/>
              </a:lnSpc>
              <a:spcBef>
                <a:spcPct val="20000"/>
              </a:spcBef>
              <a:spcAft>
                <a:spcPts val="0"/>
              </a:spcAft>
              <a:buClrTx/>
              <a:buSzTx/>
              <a:buFont typeface="Arial" pitchFamily="34" charset="0"/>
              <a:buChar char="•"/>
              <a:tabLst/>
              <a:defRPr/>
            </a:pPr>
            <a:endParaRPr kumimoji="0" lang="en-US" sz="1900" b="0" i="0" u="none" strike="noStrike" kern="1200" cap="none" spc="0" normalizeH="0" baseline="0" noProof="0" dirty="0">
              <a:ln>
                <a:noFill/>
              </a:ln>
              <a:solidFill>
                <a:schemeClr val="tx1"/>
              </a:solidFill>
              <a:effectLst/>
              <a:uLnTx/>
              <a:uFillTx/>
              <a:latin typeface="+mn-lt"/>
              <a:ea typeface="+mn-ea"/>
              <a:cs typeface="+mn-cs"/>
            </a:endParaRPr>
          </a:p>
        </p:txBody>
      </p:sp>
      <p:sp>
        <p:nvSpPr>
          <p:cNvPr id="4" name="TextBox 3"/>
          <p:cNvSpPr txBox="1"/>
          <p:nvPr/>
        </p:nvSpPr>
        <p:spPr>
          <a:xfrm>
            <a:off x="7391400" y="5943600"/>
            <a:ext cx="1600200" cy="769441"/>
          </a:xfrm>
          <a:prstGeom prst="rect">
            <a:avLst/>
          </a:prstGeom>
          <a:noFill/>
        </p:spPr>
        <p:txBody>
          <a:bodyPr wrap="square" rtlCol="0">
            <a:spAutoFit/>
          </a:bodyPr>
          <a:lstStyle/>
          <a:p>
            <a:r>
              <a:rPr lang="en-US" sz="1100" b="1" dirty="0">
                <a:solidFill>
                  <a:schemeClr val="tx1">
                    <a:lumMod val="50000"/>
                    <a:lumOff val="50000"/>
                  </a:schemeClr>
                </a:solidFill>
              </a:rPr>
              <a:t>January 22</a:t>
            </a:r>
            <a:r>
              <a:rPr lang="en-US" sz="1100" b="1" baseline="30000" dirty="0">
                <a:solidFill>
                  <a:schemeClr val="tx1">
                    <a:lumMod val="50000"/>
                    <a:lumOff val="50000"/>
                  </a:schemeClr>
                </a:solidFill>
              </a:rPr>
              <a:t>nd</a:t>
            </a:r>
            <a:r>
              <a:rPr lang="en-US" sz="1100" b="1" dirty="0">
                <a:solidFill>
                  <a:schemeClr val="tx1">
                    <a:lumMod val="50000"/>
                    <a:lumOff val="50000"/>
                  </a:schemeClr>
                </a:solidFill>
              </a:rPr>
              <a:t> 2008</a:t>
            </a:r>
          </a:p>
          <a:p>
            <a:r>
              <a:rPr lang="en-US" sz="1100" dirty="0">
                <a:solidFill>
                  <a:schemeClr val="tx1">
                    <a:lumMod val="50000"/>
                    <a:lumOff val="50000"/>
                  </a:schemeClr>
                </a:solidFill>
              </a:rPr>
              <a:t>Vision:  </a:t>
            </a:r>
            <a:r>
              <a:rPr lang="en-US" sz="1100" b="1" dirty="0">
                <a:solidFill>
                  <a:schemeClr val="tx1">
                    <a:lumMod val="50000"/>
                    <a:lumOff val="50000"/>
                  </a:schemeClr>
                </a:solidFill>
              </a:rPr>
              <a:t>Suri Raman</a:t>
            </a:r>
          </a:p>
          <a:p>
            <a:r>
              <a:rPr lang="en-US" sz="1100" dirty="0">
                <a:solidFill>
                  <a:schemeClr val="tx1">
                    <a:lumMod val="50000"/>
                    <a:lumOff val="50000"/>
                  </a:schemeClr>
                </a:solidFill>
              </a:rPr>
              <a:t>Design:  </a:t>
            </a:r>
            <a:r>
              <a:rPr lang="en-US" sz="1100" b="1" dirty="0">
                <a:solidFill>
                  <a:schemeClr val="tx1">
                    <a:lumMod val="50000"/>
                    <a:lumOff val="50000"/>
                  </a:schemeClr>
                </a:solidFill>
              </a:rPr>
              <a:t>Quentin Little</a:t>
            </a:r>
            <a:br>
              <a:rPr lang="en-US" sz="1100" b="1" dirty="0">
                <a:solidFill>
                  <a:schemeClr val="tx1">
                    <a:lumMod val="50000"/>
                    <a:lumOff val="50000"/>
                  </a:schemeClr>
                </a:solidFill>
              </a:rPr>
            </a:br>
            <a:endParaRPr lang="en-US" sz="1100" b="1" dirty="0">
              <a:solidFill>
                <a:schemeClr val="tx1">
                  <a:lumMod val="50000"/>
                  <a:lumOff val="50000"/>
                </a:schemeClr>
              </a:solidFill>
            </a:endParaRPr>
          </a:p>
        </p:txBody>
      </p:sp>
      <p:pic>
        <p:nvPicPr>
          <p:cNvPr id="5" name="Picture 2"/>
          <p:cNvPicPr>
            <a:picLocks noChangeAspect="1" noChangeArrowheads="1"/>
          </p:cNvPicPr>
          <p:nvPr/>
        </p:nvPicPr>
        <p:blipFill>
          <a:blip r:embed="rId3"/>
          <a:srcRect/>
          <a:stretch>
            <a:fillRect/>
          </a:stretch>
        </p:blipFill>
        <p:spPr bwMode="auto">
          <a:xfrm>
            <a:off x="5943600" y="457200"/>
            <a:ext cx="2824507" cy="1734877"/>
          </a:xfrm>
          <a:prstGeom prst="rect">
            <a:avLst/>
          </a:prstGeom>
          <a:noFill/>
          <a:ln w="9525">
            <a:noFill/>
            <a:miter lim="800000"/>
            <a:headEnd/>
            <a:tailEnd/>
          </a:ln>
          <a:effectLst/>
        </p:spPr>
      </p:pic>
      <p:sp>
        <p:nvSpPr>
          <p:cNvPr id="6" name="Rectangle 5">
            <a:hlinkClick r:id="" action="ppaction://hlinkshowjump?jump=nextslide"/>
          </p:cNvPr>
          <p:cNvSpPr/>
          <p:nvPr/>
        </p:nvSpPr>
        <p:spPr>
          <a:xfrm>
            <a:off x="1028700" y="5648325"/>
            <a:ext cx="304800" cy="33337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…Search for a workspace</a:t>
            </a:r>
            <a:r>
              <a:rPr lang="en-US" dirty="0"/>
              <a:t> </a:t>
            </a:r>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4"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grpSp>
        <p:nvGrpSpPr>
          <p:cNvPr id="6" name="Group 330"/>
          <p:cNvGrpSpPr/>
          <p:nvPr/>
        </p:nvGrpSpPr>
        <p:grpSpPr>
          <a:xfrm>
            <a:off x="1897380" y="3032581"/>
            <a:ext cx="5196840" cy="261164"/>
            <a:chOff x="1897380" y="3314700"/>
            <a:chExt cx="5196840" cy="261164"/>
          </a:xfrm>
        </p:grpSpPr>
        <p:sp>
          <p:nvSpPr>
            <p:cNvPr id="143" name="Rectangle 142"/>
            <p:cNvSpPr/>
            <p:nvPr/>
          </p:nvSpPr>
          <p:spPr>
            <a:xfrm>
              <a:off x="2484120" y="3314700"/>
              <a:ext cx="481222" cy="257956"/>
            </a:xfrm>
            <a:prstGeom prst="rect">
              <a:avLst/>
            </a:prstGeom>
          </p:spPr>
          <p:txBody>
            <a:bodyPr wrap="none">
              <a:spAutoFit/>
            </a:bodyPr>
            <a:lstStyle/>
            <a:p>
              <a:pPr>
                <a:lnSpc>
                  <a:spcPct val="150000"/>
                </a:lnSpc>
              </a:pPr>
              <a:r>
                <a:rPr lang="en-US" sz="800" b="1" dirty="0">
                  <a:solidFill>
                    <a:schemeClr val="accent1">
                      <a:lumMod val="75000"/>
                    </a:schemeClr>
                  </a:solidFill>
                </a:rPr>
                <a:t>Church</a:t>
              </a:r>
            </a:p>
          </p:txBody>
        </p:sp>
        <p:pic>
          <p:nvPicPr>
            <p:cNvPr id="222" name="Picture 3"/>
            <p:cNvPicPr>
              <a:picLocks noChangeAspect="1" noChangeArrowheads="1"/>
            </p:cNvPicPr>
            <p:nvPr/>
          </p:nvPicPr>
          <p:blipFill>
            <a:blip r:embed="rId5"/>
            <a:srcRect/>
            <a:stretch>
              <a:fillRect/>
            </a:stretch>
          </p:blipFill>
          <p:spPr bwMode="auto">
            <a:xfrm>
              <a:off x="2282190" y="3396615"/>
              <a:ext cx="133350" cy="123825"/>
            </a:xfrm>
            <a:prstGeom prst="rect">
              <a:avLst/>
            </a:prstGeom>
            <a:noFill/>
            <a:ln w="9525">
              <a:noFill/>
              <a:miter lim="800000"/>
              <a:headEnd/>
              <a:tailEnd/>
            </a:ln>
            <a:effectLst/>
          </p:spPr>
        </p:pic>
        <p:grpSp>
          <p:nvGrpSpPr>
            <p:cNvPr id="7" name="Group 36"/>
            <p:cNvGrpSpPr/>
            <p:nvPr/>
          </p:nvGrpSpPr>
          <p:grpSpPr>
            <a:xfrm>
              <a:off x="4043362" y="3363785"/>
              <a:ext cx="391478" cy="200055"/>
              <a:chOff x="242356" y="1763585"/>
              <a:chExt cx="391478" cy="200055"/>
            </a:xfrm>
          </p:grpSpPr>
          <p:pic>
            <p:nvPicPr>
              <p:cNvPr id="99" name="Picture 98"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103" name="TextBox 102"/>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12</a:t>
                </a:r>
              </a:p>
            </p:txBody>
          </p:sp>
          <p:sp>
            <p:nvSpPr>
              <p:cNvPr id="105" name="Right Triangle 10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8" name="Group 231"/>
            <p:cNvGrpSpPr/>
            <p:nvPr/>
          </p:nvGrpSpPr>
          <p:grpSpPr>
            <a:xfrm>
              <a:off x="4739640" y="3360420"/>
              <a:ext cx="374754" cy="200055"/>
              <a:chOff x="4739640" y="4659185"/>
              <a:chExt cx="374754" cy="200055"/>
            </a:xfrm>
          </p:grpSpPr>
          <p:sp>
            <p:nvSpPr>
              <p:cNvPr id="233" name="TextBox 232"/>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234" name="Right Triangle 233"/>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 name="Picture 234"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292" name="Rectangle 291"/>
            <p:cNvSpPr/>
            <p:nvPr/>
          </p:nvSpPr>
          <p:spPr>
            <a:xfrm>
              <a:off x="5761906" y="3360420"/>
              <a:ext cx="1047082"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8:11 AM</a:t>
              </a:r>
            </a:p>
          </p:txBody>
        </p:sp>
      </p:grpSp>
      <p:grpSp>
        <p:nvGrpSpPr>
          <p:cNvPr id="13" name="Group 329"/>
          <p:cNvGrpSpPr/>
          <p:nvPr/>
        </p:nvGrpSpPr>
        <p:grpSpPr>
          <a:xfrm>
            <a:off x="1905000" y="3215461"/>
            <a:ext cx="5196840" cy="259259"/>
            <a:chOff x="1905000" y="3497580"/>
            <a:chExt cx="5196840" cy="259259"/>
          </a:xfrm>
        </p:grpSpPr>
        <p:pic>
          <p:nvPicPr>
            <p:cNvPr id="77" name="Picture 3"/>
            <p:cNvPicPr>
              <a:picLocks noChangeAspect="1" noChangeArrowheads="1"/>
            </p:cNvPicPr>
            <p:nvPr/>
          </p:nvPicPr>
          <p:blipFill>
            <a:blip r:embed="rId5"/>
            <a:srcRect/>
            <a:stretch>
              <a:fillRect/>
            </a:stretch>
          </p:blipFill>
          <p:spPr bwMode="auto">
            <a:xfrm>
              <a:off x="2282190" y="3588476"/>
              <a:ext cx="133350" cy="123825"/>
            </a:xfrm>
            <a:prstGeom prst="rect">
              <a:avLst/>
            </a:prstGeom>
            <a:noFill/>
            <a:ln w="9525">
              <a:noFill/>
              <a:miter lim="800000"/>
              <a:headEnd/>
              <a:tailEnd/>
            </a:ln>
            <a:effectLst/>
          </p:spPr>
        </p:pic>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4" name="Group 36"/>
            <p:cNvGrpSpPr/>
            <p:nvPr/>
          </p:nvGrpSpPr>
          <p:grpSpPr>
            <a:xfrm>
              <a:off x="4043362" y="3548969"/>
              <a:ext cx="376238" cy="200055"/>
              <a:chOff x="242356" y="1763585"/>
              <a:chExt cx="376238" cy="200055"/>
            </a:xfrm>
          </p:grpSpPr>
          <p:pic>
            <p:nvPicPr>
              <p:cNvPr id="129" name="Picture 128"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130" name="TextBox 12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131" name="Right Triangle 13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Rectangle 132"/>
            <p:cNvSpPr/>
            <p:nvPr/>
          </p:nvSpPr>
          <p:spPr>
            <a:xfrm>
              <a:off x="2484120" y="3497580"/>
              <a:ext cx="721672" cy="257956"/>
            </a:xfrm>
            <a:prstGeom prst="rect">
              <a:avLst/>
            </a:prstGeom>
          </p:spPr>
          <p:txBody>
            <a:bodyPr wrap="none">
              <a:spAutoFit/>
            </a:bodyPr>
            <a:lstStyle/>
            <a:p>
              <a:pPr>
                <a:lnSpc>
                  <a:spcPct val="150000"/>
                </a:lnSpc>
              </a:pPr>
              <a:r>
                <a:rPr lang="en-US" sz="800" b="1" dirty="0">
                  <a:solidFill>
                    <a:schemeClr val="accent1">
                      <a:lumMod val="75000"/>
                    </a:schemeClr>
                  </a:solidFill>
                </a:rPr>
                <a:t>Soccer Team</a:t>
              </a:r>
            </a:p>
          </p:txBody>
        </p:sp>
        <p:pic>
          <p:nvPicPr>
            <p:cNvPr id="170" name="Picture 169"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3597703"/>
              <a:ext cx="104775" cy="104775"/>
            </a:xfrm>
            <a:prstGeom prst="rect">
              <a:avLst/>
            </a:prstGeom>
          </p:spPr>
        </p:pic>
        <p:grpSp>
          <p:nvGrpSpPr>
            <p:cNvPr id="15" name="Group 263"/>
            <p:cNvGrpSpPr/>
            <p:nvPr/>
          </p:nvGrpSpPr>
          <p:grpSpPr>
            <a:xfrm>
              <a:off x="4739640" y="3546566"/>
              <a:ext cx="374754" cy="200055"/>
              <a:chOff x="4739640" y="4659185"/>
              <a:chExt cx="374754" cy="200055"/>
            </a:xfrm>
          </p:grpSpPr>
          <p:sp>
            <p:nvSpPr>
              <p:cNvPr id="265" name="TextBox 2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24</a:t>
                </a:r>
              </a:p>
            </p:txBody>
          </p:sp>
          <p:sp>
            <p:nvSpPr>
              <p:cNvPr id="266" name="Right Triangle 2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7" name="Picture 266"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03" name="Rectangle 302"/>
            <p:cNvSpPr/>
            <p:nvPr/>
          </p:nvSpPr>
          <p:spPr>
            <a:xfrm>
              <a:off x="5761906" y="3541395"/>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sp>
        <p:nvSpPr>
          <p:cNvPr id="2050" name="AutoShape 2" descr="https://mediabank.partners.extranet.microsoft.com/PreviewImage.asp?type=4&amp;repoid=%7b34C67789-57C8-48C5-9D05-AF38F41C397E%7d&amp;version=1&amp;md=8-14-200712-47-51PM">
            <a:hlinkClick r:id="rId9"/>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37" name="Group 337"/>
          <p:cNvGrpSpPr/>
          <p:nvPr/>
        </p:nvGrpSpPr>
        <p:grpSpPr>
          <a:xfrm>
            <a:off x="1897380" y="2842081"/>
            <a:ext cx="5196840" cy="261164"/>
            <a:chOff x="1897380" y="3314700"/>
            <a:chExt cx="5196840" cy="261164"/>
          </a:xfrm>
        </p:grpSpPr>
        <p:sp>
          <p:nvSpPr>
            <p:cNvPr id="339" name="Rectangle 338"/>
            <p:cNvSpPr/>
            <p:nvPr/>
          </p:nvSpPr>
          <p:spPr>
            <a:xfrm>
              <a:off x="2484120" y="3314700"/>
              <a:ext cx="1152880" cy="257956"/>
            </a:xfrm>
            <a:prstGeom prst="rect">
              <a:avLst/>
            </a:prstGeom>
          </p:spPr>
          <p:txBody>
            <a:bodyPr wrap="none">
              <a:spAutoFit/>
            </a:bodyPr>
            <a:lstStyle/>
            <a:p>
              <a:pPr>
                <a:lnSpc>
                  <a:spcPct val="150000"/>
                </a:lnSpc>
              </a:pPr>
              <a:r>
                <a:rPr lang="en-US" sz="800" b="1" dirty="0">
                  <a:solidFill>
                    <a:schemeClr val="accent1">
                      <a:lumMod val="75000"/>
                    </a:schemeClr>
                  </a:solidFill>
                </a:rPr>
                <a:t>Real Estate Knowledge</a:t>
              </a:r>
            </a:p>
          </p:txBody>
        </p:sp>
        <p:pic>
          <p:nvPicPr>
            <p:cNvPr id="340" name="Picture 3"/>
            <p:cNvPicPr>
              <a:picLocks noChangeAspect="1" noChangeArrowheads="1"/>
            </p:cNvPicPr>
            <p:nvPr/>
          </p:nvPicPr>
          <p:blipFill>
            <a:blip r:embed="rId5"/>
            <a:srcRect/>
            <a:stretch>
              <a:fillRect/>
            </a:stretch>
          </p:blipFill>
          <p:spPr bwMode="auto">
            <a:xfrm>
              <a:off x="2282190" y="3396615"/>
              <a:ext cx="133350" cy="123825"/>
            </a:xfrm>
            <a:prstGeom prst="rect">
              <a:avLst/>
            </a:prstGeom>
            <a:noFill/>
            <a:ln w="9525">
              <a:noFill/>
              <a:miter lim="800000"/>
              <a:headEnd/>
              <a:tailEnd/>
            </a:ln>
            <a:effectLst/>
          </p:spPr>
        </p:pic>
        <p:grpSp>
          <p:nvGrpSpPr>
            <p:cNvPr id="38" name="Group 36"/>
            <p:cNvGrpSpPr/>
            <p:nvPr/>
          </p:nvGrpSpPr>
          <p:grpSpPr>
            <a:xfrm>
              <a:off x="4043362" y="3363785"/>
              <a:ext cx="391478" cy="200055"/>
              <a:chOff x="242356" y="1763585"/>
              <a:chExt cx="391478" cy="200055"/>
            </a:xfrm>
          </p:grpSpPr>
          <p:pic>
            <p:nvPicPr>
              <p:cNvPr id="349" name="Picture 348"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350" name="TextBox 349"/>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51" name="Right Triangle 3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39" name="Group 343"/>
            <p:cNvGrpSpPr/>
            <p:nvPr/>
          </p:nvGrpSpPr>
          <p:grpSpPr>
            <a:xfrm>
              <a:off x="4739640" y="3360420"/>
              <a:ext cx="374754" cy="200055"/>
              <a:chOff x="4739640" y="4659185"/>
              <a:chExt cx="374754" cy="200055"/>
            </a:xfrm>
          </p:grpSpPr>
          <p:sp>
            <p:nvSpPr>
              <p:cNvPr id="346" name="TextBox 34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22</a:t>
                </a:r>
              </a:p>
            </p:txBody>
          </p:sp>
          <p:sp>
            <p:nvSpPr>
              <p:cNvPr id="347" name="Right Triangle 34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8" name="Picture 347"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40"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1" name="Group 174"/>
            <p:cNvGrpSpPr/>
            <p:nvPr/>
          </p:nvGrpSpPr>
          <p:grpSpPr>
            <a:xfrm>
              <a:off x="2514600" y="2445243"/>
              <a:ext cx="4114800" cy="200055"/>
              <a:chOff x="2514600" y="3464239"/>
              <a:chExt cx="4114800" cy="200055"/>
            </a:xfrm>
          </p:grpSpPr>
          <p:sp>
            <p:nvSpPr>
              <p:cNvPr id="180" name="TextBox 179"/>
              <p:cNvSpPr txBox="1"/>
              <p:nvPr/>
            </p:nvSpPr>
            <p:spPr>
              <a:xfrm>
                <a:off x="553974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87" name="TextBox 186"/>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SHARED</a:t>
                </a:r>
                <a:endParaRPr lang="en-US" sz="200" dirty="0">
                  <a:solidFill>
                    <a:srgbClr val="297BC6"/>
                  </a:solidFill>
                  <a:latin typeface="Segoe UI" pitchFamily="34" charset="0"/>
                  <a:cs typeface="Segoe UI" pitchFamily="34" charset="0"/>
                </a:endParaRPr>
              </a:p>
            </p:txBody>
          </p:sp>
          <p:sp>
            <p:nvSpPr>
              <p:cNvPr id="216" name="TextBox 215"/>
              <p:cNvSpPr txBox="1"/>
              <p:nvPr/>
            </p:nvSpPr>
            <p:spPr>
              <a:xfrm>
                <a:off x="4640584"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FILES</a:t>
                </a:r>
                <a:endParaRPr lang="en-US" sz="200" dirty="0">
                  <a:solidFill>
                    <a:srgbClr val="297BC6"/>
                  </a:solidFill>
                  <a:latin typeface="Segoe UI" pitchFamily="34" charset="0"/>
                  <a:cs typeface="Segoe UI" pitchFamily="34" charset="0"/>
                </a:endParaRPr>
              </a:p>
            </p:txBody>
          </p:sp>
        </p:grpSp>
        <p:pic>
          <p:nvPicPr>
            <p:cNvPr id="80899" name="Picture 3"/>
            <p:cNvPicPr>
              <a:picLocks noChangeAspect="1" noChangeArrowheads="1"/>
            </p:cNvPicPr>
            <p:nvPr/>
          </p:nvPicPr>
          <p:blipFill>
            <a:blip r:embed="rId5"/>
            <a:srcRect/>
            <a:stretch>
              <a:fillRect/>
            </a:stretch>
          </p:blipFill>
          <p:spPr bwMode="auto">
            <a:xfrm>
              <a:off x="2282190" y="2475545"/>
              <a:ext cx="133350" cy="123825"/>
            </a:xfrm>
            <a:prstGeom prst="rect">
              <a:avLst/>
            </a:prstGeom>
            <a:noFill/>
            <a:ln w="9525">
              <a:noFill/>
              <a:miter lim="800000"/>
              <a:headEnd/>
              <a:tailEnd/>
            </a:ln>
            <a:effectLst/>
          </p:spPr>
        </p:pic>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598134"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31390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42" name="Group 355"/>
          <p:cNvGrpSpPr/>
          <p:nvPr/>
        </p:nvGrpSpPr>
        <p:grpSpPr>
          <a:xfrm>
            <a:off x="1905000" y="4122599"/>
            <a:ext cx="5196840" cy="268784"/>
            <a:chOff x="1905000" y="4046220"/>
            <a:chExt cx="5196840" cy="268784"/>
          </a:xfrm>
        </p:grpSpPr>
        <p:cxnSp>
          <p:nvCxnSpPr>
            <p:cNvPr id="357" name="Straight Connector 35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3" name="Group 357"/>
            <p:cNvGrpSpPr/>
            <p:nvPr/>
          </p:nvGrpSpPr>
          <p:grpSpPr>
            <a:xfrm>
              <a:off x="1995489" y="4046220"/>
              <a:ext cx="4802278" cy="268784"/>
              <a:chOff x="1995489" y="4046220"/>
              <a:chExt cx="4802278" cy="268784"/>
            </a:xfrm>
          </p:grpSpPr>
          <p:pic>
            <p:nvPicPr>
              <p:cNvPr id="359" name="Picture 3"/>
              <p:cNvPicPr>
                <a:picLocks noChangeAspect="1" noChangeArrowheads="1"/>
              </p:cNvPicPr>
              <p:nvPr/>
            </p:nvPicPr>
            <p:blipFill>
              <a:blip r:embed="rId5"/>
              <a:srcRect/>
              <a:stretch>
                <a:fillRect/>
              </a:stretch>
            </p:blipFill>
            <p:spPr bwMode="auto">
              <a:xfrm>
                <a:off x="2282190" y="4135484"/>
                <a:ext cx="133350" cy="123825"/>
              </a:xfrm>
              <a:prstGeom prst="rect">
                <a:avLst/>
              </a:prstGeom>
              <a:noFill/>
              <a:ln w="9525">
                <a:noFill/>
                <a:miter lim="800000"/>
                <a:headEnd/>
                <a:tailEnd/>
              </a:ln>
              <a:effectLst/>
            </p:spPr>
          </p:pic>
          <p:sp>
            <p:nvSpPr>
              <p:cNvPr id="360" name="Rectangle 359"/>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361" name="Picture 360"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4" name="Group 36"/>
              <p:cNvGrpSpPr/>
              <p:nvPr/>
            </p:nvGrpSpPr>
            <p:grpSpPr>
              <a:xfrm>
                <a:off x="4043362" y="4104521"/>
                <a:ext cx="368618" cy="200055"/>
                <a:chOff x="242356" y="1763585"/>
                <a:chExt cx="368618" cy="200055"/>
              </a:xfrm>
            </p:grpSpPr>
            <p:pic>
              <p:nvPicPr>
                <p:cNvPr id="368" name="Picture 367"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369" name="TextBox 36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70" name="Right Triangle 369"/>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 name="Group 362"/>
              <p:cNvGrpSpPr/>
              <p:nvPr/>
            </p:nvGrpSpPr>
            <p:grpSpPr>
              <a:xfrm>
                <a:off x="4739640" y="4105004"/>
                <a:ext cx="374754" cy="200055"/>
                <a:chOff x="4739640" y="4659185"/>
                <a:chExt cx="374754" cy="200055"/>
              </a:xfrm>
            </p:grpSpPr>
            <p:sp>
              <p:nvSpPr>
                <p:cNvPr id="365" name="TextBox 3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366" name="Right Triangle 3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7" name="Picture 366"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64" name="Rectangle 363"/>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1:15 PM</a:t>
                </a:r>
              </a:p>
            </p:txBody>
          </p:sp>
        </p:grpSp>
      </p:grpSp>
      <p:grpSp>
        <p:nvGrpSpPr>
          <p:cNvPr id="49" name="Group 384"/>
          <p:cNvGrpSpPr/>
          <p:nvPr/>
        </p:nvGrpSpPr>
        <p:grpSpPr>
          <a:xfrm>
            <a:off x="1905000" y="4313099"/>
            <a:ext cx="5196840" cy="266879"/>
            <a:chOff x="1905000" y="4229100"/>
            <a:chExt cx="5196840" cy="266879"/>
          </a:xfrm>
        </p:grpSpPr>
        <p:cxnSp>
          <p:nvCxnSpPr>
            <p:cNvPr id="386" name="Straight Connector 38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0" name="Group 386"/>
            <p:cNvGrpSpPr/>
            <p:nvPr/>
          </p:nvGrpSpPr>
          <p:grpSpPr>
            <a:xfrm>
              <a:off x="1995489" y="4229100"/>
              <a:ext cx="4853574" cy="266879"/>
              <a:chOff x="1995489" y="4229100"/>
              <a:chExt cx="4853574" cy="266879"/>
            </a:xfrm>
          </p:grpSpPr>
          <p:pic>
            <p:nvPicPr>
              <p:cNvPr id="388" name="Picture 3"/>
              <p:cNvPicPr>
                <a:picLocks noChangeAspect="1" noChangeArrowheads="1"/>
              </p:cNvPicPr>
              <p:nvPr/>
            </p:nvPicPr>
            <p:blipFill>
              <a:blip r:embed="rId5"/>
              <a:srcRect/>
              <a:stretch>
                <a:fillRect/>
              </a:stretch>
            </p:blipFill>
            <p:spPr bwMode="auto">
              <a:xfrm>
                <a:off x="2282190" y="4317820"/>
                <a:ext cx="133350" cy="123825"/>
              </a:xfrm>
              <a:prstGeom prst="rect">
                <a:avLst/>
              </a:prstGeom>
              <a:noFill/>
              <a:ln w="9525">
                <a:noFill/>
                <a:miter lim="800000"/>
                <a:headEnd/>
                <a:tailEnd/>
              </a:ln>
              <a:effectLst/>
            </p:spPr>
          </p:pic>
          <p:sp>
            <p:nvSpPr>
              <p:cNvPr id="389" name="Rectangle 388"/>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390" name="Picture 389"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51" name="Group 36"/>
              <p:cNvGrpSpPr/>
              <p:nvPr/>
            </p:nvGrpSpPr>
            <p:grpSpPr>
              <a:xfrm>
                <a:off x="4043362" y="4289705"/>
                <a:ext cx="368618" cy="200055"/>
                <a:chOff x="242356" y="1763585"/>
                <a:chExt cx="368618" cy="200055"/>
              </a:xfrm>
            </p:grpSpPr>
            <p:pic>
              <p:nvPicPr>
                <p:cNvPr id="397" name="Picture 396"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398" name="TextBox 397"/>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9" name="Right Triangle 39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391"/>
              <p:cNvGrpSpPr/>
              <p:nvPr/>
            </p:nvGrpSpPr>
            <p:grpSpPr>
              <a:xfrm>
                <a:off x="4739640" y="4291150"/>
                <a:ext cx="374754" cy="200055"/>
                <a:chOff x="4739640" y="4659185"/>
                <a:chExt cx="374754" cy="200055"/>
              </a:xfrm>
            </p:grpSpPr>
            <p:sp>
              <p:nvSpPr>
                <p:cNvPr id="394" name="TextBox 393"/>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5" name="Right Triangle 394"/>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6" name="Picture 395"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93" name="Rectangle 392"/>
              <p:cNvSpPr/>
              <p:nvPr/>
            </p:nvSpPr>
            <p:spPr>
              <a:xfrm>
                <a:off x="5761906" y="4280535"/>
                <a:ext cx="1087157" cy="215444"/>
              </a:xfrm>
              <a:prstGeom prst="rect">
                <a:avLst/>
              </a:prstGeom>
            </p:spPr>
            <p:txBody>
              <a:bodyPr wrap="none">
                <a:spAutoFit/>
              </a:bodyPr>
              <a:lstStyle/>
              <a:p>
                <a:r>
                  <a:rPr lang="en-US" sz="800" dirty="0">
                    <a:solidFill>
                      <a:schemeClr val="accent1">
                        <a:lumMod val="75000"/>
                      </a:schemeClr>
                    </a:solidFill>
                  </a:rPr>
                  <a:t>Yesterday;   12:15 PM</a:t>
                </a:r>
              </a:p>
            </p:txBody>
          </p:sp>
        </p:grpSp>
      </p:grpSp>
      <p:grpSp>
        <p:nvGrpSpPr>
          <p:cNvPr id="53" name="Group 399"/>
          <p:cNvGrpSpPr/>
          <p:nvPr/>
        </p:nvGrpSpPr>
        <p:grpSpPr>
          <a:xfrm>
            <a:off x="1905000" y="6034861"/>
            <a:ext cx="5196840" cy="274499"/>
            <a:chOff x="1905000" y="4594860"/>
            <a:chExt cx="5196840" cy="274499"/>
          </a:xfrm>
        </p:grpSpPr>
        <p:pic>
          <p:nvPicPr>
            <p:cNvPr id="401" name="Picture 3"/>
            <p:cNvPicPr>
              <a:picLocks noChangeAspect="1" noChangeArrowheads="1"/>
            </p:cNvPicPr>
            <p:nvPr/>
          </p:nvPicPr>
          <p:blipFill>
            <a:blip r:embed="rId5"/>
            <a:srcRect/>
            <a:stretch>
              <a:fillRect/>
            </a:stretch>
          </p:blipFill>
          <p:spPr bwMode="auto">
            <a:xfrm>
              <a:off x="2282190" y="4682490"/>
              <a:ext cx="133350" cy="123825"/>
            </a:xfrm>
            <a:prstGeom prst="rect">
              <a:avLst/>
            </a:prstGeom>
            <a:noFill/>
            <a:ln w="9525">
              <a:noFill/>
              <a:miter lim="800000"/>
              <a:headEnd/>
              <a:tailEnd/>
            </a:ln>
            <a:effectLst/>
          </p:spPr>
        </p:pic>
        <p:cxnSp>
          <p:nvCxnSpPr>
            <p:cNvPr id="402" name="Straight Connector 401"/>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3" name="Rectangle 402"/>
            <p:cNvSpPr/>
            <p:nvPr/>
          </p:nvSpPr>
          <p:spPr>
            <a:xfrm>
              <a:off x="2484120" y="4594860"/>
              <a:ext cx="763351" cy="257956"/>
            </a:xfrm>
            <a:prstGeom prst="rect">
              <a:avLst/>
            </a:prstGeom>
          </p:spPr>
          <p:txBody>
            <a:bodyPr wrap="none">
              <a:spAutoFit/>
            </a:bodyPr>
            <a:lstStyle/>
            <a:p>
              <a:pPr>
                <a:lnSpc>
                  <a:spcPct val="150000"/>
                </a:lnSpc>
              </a:pPr>
              <a:r>
                <a:rPr lang="en-US" sz="800" dirty="0">
                  <a:solidFill>
                    <a:schemeClr val="accent1">
                      <a:lumMod val="75000"/>
                    </a:schemeClr>
                  </a:solidFill>
                </a:rPr>
                <a:t>Digital Photos</a:t>
              </a:r>
            </a:p>
          </p:txBody>
        </p:sp>
        <p:pic>
          <p:nvPicPr>
            <p:cNvPr id="404" name="Picture 403"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54" name="Group 36"/>
            <p:cNvGrpSpPr/>
            <p:nvPr/>
          </p:nvGrpSpPr>
          <p:grpSpPr>
            <a:xfrm>
              <a:off x="4043362" y="4660075"/>
              <a:ext cx="376238" cy="200055"/>
              <a:chOff x="242356" y="1763585"/>
              <a:chExt cx="376238" cy="200055"/>
            </a:xfrm>
          </p:grpSpPr>
          <p:pic>
            <p:nvPicPr>
              <p:cNvPr id="411" name="Picture 410"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412" name="TextBox 411"/>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413" name="Right Triangle 41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 name="Group 405"/>
            <p:cNvGrpSpPr/>
            <p:nvPr/>
          </p:nvGrpSpPr>
          <p:grpSpPr>
            <a:xfrm>
              <a:off x="4739640" y="4663440"/>
              <a:ext cx="374754" cy="200055"/>
              <a:chOff x="4739640" y="4659185"/>
              <a:chExt cx="374754" cy="200055"/>
            </a:xfrm>
          </p:grpSpPr>
          <p:sp>
            <p:nvSpPr>
              <p:cNvPr id="408" name="TextBox 40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09" name="Right Triangle 40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0" name="Picture 409"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407" name="Rectangle 406"/>
            <p:cNvSpPr/>
            <p:nvPr/>
          </p:nvSpPr>
          <p:spPr>
            <a:xfrm>
              <a:off x="5761906" y="4653915"/>
              <a:ext cx="1063112" cy="215444"/>
            </a:xfrm>
            <a:prstGeom prst="rect">
              <a:avLst/>
            </a:prstGeom>
          </p:spPr>
          <p:txBody>
            <a:bodyPr wrap="none">
              <a:spAutoFit/>
            </a:bodyPr>
            <a:lstStyle/>
            <a:p>
              <a:r>
                <a:rPr lang="en-US" sz="800" dirty="0">
                  <a:solidFill>
                    <a:schemeClr val="accent1">
                      <a:lumMod val="75000"/>
                    </a:schemeClr>
                  </a:solidFill>
                </a:rPr>
                <a:t>12/31/08;   12:25 PM</a:t>
              </a:r>
            </a:p>
          </p:txBody>
        </p:sp>
      </p:grpSp>
      <p:grpSp>
        <p:nvGrpSpPr>
          <p:cNvPr id="56" name="Group 413"/>
          <p:cNvGrpSpPr/>
          <p:nvPr/>
        </p:nvGrpSpPr>
        <p:grpSpPr>
          <a:xfrm>
            <a:off x="1905000" y="6240601"/>
            <a:ext cx="5196840" cy="276999"/>
            <a:chOff x="1905000" y="4594860"/>
            <a:chExt cx="5196840" cy="276999"/>
          </a:xfrm>
        </p:grpSpPr>
        <p:pic>
          <p:nvPicPr>
            <p:cNvPr id="415" name="Picture 3"/>
            <p:cNvPicPr>
              <a:picLocks noChangeAspect="1" noChangeArrowheads="1"/>
            </p:cNvPicPr>
            <p:nvPr/>
          </p:nvPicPr>
          <p:blipFill>
            <a:blip r:embed="rId5"/>
            <a:srcRect/>
            <a:stretch>
              <a:fillRect/>
            </a:stretch>
          </p:blipFill>
          <p:spPr bwMode="auto">
            <a:xfrm>
              <a:off x="2282190" y="4682490"/>
              <a:ext cx="133350" cy="123825"/>
            </a:xfrm>
            <a:prstGeom prst="rect">
              <a:avLst/>
            </a:prstGeom>
            <a:noFill/>
            <a:ln w="9525">
              <a:noFill/>
              <a:miter lim="800000"/>
              <a:headEnd/>
              <a:tailEnd/>
            </a:ln>
            <a:effectLst/>
          </p:spPr>
        </p:pic>
        <p:cxnSp>
          <p:nvCxnSpPr>
            <p:cNvPr id="416" name="Straight Connector 415"/>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7" name="Rectangle 416"/>
            <p:cNvSpPr/>
            <p:nvPr/>
          </p:nvSpPr>
          <p:spPr>
            <a:xfrm>
              <a:off x="2484120" y="4594860"/>
              <a:ext cx="1138453" cy="276999"/>
            </a:xfrm>
            <a:prstGeom prst="rect">
              <a:avLst/>
            </a:prstGeom>
          </p:spPr>
          <p:txBody>
            <a:bodyPr wrap="none">
              <a:spAutoFit/>
            </a:bodyPr>
            <a:lstStyle/>
            <a:p>
              <a:pPr>
                <a:lnSpc>
                  <a:spcPct val="150000"/>
                </a:lnSpc>
              </a:pPr>
              <a:r>
                <a:rPr lang="en-US" sz="800" dirty="0">
                  <a:solidFill>
                    <a:schemeClr val="accent1">
                      <a:lumMod val="75000"/>
                    </a:schemeClr>
                  </a:solidFill>
                </a:rPr>
                <a:t>Christmas Thank </a:t>
              </a:r>
              <a:r>
                <a:rPr lang="en-US" sz="800" dirty="0" err="1">
                  <a:solidFill>
                    <a:schemeClr val="accent1">
                      <a:lumMod val="75000"/>
                    </a:schemeClr>
                  </a:solidFill>
                </a:rPr>
                <a:t>Yous</a:t>
              </a:r>
              <a:endParaRPr lang="en-US" sz="800" dirty="0">
                <a:solidFill>
                  <a:schemeClr val="accent1">
                    <a:lumMod val="75000"/>
                  </a:schemeClr>
                </a:solidFill>
              </a:endParaRPr>
            </a:p>
          </p:txBody>
        </p:sp>
        <p:pic>
          <p:nvPicPr>
            <p:cNvPr id="418" name="Picture 417"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57" name="Group 36"/>
            <p:cNvGrpSpPr/>
            <p:nvPr/>
          </p:nvGrpSpPr>
          <p:grpSpPr>
            <a:xfrm>
              <a:off x="4043362" y="4660075"/>
              <a:ext cx="376238" cy="200055"/>
              <a:chOff x="242356" y="1763585"/>
              <a:chExt cx="376238" cy="200055"/>
            </a:xfrm>
          </p:grpSpPr>
          <p:pic>
            <p:nvPicPr>
              <p:cNvPr id="425" name="Picture 424"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426" name="TextBox 425"/>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427" name="Right Triangle 426"/>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 name="Group 419"/>
            <p:cNvGrpSpPr/>
            <p:nvPr/>
          </p:nvGrpSpPr>
          <p:grpSpPr>
            <a:xfrm>
              <a:off x="4739640" y="4663440"/>
              <a:ext cx="374754" cy="200055"/>
              <a:chOff x="4739640" y="4659185"/>
              <a:chExt cx="374754" cy="200055"/>
            </a:xfrm>
          </p:grpSpPr>
          <p:sp>
            <p:nvSpPr>
              <p:cNvPr id="422" name="TextBox 421"/>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23" name="Right Triangle 422"/>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4" name="Picture 423"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421" name="Rectangle 420"/>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12/26/08;   1:15 PM</a:t>
              </a:r>
            </a:p>
          </p:txBody>
        </p:sp>
      </p:grpSp>
      <p:grpSp>
        <p:nvGrpSpPr>
          <p:cNvPr id="59"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0"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54" name="Group 253"/>
          <p:cNvGrpSpPr/>
          <p:nvPr/>
        </p:nvGrpSpPr>
        <p:grpSpPr>
          <a:xfrm>
            <a:off x="1889760" y="4664564"/>
            <a:ext cx="5212080" cy="1441556"/>
            <a:chOff x="1889760" y="4664564"/>
            <a:chExt cx="5212080" cy="1441556"/>
          </a:xfrm>
        </p:grpSpPr>
        <p:cxnSp>
          <p:nvCxnSpPr>
            <p:cNvPr id="463" name="Straight Connector 462"/>
            <p:cNvCxnSpPr/>
            <p:nvPr/>
          </p:nvCxnSpPr>
          <p:spPr>
            <a:xfrm>
              <a:off x="1889760" y="58597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52" name="Group 251"/>
            <p:cNvGrpSpPr/>
            <p:nvPr/>
          </p:nvGrpSpPr>
          <p:grpSpPr>
            <a:xfrm>
              <a:off x="1889760" y="4664564"/>
              <a:ext cx="5212080" cy="1441556"/>
              <a:chOff x="1889760" y="4664564"/>
              <a:chExt cx="5212080" cy="1441556"/>
            </a:xfrm>
          </p:grpSpPr>
          <p:pic>
            <p:nvPicPr>
              <p:cNvPr id="461" name="Picture 460" descr="collapso.gif"/>
              <p:cNvPicPr>
                <a:picLocks noChangeAspect="1"/>
              </p:cNvPicPr>
              <p:nvPr/>
            </p:nvPicPr>
            <p:blipFill>
              <a:blip r:embed="rId10"/>
              <a:stretch>
                <a:fillRect/>
              </a:stretch>
            </p:blipFill>
            <p:spPr>
              <a:xfrm>
                <a:off x="1889760" y="4771244"/>
                <a:ext cx="85725" cy="85725"/>
              </a:xfrm>
              <a:prstGeom prst="rect">
                <a:avLst/>
              </a:prstGeom>
            </p:spPr>
          </p:pic>
          <p:grpSp>
            <p:nvGrpSpPr>
              <p:cNvPr id="251" name="Group 250"/>
              <p:cNvGrpSpPr/>
              <p:nvPr/>
            </p:nvGrpSpPr>
            <p:grpSpPr>
              <a:xfrm>
                <a:off x="1889760" y="4664564"/>
                <a:ext cx="5212080" cy="1441556"/>
                <a:chOff x="1889760" y="4664564"/>
                <a:chExt cx="5212080" cy="1441556"/>
              </a:xfrm>
            </p:grpSpPr>
            <p:grpSp>
              <p:nvGrpSpPr>
                <p:cNvPr id="9" name="Group 325"/>
                <p:cNvGrpSpPr/>
                <p:nvPr/>
              </p:nvGrpSpPr>
              <p:grpSpPr>
                <a:xfrm>
                  <a:off x="1905000" y="4869180"/>
                  <a:ext cx="5196840" cy="268784"/>
                  <a:chOff x="1905000" y="4046220"/>
                  <a:chExt cx="5196840" cy="268784"/>
                </a:xfrm>
              </p:grpSpPr>
              <p:cxnSp>
                <p:nvCxnSpPr>
                  <p:cNvPr id="117" name="Straight Connector 11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0" name="Group 324"/>
                  <p:cNvGrpSpPr/>
                  <p:nvPr/>
                </p:nvGrpSpPr>
                <p:grpSpPr>
                  <a:xfrm>
                    <a:off x="1995489" y="4046220"/>
                    <a:ext cx="4802278" cy="268784"/>
                    <a:chOff x="1995489" y="4046220"/>
                    <a:chExt cx="4802278" cy="268784"/>
                  </a:xfrm>
                </p:grpSpPr>
                <p:pic>
                  <p:nvPicPr>
                    <p:cNvPr id="91" name="Picture 3"/>
                    <p:cNvPicPr>
                      <a:picLocks noChangeAspect="1" noChangeArrowheads="1"/>
                    </p:cNvPicPr>
                    <p:nvPr/>
                  </p:nvPicPr>
                  <p:blipFill>
                    <a:blip r:embed="rId5"/>
                    <a:srcRect/>
                    <a:stretch>
                      <a:fillRect/>
                    </a:stretch>
                  </p:blipFill>
                  <p:spPr bwMode="auto">
                    <a:xfrm>
                      <a:off x="2282190" y="4135484"/>
                      <a:ext cx="133350" cy="123825"/>
                    </a:xfrm>
                    <a:prstGeom prst="rect">
                      <a:avLst/>
                    </a:prstGeom>
                    <a:noFill/>
                    <a:ln w="9525">
                      <a:noFill/>
                      <a:miter lim="800000"/>
                      <a:headEnd/>
                      <a:tailEnd/>
                    </a:ln>
                    <a:effectLst/>
                  </p:spPr>
                </p:pic>
                <p:sp>
                  <p:nvSpPr>
                    <p:cNvPr id="145" name="Rectangle 144"/>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168" name="Picture 167"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11" name="Group 36"/>
                    <p:cNvGrpSpPr/>
                    <p:nvPr/>
                  </p:nvGrpSpPr>
                  <p:grpSpPr>
                    <a:xfrm>
                      <a:off x="4043362" y="4104521"/>
                      <a:ext cx="368618" cy="200055"/>
                      <a:chOff x="242356" y="1763585"/>
                      <a:chExt cx="368618" cy="200055"/>
                    </a:xfrm>
                  </p:grpSpPr>
                  <p:pic>
                    <p:nvPicPr>
                      <p:cNvPr id="213" name="Picture 212"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219" name="TextBox 21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23" name="Right Triangle 22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275"/>
                    <p:cNvGrpSpPr/>
                    <p:nvPr/>
                  </p:nvGrpSpPr>
                  <p:grpSpPr>
                    <a:xfrm>
                      <a:off x="4739640" y="4105004"/>
                      <a:ext cx="374754" cy="200055"/>
                      <a:chOff x="4739640" y="4659185"/>
                      <a:chExt cx="374754" cy="200055"/>
                    </a:xfrm>
                  </p:grpSpPr>
                  <p:sp>
                    <p:nvSpPr>
                      <p:cNvPr id="277" name="TextBox 276"/>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278" name="Right Triangle 277"/>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9" name="Picture 278"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293" name="Rectangle 292"/>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1:13 PM</a:t>
                      </a:r>
                    </a:p>
                  </p:txBody>
                </p:sp>
              </p:grpSp>
            </p:grpSp>
            <p:grpSp>
              <p:nvGrpSpPr>
                <p:cNvPr id="16" name="Group 322"/>
                <p:cNvGrpSpPr/>
                <p:nvPr/>
              </p:nvGrpSpPr>
              <p:grpSpPr>
                <a:xfrm>
                  <a:off x="1905000" y="5242739"/>
                  <a:ext cx="5196840" cy="274499"/>
                  <a:chOff x="1905000" y="4411980"/>
                  <a:chExt cx="5196840" cy="274499"/>
                </a:xfrm>
              </p:grpSpPr>
              <p:pic>
                <p:nvPicPr>
                  <p:cNvPr id="93" name="Picture 3"/>
                  <p:cNvPicPr>
                    <a:picLocks noChangeAspect="1" noChangeArrowheads="1"/>
                  </p:cNvPicPr>
                  <p:nvPr/>
                </p:nvPicPr>
                <p:blipFill>
                  <a:blip r:embed="rId5"/>
                  <a:srcRect/>
                  <a:stretch>
                    <a:fillRect/>
                  </a:stretch>
                </p:blipFill>
                <p:spPr bwMode="auto">
                  <a:xfrm>
                    <a:off x="2282190" y="4500156"/>
                    <a:ext cx="133350" cy="123825"/>
                  </a:xfrm>
                  <a:prstGeom prst="rect">
                    <a:avLst/>
                  </a:prstGeom>
                  <a:noFill/>
                  <a:ln w="9525">
                    <a:noFill/>
                    <a:miter lim="800000"/>
                    <a:headEnd/>
                    <a:tailEnd/>
                  </a:ln>
                  <a:effectLst/>
                </p:spPr>
              </p:pic>
              <p:cxnSp>
                <p:nvCxnSpPr>
                  <p:cNvPr id="120" name="Straight Connector 119"/>
                  <p:cNvCxnSpPr/>
                  <p:nvPr/>
                </p:nvCxnSpPr>
                <p:spPr>
                  <a:xfrm>
                    <a:off x="1905000" y="4654734"/>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2484120" y="4411980"/>
                    <a:ext cx="957313" cy="257956"/>
                  </a:xfrm>
                  <a:prstGeom prst="rect">
                    <a:avLst/>
                  </a:prstGeom>
                </p:spPr>
                <p:txBody>
                  <a:bodyPr wrap="none">
                    <a:spAutoFit/>
                  </a:bodyPr>
                  <a:lstStyle/>
                  <a:p>
                    <a:pPr>
                      <a:lnSpc>
                        <a:spcPct val="150000"/>
                      </a:lnSpc>
                    </a:pPr>
                    <a:r>
                      <a:rPr lang="en-US" sz="800" dirty="0">
                        <a:solidFill>
                          <a:schemeClr val="accent1">
                            <a:lumMod val="75000"/>
                          </a:schemeClr>
                        </a:solidFill>
                      </a:rPr>
                      <a:t>Charlie’s Childcare</a:t>
                    </a:r>
                  </a:p>
                </p:txBody>
              </p:sp>
              <p:pic>
                <p:nvPicPr>
                  <p:cNvPr id="165" name="Picture 164"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517418"/>
                    <a:ext cx="104775" cy="104775"/>
                  </a:xfrm>
                  <a:prstGeom prst="rect">
                    <a:avLst/>
                  </a:prstGeom>
                </p:spPr>
              </p:pic>
              <p:grpSp>
                <p:nvGrpSpPr>
                  <p:cNvPr id="17" name="Group 36"/>
                  <p:cNvGrpSpPr/>
                  <p:nvPr/>
                </p:nvGrpSpPr>
                <p:grpSpPr>
                  <a:xfrm>
                    <a:off x="4043362" y="4474889"/>
                    <a:ext cx="368618" cy="200055"/>
                    <a:chOff x="242356" y="1763585"/>
                    <a:chExt cx="368618" cy="200055"/>
                  </a:xfrm>
                </p:grpSpPr>
                <p:pic>
                  <p:nvPicPr>
                    <p:cNvPr id="184" name="Picture 183"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186" name="TextBox 185"/>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189" name="Right Triangle 18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283"/>
                  <p:cNvGrpSpPr/>
                  <p:nvPr/>
                </p:nvGrpSpPr>
                <p:grpSpPr>
                  <a:xfrm>
                    <a:off x="4739640" y="4477296"/>
                    <a:ext cx="374754" cy="200055"/>
                    <a:chOff x="4739640" y="4659185"/>
                    <a:chExt cx="374754" cy="200055"/>
                  </a:xfrm>
                </p:grpSpPr>
                <p:sp>
                  <p:nvSpPr>
                    <p:cNvPr id="285" name="TextBox 28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4</a:t>
                      </a:r>
                    </a:p>
                  </p:txBody>
                </p:sp>
                <p:sp>
                  <p:nvSpPr>
                    <p:cNvPr id="286" name="Right Triangle 28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7" name="Picture 286"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04" name="Rectangle 303"/>
                  <p:cNvSpPr/>
                  <p:nvPr/>
                </p:nvSpPr>
                <p:spPr>
                  <a:xfrm>
                    <a:off x="5761906" y="4471035"/>
                    <a:ext cx="1018227" cy="215444"/>
                  </a:xfrm>
                  <a:prstGeom prst="rect">
                    <a:avLst/>
                  </a:prstGeom>
                </p:spPr>
                <p:txBody>
                  <a:bodyPr wrap="none">
                    <a:spAutoFit/>
                  </a:bodyPr>
                  <a:lstStyle/>
                  <a:p>
                    <a:r>
                      <a:rPr lang="en-US" sz="800" dirty="0">
                        <a:solidFill>
                          <a:schemeClr val="accent1">
                            <a:lumMod val="75000"/>
                          </a:schemeClr>
                        </a:solidFill>
                      </a:rPr>
                      <a:t>01/01/09;   1:11 AM</a:t>
                    </a:r>
                  </a:p>
                </p:txBody>
              </p:sp>
            </p:grpSp>
            <p:grpSp>
              <p:nvGrpSpPr>
                <p:cNvPr id="23" name="Group 321"/>
                <p:cNvGrpSpPr/>
                <p:nvPr/>
              </p:nvGrpSpPr>
              <p:grpSpPr>
                <a:xfrm>
                  <a:off x="1905000" y="5829121"/>
                  <a:ext cx="5196840" cy="276999"/>
                  <a:chOff x="1905000" y="4594860"/>
                  <a:chExt cx="5196840" cy="276999"/>
                </a:xfrm>
              </p:grpSpPr>
              <p:pic>
                <p:nvPicPr>
                  <p:cNvPr id="95" name="Picture 3"/>
                  <p:cNvPicPr>
                    <a:picLocks noChangeAspect="1" noChangeArrowheads="1"/>
                  </p:cNvPicPr>
                  <p:nvPr/>
                </p:nvPicPr>
                <p:blipFill>
                  <a:blip r:embed="rId5"/>
                  <a:srcRect/>
                  <a:stretch>
                    <a:fillRect/>
                  </a:stretch>
                </p:blipFill>
                <p:spPr bwMode="auto">
                  <a:xfrm>
                    <a:off x="2282190" y="4682490"/>
                    <a:ext cx="133350" cy="123825"/>
                  </a:xfrm>
                  <a:prstGeom prst="rect">
                    <a:avLst/>
                  </a:prstGeom>
                  <a:noFill/>
                  <a:ln w="9525">
                    <a:noFill/>
                    <a:miter lim="800000"/>
                    <a:headEnd/>
                    <a:tailEnd/>
                  </a:ln>
                  <a:effectLst/>
                </p:spPr>
              </p:pic>
              <p:cxnSp>
                <p:nvCxnSpPr>
                  <p:cNvPr id="115" name="Straight Connector 114"/>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a:xfrm>
                    <a:off x="2484120" y="4594860"/>
                    <a:ext cx="1087157" cy="276999"/>
                  </a:xfrm>
                  <a:prstGeom prst="rect">
                    <a:avLst/>
                  </a:prstGeom>
                </p:spPr>
                <p:txBody>
                  <a:bodyPr wrap="none">
                    <a:spAutoFit/>
                  </a:bodyPr>
                  <a:lstStyle/>
                  <a:p>
                    <a:pPr>
                      <a:lnSpc>
                        <a:spcPct val="150000"/>
                      </a:lnSpc>
                    </a:pPr>
                    <a:r>
                      <a:rPr lang="en-US" sz="800" dirty="0">
                        <a:solidFill>
                          <a:schemeClr val="accent1">
                            <a:lumMod val="75000"/>
                          </a:schemeClr>
                        </a:solidFill>
                      </a:rPr>
                      <a:t>New Year’s Festivities</a:t>
                    </a:r>
                  </a:p>
                </p:txBody>
              </p:sp>
              <p:pic>
                <p:nvPicPr>
                  <p:cNvPr id="163" name="Picture 162"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24" name="Group 36"/>
                  <p:cNvGrpSpPr/>
                  <p:nvPr/>
                </p:nvGrpSpPr>
                <p:grpSpPr>
                  <a:xfrm>
                    <a:off x="4043362" y="4660075"/>
                    <a:ext cx="376238" cy="200055"/>
                    <a:chOff x="242356" y="1763585"/>
                    <a:chExt cx="376238" cy="200055"/>
                  </a:xfrm>
                </p:grpSpPr>
                <p:pic>
                  <p:nvPicPr>
                    <p:cNvPr id="199" name="Picture 198"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200" name="TextBox 19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03" name="Right Triangle 20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59"/>
                  <p:cNvGrpSpPr/>
                  <p:nvPr/>
                </p:nvGrpSpPr>
                <p:grpSpPr>
                  <a:xfrm>
                    <a:off x="4739640" y="4663440"/>
                    <a:ext cx="374754" cy="200055"/>
                    <a:chOff x="4739640" y="4659185"/>
                    <a:chExt cx="374754" cy="200055"/>
                  </a:xfrm>
                </p:grpSpPr>
                <p:sp>
                  <p:nvSpPr>
                    <p:cNvPr id="261" name="TextBox 260"/>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62" name="Right Triangle 261"/>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3" name="Picture 262"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06" name="Rectangle 305"/>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12/31/08;   1:15 PM</a:t>
                    </a:r>
                  </a:p>
                </p:txBody>
              </p:sp>
            </p:grpSp>
            <p:sp>
              <p:nvSpPr>
                <p:cNvPr id="456" name="Rectangle 455"/>
                <p:cNvSpPr/>
                <p:nvPr/>
              </p:nvSpPr>
              <p:spPr>
                <a:xfrm>
                  <a:off x="1933220" y="4664564"/>
                  <a:ext cx="660758" cy="257956"/>
                </a:xfrm>
                <a:prstGeom prst="rect">
                  <a:avLst/>
                </a:prstGeom>
              </p:spPr>
              <p:txBody>
                <a:bodyPr wrap="none">
                  <a:spAutoFit/>
                </a:bodyPr>
                <a:lstStyle/>
                <a:p>
                  <a:pPr>
                    <a:lnSpc>
                      <a:spcPct val="150000"/>
                    </a:lnSpc>
                  </a:pPr>
                  <a:r>
                    <a:rPr lang="en-US" sz="800" b="1" dirty="0">
                      <a:solidFill>
                        <a:schemeClr val="tx2">
                          <a:lumMod val="75000"/>
                        </a:schemeClr>
                      </a:solidFill>
                    </a:rPr>
                    <a:t>LAST WEEK</a:t>
                  </a:r>
                </a:p>
              </p:txBody>
            </p:sp>
            <p:sp>
              <p:nvSpPr>
                <p:cNvPr id="457" name="Rectangle 456"/>
                <p:cNvSpPr/>
                <p:nvPr/>
              </p:nvSpPr>
              <p:spPr>
                <a:xfrm>
                  <a:off x="1933220" y="5624684"/>
                  <a:ext cx="936475" cy="257956"/>
                </a:xfrm>
                <a:prstGeom prst="rect">
                  <a:avLst/>
                </a:prstGeom>
              </p:spPr>
              <p:txBody>
                <a:bodyPr wrap="none">
                  <a:spAutoFit/>
                </a:bodyPr>
                <a:lstStyle/>
                <a:p>
                  <a:pPr>
                    <a:lnSpc>
                      <a:spcPct val="150000"/>
                    </a:lnSpc>
                  </a:pPr>
                  <a:r>
                    <a:rPr lang="en-US" sz="800" b="1" dirty="0">
                      <a:solidFill>
                        <a:schemeClr val="tx2">
                          <a:lumMod val="75000"/>
                        </a:schemeClr>
                      </a:solidFill>
                    </a:rPr>
                    <a:t>TWO WEEKS AGO</a:t>
                  </a:r>
                </a:p>
              </p:txBody>
            </p:sp>
            <p:pic>
              <p:nvPicPr>
                <p:cNvPr id="462" name="Picture 461" descr="collapso.gif"/>
                <p:cNvPicPr>
                  <a:picLocks noChangeAspect="1"/>
                </p:cNvPicPr>
                <p:nvPr/>
              </p:nvPicPr>
              <p:blipFill>
                <a:blip r:embed="rId10"/>
                <a:stretch>
                  <a:fillRect/>
                </a:stretch>
              </p:blipFill>
              <p:spPr>
                <a:xfrm>
                  <a:off x="1889760" y="5731364"/>
                  <a:ext cx="85725" cy="85725"/>
                </a:xfrm>
                <a:prstGeom prst="rect">
                  <a:avLst/>
                </a:prstGeom>
              </p:spPr>
            </p:pic>
            <p:cxnSp>
              <p:nvCxnSpPr>
                <p:cNvPr id="464" name="Straight Connector 463"/>
                <p:cNvCxnSpPr/>
                <p:nvPr/>
              </p:nvCxnSpPr>
              <p:spPr>
                <a:xfrm>
                  <a:off x="1889760" y="4908404"/>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grpSp>
      <p:grpSp>
        <p:nvGrpSpPr>
          <p:cNvPr id="253" name="Group 252"/>
          <p:cNvGrpSpPr/>
          <p:nvPr/>
        </p:nvGrpSpPr>
        <p:grpSpPr>
          <a:xfrm>
            <a:off x="1889760" y="3528060"/>
            <a:ext cx="5212080" cy="688658"/>
            <a:chOff x="1889760" y="3528060"/>
            <a:chExt cx="5212080" cy="688658"/>
          </a:xfrm>
        </p:grpSpPr>
        <p:grpSp>
          <p:nvGrpSpPr>
            <p:cNvPr id="26" name="Group 328"/>
            <p:cNvGrpSpPr/>
            <p:nvPr/>
          </p:nvGrpSpPr>
          <p:grpSpPr>
            <a:xfrm>
              <a:off x="1905000" y="3733800"/>
              <a:ext cx="5196840" cy="257956"/>
              <a:chOff x="1905000" y="3680460"/>
              <a:chExt cx="5196840" cy="257956"/>
            </a:xfrm>
          </p:grpSpPr>
          <p:pic>
            <p:nvPicPr>
              <p:cNvPr id="89" name="Picture 3"/>
              <p:cNvPicPr>
                <a:picLocks noChangeAspect="1" noChangeArrowheads="1"/>
              </p:cNvPicPr>
              <p:nvPr/>
            </p:nvPicPr>
            <p:blipFill>
              <a:blip r:embed="rId5"/>
              <a:srcRect/>
              <a:stretch>
                <a:fillRect/>
              </a:stretch>
            </p:blipFill>
            <p:spPr bwMode="auto">
              <a:xfrm>
                <a:off x="2282190" y="3770812"/>
                <a:ext cx="133350" cy="123825"/>
              </a:xfrm>
              <a:prstGeom prst="rect">
                <a:avLst/>
              </a:prstGeom>
              <a:noFill/>
              <a:ln w="9525">
                <a:noFill/>
                <a:miter lim="800000"/>
                <a:headEnd/>
                <a:tailEnd/>
              </a:ln>
              <a:effectLst/>
            </p:spPr>
          </p:pic>
          <p:cxnSp>
            <p:nvCxnSpPr>
              <p:cNvPr id="119" name="Straight Connector 118"/>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2484120" y="3680460"/>
                <a:ext cx="349776" cy="257956"/>
              </a:xfrm>
              <a:prstGeom prst="rect">
                <a:avLst/>
              </a:prstGeom>
            </p:spPr>
            <p:txBody>
              <a:bodyPr wrap="none">
                <a:spAutoFit/>
              </a:bodyPr>
              <a:lstStyle/>
              <a:p>
                <a:pPr>
                  <a:lnSpc>
                    <a:spcPct val="150000"/>
                  </a:lnSpc>
                </a:pPr>
                <a:r>
                  <a:rPr lang="en-US" sz="800" dirty="0">
                    <a:solidFill>
                      <a:schemeClr val="accent1">
                        <a:lumMod val="75000"/>
                      </a:schemeClr>
                    </a:solidFill>
                  </a:rPr>
                  <a:t>CRC</a:t>
                </a:r>
              </a:p>
            </p:txBody>
          </p:sp>
          <p:grpSp>
            <p:nvGrpSpPr>
              <p:cNvPr id="28" name="Group 36"/>
              <p:cNvGrpSpPr/>
              <p:nvPr/>
            </p:nvGrpSpPr>
            <p:grpSpPr>
              <a:xfrm>
                <a:off x="4043362" y="3734153"/>
                <a:ext cx="376238" cy="200055"/>
                <a:chOff x="242356" y="1763585"/>
                <a:chExt cx="376238" cy="200055"/>
              </a:xfrm>
            </p:grpSpPr>
            <p:pic>
              <p:nvPicPr>
                <p:cNvPr id="149" name="Picture 148"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150" name="TextBox 14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151" name="Right Triangle 1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69" name="Picture 168"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3781646"/>
                <a:ext cx="104775" cy="104775"/>
              </a:xfrm>
              <a:prstGeom prst="rect">
                <a:avLst/>
              </a:prstGeom>
            </p:spPr>
          </p:pic>
          <p:grpSp>
            <p:nvGrpSpPr>
              <p:cNvPr id="31" name="Group 267"/>
              <p:cNvGrpSpPr/>
              <p:nvPr/>
            </p:nvGrpSpPr>
            <p:grpSpPr>
              <a:xfrm>
                <a:off x="4739640" y="3732712"/>
                <a:ext cx="374754" cy="200055"/>
                <a:chOff x="4739640" y="4659185"/>
                <a:chExt cx="374754" cy="200055"/>
              </a:xfrm>
            </p:grpSpPr>
            <p:sp>
              <p:nvSpPr>
                <p:cNvPr id="269" name="TextBox 26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70" name="Right Triangle 26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1" name="Picture 270"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07" name="Rectangle 306"/>
              <p:cNvSpPr/>
              <p:nvPr/>
            </p:nvSpPr>
            <p:spPr>
              <a:xfrm>
                <a:off x="5761906" y="3714750"/>
                <a:ext cx="1035861" cy="215444"/>
              </a:xfrm>
              <a:prstGeom prst="rect">
                <a:avLst/>
              </a:prstGeom>
            </p:spPr>
            <p:txBody>
              <a:bodyPr wrap="none">
                <a:spAutoFit/>
              </a:bodyPr>
              <a:lstStyle/>
              <a:p>
                <a:r>
                  <a:rPr lang="en-US" sz="800" dirty="0">
                    <a:solidFill>
                      <a:schemeClr val="accent1">
                        <a:lumMod val="75000"/>
                      </a:schemeClr>
                    </a:solidFill>
                  </a:rPr>
                  <a:t>Yesterday;   4:15 PM</a:t>
                </a:r>
              </a:p>
            </p:txBody>
          </p:sp>
        </p:grpSp>
        <p:grpSp>
          <p:nvGrpSpPr>
            <p:cNvPr id="46" name="Group 370"/>
            <p:cNvGrpSpPr/>
            <p:nvPr/>
          </p:nvGrpSpPr>
          <p:grpSpPr>
            <a:xfrm>
              <a:off x="1905000" y="3939719"/>
              <a:ext cx="5196840" cy="276999"/>
              <a:chOff x="1905000" y="3863340"/>
              <a:chExt cx="5196840" cy="276999"/>
            </a:xfrm>
          </p:grpSpPr>
          <p:pic>
            <p:nvPicPr>
              <p:cNvPr id="372" name="Picture 3"/>
              <p:cNvPicPr>
                <a:picLocks noChangeAspect="1" noChangeArrowheads="1"/>
              </p:cNvPicPr>
              <p:nvPr/>
            </p:nvPicPr>
            <p:blipFill>
              <a:blip r:embed="rId5"/>
              <a:srcRect/>
              <a:stretch>
                <a:fillRect/>
              </a:stretch>
            </p:blipFill>
            <p:spPr bwMode="auto">
              <a:xfrm>
                <a:off x="2282190" y="3953148"/>
                <a:ext cx="133350" cy="123825"/>
              </a:xfrm>
              <a:prstGeom prst="rect">
                <a:avLst/>
              </a:prstGeom>
              <a:noFill/>
              <a:ln w="9525">
                <a:noFill/>
                <a:miter lim="800000"/>
                <a:headEnd/>
                <a:tailEnd/>
              </a:ln>
              <a:effectLst/>
            </p:spPr>
          </p:pic>
          <p:cxnSp>
            <p:nvCxnSpPr>
              <p:cNvPr id="373" name="Straight Connector 37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74" name="Rectangle 373"/>
              <p:cNvSpPr/>
              <p:nvPr/>
            </p:nvSpPr>
            <p:spPr>
              <a:xfrm>
                <a:off x="2484120" y="3863340"/>
                <a:ext cx="1077539" cy="276999"/>
              </a:xfrm>
              <a:prstGeom prst="rect">
                <a:avLst/>
              </a:prstGeom>
            </p:spPr>
            <p:txBody>
              <a:bodyPr wrap="none">
                <a:spAutoFit/>
              </a:bodyPr>
              <a:lstStyle/>
              <a:p>
                <a:pPr>
                  <a:lnSpc>
                    <a:spcPct val="150000"/>
                  </a:lnSpc>
                </a:pPr>
                <a:r>
                  <a:rPr lang="en-US" sz="800" dirty="0">
                    <a:solidFill>
                      <a:schemeClr val="accent1">
                        <a:lumMod val="75000"/>
                      </a:schemeClr>
                    </a:solidFill>
                  </a:rPr>
                  <a:t>CRC Networking Area</a:t>
                </a:r>
              </a:p>
            </p:txBody>
          </p:sp>
          <p:pic>
            <p:nvPicPr>
              <p:cNvPr id="375" name="Picture 374"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3965589"/>
                <a:ext cx="104775" cy="104775"/>
              </a:xfrm>
              <a:prstGeom prst="rect">
                <a:avLst/>
              </a:prstGeom>
            </p:spPr>
          </p:pic>
          <p:grpSp>
            <p:nvGrpSpPr>
              <p:cNvPr id="47" name="Group 36"/>
              <p:cNvGrpSpPr/>
              <p:nvPr/>
            </p:nvGrpSpPr>
            <p:grpSpPr>
              <a:xfrm>
                <a:off x="4043362" y="3919337"/>
                <a:ext cx="376238" cy="200055"/>
                <a:chOff x="242356" y="1763585"/>
                <a:chExt cx="376238" cy="200055"/>
              </a:xfrm>
            </p:grpSpPr>
            <p:pic>
              <p:nvPicPr>
                <p:cNvPr id="382" name="Picture 381" descr="small-green-dude.png"/>
                <p:cNvPicPr>
                  <a:picLocks noChangeAspect="1"/>
                </p:cNvPicPr>
                <p:nvPr/>
              </p:nvPicPr>
              <p:blipFill>
                <a:blip r:embed="rId6"/>
                <a:stretch>
                  <a:fillRect/>
                </a:stretch>
              </p:blipFill>
              <p:spPr>
                <a:xfrm>
                  <a:off x="242356" y="1789243"/>
                  <a:ext cx="114300" cy="133350"/>
                </a:xfrm>
                <a:prstGeom prst="rect">
                  <a:avLst/>
                </a:prstGeom>
              </p:spPr>
            </p:pic>
            <p:sp>
              <p:nvSpPr>
                <p:cNvPr id="383" name="TextBox 382"/>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84" name="Right Triangle 383"/>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376"/>
              <p:cNvGrpSpPr/>
              <p:nvPr/>
            </p:nvGrpSpPr>
            <p:grpSpPr>
              <a:xfrm>
                <a:off x="4739640" y="3918858"/>
                <a:ext cx="374754" cy="200055"/>
                <a:chOff x="4739640" y="4659185"/>
                <a:chExt cx="374754" cy="200055"/>
              </a:xfrm>
            </p:grpSpPr>
            <p:sp>
              <p:nvSpPr>
                <p:cNvPr id="379" name="TextBox 37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380" name="Right Triangle 37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MSOL_Documents_Lists_16.gif"/>
                <p:cNvPicPr>
                  <a:picLocks noChangeAspect="1"/>
                </p:cNvPicPr>
                <p:nvPr/>
              </p:nvPicPr>
              <p:blipFill>
                <a:blip r:embed="rId8"/>
                <a:stretch>
                  <a:fillRect/>
                </a:stretch>
              </p:blipFill>
              <p:spPr>
                <a:xfrm>
                  <a:off x="4739640" y="4693920"/>
                  <a:ext cx="106680" cy="106680"/>
                </a:xfrm>
                <a:prstGeom prst="rect">
                  <a:avLst/>
                </a:prstGeom>
              </p:spPr>
            </p:pic>
          </p:grpSp>
          <p:sp>
            <p:nvSpPr>
              <p:cNvPr id="378" name="Rectangle 377"/>
              <p:cNvSpPr/>
              <p:nvPr/>
            </p:nvSpPr>
            <p:spPr>
              <a:xfrm>
                <a:off x="5761906" y="3909060"/>
                <a:ext cx="1035861" cy="215444"/>
              </a:xfrm>
              <a:prstGeom prst="rect">
                <a:avLst/>
              </a:prstGeom>
            </p:spPr>
            <p:txBody>
              <a:bodyPr wrap="none">
                <a:spAutoFit/>
              </a:bodyPr>
              <a:lstStyle/>
              <a:p>
                <a:r>
                  <a:rPr lang="en-US" sz="800" dirty="0">
                    <a:solidFill>
                      <a:schemeClr val="accent1">
                        <a:lumMod val="75000"/>
                      </a:schemeClr>
                    </a:solidFill>
                  </a:rPr>
                  <a:t>Yesterday;   2:15 PM</a:t>
                </a:r>
              </a:p>
            </p:txBody>
          </p:sp>
        </p:grpSp>
        <p:sp>
          <p:nvSpPr>
            <p:cNvPr id="455" name="Rectangle 454"/>
            <p:cNvSpPr/>
            <p:nvPr/>
          </p:nvSpPr>
          <p:spPr>
            <a:xfrm>
              <a:off x="1933220" y="3528060"/>
              <a:ext cx="673582" cy="257956"/>
            </a:xfrm>
            <a:prstGeom prst="rect">
              <a:avLst/>
            </a:prstGeom>
          </p:spPr>
          <p:txBody>
            <a:bodyPr wrap="none">
              <a:spAutoFit/>
            </a:bodyPr>
            <a:lstStyle/>
            <a:p>
              <a:pPr>
                <a:lnSpc>
                  <a:spcPct val="150000"/>
                </a:lnSpc>
              </a:pPr>
              <a:r>
                <a:rPr lang="en-US" sz="800" b="1" dirty="0">
                  <a:solidFill>
                    <a:schemeClr val="tx2">
                      <a:lumMod val="75000"/>
                    </a:schemeClr>
                  </a:solidFill>
                </a:rPr>
                <a:t>YESTERDAY</a:t>
              </a:r>
            </a:p>
          </p:txBody>
        </p:sp>
        <p:pic>
          <p:nvPicPr>
            <p:cNvPr id="460" name="Picture 459" descr="collapso.gif"/>
            <p:cNvPicPr>
              <a:picLocks noChangeAspect="1"/>
            </p:cNvPicPr>
            <p:nvPr/>
          </p:nvPicPr>
          <p:blipFill>
            <a:blip r:embed="rId10"/>
            <a:stretch>
              <a:fillRect/>
            </a:stretch>
          </p:blipFill>
          <p:spPr>
            <a:xfrm>
              <a:off x="1889760" y="3642360"/>
              <a:ext cx="85725" cy="85725"/>
            </a:xfrm>
            <a:prstGeom prst="rect">
              <a:avLst/>
            </a:prstGeom>
          </p:spPr>
        </p:pic>
        <p:cxnSp>
          <p:nvCxnSpPr>
            <p:cNvPr id="465" name="Straight Connector 464"/>
            <p:cNvCxnSpPr/>
            <p:nvPr/>
          </p:nvCxnSpPr>
          <p:spPr>
            <a:xfrm>
              <a:off x="1889760" y="377952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472" name="Rectangle 471"/>
          <p:cNvSpPr/>
          <p:nvPr/>
        </p:nvSpPr>
        <p:spPr>
          <a:xfrm>
            <a:off x="2058486" y="2168128"/>
            <a:ext cx="1283557"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All Workspaces</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61"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5"/>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5"/>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5"/>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255" name="Group 254"/>
          <p:cNvGrpSpPr/>
          <p:nvPr/>
        </p:nvGrpSpPr>
        <p:grpSpPr>
          <a:xfrm>
            <a:off x="1889760" y="2659380"/>
            <a:ext cx="5196840" cy="257956"/>
            <a:chOff x="1889760" y="2659380"/>
            <a:chExt cx="5196840" cy="257956"/>
          </a:xfrm>
        </p:grpSpPr>
        <p:sp>
          <p:nvSpPr>
            <p:cNvPr id="454" name="Rectangle 453"/>
            <p:cNvSpPr/>
            <p:nvPr/>
          </p:nvSpPr>
          <p:spPr>
            <a:xfrm>
              <a:off x="1933220" y="2659380"/>
              <a:ext cx="513282" cy="257956"/>
            </a:xfrm>
            <a:prstGeom prst="rect">
              <a:avLst/>
            </a:prstGeom>
          </p:spPr>
          <p:txBody>
            <a:bodyPr wrap="none">
              <a:spAutoFit/>
            </a:bodyPr>
            <a:lstStyle/>
            <a:p>
              <a:pPr>
                <a:lnSpc>
                  <a:spcPct val="150000"/>
                </a:lnSpc>
              </a:pPr>
              <a:r>
                <a:rPr lang="en-US" sz="800" b="1" dirty="0">
                  <a:solidFill>
                    <a:schemeClr val="tx2">
                      <a:lumMod val="75000"/>
                    </a:schemeClr>
                  </a:solidFill>
                </a:rPr>
                <a:t>TODAY:</a:t>
              </a:r>
            </a:p>
          </p:txBody>
        </p:sp>
        <p:pic>
          <p:nvPicPr>
            <p:cNvPr id="458" name="Picture 457" descr="collapso.gif"/>
            <p:cNvPicPr>
              <a:picLocks noChangeAspect="1"/>
            </p:cNvPicPr>
            <p:nvPr/>
          </p:nvPicPr>
          <p:blipFill>
            <a:blip r:embed="rId10"/>
            <a:stretch>
              <a:fillRect/>
            </a:stretch>
          </p:blipFill>
          <p:spPr>
            <a:xfrm>
              <a:off x="1889760" y="2766060"/>
              <a:ext cx="85725" cy="85725"/>
            </a:xfrm>
            <a:prstGeom prst="rect">
              <a:avLst/>
            </a:prstGeom>
          </p:spPr>
        </p:pic>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250" name="Rectangle 249"/>
          <p:cNvSpPr/>
          <p:nvPr/>
        </p:nvSpPr>
        <p:spPr>
          <a:xfrm>
            <a:off x="5417820" y="2217420"/>
            <a:ext cx="856325" cy="200055"/>
          </a:xfrm>
          <a:prstGeom prst="rect">
            <a:avLst/>
          </a:prstGeom>
        </p:spPr>
        <p:txBody>
          <a:bodyPr wrap="none">
            <a:spAutoFit/>
          </a:bodyPr>
          <a:lstStyle/>
          <a:p>
            <a:r>
              <a:rPr lang="en-US" sz="700" dirty="0">
                <a:solidFill>
                  <a:srgbClr val="002060"/>
                </a:solidFill>
                <a:latin typeface="Segoe UI" pitchFamily="34" charset="0"/>
              </a:rPr>
              <a:t>2008 Fundraising</a:t>
            </a:r>
          </a:p>
        </p:txBody>
      </p:sp>
      <p:grpSp>
        <p:nvGrpSpPr>
          <p:cNvPr id="299" name="Group 298"/>
          <p:cNvGrpSpPr/>
          <p:nvPr/>
        </p:nvGrpSpPr>
        <p:grpSpPr>
          <a:xfrm>
            <a:off x="1905000" y="5052060"/>
            <a:ext cx="5196840" cy="276999"/>
            <a:chOff x="1905000" y="5052060"/>
            <a:chExt cx="5196840" cy="276999"/>
          </a:xfrm>
        </p:grpSpPr>
        <p:grpSp>
          <p:nvGrpSpPr>
            <p:cNvPr id="297" name="Group 296"/>
            <p:cNvGrpSpPr/>
            <p:nvPr/>
          </p:nvGrpSpPr>
          <p:grpSpPr>
            <a:xfrm>
              <a:off x="1995489" y="5052060"/>
              <a:ext cx="4851971" cy="276999"/>
              <a:chOff x="1995489" y="5052060"/>
              <a:chExt cx="4851971" cy="276999"/>
            </a:xfrm>
          </p:grpSpPr>
          <p:pic>
            <p:nvPicPr>
              <p:cNvPr id="275" name="Picture 3"/>
              <p:cNvPicPr>
                <a:picLocks noChangeAspect="1" noChangeArrowheads="1"/>
              </p:cNvPicPr>
              <p:nvPr/>
            </p:nvPicPr>
            <p:blipFill>
              <a:blip r:embed="rId5"/>
              <a:srcRect/>
              <a:stretch>
                <a:fillRect/>
              </a:stretch>
            </p:blipFill>
            <p:spPr bwMode="auto">
              <a:xfrm>
                <a:off x="2282190" y="5140780"/>
                <a:ext cx="133350" cy="123825"/>
              </a:xfrm>
              <a:prstGeom prst="rect">
                <a:avLst/>
              </a:prstGeom>
              <a:noFill/>
              <a:ln w="9525">
                <a:noFill/>
                <a:miter lim="800000"/>
                <a:headEnd/>
                <a:tailEnd/>
              </a:ln>
              <a:effectLst/>
            </p:spPr>
          </p:pic>
          <p:sp>
            <p:nvSpPr>
              <p:cNvPr id="276" name="Rectangle 275"/>
              <p:cNvSpPr/>
              <p:nvPr/>
            </p:nvSpPr>
            <p:spPr>
              <a:xfrm>
                <a:off x="2484120" y="5052060"/>
                <a:ext cx="989373" cy="276999"/>
              </a:xfrm>
              <a:prstGeom prst="rect">
                <a:avLst/>
              </a:prstGeom>
            </p:spPr>
            <p:txBody>
              <a:bodyPr wrap="none">
                <a:spAutoFit/>
              </a:bodyPr>
              <a:lstStyle/>
              <a:p>
                <a:pPr>
                  <a:lnSpc>
                    <a:spcPct val="150000"/>
                  </a:lnSpc>
                </a:pPr>
                <a:r>
                  <a:rPr lang="en-US" sz="800" dirty="0">
                    <a:solidFill>
                      <a:schemeClr val="accent1">
                        <a:lumMod val="75000"/>
                      </a:schemeClr>
                    </a:solidFill>
                  </a:rPr>
                  <a:t>CRC Work At Home</a:t>
                </a:r>
              </a:p>
            </p:txBody>
          </p:sp>
          <p:pic>
            <p:nvPicPr>
              <p:cNvPr id="280" name="Picture 279" descr="WSExplore0010 12-14-2007.png"/>
              <p:cNvPicPr>
                <a:picLocks noChangeAspect="1"/>
              </p:cNvPicPr>
              <p:nvPr/>
            </p:nvPicPr>
            <p:blipFill>
              <a:blip r:embed="rId7">
                <a:duotone>
                  <a:schemeClr val="bg2">
                    <a:shade val="45000"/>
                    <a:satMod val="135000"/>
                  </a:schemeClr>
                  <a:prstClr val="white"/>
                </a:duotone>
              </a:blip>
              <a:stretch>
                <a:fillRect/>
              </a:stretch>
            </p:blipFill>
            <p:spPr>
              <a:xfrm>
                <a:off x="1995489" y="5156435"/>
                <a:ext cx="104775" cy="104775"/>
              </a:xfrm>
              <a:prstGeom prst="rect">
                <a:avLst/>
              </a:prstGeom>
            </p:spPr>
          </p:pic>
          <p:pic>
            <p:nvPicPr>
              <p:cNvPr id="284" name="Picture 283" descr="small-green-dude.png"/>
              <p:cNvPicPr>
                <a:picLocks noChangeAspect="1"/>
              </p:cNvPicPr>
              <p:nvPr/>
            </p:nvPicPr>
            <p:blipFill>
              <a:blip r:embed="rId6"/>
              <a:stretch>
                <a:fillRect/>
              </a:stretch>
            </p:blipFill>
            <p:spPr>
              <a:xfrm>
                <a:off x="4043362" y="5138323"/>
                <a:ext cx="114300" cy="133350"/>
              </a:xfrm>
              <a:prstGeom prst="rect">
                <a:avLst/>
              </a:prstGeom>
            </p:spPr>
          </p:pic>
          <p:sp>
            <p:nvSpPr>
              <p:cNvPr id="288" name="TextBox 287"/>
              <p:cNvSpPr txBox="1"/>
              <p:nvPr/>
            </p:nvSpPr>
            <p:spPr>
              <a:xfrm>
                <a:off x="4077652" y="511266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289" name="Right Triangle 288"/>
              <p:cNvSpPr/>
              <p:nvPr/>
            </p:nvSpPr>
            <p:spPr>
              <a:xfrm rot="13500000">
                <a:off x="4311123" y="519128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TextBox 289"/>
              <p:cNvSpPr txBox="1"/>
              <p:nvPr/>
            </p:nvSpPr>
            <p:spPr>
              <a:xfrm>
                <a:off x="4780066" y="5114110"/>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291" name="Right Triangle 290"/>
              <p:cNvSpPr/>
              <p:nvPr/>
            </p:nvSpPr>
            <p:spPr>
              <a:xfrm rot="13500000">
                <a:off x="5051637" y="5192727"/>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4" name="Picture 293" descr="MSOL_Documents_Lists_16.gif"/>
              <p:cNvPicPr>
                <a:picLocks noChangeAspect="1"/>
              </p:cNvPicPr>
              <p:nvPr/>
            </p:nvPicPr>
            <p:blipFill>
              <a:blip r:embed="rId8"/>
              <a:stretch>
                <a:fillRect/>
              </a:stretch>
            </p:blipFill>
            <p:spPr>
              <a:xfrm>
                <a:off x="4739640" y="5148845"/>
                <a:ext cx="106680" cy="106680"/>
              </a:xfrm>
              <a:prstGeom prst="rect">
                <a:avLst/>
              </a:prstGeom>
            </p:spPr>
          </p:pic>
          <p:sp>
            <p:nvSpPr>
              <p:cNvPr id="296" name="Rectangle 295"/>
              <p:cNvSpPr/>
              <p:nvPr/>
            </p:nvSpPr>
            <p:spPr>
              <a:xfrm>
                <a:off x="5761906" y="5103495"/>
                <a:ext cx="1085554" cy="215444"/>
              </a:xfrm>
              <a:prstGeom prst="rect">
                <a:avLst/>
              </a:prstGeom>
            </p:spPr>
            <p:txBody>
              <a:bodyPr wrap="none">
                <a:spAutoFit/>
              </a:bodyPr>
              <a:lstStyle/>
              <a:p>
                <a:r>
                  <a:rPr lang="en-US" sz="800" dirty="0">
                    <a:solidFill>
                      <a:schemeClr val="accent1">
                        <a:lumMod val="75000"/>
                      </a:schemeClr>
                    </a:solidFill>
                  </a:rPr>
                  <a:t>01/01/09;   12:15 PM</a:t>
                </a:r>
              </a:p>
            </p:txBody>
          </p:sp>
        </p:grpSp>
        <p:cxnSp>
          <p:nvCxnSpPr>
            <p:cNvPr id="298" name="Straight Connector 297"/>
            <p:cNvCxnSpPr/>
            <p:nvPr/>
          </p:nvCxnSpPr>
          <p:spPr>
            <a:xfrm>
              <a:off x="1905000" y="529372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300" name="Group 299"/>
          <p:cNvGrpSpPr/>
          <p:nvPr/>
        </p:nvGrpSpPr>
        <p:grpSpPr>
          <a:xfrm>
            <a:off x="2057400" y="2811029"/>
            <a:ext cx="4876800" cy="381000"/>
            <a:chOff x="2057400" y="3115829"/>
            <a:chExt cx="4876800" cy="381000"/>
          </a:xfrm>
        </p:grpSpPr>
        <p:sp>
          <p:nvSpPr>
            <p:cNvPr id="301" name="Rectangle 300"/>
            <p:cNvSpPr/>
            <p:nvPr/>
          </p:nvSpPr>
          <p:spPr>
            <a:xfrm>
              <a:off x="2057400" y="3115829"/>
              <a:ext cx="48768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302" name="Rectangle 301"/>
            <p:cNvSpPr/>
            <p:nvPr/>
          </p:nvSpPr>
          <p:spPr>
            <a:xfrm>
              <a:off x="2173213" y="3165902"/>
              <a:ext cx="2416046" cy="253916"/>
            </a:xfrm>
            <a:prstGeom prst="rect">
              <a:avLst/>
            </a:prstGeom>
          </p:spPr>
          <p:txBody>
            <a:bodyPr wrap="none">
              <a:spAutoFit/>
            </a:bodyPr>
            <a:lstStyle/>
            <a:p>
              <a:r>
                <a:rPr lang="en-US" sz="1050" i="1" dirty="0">
                  <a:solidFill>
                    <a:srgbClr val="626262"/>
                  </a:solidFill>
                  <a:latin typeface="Segoe UI"/>
                </a:rPr>
                <a:t>No Results found for </a:t>
              </a:r>
              <a:r>
                <a:rPr lang="en-US" sz="1050" i="1" dirty="0">
                  <a:solidFill>
                    <a:srgbClr val="002060"/>
                  </a:solidFill>
                  <a:latin typeface="Segoe UI" pitchFamily="34" charset="0"/>
                </a:rPr>
                <a:t>2008 Fundraising</a:t>
              </a:r>
              <a:endParaRPr lang="en-US" sz="1050" dirty="0">
                <a:solidFill>
                  <a:srgbClr val="002060"/>
                </a:solidFill>
                <a:latin typeface="Segoe UI" pitchFamily="34" charset="0"/>
              </a:endParaRPr>
            </a:p>
          </p:txBody>
        </p:sp>
        <p:grpSp>
          <p:nvGrpSpPr>
            <p:cNvPr id="308" name="Group 18"/>
            <p:cNvGrpSpPr/>
            <p:nvPr/>
          </p:nvGrpSpPr>
          <p:grpSpPr>
            <a:xfrm>
              <a:off x="4991100" y="3184952"/>
              <a:ext cx="1866897" cy="238200"/>
              <a:chOff x="5638800" y="3048000"/>
              <a:chExt cx="609600" cy="180976"/>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Light" pitchFamily="34" charset="0"/>
                </a:endParaRPr>
              </a:p>
            </p:txBody>
          </p:sp>
          <p:sp>
            <p:nvSpPr>
              <p:cNvPr id="313" name="Rectangle 312"/>
              <p:cNvSpPr/>
              <p:nvPr/>
            </p:nvSpPr>
            <p:spPr>
              <a:xfrm>
                <a:off x="5638800" y="3048001"/>
                <a:ext cx="609600" cy="180975"/>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latin typeface="Segoe UI" pitchFamily="34" charset="0"/>
                    <a:ea typeface="Verdana" pitchFamily="34" charset="0"/>
                    <a:cs typeface="Verdana" pitchFamily="34" charset="0"/>
                  </a:rPr>
                  <a:t>Create New Workspace?</a:t>
                </a:r>
              </a:p>
            </p:txBody>
          </p:sp>
        </p:grpSp>
      </p:grpSp>
      <p:sp>
        <p:nvSpPr>
          <p:cNvPr id="259" name="Rectangle 258">
            <a:hlinkClick r:id="" action="ppaction://hlinkshowjump?jump=nextslide"/>
          </p:cNvPr>
          <p:cNvSpPr/>
          <p:nvPr/>
        </p:nvSpPr>
        <p:spPr>
          <a:xfrm>
            <a:off x="4986020" y="2867660"/>
            <a:ext cx="1879599" cy="25400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50000"/>
                                  </p:iterate>
                                  <p:childTnLst>
                                    <p:set>
                                      <p:cBhvr>
                                        <p:cTn id="6" dur="1" fill="hold">
                                          <p:stCondLst>
                                            <p:cond delay="0"/>
                                          </p:stCondLst>
                                        </p:cTn>
                                        <p:tgtEl>
                                          <p:spTgt spid="250"/>
                                        </p:tgtEl>
                                        <p:attrNameLst>
                                          <p:attrName>style.visibility</p:attrName>
                                        </p:attrNameLst>
                                      </p:cBhvr>
                                      <p:to>
                                        <p:strVal val="visible"/>
                                      </p:to>
                                    </p:set>
                                    <p:anim calcmode="discrete" valueType="clr">
                                      <p:cBhvr override="childStyle">
                                        <p:cTn id="7" dur="500"/>
                                        <p:tgtEl>
                                          <p:spTgt spid="250"/>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250"/>
                                        </p:tgtEl>
                                        <p:attrNameLst>
                                          <p:attrName>fillcolor</p:attrName>
                                        </p:attrNameLst>
                                      </p:cBhvr>
                                      <p:tavLst>
                                        <p:tav tm="0">
                                          <p:val>
                                            <p:clrVal>
                                              <a:schemeClr val="accent2"/>
                                            </p:clrVal>
                                          </p:val>
                                        </p:tav>
                                        <p:tav tm="50000">
                                          <p:val>
                                            <p:clrVal>
                                              <a:schemeClr val="hlink"/>
                                            </p:clrVal>
                                          </p:val>
                                        </p:tav>
                                      </p:tavLst>
                                    </p:anim>
                                    <p:set>
                                      <p:cBhvr>
                                        <p:cTn id="9" dur="500"/>
                                        <p:tgtEl>
                                          <p:spTgt spid="250"/>
                                        </p:tgtEl>
                                        <p:attrNameLst>
                                          <p:attrName>fill.type</p:attrName>
                                        </p:attrNameLst>
                                      </p:cBhvr>
                                      <p:to>
                                        <p:strVal val="solid"/>
                                      </p:to>
                                    </p:set>
                                  </p:childTnLst>
                                </p:cTn>
                              </p:par>
                              <p:par>
                                <p:cTn id="10" presetID="10" presetClass="exit" presetSubtype="0" fill="hold" nodeType="withEffect">
                                  <p:stCondLst>
                                    <p:cond delay="0"/>
                                  </p:stCondLst>
                                  <p:childTnLst>
                                    <p:animEffect transition="out" filter="fade">
                                      <p:cBhvr>
                                        <p:cTn id="11" dur="500"/>
                                        <p:tgtEl>
                                          <p:spTgt spid="42"/>
                                        </p:tgtEl>
                                      </p:cBhvr>
                                    </p:animEffect>
                                    <p:set>
                                      <p:cBhvr>
                                        <p:cTn id="12" dur="1" fill="hold">
                                          <p:stCondLst>
                                            <p:cond delay="499"/>
                                          </p:stCondLst>
                                        </p:cTn>
                                        <p:tgtEl>
                                          <p:spTgt spid="42"/>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500"/>
                                        <p:tgtEl>
                                          <p:spTgt spid="49"/>
                                        </p:tgtEl>
                                      </p:cBhvr>
                                    </p:animEffect>
                                    <p:set>
                                      <p:cBhvr>
                                        <p:cTn id="15" dur="1" fill="hold">
                                          <p:stCondLst>
                                            <p:cond delay="499"/>
                                          </p:stCondLst>
                                        </p:cTn>
                                        <p:tgtEl>
                                          <p:spTgt spid="49"/>
                                        </p:tgtEl>
                                        <p:attrNameLst>
                                          <p:attrName>style.visibility</p:attrName>
                                        </p:attrNameLst>
                                      </p:cBhvr>
                                      <p:to>
                                        <p:strVal val="hidden"/>
                                      </p:to>
                                    </p:set>
                                  </p:childTnLst>
                                </p:cTn>
                              </p:par>
                              <p:par>
                                <p:cTn id="16" presetID="10" presetClass="exit" presetSubtype="0" fill="hold" nodeType="withEffect">
                                  <p:stCondLst>
                                    <p:cond delay="100"/>
                                  </p:stCondLst>
                                  <p:childTnLst>
                                    <p:animEffect transition="out" filter="fade">
                                      <p:cBhvr>
                                        <p:cTn id="17" dur="700"/>
                                        <p:tgtEl>
                                          <p:spTgt spid="53"/>
                                        </p:tgtEl>
                                      </p:cBhvr>
                                    </p:animEffect>
                                    <p:set>
                                      <p:cBhvr>
                                        <p:cTn id="18" dur="1" fill="hold">
                                          <p:stCondLst>
                                            <p:cond delay="699"/>
                                          </p:stCondLst>
                                        </p:cTn>
                                        <p:tgtEl>
                                          <p:spTgt spid="53"/>
                                        </p:tgtEl>
                                        <p:attrNameLst>
                                          <p:attrName>style.visibility</p:attrName>
                                        </p:attrNameLst>
                                      </p:cBhvr>
                                      <p:to>
                                        <p:strVal val="hidden"/>
                                      </p:to>
                                    </p:set>
                                  </p:childTnLst>
                                </p:cTn>
                              </p:par>
                              <p:par>
                                <p:cTn id="19" presetID="10" presetClass="exit" presetSubtype="0" fill="hold" nodeType="withEffect">
                                  <p:stCondLst>
                                    <p:cond delay="200"/>
                                  </p:stCondLst>
                                  <p:childTnLst>
                                    <p:animEffect transition="out" filter="fade">
                                      <p:cBhvr>
                                        <p:cTn id="20" dur="700"/>
                                        <p:tgtEl>
                                          <p:spTgt spid="56"/>
                                        </p:tgtEl>
                                      </p:cBhvr>
                                    </p:animEffect>
                                    <p:set>
                                      <p:cBhvr>
                                        <p:cTn id="21" dur="1" fill="hold">
                                          <p:stCondLst>
                                            <p:cond delay="699"/>
                                          </p:stCondLst>
                                        </p:cTn>
                                        <p:tgtEl>
                                          <p:spTgt spid="56"/>
                                        </p:tgtEl>
                                        <p:attrNameLst>
                                          <p:attrName>style.visibility</p:attrName>
                                        </p:attrNameLst>
                                      </p:cBhvr>
                                      <p:to>
                                        <p:strVal val="hidden"/>
                                      </p:to>
                                    </p:set>
                                  </p:childTnLst>
                                </p:cTn>
                              </p:par>
                              <p:par>
                                <p:cTn id="22" presetID="10" presetClass="exit" presetSubtype="0" fill="hold" nodeType="withEffect">
                                  <p:stCondLst>
                                    <p:cond delay="0"/>
                                  </p:stCondLst>
                                  <p:childTnLst>
                                    <p:animEffect transition="out" filter="fade">
                                      <p:cBhvr>
                                        <p:cTn id="23" dur="500"/>
                                        <p:tgtEl>
                                          <p:spTgt spid="37"/>
                                        </p:tgtEl>
                                      </p:cBhvr>
                                    </p:animEffect>
                                    <p:set>
                                      <p:cBhvr>
                                        <p:cTn id="24" dur="1" fill="hold">
                                          <p:stCondLst>
                                            <p:cond delay="499"/>
                                          </p:stCondLst>
                                        </p:cTn>
                                        <p:tgtEl>
                                          <p:spTgt spid="37"/>
                                        </p:tgtEl>
                                        <p:attrNameLst>
                                          <p:attrName>style.visibility</p:attrName>
                                        </p:attrNameLst>
                                      </p:cBhvr>
                                      <p:to>
                                        <p:strVal val="hidden"/>
                                      </p:to>
                                    </p:set>
                                  </p:childTnLst>
                                </p:cTn>
                              </p:par>
                              <p:par>
                                <p:cTn id="25" presetID="10" presetClass="exit" presetSubtype="0" fill="hold" nodeType="withEffect">
                                  <p:stCondLst>
                                    <p:cond delay="400"/>
                                  </p:stCondLst>
                                  <p:childTnLst>
                                    <p:animEffect transition="out" filter="fade">
                                      <p:cBhvr>
                                        <p:cTn id="26" dur="600"/>
                                        <p:tgtEl>
                                          <p:spTgt spid="6"/>
                                        </p:tgtEl>
                                      </p:cBhvr>
                                    </p:animEffect>
                                    <p:set>
                                      <p:cBhvr>
                                        <p:cTn id="27" dur="1" fill="hold">
                                          <p:stCondLst>
                                            <p:cond delay="599"/>
                                          </p:stCondLst>
                                        </p:cTn>
                                        <p:tgtEl>
                                          <p:spTgt spid="6"/>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500"/>
                                        <p:tgtEl>
                                          <p:spTgt spid="13"/>
                                        </p:tgtEl>
                                      </p:cBhvr>
                                    </p:animEffect>
                                    <p:set>
                                      <p:cBhvr>
                                        <p:cTn id="30" dur="1" fill="hold">
                                          <p:stCondLst>
                                            <p:cond delay="499"/>
                                          </p:stCondLst>
                                        </p:cTn>
                                        <p:tgtEl>
                                          <p:spTgt spid="13"/>
                                        </p:tgtEl>
                                        <p:attrNameLst>
                                          <p:attrName>style.visibility</p:attrName>
                                        </p:attrNameLst>
                                      </p:cBhvr>
                                      <p:to>
                                        <p:strVal val="hidden"/>
                                      </p:to>
                                    </p:set>
                                  </p:childTnLst>
                                </p:cTn>
                              </p:par>
                              <p:par>
                                <p:cTn id="31" presetID="10" presetClass="exit" presetSubtype="0" fill="hold" nodeType="withEffect">
                                  <p:stCondLst>
                                    <p:cond delay="400"/>
                                  </p:stCondLst>
                                  <p:childTnLst>
                                    <p:animEffect transition="out" filter="fade">
                                      <p:cBhvr>
                                        <p:cTn id="32" dur="600"/>
                                        <p:tgtEl>
                                          <p:spTgt spid="254"/>
                                        </p:tgtEl>
                                      </p:cBhvr>
                                    </p:animEffect>
                                    <p:set>
                                      <p:cBhvr>
                                        <p:cTn id="33" dur="1" fill="hold">
                                          <p:stCondLst>
                                            <p:cond delay="599"/>
                                          </p:stCondLst>
                                        </p:cTn>
                                        <p:tgtEl>
                                          <p:spTgt spid="254"/>
                                        </p:tgtEl>
                                        <p:attrNameLst>
                                          <p:attrName>style.visibility</p:attrName>
                                        </p:attrNameLst>
                                      </p:cBhvr>
                                      <p:to>
                                        <p:strVal val="hidden"/>
                                      </p:to>
                                    </p:set>
                                  </p:childTnLst>
                                </p:cTn>
                              </p:par>
                              <p:par>
                                <p:cTn id="34" presetID="10" presetClass="exit" presetSubtype="0" fill="hold" nodeType="withEffect">
                                  <p:stCondLst>
                                    <p:cond delay="400"/>
                                  </p:stCondLst>
                                  <p:childTnLst>
                                    <p:animEffect transition="out" filter="fade">
                                      <p:cBhvr>
                                        <p:cTn id="35" dur="500"/>
                                        <p:tgtEl>
                                          <p:spTgt spid="255"/>
                                        </p:tgtEl>
                                      </p:cBhvr>
                                    </p:animEffect>
                                    <p:set>
                                      <p:cBhvr>
                                        <p:cTn id="36" dur="1" fill="hold">
                                          <p:stCondLst>
                                            <p:cond delay="499"/>
                                          </p:stCondLst>
                                        </p:cTn>
                                        <p:tgtEl>
                                          <p:spTgt spid="255"/>
                                        </p:tgtEl>
                                        <p:attrNameLst>
                                          <p:attrName>style.visibility</p:attrName>
                                        </p:attrNameLst>
                                      </p:cBhvr>
                                      <p:to>
                                        <p:strVal val="hidden"/>
                                      </p:to>
                                    </p:set>
                                  </p:childTnLst>
                                </p:cTn>
                              </p:par>
                              <p:par>
                                <p:cTn id="37" presetID="64" presetClass="path" presetSubtype="0" accel="50000" decel="50000" fill="hold" nodeType="withEffect">
                                  <p:stCondLst>
                                    <p:cond delay="1100"/>
                                  </p:stCondLst>
                                  <p:childTnLst>
                                    <p:animMotion origin="layout" path="M -4.72222E-6 -2.96296E-6 L -4.72222E-6 -0.21898 " pathEditMode="relative" rAng="0" ptsTypes="AA">
                                      <p:cBhvr>
                                        <p:cTn id="38" dur="1300" fill="hold"/>
                                        <p:tgtEl>
                                          <p:spTgt spid="299"/>
                                        </p:tgtEl>
                                        <p:attrNameLst>
                                          <p:attrName>ppt_x</p:attrName>
                                          <p:attrName>ppt_y</p:attrName>
                                        </p:attrNameLst>
                                      </p:cBhvr>
                                      <p:rCtr x="0" y="-109"/>
                                    </p:animMotion>
                                  </p:childTnLst>
                                </p:cTn>
                              </p:par>
                              <p:par>
                                <p:cTn id="39" presetID="64" presetClass="path" presetSubtype="0" accel="50000" decel="50000" fill="hold" nodeType="withEffect">
                                  <p:stCondLst>
                                    <p:cond delay="1100"/>
                                  </p:stCondLst>
                                  <p:childTnLst>
                                    <p:animMotion origin="layout" path="M 0.00086 -0.01458 L 0.00086 -0.09027 " pathEditMode="relative" rAng="0" ptsTypes="AA">
                                      <p:cBhvr>
                                        <p:cTn id="40" dur="1300" fill="hold"/>
                                        <p:tgtEl>
                                          <p:spTgt spid="253"/>
                                        </p:tgtEl>
                                        <p:attrNameLst>
                                          <p:attrName>ppt_x</p:attrName>
                                          <p:attrName>ppt_y</p:attrName>
                                        </p:attrNameLst>
                                      </p:cBhvr>
                                      <p:rCtr x="0" y="-38"/>
                                    </p:animMotion>
                                  </p:childTnLst>
                                </p:cTn>
                              </p:par>
                              <p:par>
                                <p:cTn id="41" presetID="10" presetClass="exit" presetSubtype="0" fill="hold" nodeType="withEffect">
                                  <p:stCondLst>
                                    <p:cond delay="1900"/>
                                  </p:stCondLst>
                                  <p:childTnLst>
                                    <p:animEffect transition="out" filter="fade">
                                      <p:cBhvr>
                                        <p:cTn id="42" dur="1100"/>
                                        <p:tgtEl>
                                          <p:spTgt spid="299"/>
                                        </p:tgtEl>
                                      </p:cBhvr>
                                    </p:animEffect>
                                    <p:set>
                                      <p:cBhvr>
                                        <p:cTn id="43" dur="1" fill="hold">
                                          <p:stCondLst>
                                            <p:cond delay="1099"/>
                                          </p:stCondLst>
                                        </p:cTn>
                                        <p:tgtEl>
                                          <p:spTgt spid="299"/>
                                        </p:tgtEl>
                                        <p:attrNameLst>
                                          <p:attrName>style.visibility</p:attrName>
                                        </p:attrNameLst>
                                      </p:cBhvr>
                                      <p:to>
                                        <p:strVal val="hidden"/>
                                      </p:to>
                                    </p:set>
                                  </p:childTnLst>
                                </p:cTn>
                              </p:par>
                              <p:par>
                                <p:cTn id="44" presetID="10" presetClass="exit" presetSubtype="0" fill="hold" nodeType="withEffect">
                                  <p:stCondLst>
                                    <p:cond delay="2600"/>
                                  </p:stCondLst>
                                  <p:childTnLst>
                                    <p:animEffect transition="out" filter="fade">
                                      <p:cBhvr>
                                        <p:cTn id="45" dur="1000"/>
                                        <p:tgtEl>
                                          <p:spTgt spid="253"/>
                                        </p:tgtEl>
                                      </p:cBhvr>
                                    </p:animEffect>
                                    <p:set>
                                      <p:cBhvr>
                                        <p:cTn id="46" dur="1" fill="hold">
                                          <p:stCondLst>
                                            <p:cond delay="999"/>
                                          </p:stCondLst>
                                        </p:cTn>
                                        <p:tgtEl>
                                          <p:spTgt spid="253"/>
                                        </p:tgtEl>
                                        <p:attrNameLst>
                                          <p:attrName>style.visibility</p:attrName>
                                        </p:attrNameLst>
                                      </p:cBhvr>
                                      <p:to>
                                        <p:strVal val="hidden"/>
                                      </p:to>
                                    </p:set>
                                  </p:childTnLst>
                                </p:cTn>
                              </p:par>
                              <p:par>
                                <p:cTn id="47" presetID="53" presetClass="entr" presetSubtype="0" fill="hold" nodeType="withEffect">
                                  <p:stCondLst>
                                    <p:cond delay="3200"/>
                                  </p:stCondLst>
                                  <p:childTnLst>
                                    <p:set>
                                      <p:cBhvr>
                                        <p:cTn id="48" dur="1" fill="hold">
                                          <p:stCondLst>
                                            <p:cond delay="0"/>
                                          </p:stCondLst>
                                        </p:cTn>
                                        <p:tgtEl>
                                          <p:spTgt spid="300"/>
                                        </p:tgtEl>
                                        <p:attrNameLst>
                                          <p:attrName>style.visibility</p:attrName>
                                        </p:attrNameLst>
                                      </p:cBhvr>
                                      <p:to>
                                        <p:strVal val="visible"/>
                                      </p:to>
                                    </p:set>
                                    <p:anim calcmode="lin" valueType="num">
                                      <p:cBhvr>
                                        <p:cTn id="49" dur="800" fill="hold"/>
                                        <p:tgtEl>
                                          <p:spTgt spid="300"/>
                                        </p:tgtEl>
                                        <p:attrNameLst>
                                          <p:attrName>ppt_w</p:attrName>
                                        </p:attrNameLst>
                                      </p:cBhvr>
                                      <p:tavLst>
                                        <p:tav tm="0">
                                          <p:val>
                                            <p:fltVal val="0"/>
                                          </p:val>
                                        </p:tav>
                                        <p:tav tm="100000">
                                          <p:val>
                                            <p:strVal val="#ppt_w"/>
                                          </p:val>
                                        </p:tav>
                                      </p:tavLst>
                                    </p:anim>
                                    <p:anim calcmode="lin" valueType="num">
                                      <p:cBhvr>
                                        <p:cTn id="50" dur="800" fill="hold"/>
                                        <p:tgtEl>
                                          <p:spTgt spid="300"/>
                                        </p:tgtEl>
                                        <p:attrNameLst>
                                          <p:attrName>ppt_h</p:attrName>
                                        </p:attrNameLst>
                                      </p:cBhvr>
                                      <p:tavLst>
                                        <p:tav tm="0">
                                          <p:val>
                                            <p:fltVal val="0"/>
                                          </p:val>
                                        </p:tav>
                                        <p:tav tm="100000">
                                          <p:val>
                                            <p:strVal val="#ppt_h"/>
                                          </p:val>
                                        </p:tav>
                                      </p:tavLst>
                                    </p:anim>
                                    <p:animEffect transition="in" filter="fade">
                                      <p:cBhvr>
                                        <p:cTn id="51" dur="800"/>
                                        <p:tgtEl>
                                          <p:spTgt spid="300"/>
                                        </p:tgtEl>
                                      </p:cBhvr>
                                    </p:animEffect>
                                  </p:childTnLst>
                                </p:cTn>
                              </p:par>
                              <p:par>
                                <p:cTn id="52" presetID="10" presetClass="exit" presetSubtype="0" fill="hold" grpId="0" nodeType="withEffect">
                                  <p:stCondLst>
                                    <p:cond delay="2600"/>
                                  </p:stCondLst>
                                  <p:childTnLst>
                                    <p:animEffect transition="out" filter="fade">
                                      <p:cBhvr>
                                        <p:cTn id="53" dur="1000"/>
                                        <p:tgtEl>
                                          <p:spTgt spid="352"/>
                                        </p:tgtEl>
                                      </p:cBhvr>
                                    </p:animEffect>
                                    <p:set>
                                      <p:cBhvr>
                                        <p:cTn id="54" dur="1" fill="hold">
                                          <p:stCondLst>
                                            <p:cond delay="999"/>
                                          </p:stCondLst>
                                        </p:cTn>
                                        <p:tgtEl>
                                          <p:spTgt spid="352"/>
                                        </p:tgtEl>
                                        <p:attrNameLst>
                                          <p:attrName>style.visibility</p:attrName>
                                        </p:attrNameLst>
                                      </p:cBhvr>
                                      <p:to>
                                        <p:strVal val="hidden"/>
                                      </p:to>
                                    </p:set>
                                  </p:childTnLst>
                                </p:cTn>
                              </p:par>
                              <p:par>
                                <p:cTn id="55" presetID="10" presetClass="exit" presetSubtype="0" fill="hold" nodeType="withEffect">
                                  <p:stCondLst>
                                    <p:cond delay="1100"/>
                                  </p:stCondLst>
                                  <p:childTnLst>
                                    <p:animEffect transition="out" filter="fade">
                                      <p:cBhvr>
                                        <p:cTn id="56" dur="900"/>
                                        <p:tgtEl>
                                          <p:spTgt spid="59"/>
                                        </p:tgtEl>
                                      </p:cBhvr>
                                    </p:animEffect>
                                    <p:set>
                                      <p:cBhvr>
                                        <p:cTn id="57" dur="1" fill="hold">
                                          <p:stCondLst>
                                            <p:cond delay="899"/>
                                          </p:stCondLst>
                                        </p:cTn>
                                        <p:tgtEl>
                                          <p:spTgt spid="59"/>
                                        </p:tgtEl>
                                        <p:attrNameLst>
                                          <p:attrName>style.visibility</p:attrName>
                                        </p:attrNameLst>
                                      </p:cBhvr>
                                      <p:to>
                                        <p:strVal val="hidden"/>
                                      </p:to>
                                    </p:set>
                                  </p:childTnLst>
                                </p:cTn>
                              </p:par>
                              <p:par>
                                <p:cTn id="58" presetID="10" presetClass="entr" presetSubtype="0" fill="hold" grpId="0" nodeType="withEffect">
                                  <p:stCondLst>
                                    <p:cond delay="4100"/>
                                  </p:stCondLst>
                                  <p:childTnLst>
                                    <p:set>
                                      <p:cBhvr>
                                        <p:cTn id="59" dur="1" fill="hold">
                                          <p:stCondLst>
                                            <p:cond delay="0"/>
                                          </p:stCondLst>
                                        </p:cTn>
                                        <p:tgtEl>
                                          <p:spTgt spid="259"/>
                                        </p:tgtEl>
                                        <p:attrNameLst>
                                          <p:attrName>style.visibility</p:attrName>
                                        </p:attrNameLst>
                                      </p:cBhvr>
                                      <p:to>
                                        <p:strVal val="visible"/>
                                      </p:to>
                                    </p:set>
                                    <p:animEffect transition="in" filter="fade">
                                      <p:cBhvr>
                                        <p:cTn id="60" dur="600"/>
                                        <p:tgtEl>
                                          <p:spTgt spid="2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 grpId="0" animBg="1"/>
      <p:bldP spid="250" grpId="0"/>
      <p:bldP spid="259"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Flip back to normal view</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423"/>
          <p:cNvGrpSpPr/>
          <p:nvPr/>
        </p:nvGrpSpPr>
        <p:grpSpPr>
          <a:xfrm>
            <a:off x="5562259" y="3505200"/>
            <a:ext cx="1295400" cy="1828800"/>
            <a:chOff x="4419600" y="1600200"/>
            <a:chExt cx="1295400" cy="1828800"/>
          </a:xfrm>
        </p:grpSpPr>
        <p:grpSp>
          <p:nvGrpSpPr>
            <p:cNvPr id="23" name="Group 188"/>
            <p:cNvGrpSpPr/>
            <p:nvPr/>
          </p:nvGrpSpPr>
          <p:grpSpPr>
            <a:xfrm>
              <a:off x="4419600" y="160020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5"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6"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grpSp>
        <p:nvGrpSpPr>
          <p:cNvPr id="264" name="Group 263"/>
          <p:cNvGrpSpPr/>
          <p:nvPr/>
        </p:nvGrpSpPr>
        <p:grpSpPr>
          <a:xfrm>
            <a:off x="5562600" y="3505200"/>
            <a:ext cx="1295400" cy="1828800"/>
            <a:chOff x="4114800" y="3505200"/>
            <a:chExt cx="1295400" cy="1828800"/>
          </a:xfrm>
        </p:grpSpPr>
        <p:grpSp>
          <p:nvGrpSpPr>
            <p:cNvPr id="265" name="Group 188"/>
            <p:cNvGrpSpPr/>
            <p:nvPr/>
          </p:nvGrpSpPr>
          <p:grpSpPr>
            <a:xfrm>
              <a:off x="4114800" y="3505200"/>
              <a:ext cx="1214582" cy="1828800"/>
              <a:chOff x="4419600" y="1600200"/>
              <a:chExt cx="1214582" cy="1828800"/>
            </a:xfrm>
          </p:grpSpPr>
          <p:grpSp>
            <p:nvGrpSpPr>
              <p:cNvPr id="277" name="Group 79"/>
              <p:cNvGrpSpPr/>
              <p:nvPr/>
            </p:nvGrpSpPr>
            <p:grpSpPr>
              <a:xfrm>
                <a:off x="4419600" y="1600200"/>
                <a:ext cx="1214582" cy="1828800"/>
                <a:chOff x="2819400" y="1600200"/>
                <a:chExt cx="1611007" cy="4522840"/>
              </a:xfrm>
            </p:grpSpPr>
            <p:sp>
              <p:nvSpPr>
                <p:cNvPr id="284" name="Rectangle 283"/>
                <p:cNvSpPr/>
                <p:nvPr/>
              </p:nvSpPr>
              <p:spPr>
                <a:xfrm>
                  <a:off x="2819400" y="1600200"/>
                  <a:ext cx="1611007" cy="4522840"/>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285" name="Rectangle 284"/>
                <p:cNvSpPr/>
                <p:nvPr/>
              </p:nvSpPr>
              <p:spPr>
                <a:xfrm>
                  <a:off x="2869935" y="2646928"/>
                  <a:ext cx="1509936" cy="3366182"/>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278" name="TextBox 27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27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grpSp>
            <p:nvGrpSpPr>
              <p:cNvPr id="280" name="Group 130"/>
              <p:cNvGrpSpPr/>
              <p:nvPr/>
            </p:nvGrpSpPr>
            <p:grpSpPr>
              <a:xfrm>
                <a:off x="5428672" y="1630220"/>
                <a:ext cx="174736" cy="152399"/>
                <a:chOff x="6410440" y="3436620"/>
                <a:chExt cx="214154" cy="186778"/>
              </a:xfrm>
            </p:grpSpPr>
            <p:sp>
              <p:nvSpPr>
                <p:cNvPr id="281" name="Snip Single Corner Rectangle 28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82" name="Rounded Rectangle 28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83" name="Curved Left Arrow 28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sp>
          <p:nvSpPr>
            <p:cNvPr id="266" name="TextBox 265"/>
            <p:cNvSpPr txBox="1"/>
            <p:nvPr/>
          </p:nvSpPr>
          <p:spPr>
            <a:xfrm>
              <a:off x="4314536" y="4529951"/>
              <a:ext cx="867064" cy="276999"/>
            </a:xfrm>
            <a:prstGeom prst="rect">
              <a:avLst/>
            </a:prstGeom>
            <a:noFill/>
          </p:spPr>
          <p:txBody>
            <a:bodyPr wrap="square" rtlCol="0">
              <a:spAutoFit/>
            </a:bodyPr>
            <a:lstStyle/>
            <a:p>
              <a:r>
                <a:rPr lang="en-US" sz="500" dirty="0">
                  <a:solidFill>
                    <a:schemeClr val="tx1">
                      <a:lumMod val="75000"/>
                      <a:lumOff val="25000"/>
                    </a:schemeClr>
                  </a:solidFill>
                </a:rPr>
                <a:t>2:33 - </a:t>
              </a:r>
              <a:r>
                <a:rPr lang="en-US" sz="600" u="sng" dirty="0">
                  <a:solidFill>
                    <a:srgbClr val="002060"/>
                  </a:solidFill>
                </a:rPr>
                <a:t>Deanne</a:t>
              </a:r>
              <a:r>
                <a:rPr lang="en-US" sz="600" dirty="0"/>
                <a:t> created </a:t>
              </a:r>
              <a:endParaRPr lang="en-US" sz="800" dirty="0"/>
            </a:p>
            <a:p>
              <a:r>
                <a:rPr lang="en-US" sz="600" u="sng" dirty="0">
                  <a:solidFill>
                    <a:srgbClr val="002060"/>
                  </a:solidFill>
                </a:rPr>
                <a:t>2008 Fundraising List</a:t>
              </a:r>
            </a:p>
          </p:txBody>
        </p:sp>
        <p:sp>
          <p:nvSpPr>
            <p:cNvPr id="267" name="TextBox 266"/>
            <p:cNvSpPr txBox="1"/>
            <p:nvPr/>
          </p:nvSpPr>
          <p:spPr>
            <a:xfrm>
              <a:off x="4861560" y="5080000"/>
              <a:ext cx="548640" cy="215444"/>
            </a:xfrm>
            <a:prstGeom prst="rect">
              <a:avLst/>
            </a:prstGeom>
            <a:noFill/>
          </p:spPr>
          <p:txBody>
            <a:bodyPr wrap="square" rtlCol="0">
              <a:spAutoFit/>
            </a:bodyPr>
            <a:lstStyle/>
            <a:p>
              <a:r>
                <a:rPr lang="en-US" sz="800" u="sng" dirty="0">
                  <a:solidFill>
                    <a:srgbClr val="002060"/>
                  </a:solidFill>
                </a:rPr>
                <a:t>More…</a:t>
              </a:r>
              <a:endParaRPr lang="en-US" sz="800" dirty="0"/>
            </a:p>
          </p:txBody>
        </p:sp>
        <p:sp>
          <p:nvSpPr>
            <p:cNvPr id="268" name="TextBox 267"/>
            <p:cNvSpPr txBox="1"/>
            <p:nvPr/>
          </p:nvSpPr>
          <p:spPr>
            <a:xfrm>
              <a:off x="4314536" y="4828401"/>
              <a:ext cx="943264" cy="276999"/>
            </a:xfrm>
            <a:prstGeom prst="rect">
              <a:avLst/>
            </a:prstGeom>
            <a:noFill/>
          </p:spPr>
          <p:txBody>
            <a:bodyPr wrap="square" rtlCol="0">
              <a:spAutoFit/>
            </a:bodyPr>
            <a:lstStyle/>
            <a:p>
              <a:r>
                <a:rPr lang="en-US" sz="500" dirty="0">
                  <a:solidFill>
                    <a:schemeClr val="tx1">
                      <a:lumMod val="75000"/>
                      <a:lumOff val="25000"/>
                    </a:schemeClr>
                  </a:solidFill>
                </a:rPr>
                <a:t>2:33 - </a:t>
              </a:r>
              <a:r>
                <a:rPr lang="en-US" sz="600" u="sng" dirty="0">
                  <a:solidFill>
                    <a:srgbClr val="002060"/>
                  </a:solidFill>
                </a:rPr>
                <a:t>Deanne</a:t>
              </a:r>
              <a:r>
                <a:rPr lang="en-US" sz="600" dirty="0"/>
                <a:t> uploaded </a:t>
              </a:r>
              <a:endParaRPr lang="en-US" sz="800" dirty="0"/>
            </a:p>
            <a:p>
              <a:r>
                <a:rPr lang="en-US" sz="600" u="sng" dirty="0">
                  <a:solidFill>
                    <a:srgbClr val="002060"/>
                  </a:solidFill>
                </a:rPr>
                <a:t>Fundraise </a:t>
              </a:r>
              <a:r>
                <a:rPr lang="en-US" sz="600" u="sng" dirty="0" err="1">
                  <a:solidFill>
                    <a:srgbClr val="002060"/>
                  </a:solidFill>
                </a:rPr>
                <a:t>w_LiveSpaces</a:t>
              </a:r>
              <a:endParaRPr lang="en-US" sz="600" u="sng" dirty="0">
                <a:solidFill>
                  <a:srgbClr val="002060"/>
                </a:solidFill>
              </a:endParaRPr>
            </a:p>
          </p:txBody>
        </p:sp>
        <p:sp>
          <p:nvSpPr>
            <p:cNvPr id="269" name="TextBox 268"/>
            <p:cNvSpPr txBox="1"/>
            <p:nvPr/>
          </p:nvSpPr>
          <p:spPr>
            <a:xfrm>
              <a:off x="4314536" y="4202668"/>
              <a:ext cx="1048328" cy="369332"/>
            </a:xfrm>
            <a:prstGeom prst="rect">
              <a:avLst/>
            </a:prstGeom>
            <a:noFill/>
          </p:spPr>
          <p:txBody>
            <a:bodyPr wrap="square" rtlCol="0">
              <a:spAutoFit/>
            </a:bodyPr>
            <a:lstStyle/>
            <a:p>
              <a:r>
                <a:rPr lang="en-US" sz="500" dirty="0">
                  <a:solidFill>
                    <a:schemeClr val="tx1">
                      <a:lumMod val="75000"/>
                      <a:lumOff val="25000"/>
                    </a:schemeClr>
                  </a:solidFill>
                </a:rPr>
                <a:t>2:35 - </a:t>
              </a:r>
              <a:r>
                <a:rPr lang="en-US" sz="600" u="sng" dirty="0">
                  <a:solidFill>
                    <a:srgbClr val="002060"/>
                  </a:solidFill>
                </a:rPr>
                <a:t>Deanne</a:t>
              </a:r>
              <a:r>
                <a:rPr lang="en-US" sz="600" dirty="0"/>
                <a:t> shared with</a:t>
              </a:r>
            </a:p>
            <a:p>
              <a:r>
                <a:rPr lang="en-US" sz="600" u="sng" dirty="0">
                  <a:solidFill>
                    <a:srgbClr val="002060"/>
                  </a:solidFill>
                </a:rPr>
                <a:t>Mia Wallace,</a:t>
              </a:r>
              <a:r>
                <a:rPr lang="en-US" sz="600" dirty="0">
                  <a:solidFill>
                    <a:srgbClr val="002060"/>
                  </a:solidFill>
                </a:rPr>
                <a:t> </a:t>
              </a:r>
              <a:r>
                <a:rPr lang="en-US" sz="600" u="sng" dirty="0">
                  <a:solidFill>
                    <a:srgbClr val="002060"/>
                  </a:solidFill>
                </a:rPr>
                <a:t>George Li,</a:t>
              </a:r>
              <a:r>
                <a:rPr lang="en-US" sz="600" dirty="0">
                  <a:solidFill>
                    <a:srgbClr val="002060"/>
                  </a:solidFill>
                </a:rPr>
                <a:t> </a:t>
              </a:r>
              <a:r>
                <a:rPr lang="en-US" sz="600" u="sng" dirty="0">
                  <a:solidFill>
                    <a:srgbClr val="002060"/>
                  </a:solidFill>
                </a:rPr>
                <a:t>Joe Kramer,</a:t>
              </a:r>
              <a:r>
                <a:rPr lang="en-US" sz="600" dirty="0">
                  <a:solidFill>
                    <a:srgbClr val="002060"/>
                  </a:solidFill>
                </a:rPr>
                <a:t> </a:t>
              </a:r>
              <a:r>
                <a:rPr lang="en-US" sz="600" dirty="0"/>
                <a:t>and </a:t>
              </a:r>
              <a:r>
                <a:rPr lang="en-US" sz="600" u="sng" dirty="0">
                  <a:solidFill>
                    <a:srgbClr val="002060"/>
                  </a:solidFill>
                </a:rPr>
                <a:t>Stacy </a:t>
              </a:r>
              <a:r>
                <a:rPr lang="en-US" sz="600" u="sng" dirty="0" err="1">
                  <a:solidFill>
                    <a:srgbClr val="002060"/>
                  </a:solidFill>
                </a:rPr>
                <a:t>Harring</a:t>
              </a:r>
              <a:r>
                <a:rPr lang="en-US" sz="600" u="sng" dirty="0">
                  <a:solidFill>
                    <a:srgbClr val="002060"/>
                  </a:solidFill>
                </a:rPr>
                <a:t> </a:t>
              </a:r>
            </a:p>
          </p:txBody>
        </p:sp>
        <p:pic>
          <p:nvPicPr>
            <p:cNvPr id="270" name="Picture 269" descr="xls16.png"/>
            <p:cNvPicPr>
              <a:picLocks noChangeAspect="1"/>
            </p:cNvPicPr>
            <p:nvPr/>
          </p:nvPicPr>
          <p:blipFill>
            <a:blip r:embed="rId7"/>
            <a:stretch>
              <a:fillRect/>
            </a:stretch>
          </p:blipFill>
          <p:spPr>
            <a:xfrm>
              <a:off x="4203700" y="4603750"/>
              <a:ext cx="132798" cy="132798"/>
            </a:xfrm>
            <a:prstGeom prst="rect">
              <a:avLst/>
            </a:prstGeom>
          </p:spPr>
        </p:pic>
        <p:sp>
          <p:nvSpPr>
            <p:cNvPr id="271" name="Up Arrow 270"/>
            <p:cNvSpPr/>
            <p:nvPr/>
          </p:nvSpPr>
          <p:spPr>
            <a:xfrm>
              <a:off x="4235450" y="4654550"/>
              <a:ext cx="152400" cy="152400"/>
            </a:xfrm>
            <a:prstGeom prst="upArrow">
              <a:avLst>
                <a:gd name="adj1" fmla="val 50000"/>
                <a:gd name="adj2" fmla="val 58334"/>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272" name="Picture 271" descr="xls16.png"/>
            <p:cNvPicPr>
              <a:picLocks noChangeAspect="1"/>
            </p:cNvPicPr>
            <p:nvPr/>
          </p:nvPicPr>
          <p:blipFill>
            <a:blip r:embed="rId7"/>
            <a:stretch>
              <a:fillRect/>
            </a:stretch>
          </p:blipFill>
          <p:spPr>
            <a:xfrm>
              <a:off x="4203700" y="4857750"/>
              <a:ext cx="132798" cy="132798"/>
            </a:xfrm>
            <a:prstGeom prst="rect">
              <a:avLst/>
            </a:prstGeom>
          </p:spPr>
        </p:pic>
        <p:sp>
          <p:nvSpPr>
            <p:cNvPr id="273" name="Up Arrow 272"/>
            <p:cNvSpPr/>
            <p:nvPr/>
          </p:nvSpPr>
          <p:spPr>
            <a:xfrm>
              <a:off x="4235450" y="4908550"/>
              <a:ext cx="152400" cy="152400"/>
            </a:xfrm>
            <a:prstGeom prst="upArrow">
              <a:avLst>
                <a:gd name="adj1" fmla="val 50000"/>
                <a:gd name="adj2" fmla="val 58334"/>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274" name="Picture 273" descr="small-green-dude.png"/>
            <p:cNvPicPr>
              <a:picLocks noChangeAspect="1"/>
            </p:cNvPicPr>
            <p:nvPr/>
          </p:nvPicPr>
          <p:blipFill>
            <a:blip r:embed="rId13"/>
            <a:stretch>
              <a:fillRect/>
            </a:stretch>
          </p:blipFill>
          <p:spPr>
            <a:xfrm>
              <a:off x="4235450" y="4266168"/>
              <a:ext cx="114300" cy="133350"/>
            </a:xfrm>
            <a:prstGeom prst="rect">
              <a:avLst/>
            </a:prstGeom>
          </p:spPr>
        </p:pic>
        <p:sp>
          <p:nvSpPr>
            <p:cNvPr id="275" name="TextBox 274"/>
            <p:cNvSpPr txBox="1"/>
            <p:nvPr/>
          </p:nvSpPr>
          <p:spPr>
            <a:xfrm>
              <a:off x="4314536" y="3937000"/>
              <a:ext cx="1048328" cy="276999"/>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Mia</a:t>
              </a:r>
              <a:r>
                <a:rPr lang="en-US" sz="600" dirty="0"/>
                <a:t> is viewing</a:t>
              </a:r>
            </a:p>
            <a:p>
              <a:r>
                <a:rPr lang="en-US" sz="600" u="sng" dirty="0">
                  <a:solidFill>
                    <a:srgbClr val="002060"/>
                  </a:solidFill>
                </a:rPr>
                <a:t>2008 Donor List</a:t>
              </a:r>
            </a:p>
          </p:txBody>
        </p:sp>
        <p:pic>
          <p:nvPicPr>
            <p:cNvPr id="276" name="Picture 275" descr="small-green-dude.png"/>
            <p:cNvPicPr>
              <a:picLocks noChangeAspect="1"/>
            </p:cNvPicPr>
            <p:nvPr/>
          </p:nvPicPr>
          <p:blipFill>
            <a:blip r:embed="rId13"/>
            <a:stretch>
              <a:fillRect/>
            </a:stretch>
          </p:blipFill>
          <p:spPr>
            <a:xfrm>
              <a:off x="4235450" y="4000500"/>
              <a:ext cx="114300" cy="133350"/>
            </a:xfrm>
            <a:prstGeom prst="rect">
              <a:avLst/>
            </a:prstGeom>
          </p:spPr>
        </p:pic>
      </p:grpSp>
      <p:sp>
        <p:nvSpPr>
          <p:cNvPr id="286" name="Rectangle 285">
            <a:hlinkClick r:id="" action="ppaction://hlinkshowjump?jump=nextslide"/>
          </p:cNvPr>
          <p:cNvSpPr/>
          <p:nvPr/>
        </p:nvSpPr>
        <p:spPr>
          <a:xfrm>
            <a:off x="6553200" y="3505200"/>
            <a:ext cx="237067" cy="25101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95" name="Plus 294"/>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7" name="Group 176"/>
          <p:cNvGrpSpPr/>
          <p:nvPr/>
        </p:nvGrpSpPr>
        <p:grpSpPr>
          <a:xfrm>
            <a:off x="1845892" y="6254750"/>
            <a:ext cx="5393108" cy="254367"/>
            <a:chOff x="1845892" y="6254750"/>
            <a:chExt cx="5393108" cy="254367"/>
          </a:xfrm>
        </p:grpSpPr>
        <p:grpSp>
          <p:nvGrpSpPr>
            <p:cNvPr id="178" name="Group 537"/>
            <p:cNvGrpSpPr/>
            <p:nvPr/>
          </p:nvGrpSpPr>
          <p:grpSpPr>
            <a:xfrm>
              <a:off x="1845892" y="6254750"/>
              <a:ext cx="5393108" cy="254367"/>
              <a:chOff x="1845892" y="6254750"/>
              <a:chExt cx="5393108" cy="254367"/>
            </a:xfrm>
          </p:grpSpPr>
          <p:sp>
            <p:nvSpPr>
              <p:cNvPr id="180" name="Round Same Side Corner Rectangle 179"/>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81" name="Round Same Side Corner Rectangle 180"/>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82" name="Round Same Side Corner Rectangle 181"/>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84" name="Group 535"/>
              <p:cNvGrpSpPr/>
              <p:nvPr/>
            </p:nvGrpSpPr>
            <p:grpSpPr>
              <a:xfrm>
                <a:off x="1845892" y="6254750"/>
                <a:ext cx="5393108" cy="254367"/>
                <a:chOff x="1845892" y="6254750"/>
                <a:chExt cx="5393108" cy="254367"/>
              </a:xfrm>
            </p:grpSpPr>
            <p:sp>
              <p:nvSpPr>
                <p:cNvPr id="188" name="Freeform 187"/>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89" name="Freeform 188"/>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90" name="Freeform 189"/>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79" name="Plus 17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0" fill="hold" nodeType="withEffect">
                                  <p:stCondLst>
                                    <p:cond delay="0"/>
                                  </p:stCondLst>
                                  <p:childTnLst>
                                    <p:anim calcmode="lin" valueType="num">
                                      <p:cBhvr>
                                        <p:cTn id="6" dur="500"/>
                                        <p:tgtEl>
                                          <p:spTgt spid="22"/>
                                        </p:tgtEl>
                                        <p:attrNameLst>
                                          <p:attrName>ppt_w</p:attrName>
                                        </p:attrNameLst>
                                      </p:cBhvr>
                                      <p:tavLst>
                                        <p:tav tm="0">
                                          <p:val>
                                            <p:strVal val="ppt_w"/>
                                          </p:val>
                                        </p:tav>
                                        <p:tav tm="100000">
                                          <p:val>
                                            <p:fltVal val="0"/>
                                          </p:val>
                                        </p:tav>
                                      </p:tavLst>
                                    </p:anim>
                                    <p:anim calcmode="lin" valueType="num">
                                      <p:cBhvr>
                                        <p:cTn id="7" dur="500"/>
                                        <p:tgtEl>
                                          <p:spTgt spid="22"/>
                                        </p:tgtEl>
                                        <p:attrNameLst>
                                          <p:attrName>ppt_h</p:attrName>
                                        </p:attrNameLst>
                                      </p:cBhvr>
                                      <p:tavLst>
                                        <p:tav tm="0">
                                          <p:val>
                                            <p:strVal val="ppt_h"/>
                                          </p:val>
                                        </p:tav>
                                        <p:tav tm="100000">
                                          <p:val>
                                            <p:strVal val="ppt_h"/>
                                          </p:val>
                                        </p:tav>
                                      </p:tavLst>
                                    </p:anim>
                                    <p:set>
                                      <p:cBhvr>
                                        <p:cTn id="8" dur="1" fill="hold">
                                          <p:stCondLst>
                                            <p:cond delay="499"/>
                                          </p:stCondLst>
                                        </p:cTn>
                                        <p:tgtEl>
                                          <p:spTgt spid="22"/>
                                        </p:tgtEl>
                                        <p:attrNameLst>
                                          <p:attrName>style.visibility</p:attrName>
                                        </p:attrNameLst>
                                      </p:cBhvr>
                                      <p:to>
                                        <p:strVal val="hidden"/>
                                      </p:to>
                                    </p:set>
                                  </p:childTnLst>
                                </p:cTn>
                              </p:par>
                              <p:par>
                                <p:cTn id="9" presetID="17" presetClass="entr" presetSubtype="10" fill="hold" nodeType="withEffect">
                                  <p:stCondLst>
                                    <p:cond delay="200"/>
                                  </p:stCondLst>
                                  <p:childTnLst>
                                    <p:set>
                                      <p:cBhvr>
                                        <p:cTn id="10" dur="1" fill="hold">
                                          <p:stCondLst>
                                            <p:cond delay="0"/>
                                          </p:stCondLst>
                                        </p:cTn>
                                        <p:tgtEl>
                                          <p:spTgt spid="264"/>
                                        </p:tgtEl>
                                        <p:attrNameLst>
                                          <p:attrName>style.visibility</p:attrName>
                                        </p:attrNameLst>
                                      </p:cBhvr>
                                      <p:to>
                                        <p:strVal val="visible"/>
                                      </p:to>
                                    </p:set>
                                    <p:anim calcmode="lin" valueType="num">
                                      <p:cBhvr>
                                        <p:cTn id="11" dur="500" fill="hold"/>
                                        <p:tgtEl>
                                          <p:spTgt spid="264"/>
                                        </p:tgtEl>
                                        <p:attrNameLst>
                                          <p:attrName>ppt_w</p:attrName>
                                        </p:attrNameLst>
                                      </p:cBhvr>
                                      <p:tavLst>
                                        <p:tav tm="0">
                                          <p:val>
                                            <p:fltVal val="0"/>
                                          </p:val>
                                        </p:tav>
                                        <p:tav tm="100000">
                                          <p:val>
                                            <p:strVal val="#ppt_w"/>
                                          </p:val>
                                        </p:tav>
                                      </p:tavLst>
                                    </p:anim>
                                    <p:anim calcmode="lin" valueType="num">
                                      <p:cBhvr>
                                        <p:cTn id="12" dur="500" fill="hold"/>
                                        <p:tgtEl>
                                          <p:spTgt spid="264"/>
                                        </p:tgtEl>
                                        <p:attrNameLst>
                                          <p:attrName>ppt_h</p:attrName>
                                        </p:attrNameLst>
                                      </p:cBhvr>
                                      <p:tavLst>
                                        <p:tav tm="0">
                                          <p:val>
                                            <p:strVal val="#ppt_h"/>
                                          </p:val>
                                        </p:tav>
                                        <p:tav tm="100000">
                                          <p:val>
                                            <p:strVal val="#ppt_h"/>
                                          </p:val>
                                        </p:tav>
                                      </p:tavLst>
                                    </p:anim>
                                  </p:childTnLst>
                                </p:cTn>
                              </p:par>
                              <p:par>
                                <p:cTn id="13" presetID="10" presetClass="entr" presetSubtype="0" fill="hold" grpId="0" nodeType="withEffect">
                                  <p:stCondLst>
                                    <p:cond delay="1200"/>
                                  </p:stCondLst>
                                  <p:childTnLst>
                                    <p:set>
                                      <p:cBhvr>
                                        <p:cTn id="14" dur="1" fill="hold">
                                          <p:stCondLst>
                                            <p:cond delay="0"/>
                                          </p:stCondLst>
                                        </p:cTn>
                                        <p:tgtEl>
                                          <p:spTgt spid="286"/>
                                        </p:tgtEl>
                                        <p:attrNameLst>
                                          <p:attrName>style.visibility</p:attrName>
                                        </p:attrNameLst>
                                      </p:cBhvr>
                                      <p:to>
                                        <p:strVal val="visible"/>
                                      </p:to>
                                    </p:set>
                                    <p:animEffect transition="in" filter="fade">
                                      <p:cBhvr>
                                        <p:cTn id="15" dur="900"/>
                                        <p:tgtEl>
                                          <p:spTgt spid="2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Flip back to normal view</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423"/>
          <p:cNvGrpSpPr/>
          <p:nvPr/>
        </p:nvGrpSpPr>
        <p:grpSpPr>
          <a:xfrm>
            <a:off x="5562259" y="3505200"/>
            <a:ext cx="1295400" cy="1828800"/>
            <a:chOff x="4419600" y="1600200"/>
            <a:chExt cx="1295400" cy="1828800"/>
          </a:xfrm>
        </p:grpSpPr>
        <p:grpSp>
          <p:nvGrpSpPr>
            <p:cNvPr id="23" name="Group 188"/>
            <p:cNvGrpSpPr/>
            <p:nvPr/>
          </p:nvGrpSpPr>
          <p:grpSpPr>
            <a:xfrm>
              <a:off x="4419600" y="160020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5"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6"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grpSp>
        <p:nvGrpSpPr>
          <p:cNvPr id="172" name="Group 263"/>
          <p:cNvGrpSpPr/>
          <p:nvPr/>
        </p:nvGrpSpPr>
        <p:grpSpPr>
          <a:xfrm>
            <a:off x="5562600" y="3505200"/>
            <a:ext cx="1295400" cy="1828800"/>
            <a:chOff x="4114800" y="3505200"/>
            <a:chExt cx="1295400" cy="1828800"/>
          </a:xfrm>
        </p:grpSpPr>
        <p:grpSp>
          <p:nvGrpSpPr>
            <p:cNvPr id="177" name="Group 188"/>
            <p:cNvGrpSpPr/>
            <p:nvPr/>
          </p:nvGrpSpPr>
          <p:grpSpPr>
            <a:xfrm>
              <a:off x="4114800" y="3505200"/>
              <a:ext cx="1214582" cy="1828800"/>
              <a:chOff x="4419600" y="1600200"/>
              <a:chExt cx="1214582" cy="1828800"/>
            </a:xfrm>
          </p:grpSpPr>
          <p:grpSp>
            <p:nvGrpSpPr>
              <p:cNvPr id="194" name="Group 79"/>
              <p:cNvGrpSpPr/>
              <p:nvPr/>
            </p:nvGrpSpPr>
            <p:grpSpPr>
              <a:xfrm>
                <a:off x="4419600" y="1600200"/>
                <a:ext cx="1214582" cy="1828800"/>
                <a:chOff x="2819400" y="1600200"/>
                <a:chExt cx="1611007" cy="4522840"/>
              </a:xfrm>
            </p:grpSpPr>
            <p:sp>
              <p:nvSpPr>
                <p:cNvPr id="204" name="Rectangle 203"/>
                <p:cNvSpPr/>
                <p:nvPr/>
              </p:nvSpPr>
              <p:spPr>
                <a:xfrm>
                  <a:off x="2819400" y="1600200"/>
                  <a:ext cx="1611007" cy="4522840"/>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206" name="Rectangle 205"/>
                <p:cNvSpPr/>
                <p:nvPr/>
              </p:nvSpPr>
              <p:spPr>
                <a:xfrm>
                  <a:off x="2869935" y="2646928"/>
                  <a:ext cx="1509936" cy="3366182"/>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95" name="TextBox 194"/>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96"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grpSp>
            <p:nvGrpSpPr>
              <p:cNvPr id="197" name="Group 130"/>
              <p:cNvGrpSpPr/>
              <p:nvPr/>
            </p:nvGrpSpPr>
            <p:grpSpPr>
              <a:xfrm>
                <a:off x="5428672" y="1630220"/>
                <a:ext cx="174736" cy="152399"/>
                <a:chOff x="6410440" y="3436620"/>
                <a:chExt cx="214154" cy="186778"/>
              </a:xfrm>
            </p:grpSpPr>
            <p:sp>
              <p:nvSpPr>
                <p:cNvPr id="198" name="Snip Single Corner Rectangle 19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99" name="Rounded Rectangle 19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0" name="Curved Left Arrow 19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sp>
          <p:nvSpPr>
            <p:cNvPr id="178" name="TextBox 177"/>
            <p:cNvSpPr txBox="1"/>
            <p:nvPr/>
          </p:nvSpPr>
          <p:spPr>
            <a:xfrm>
              <a:off x="4314536" y="4529951"/>
              <a:ext cx="867064" cy="276999"/>
            </a:xfrm>
            <a:prstGeom prst="rect">
              <a:avLst/>
            </a:prstGeom>
            <a:noFill/>
          </p:spPr>
          <p:txBody>
            <a:bodyPr wrap="square" rtlCol="0">
              <a:spAutoFit/>
            </a:bodyPr>
            <a:lstStyle/>
            <a:p>
              <a:r>
                <a:rPr lang="en-US" sz="500" dirty="0">
                  <a:solidFill>
                    <a:schemeClr val="tx1">
                      <a:lumMod val="75000"/>
                      <a:lumOff val="25000"/>
                    </a:schemeClr>
                  </a:solidFill>
                </a:rPr>
                <a:t>2:33 - </a:t>
              </a:r>
              <a:r>
                <a:rPr lang="en-US" sz="600" u="sng" dirty="0">
                  <a:solidFill>
                    <a:srgbClr val="002060"/>
                  </a:solidFill>
                </a:rPr>
                <a:t>Deanne</a:t>
              </a:r>
              <a:r>
                <a:rPr lang="en-US" sz="600" dirty="0"/>
                <a:t> created </a:t>
              </a:r>
              <a:endParaRPr lang="en-US" sz="800" dirty="0"/>
            </a:p>
            <a:p>
              <a:r>
                <a:rPr lang="en-US" sz="600" u="sng" dirty="0">
                  <a:solidFill>
                    <a:srgbClr val="002060"/>
                  </a:solidFill>
                </a:rPr>
                <a:t>2008 Fundraising List</a:t>
              </a:r>
            </a:p>
          </p:txBody>
        </p:sp>
        <p:sp>
          <p:nvSpPr>
            <p:cNvPr id="179" name="TextBox 178"/>
            <p:cNvSpPr txBox="1"/>
            <p:nvPr/>
          </p:nvSpPr>
          <p:spPr>
            <a:xfrm>
              <a:off x="4861560" y="5080000"/>
              <a:ext cx="548640" cy="215444"/>
            </a:xfrm>
            <a:prstGeom prst="rect">
              <a:avLst/>
            </a:prstGeom>
            <a:noFill/>
          </p:spPr>
          <p:txBody>
            <a:bodyPr wrap="square" rtlCol="0">
              <a:spAutoFit/>
            </a:bodyPr>
            <a:lstStyle/>
            <a:p>
              <a:r>
                <a:rPr lang="en-US" sz="800" u="sng" dirty="0">
                  <a:solidFill>
                    <a:srgbClr val="002060"/>
                  </a:solidFill>
                </a:rPr>
                <a:t>More…</a:t>
              </a:r>
              <a:endParaRPr lang="en-US" sz="800" dirty="0"/>
            </a:p>
          </p:txBody>
        </p:sp>
        <p:sp>
          <p:nvSpPr>
            <p:cNvPr id="180" name="TextBox 179"/>
            <p:cNvSpPr txBox="1"/>
            <p:nvPr/>
          </p:nvSpPr>
          <p:spPr>
            <a:xfrm>
              <a:off x="4314536" y="4828401"/>
              <a:ext cx="943264" cy="276999"/>
            </a:xfrm>
            <a:prstGeom prst="rect">
              <a:avLst/>
            </a:prstGeom>
            <a:noFill/>
          </p:spPr>
          <p:txBody>
            <a:bodyPr wrap="square" rtlCol="0">
              <a:spAutoFit/>
            </a:bodyPr>
            <a:lstStyle/>
            <a:p>
              <a:r>
                <a:rPr lang="en-US" sz="500" dirty="0">
                  <a:solidFill>
                    <a:schemeClr val="tx1">
                      <a:lumMod val="75000"/>
                      <a:lumOff val="25000"/>
                    </a:schemeClr>
                  </a:solidFill>
                </a:rPr>
                <a:t>2:33 - </a:t>
              </a:r>
              <a:r>
                <a:rPr lang="en-US" sz="600" u="sng" dirty="0">
                  <a:solidFill>
                    <a:srgbClr val="002060"/>
                  </a:solidFill>
                </a:rPr>
                <a:t>Deanne</a:t>
              </a:r>
              <a:r>
                <a:rPr lang="en-US" sz="600" dirty="0"/>
                <a:t> uploaded </a:t>
              </a:r>
              <a:endParaRPr lang="en-US" sz="800" dirty="0"/>
            </a:p>
            <a:p>
              <a:r>
                <a:rPr lang="en-US" sz="600" u="sng" dirty="0">
                  <a:solidFill>
                    <a:srgbClr val="002060"/>
                  </a:solidFill>
                </a:rPr>
                <a:t>Fundraise </a:t>
              </a:r>
              <a:r>
                <a:rPr lang="en-US" sz="600" u="sng" dirty="0" err="1">
                  <a:solidFill>
                    <a:srgbClr val="002060"/>
                  </a:solidFill>
                </a:rPr>
                <a:t>w_LiveSpaces</a:t>
              </a:r>
              <a:endParaRPr lang="en-US" sz="600" u="sng" dirty="0">
                <a:solidFill>
                  <a:srgbClr val="002060"/>
                </a:solidFill>
              </a:endParaRPr>
            </a:p>
          </p:txBody>
        </p:sp>
        <p:sp>
          <p:nvSpPr>
            <p:cNvPr id="181" name="TextBox 180"/>
            <p:cNvSpPr txBox="1"/>
            <p:nvPr/>
          </p:nvSpPr>
          <p:spPr>
            <a:xfrm>
              <a:off x="4314536" y="4202668"/>
              <a:ext cx="1048328" cy="369332"/>
            </a:xfrm>
            <a:prstGeom prst="rect">
              <a:avLst/>
            </a:prstGeom>
            <a:noFill/>
          </p:spPr>
          <p:txBody>
            <a:bodyPr wrap="square" rtlCol="0">
              <a:spAutoFit/>
            </a:bodyPr>
            <a:lstStyle/>
            <a:p>
              <a:r>
                <a:rPr lang="en-US" sz="500" dirty="0">
                  <a:solidFill>
                    <a:schemeClr val="tx1">
                      <a:lumMod val="75000"/>
                      <a:lumOff val="25000"/>
                    </a:schemeClr>
                  </a:solidFill>
                </a:rPr>
                <a:t>2:35 - </a:t>
              </a:r>
              <a:r>
                <a:rPr lang="en-US" sz="600" u="sng" dirty="0">
                  <a:solidFill>
                    <a:srgbClr val="002060"/>
                  </a:solidFill>
                </a:rPr>
                <a:t>Deanne</a:t>
              </a:r>
              <a:r>
                <a:rPr lang="en-US" sz="600" dirty="0"/>
                <a:t> shared with</a:t>
              </a:r>
            </a:p>
            <a:p>
              <a:r>
                <a:rPr lang="en-US" sz="600" u="sng" dirty="0">
                  <a:solidFill>
                    <a:srgbClr val="002060"/>
                  </a:solidFill>
                </a:rPr>
                <a:t>Mia Wallace,</a:t>
              </a:r>
              <a:r>
                <a:rPr lang="en-US" sz="600" dirty="0">
                  <a:solidFill>
                    <a:srgbClr val="002060"/>
                  </a:solidFill>
                </a:rPr>
                <a:t> </a:t>
              </a:r>
              <a:r>
                <a:rPr lang="en-US" sz="600" u="sng" dirty="0">
                  <a:solidFill>
                    <a:srgbClr val="002060"/>
                  </a:solidFill>
                </a:rPr>
                <a:t>George Li,</a:t>
              </a:r>
              <a:r>
                <a:rPr lang="en-US" sz="600" dirty="0">
                  <a:solidFill>
                    <a:srgbClr val="002060"/>
                  </a:solidFill>
                </a:rPr>
                <a:t> </a:t>
              </a:r>
              <a:r>
                <a:rPr lang="en-US" sz="600" u="sng" dirty="0">
                  <a:solidFill>
                    <a:srgbClr val="002060"/>
                  </a:solidFill>
                </a:rPr>
                <a:t>Joe Kramer,</a:t>
              </a:r>
              <a:r>
                <a:rPr lang="en-US" sz="600" dirty="0">
                  <a:solidFill>
                    <a:srgbClr val="002060"/>
                  </a:solidFill>
                </a:rPr>
                <a:t> </a:t>
              </a:r>
              <a:r>
                <a:rPr lang="en-US" sz="600" dirty="0"/>
                <a:t>and </a:t>
              </a:r>
              <a:r>
                <a:rPr lang="en-US" sz="600" u="sng" dirty="0">
                  <a:solidFill>
                    <a:srgbClr val="002060"/>
                  </a:solidFill>
                </a:rPr>
                <a:t>Stacy </a:t>
              </a:r>
              <a:r>
                <a:rPr lang="en-US" sz="600" u="sng" dirty="0" err="1">
                  <a:solidFill>
                    <a:srgbClr val="002060"/>
                  </a:solidFill>
                </a:rPr>
                <a:t>Harring</a:t>
              </a:r>
              <a:r>
                <a:rPr lang="en-US" sz="600" u="sng" dirty="0">
                  <a:solidFill>
                    <a:srgbClr val="002060"/>
                  </a:solidFill>
                </a:rPr>
                <a:t> </a:t>
              </a:r>
            </a:p>
          </p:txBody>
        </p:sp>
        <p:pic>
          <p:nvPicPr>
            <p:cNvPr id="182" name="Picture 181" descr="xls16.png"/>
            <p:cNvPicPr>
              <a:picLocks noChangeAspect="1"/>
            </p:cNvPicPr>
            <p:nvPr/>
          </p:nvPicPr>
          <p:blipFill>
            <a:blip r:embed="rId7"/>
            <a:stretch>
              <a:fillRect/>
            </a:stretch>
          </p:blipFill>
          <p:spPr>
            <a:xfrm>
              <a:off x="4203700" y="4603750"/>
              <a:ext cx="132798" cy="132798"/>
            </a:xfrm>
            <a:prstGeom prst="rect">
              <a:avLst/>
            </a:prstGeom>
          </p:spPr>
        </p:pic>
        <p:sp>
          <p:nvSpPr>
            <p:cNvPr id="184" name="Up Arrow 183"/>
            <p:cNvSpPr/>
            <p:nvPr/>
          </p:nvSpPr>
          <p:spPr>
            <a:xfrm>
              <a:off x="4235450" y="4654550"/>
              <a:ext cx="152400" cy="152400"/>
            </a:xfrm>
            <a:prstGeom prst="upArrow">
              <a:avLst>
                <a:gd name="adj1" fmla="val 50000"/>
                <a:gd name="adj2" fmla="val 58334"/>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188" name="Picture 187" descr="xls16.png"/>
            <p:cNvPicPr>
              <a:picLocks noChangeAspect="1"/>
            </p:cNvPicPr>
            <p:nvPr/>
          </p:nvPicPr>
          <p:blipFill>
            <a:blip r:embed="rId7"/>
            <a:stretch>
              <a:fillRect/>
            </a:stretch>
          </p:blipFill>
          <p:spPr>
            <a:xfrm>
              <a:off x="4203700" y="4857750"/>
              <a:ext cx="132798" cy="132798"/>
            </a:xfrm>
            <a:prstGeom prst="rect">
              <a:avLst/>
            </a:prstGeom>
          </p:spPr>
        </p:pic>
        <p:sp>
          <p:nvSpPr>
            <p:cNvPr id="189" name="Up Arrow 188"/>
            <p:cNvSpPr/>
            <p:nvPr/>
          </p:nvSpPr>
          <p:spPr>
            <a:xfrm>
              <a:off x="4235450" y="4908550"/>
              <a:ext cx="152400" cy="152400"/>
            </a:xfrm>
            <a:prstGeom prst="upArrow">
              <a:avLst>
                <a:gd name="adj1" fmla="val 50000"/>
                <a:gd name="adj2" fmla="val 58334"/>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pic>
          <p:nvPicPr>
            <p:cNvPr id="190" name="Picture 189" descr="small-green-dude.png"/>
            <p:cNvPicPr>
              <a:picLocks noChangeAspect="1"/>
            </p:cNvPicPr>
            <p:nvPr/>
          </p:nvPicPr>
          <p:blipFill>
            <a:blip r:embed="rId13"/>
            <a:stretch>
              <a:fillRect/>
            </a:stretch>
          </p:blipFill>
          <p:spPr>
            <a:xfrm>
              <a:off x="4235450" y="4266168"/>
              <a:ext cx="114300" cy="133350"/>
            </a:xfrm>
            <a:prstGeom prst="rect">
              <a:avLst/>
            </a:prstGeom>
          </p:spPr>
        </p:pic>
        <p:sp>
          <p:nvSpPr>
            <p:cNvPr id="191" name="TextBox 190"/>
            <p:cNvSpPr txBox="1"/>
            <p:nvPr/>
          </p:nvSpPr>
          <p:spPr>
            <a:xfrm>
              <a:off x="4314536" y="3937000"/>
              <a:ext cx="1048328" cy="276999"/>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Mia</a:t>
              </a:r>
              <a:r>
                <a:rPr lang="en-US" sz="600" dirty="0"/>
                <a:t> is viewing</a:t>
              </a:r>
            </a:p>
            <a:p>
              <a:r>
                <a:rPr lang="en-US" sz="600" u="sng" dirty="0">
                  <a:solidFill>
                    <a:srgbClr val="002060"/>
                  </a:solidFill>
                </a:rPr>
                <a:t>2008 Donor List</a:t>
              </a:r>
            </a:p>
          </p:txBody>
        </p:sp>
        <p:pic>
          <p:nvPicPr>
            <p:cNvPr id="192" name="Picture 191" descr="small-green-dude.png"/>
            <p:cNvPicPr>
              <a:picLocks noChangeAspect="1"/>
            </p:cNvPicPr>
            <p:nvPr/>
          </p:nvPicPr>
          <p:blipFill>
            <a:blip r:embed="rId13"/>
            <a:stretch>
              <a:fillRect/>
            </a:stretch>
          </p:blipFill>
          <p:spPr>
            <a:xfrm>
              <a:off x="4235450" y="4000500"/>
              <a:ext cx="114300" cy="133350"/>
            </a:xfrm>
            <a:prstGeom prst="rect">
              <a:avLst/>
            </a:prstGeom>
          </p:spPr>
        </p:pic>
      </p:grpSp>
      <p:sp>
        <p:nvSpPr>
          <p:cNvPr id="219" name="Plus 21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8" name="Group 207"/>
          <p:cNvGrpSpPr/>
          <p:nvPr/>
        </p:nvGrpSpPr>
        <p:grpSpPr>
          <a:xfrm>
            <a:off x="1845892" y="6254750"/>
            <a:ext cx="5393108" cy="254367"/>
            <a:chOff x="1845892" y="6254750"/>
            <a:chExt cx="5393108" cy="254367"/>
          </a:xfrm>
        </p:grpSpPr>
        <p:grpSp>
          <p:nvGrpSpPr>
            <p:cNvPr id="220" name="Group 537"/>
            <p:cNvGrpSpPr/>
            <p:nvPr/>
          </p:nvGrpSpPr>
          <p:grpSpPr>
            <a:xfrm>
              <a:off x="1845892" y="6254750"/>
              <a:ext cx="5393108" cy="254367"/>
              <a:chOff x="1845892" y="6254750"/>
              <a:chExt cx="5393108" cy="254367"/>
            </a:xfrm>
          </p:grpSpPr>
          <p:sp>
            <p:nvSpPr>
              <p:cNvPr id="222" name="Round Same Side Corner Rectangle 221"/>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223" name="Round Same Side Corner Rectangle 222"/>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224" name="Round Same Side Corner Rectangle 223"/>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225" name="Group 535"/>
              <p:cNvGrpSpPr/>
              <p:nvPr/>
            </p:nvGrpSpPr>
            <p:grpSpPr>
              <a:xfrm>
                <a:off x="1845892" y="6254750"/>
                <a:ext cx="5393108" cy="254367"/>
                <a:chOff x="1845892" y="6254750"/>
                <a:chExt cx="5393108" cy="254367"/>
              </a:xfrm>
            </p:grpSpPr>
            <p:sp>
              <p:nvSpPr>
                <p:cNvPr id="226" name="Freeform 225"/>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227" name="Freeform 226"/>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231" name="Freeform 230"/>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221" name="Plus 220"/>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strVal val="#ppt_h"/>
                                          </p:val>
                                        </p:tav>
                                        <p:tav tm="100000">
                                          <p:val>
                                            <p:strVal val="#ppt_h"/>
                                          </p:val>
                                        </p:tav>
                                      </p:tavLst>
                                    </p:anim>
                                  </p:childTnLst>
                                </p:cTn>
                              </p:par>
                              <p:par>
                                <p:cTn id="9" presetID="17" presetClass="exit" presetSubtype="10" fill="hold" nodeType="withEffect">
                                  <p:stCondLst>
                                    <p:cond delay="400"/>
                                  </p:stCondLst>
                                  <p:childTnLst>
                                    <p:anim calcmode="lin" valueType="num">
                                      <p:cBhvr>
                                        <p:cTn id="10" dur="500"/>
                                        <p:tgtEl>
                                          <p:spTgt spid="172"/>
                                        </p:tgtEl>
                                        <p:attrNameLst>
                                          <p:attrName>ppt_w</p:attrName>
                                        </p:attrNameLst>
                                      </p:cBhvr>
                                      <p:tavLst>
                                        <p:tav tm="0">
                                          <p:val>
                                            <p:strVal val="ppt_w"/>
                                          </p:val>
                                        </p:tav>
                                        <p:tav tm="100000">
                                          <p:val>
                                            <p:fltVal val="0"/>
                                          </p:val>
                                        </p:tav>
                                      </p:tavLst>
                                    </p:anim>
                                    <p:anim calcmode="lin" valueType="num">
                                      <p:cBhvr>
                                        <p:cTn id="11" dur="500"/>
                                        <p:tgtEl>
                                          <p:spTgt spid="172"/>
                                        </p:tgtEl>
                                        <p:attrNameLst>
                                          <p:attrName>ppt_h</p:attrName>
                                        </p:attrNameLst>
                                      </p:cBhvr>
                                      <p:tavLst>
                                        <p:tav tm="0">
                                          <p:val>
                                            <p:strVal val="ppt_h"/>
                                          </p:val>
                                        </p:tav>
                                        <p:tav tm="100000">
                                          <p:val>
                                            <p:strVal val="ppt_h"/>
                                          </p:val>
                                        </p:tav>
                                      </p:tavLst>
                                    </p:anim>
                                    <p:set>
                                      <p:cBhvr>
                                        <p:cTn id="12" dur="1" fill="hold">
                                          <p:stCondLst>
                                            <p:cond delay="499"/>
                                          </p:stCondLst>
                                        </p:cTn>
                                        <p:tgtEl>
                                          <p:spTgt spid="17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Hover over</a:t>
            </a:r>
            <a:r>
              <a:rPr lang="en-US" baseline="0" dirty="0"/>
              <a:t> card for scrollbar to see all files</a:t>
            </a:r>
            <a:endParaRPr lang="en-US" dirty="0"/>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423"/>
          <p:cNvGrpSpPr/>
          <p:nvPr/>
        </p:nvGrpSpPr>
        <p:grpSpPr>
          <a:xfrm>
            <a:off x="5562259" y="3505200"/>
            <a:ext cx="1295400" cy="1828800"/>
            <a:chOff x="4419600" y="1600200"/>
            <a:chExt cx="1295400" cy="1828800"/>
          </a:xfrm>
        </p:grpSpPr>
        <p:grpSp>
          <p:nvGrpSpPr>
            <p:cNvPr id="23" name="Group 188"/>
            <p:cNvGrpSpPr/>
            <p:nvPr/>
          </p:nvGrpSpPr>
          <p:grpSpPr>
            <a:xfrm>
              <a:off x="4419600" y="160020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5"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6"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sp>
        <p:nvSpPr>
          <p:cNvPr id="208" name="Rectangle 207">
            <a:hlinkHover r:id="" action="ppaction://hlinkshowjump?jump=nextslide"/>
          </p:cNvPr>
          <p:cNvSpPr/>
          <p:nvPr/>
        </p:nvSpPr>
        <p:spPr>
          <a:xfrm>
            <a:off x="5638799" y="4038600"/>
            <a:ext cx="1066801" cy="1219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15" name="Plus 214"/>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7" name="Group 156"/>
          <p:cNvGrpSpPr/>
          <p:nvPr/>
        </p:nvGrpSpPr>
        <p:grpSpPr>
          <a:xfrm>
            <a:off x="1845892" y="6254750"/>
            <a:ext cx="5393108" cy="254367"/>
            <a:chOff x="1845892" y="6254750"/>
            <a:chExt cx="5393108" cy="254367"/>
          </a:xfrm>
        </p:grpSpPr>
        <p:grpSp>
          <p:nvGrpSpPr>
            <p:cNvPr id="172" name="Group 537"/>
            <p:cNvGrpSpPr/>
            <p:nvPr/>
          </p:nvGrpSpPr>
          <p:grpSpPr>
            <a:xfrm>
              <a:off x="1845892" y="6254750"/>
              <a:ext cx="5393108" cy="254367"/>
              <a:chOff x="1845892" y="6254750"/>
              <a:chExt cx="5393108" cy="254367"/>
            </a:xfrm>
          </p:grpSpPr>
          <p:sp>
            <p:nvSpPr>
              <p:cNvPr id="179" name="Round Same Side Corner Rectangle 178"/>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80" name="Round Same Side Corner Rectangle 179"/>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81" name="Round Same Side Corner Rectangle 180"/>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82" name="Group 535"/>
              <p:cNvGrpSpPr/>
              <p:nvPr/>
            </p:nvGrpSpPr>
            <p:grpSpPr>
              <a:xfrm>
                <a:off x="1845892" y="6254750"/>
                <a:ext cx="5393108" cy="254367"/>
                <a:chOff x="1845892" y="6254750"/>
                <a:chExt cx="5393108" cy="254367"/>
              </a:xfrm>
            </p:grpSpPr>
            <p:sp>
              <p:nvSpPr>
                <p:cNvPr id="184" name="Freeform 183"/>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88" name="Freeform 187"/>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89" name="Freeform 188"/>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78" name="Plus 177"/>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900"/>
                                  </p:stCondLst>
                                  <p:childTnLst>
                                    <p:set>
                                      <p:cBhvr>
                                        <p:cTn id="6" dur="1" fill="hold">
                                          <p:stCondLst>
                                            <p:cond delay="0"/>
                                          </p:stCondLst>
                                        </p:cTn>
                                        <p:tgtEl>
                                          <p:spTgt spid="208"/>
                                        </p:tgtEl>
                                        <p:attrNameLst>
                                          <p:attrName>style.visibility</p:attrName>
                                        </p:attrNameLst>
                                      </p:cBhvr>
                                      <p:to>
                                        <p:strVal val="visible"/>
                                      </p:to>
                                    </p:set>
                                    <p:animEffect transition="in" filter="fade">
                                      <p:cBhvr>
                                        <p:cTn id="7" dur="900"/>
                                        <p:tgtEl>
                                          <p:spTgt spid="2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Click to</a:t>
            </a:r>
            <a:r>
              <a:rPr lang="en-US" baseline="0" dirty="0"/>
              <a:t> show </a:t>
            </a:r>
            <a:r>
              <a:rPr lang="en-US" dirty="0"/>
              <a:t>Grab scroll handle and pull</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423"/>
          <p:cNvGrpSpPr/>
          <p:nvPr/>
        </p:nvGrpSpPr>
        <p:grpSpPr>
          <a:xfrm>
            <a:off x="5562259" y="3505200"/>
            <a:ext cx="1295400" cy="1828800"/>
            <a:chOff x="4419600" y="1600200"/>
            <a:chExt cx="1295400" cy="1828800"/>
          </a:xfrm>
        </p:grpSpPr>
        <p:grpSp>
          <p:nvGrpSpPr>
            <p:cNvPr id="23" name="Group 188"/>
            <p:cNvGrpSpPr/>
            <p:nvPr/>
          </p:nvGrpSpPr>
          <p:grpSpPr>
            <a:xfrm>
              <a:off x="4419600" y="160020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5"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6"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Mile…</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a:t>
                </a:r>
              </a:p>
            </p:txBody>
          </p:sp>
        </p:grpSp>
      </p:grpSp>
      <p:sp>
        <p:nvSpPr>
          <p:cNvPr id="144" name="Rectangle 143"/>
          <p:cNvSpPr/>
          <p:nvPr/>
        </p:nvSpPr>
        <p:spPr>
          <a:xfrm flipH="1">
            <a:off x="6666753" y="4038600"/>
            <a:ext cx="43030" cy="1219200"/>
          </a:xfrm>
          <a:prstGeom prst="rect">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Oval 147"/>
          <p:cNvSpPr/>
          <p:nvPr/>
        </p:nvSpPr>
        <p:spPr>
          <a:xfrm>
            <a:off x="6648450" y="4068482"/>
            <a:ext cx="71718" cy="71718"/>
          </a:xfrm>
          <a:prstGeom prst="ellipse">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9" name="Rectangle 148">
            <a:hlinkClick r:id="" action="ppaction://hlinkshowjump?jump=nextslide"/>
          </p:cNvPr>
          <p:cNvSpPr/>
          <p:nvPr/>
        </p:nvSpPr>
        <p:spPr>
          <a:xfrm>
            <a:off x="6610350" y="4032250"/>
            <a:ext cx="1524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84" name="Plus 183"/>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8" name="Group 187"/>
          <p:cNvGrpSpPr/>
          <p:nvPr/>
        </p:nvGrpSpPr>
        <p:grpSpPr>
          <a:xfrm>
            <a:off x="1845892" y="6254750"/>
            <a:ext cx="5393108" cy="254367"/>
            <a:chOff x="1845892" y="6254750"/>
            <a:chExt cx="5393108" cy="254367"/>
          </a:xfrm>
        </p:grpSpPr>
        <p:grpSp>
          <p:nvGrpSpPr>
            <p:cNvPr id="189" name="Group 537"/>
            <p:cNvGrpSpPr/>
            <p:nvPr/>
          </p:nvGrpSpPr>
          <p:grpSpPr>
            <a:xfrm>
              <a:off x="1845892" y="6254750"/>
              <a:ext cx="5393108" cy="254367"/>
              <a:chOff x="1845892" y="6254750"/>
              <a:chExt cx="5393108" cy="254367"/>
            </a:xfrm>
          </p:grpSpPr>
          <p:sp>
            <p:nvSpPr>
              <p:cNvPr id="191" name="Round Same Side Corner Rectangle 190"/>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92" name="Round Same Side Corner Rectangle 191"/>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94" name="Round Same Side Corner Rectangle 193"/>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95" name="Group 535"/>
              <p:cNvGrpSpPr/>
              <p:nvPr/>
            </p:nvGrpSpPr>
            <p:grpSpPr>
              <a:xfrm>
                <a:off x="1845892" y="6254750"/>
                <a:ext cx="5393108" cy="254367"/>
                <a:chOff x="1845892" y="6254750"/>
                <a:chExt cx="5393108" cy="254367"/>
              </a:xfrm>
            </p:grpSpPr>
            <p:sp>
              <p:nvSpPr>
                <p:cNvPr id="196" name="Freeform 195"/>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97" name="Freeform 196"/>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98" name="Freeform 197"/>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90" name="Plus 189"/>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8"/>
                                        </p:tgtEl>
                                        <p:attrNameLst>
                                          <p:attrName>style.visibility</p:attrName>
                                        </p:attrNameLst>
                                      </p:cBhvr>
                                      <p:to>
                                        <p:strVal val="visible"/>
                                      </p:to>
                                    </p:set>
                                    <p:animEffect transition="in" filter="fade">
                                      <p:cBhvr>
                                        <p:cTn id="7" dur="1000"/>
                                        <p:tgtEl>
                                          <p:spTgt spid="14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4"/>
                                        </p:tgtEl>
                                        <p:attrNameLst>
                                          <p:attrName>style.visibility</p:attrName>
                                        </p:attrNameLst>
                                      </p:cBhvr>
                                      <p:to>
                                        <p:strVal val="visible"/>
                                      </p:to>
                                    </p:set>
                                    <p:animEffect transition="in" filter="fade">
                                      <p:cBhvr>
                                        <p:cTn id="10" dur="1000"/>
                                        <p:tgtEl>
                                          <p:spTgt spid="144"/>
                                        </p:tgtEl>
                                      </p:cBhvr>
                                    </p:animEffect>
                                  </p:childTnLst>
                                </p:cTn>
                              </p:par>
                              <p:par>
                                <p:cTn id="11" presetID="10" presetClass="entr" presetSubtype="0" fill="hold" grpId="0" nodeType="withEffect">
                                  <p:stCondLst>
                                    <p:cond delay="900"/>
                                  </p:stCondLst>
                                  <p:childTnLst>
                                    <p:set>
                                      <p:cBhvr>
                                        <p:cTn id="12" dur="1" fill="hold">
                                          <p:stCondLst>
                                            <p:cond delay="0"/>
                                          </p:stCondLst>
                                        </p:cTn>
                                        <p:tgtEl>
                                          <p:spTgt spid="149"/>
                                        </p:tgtEl>
                                        <p:attrNameLst>
                                          <p:attrName>style.visibility</p:attrName>
                                        </p:attrNameLst>
                                      </p:cBhvr>
                                      <p:to>
                                        <p:strVal val="visible"/>
                                      </p:to>
                                    </p:set>
                                    <p:animEffect transition="in" filter="fade">
                                      <p:cBhvr>
                                        <p:cTn id="13" dur="9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P spid="148" grpId="0" animBg="1"/>
      <p:bldP spid="149"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Scroll Demo</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3" name="Group 188"/>
          <p:cNvGrpSpPr/>
          <p:nvPr/>
        </p:nvGrpSpPr>
        <p:grpSpPr>
          <a:xfrm>
            <a:off x="5562259" y="350520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grpSp>
          <p:nvGrpSpPr>
            <p:cNvPr id="25"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sp>
        <p:nvSpPr>
          <p:cNvPr id="144" name="Rectangle 143"/>
          <p:cNvSpPr/>
          <p:nvPr/>
        </p:nvSpPr>
        <p:spPr>
          <a:xfrm flipH="1">
            <a:off x="6666753" y="4038600"/>
            <a:ext cx="43030" cy="1219200"/>
          </a:xfrm>
          <a:prstGeom prst="rect">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Oval 147"/>
          <p:cNvSpPr/>
          <p:nvPr/>
        </p:nvSpPr>
        <p:spPr>
          <a:xfrm>
            <a:off x="6648450" y="4068482"/>
            <a:ext cx="71718" cy="71718"/>
          </a:xfrm>
          <a:prstGeom prst="ellipse">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pic>
        <p:nvPicPr>
          <p:cNvPr id="145" name="Picture 144" descr="hand.png"/>
          <p:cNvPicPr>
            <a:picLocks noChangeAspect="1"/>
          </p:cNvPicPr>
          <p:nvPr/>
        </p:nvPicPr>
        <p:blipFill>
          <a:blip r:embed="rId12">
            <a:lum bright="45000"/>
          </a:blip>
          <a:stretch>
            <a:fillRect/>
          </a:stretch>
        </p:blipFill>
        <p:spPr>
          <a:xfrm>
            <a:off x="6659880" y="4114800"/>
            <a:ext cx="121920" cy="152400"/>
          </a:xfrm>
          <a:prstGeom prst="rect">
            <a:avLst/>
          </a:prstGeom>
          <a:effectLst>
            <a:outerShdw blurRad="50800" dist="25400" dir="3420000" algn="ctr" rotWithShape="0">
              <a:srgbClr val="000000">
                <a:alpha val="43137"/>
              </a:srgbClr>
            </a:outerShdw>
          </a:effectLst>
        </p:spPr>
      </p:pic>
      <p:pic>
        <p:nvPicPr>
          <p:cNvPr id="146" name="Picture 145" descr="xls16.png"/>
          <p:cNvPicPr>
            <a:picLocks noChangeAspect="1"/>
          </p:cNvPicPr>
          <p:nvPr/>
        </p:nvPicPr>
        <p:blipFill>
          <a:blip r:embed="rId7"/>
          <a:stretch>
            <a:fillRect/>
          </a:stretch>
        </p:blipFill>
        <p:spPr>
          <a:xfrm>
            <a:off x="5611316" y="4059384"/>
            <a:ext cx="132798" cy="132798"/>
          </a:xfrm>
          <a:prstGeom prst="rect">
            <a:avLst/>
          </a:prstGeom>
        </p:spPr>
      </p:pic>
      <p:pic>
        <p:nvPicPr>
          <p:cNvPr id="157" name="Picture 156" descr="ppt16.png"/>
          <p:cNvPicPr>
            <a:picLocks noChangeAspect="1"/>
          </p:cNvPicPr>
          <p:nvPr/>
        </p:nvPicPr>
        <p:blipFill>
          <a:blip r:embed="rId13"/>
          <a:stretch>
            <a:fillRect/>
          </a:stretch>
        </p:blipFill>
        <p:spPr>
          <a:xfrm>
            <a:off x="5611316" y="4258889"/>
            <a:ext cx="132798" cy="132798"/>
          </a:xfrm>
          <a:prstGeom prst="rect">
            <a:avLst/>
          </a:prstGeom>
        </p:spPr>
      </p:pic>
      <p:pic>
        <p:nvPicPr>
          <p:cNvPr id="172" name="Picture 171" descr="doc16.png"/>
          <p:cNvPicPr>
            <a:picLocks noChangeAspect="1"/>
          </p:cNvPicPr>
          <p:nvPr/>
        </p:nvPicPr>
        <p:blipFill>
          <a:blip r:embed="rId8"/>
          <a:stretch>
            <a:fillRect/>
          </a:stretch>
        </p:blipFill>
        <p:spPr>
          <a:xfrm>
            <a:off x="5611316" y="4458394"/>
            <a:ext cx="132798" cy="132798"/>
          </a:xfrm>
          <a:prstGeom prst="rect">
            <a:avLst/>
          </a:prstGeom>
        </p:spPr>
      </p:pic>
      <p:pic>
        <p:nvPicPr>
          <p:cNvPr id="177" name="Picture 2"/>
          <p:cNvPicPr>
            <a:picLocks noChangeAspect="1" noChangeArrowheads="1"/>
          </p:cNvPicPr>
          <p:nvPr/>
        </p:nvPicPr>
        <p:blipFill>
          <a:blip r:embed="rId5"/>
          <a:stretch>
            <a:fillRect/>
          </a:stretch>
        </p:blipFill>
        <p:spPr bwMode="auto">
          <a:xfrm>
            <a:off x="5624115" y="5056908"/>
            <a:ext cx="107200" cy="136438"/>
          </a:xfrm>
          <a:prstGeom prst="rect">
            <a:avLst/>
          </a:prstGeom>
          <a:noFill/>
          <a:ln>
            <a:noFill/>
          </a:ln>
        </p:spPr>
      </p:pic>
      <p:pic>
        <p:nvPicPr>
          <p:cNvPr id="178" name="Picture 177" descr="xls16.png"/>
          <p:cNvPicPr>
            <a:picLocks noChangeAspect="1"/>
          </p:cNvPicPr>
          <p:nvPr/>
        </p:nvPicPr>
        <p:blipFill>
          <a:blip r:embed="rId7"/>
          <a:stretch>
            <a:fillRect/>
          </a:stretch>
        </p:blipFill>
        <p:spPr>
          <a:xfrm>
            <a:off x="5611316" y="4657899"/>
            <a:ext cx="132798" cy="132798"/>
          </a:xfrm>
          <a:prstGeom prst="rect">
            <a:avLst/>
          </a:prstGeom>
        </p:spPr>
      </p:pic>
      <p:pic>
        <p:nvPicPr>
          <p:cNvPr id="179" name="Picture 178" descr="xls16.png"/>
          <p:cNvPicPr>
            <a:picLocks noChangeAspect="1"/>
          </p:cNvPicPr>
          <p:nvPr/>
        </p:nvPicPr>
        <p:blipFill>
          <a:blip r:embed="rId7"/>
          <a:stretch>
            <a:fillRect/>
          </a:stretch>
        </p:blipFill>
        <p:spPr>
          <a:xfrm>
            <a:off x="5611316" y="4857404"/>
            <a:ext cx="132798" cy="132798"/>
          </a:xfrm>
          <a:prstGeom prst="rect">
            <a:avLst/>
          </a:prstGeom>
        </p:spPr>
      </p:pic>
      <p:sp>
        <p:nvSpPr>
          <p:cNvPr id="180" name="TextBox 179"/>
          <p:cNvSpPr txBox="1"/>
          <p:nvPr/>
        </p:nvSpPr>
        <p:spPr>
          <a:xfrm>
            <a:off x="5696752" y="4029364"/>
            <a:ext cx="1153515" cy="215444"/>
          </a:xfrm>
          <a:prstGeom prst="rect">
            <a:avLst/>
          </a:prstGeom>
          <a:noFill/>
        </p:spPr>
        <p:txBody>
          <a:bodyPr wrap="square" rtlCol="0">
            <a:spAutoFit/>
          </a:bodyPr>
          <a:lstStyle/>
          <a:p>
            <a:r>
              <a:rPr lang="en-US" sz="800" dirty="0"/>
              <a:t>Fundraise </a:t>
            </a:r>
            <a:r>
              <a:rPr lang="en-US" sz="600" dirty="0" err="1"/>
              <a:t>w_</a:t>
            </a:r>
            <a:r>
              <a:rPr lang="en-US" sz="800" dirty="0" err="1"/>
              <a:t>Lives</a:t>
            </a:r>
            <a:r>
              <a:rPr lang="en-US" sz="800" dirty="0"/>
              <a:t>…</a:t>
            </a:r>
          </a:p>
        </p:txBody>
      </p:sp>
      <p:sp>
        <p:nvSpPr>
          <p:cNvPr id="181" name="TextBox 180"/>
          <p:cNvSpPr txBox="1"/>
          <p:nvPr/>
        </p:nvSpPr>
        <p:spPr>
          <a:xfrm>
            <a:off x="5704144" y="4221020"/>
            <a:ext cx="1153515" cy="215444"/>
          </a:xfrm>
          <a:prstGeom prst="rect">
            <a:avLst/>
          </a:prstGeom>
          <a:noFill/>
        </p:spPr>
        <p:txBody>
          <a:bodyPr wrap="square" rtlCol="0">
            <a:spAutoFit/>
          </a:bodyPr>
          <a:lstStyle/>
          <a:p>
            <a:r>
              <a:rPr lang="en-US" sz="800" dirty="0"/>
              <a:t>Presentation </a:t>
            </a:r>
            <a:r>
              <a:rPr lang="en-US" sz="700" dirty="0"/>
              <a:t>for </a:t>
            </a:r>
            <a:r>
              <a:rPr lang="en-US" sz="800" dirty="0"/>
              <a:t>2…</a:t>
            </a:r>
          </a:p>
        </p:txBody>
      </p:sp>
      <p:sp>
        <p:nvSpPr>
          <p:cNvPr id="182" name="TextBox 181"/>
          <p:cNvSpPr txBox="1"/>
          <p:nvPr/>
        </p:nvSpPr>
        <p:spPr>
          <a:xfrm>
            <a:off x="5704144" y="4419600"/>
            <a:ext cx="1153515"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a:t>
            </a:r>
            <a:r>
              <a:rPr lang="en-US" sz="800" dirty="0"/>
              <a:t>…</a:t>
            </a:r>
          </a:p>
        </p:txBody>
      </p:sp>
      <p:sp>
        <p:nvSpPr>
          <p:cNvPr id="184" name="TextBox 183"/>
          <p:cNvSpPr txBox="1"/>
          <p:nvPr/>
        </p:nvSpPr>
        <p:spPr>
          <a:xfrm>
            <a:off x="5704144" y="5019964"/>
            <a:ext cx="1153515" cy="215444"/>
          </a:xfrm>
          <a:prstGeom prst="rect">
            <a:avLst/>
          </a:prstGeom>
          <a:noFill/>
        </p:spPr>
        <p:txBody>
          <a:bodyPr wrap="square" rtlCol="0">
            <a:spAutoFit/>
          </a:bodyPr>
          <a:lstStyle/>
          <a:p>
            <a:r>
              <a:rPr lang="en-US" sz="800" dirty="0"/>
              <a:t>2008 Fundraising</a:t>
            </a:r>
          </a:p>
        </p:txBody>
      </p:sp>
      <p:sp>
        <p:nvSpPr>
          <p:cNvPr id="188" name="TextBox 187"/>
          <p:cNvSpPr txBox="1"/>
          <p:nvPr/>
        </p:nvSpPr>
        <p:spPr>
          <a:xfrm>
            <a:off x="5704144" y="4620492"/>
            <a:ext cx="1153515" cy="215444"/>
          </a:xfrm>
          <a:prstGeom prst="rect">
            <a:avLst/>
          </a:prstGeom>
          <a:noFill/>
        </p:spPr>
        <p:txBody>
          <a:bodyPr wrap="square" rtlCol="0">
            <a:spAutoFit/>
          </a:bodyPr>
          <a:lstStyle/>
          <a:p>
            <a:r>
              <a:rPr lang="en-US" sz="800" dirty="0"/>
              <a:t>Fundraising Mile…</a:t>
            </a:r>
          </a:p>
        </p:txBody>
      </p:sp>
      <p:sp>
        <p:nvSpPr>
          <p:cNvPr id="189" name="TextBox 188"/>
          <p:cNvSpPr txBox="1"/>
          <p:nvPr/>
        </p:nvSpPr>
        <p:spPr>
          <a:xfrm>
            <a:off x="5704144" y="4828308"/>
            <a:ext cx="1153515" cy="215444"/>
          </a:xfrm>
          <a:prstGeom prst="rect">
            <a:avLst/>
          </a:prstGeom>
          <a:noFill/>
        </p:spPr>
        <p:txBody>
          <a:bodyPr wrap="square" rtlCol="0">
            <a:spAutoFit/>
          </a:bodyPr>
          <a:lstStyle/>
          <a:p>
            <a:r>
              <a:rPr lang="en-US" sz="800" dirty="0"/>
              <a:t>Direct Needs </a:t>
            </a:r>
            <a:r>
              <a:rPr lang="en-US" sz="700" dirty="0"/>
              <a:t>for </a:t>
            </a:r>
            <a:r>
              <a:rPr lang="en-US" sz="800" dirty="0"/>
              <a:t>f…</a:t>
            </a:r>
          </a:p>
        </p:txBody>
      </p:sp>
      <p:sp>
        <p:nvSpPr>
          <p:cNvPr id="199" name="Plus 19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2" name="Group 151"/>
          <p:cNvGrpSpPr/>
          <p:nvPr/>
        </p:nvGrpSpPr>
        <p:grpSpPr>
          <a:xfrm>
            <a:off x="1845892" y="6254750"/>
            <a:ext cx="5393108" cy="254367"/>
            <a:chOff x="1845892" y="6254750"/>
            <a:chExt cx="5393108" cy="254367"/>
          </a:xfrm>
        </p:grpSpPr>
        <p:grpSp>
          <p:nvGrpSpPr>
            <p:cNvPr id="153" name="Group 537"/>
            <p:cNvGrpSpPr/>
            <p:nvPr/>
          </p:nvGrpSpPr>
          <p:grpSpPr>
            <a:xfrm>
              <a:off x="1845892" y="6254750"/>
              <a:ext cx="5393108" cy="254367"/>
              <a:chOff x="1845892" y="6254750"/>
              <a:chExt cx="5393108" cy="254367"/>
            </a:xfrm>
          </p:grpSpPr>
          <p:sp>
            <p:nvSpPr>
              <p:cNvPr id="156" name="Round Same Side Corner Rectangle 155"/>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60" name="Round Same Side Corner Rectangle 159"/>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61" name="Round Same Side Corner Rectangle 160"/>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63" name="Group 535"/>
              <p:cNvGrpSpPr/>
              <p:nvPr/>
            </p:nvGrpSpPr>
            <p:grpSpPr>
              <a:xfrm>
                <a:off x="1845892" y="6254750"/>
                <a:ext cx="5393108" cy="254367"/>
                <a:chOff x="1845892" y="6254750"/>
                <a:chExt cx="5393108" cy="254367"/>
              </a:xfrm>
            </p:grpSpPr>
            <p:sp>
              <p:nvSpPr>
                <p:cNvPr id="164" name="Freeform 163"/>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70" name="Freeform 169"/>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71" name="Freeform 170"/>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55" name="Plus 154"/>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advTm="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 0 L 0 0.08889 " pathEditMode="relative" ptsTypes="AA">
                                      <p:cBhvr>
                                        <p:cTn id="6" dur="2000" fill="hold"/>
                                        <p:tgtEl>
                                          <p:spTgt spid="145"/>
                                        </p:tgtEl>
                                        <p:attrNameLst>
                                          <p:attrName>ppt_x</p:attrName>
                                          <p:attrName>ppt_y</p:attrName>
                                        </p:attrNameLst>
                                      </p:cBhvr>
                                    </p:animMotion>
                                  </p:childTnLst>
                                </p:cTn>
                              </p:par>
                              <p:par>
                                <p:cTn id="7" presetID="0" presetClass="path" presetSubtype="0" accel="50000" decel="50000" fill="hold" grpId="0" nodeType="withEffect">
                                  <p:stCondLst>
                                    <p:cond delay="0"/>
                                  </p:stCondLst>
                                  <p:childTnLst>
                                    <p:animMotion origin="layout" path="M 0 0 L 0 0.08889 " pathEditMode="relative" ptsTypes="AA">
                                      <p:cBhvr>
                                        <p:cTn id="8" dur="2000" fill="hold"/>
                                        <p:tgtEl>
                                          <p:spTgt spid="148"/>
                                        </p:tgtEl>
                                        <p:attrNameLst>
                                          <p:attrName>ppt_x</p:attrName>
                                          <p:attrName>ppt_y</p:attrName>
                                        </p:attrNameLst>
                                      </p:cBhvr>
                                    </p:animMotion>
                                  </p:childTnLst>
                                </p:cTn>
                              </p:par>
                              <p:par>
                                <p:cTn id="9" presetID="0" presetClass="path" presetSubtype="0" accel="50000" decel="50000" fill="hold" nodeType="withEffect">
                                  <p:stCondLst>
                                    <p:cond delay="0"/>
                                  </p:stCondLst>
                                  <p:childTnLst>
                                    <p:animMotion origin="layout" path="M 0 0 L 0 -0.15555 " pathEditMode="relative" ptsTypes="AA">
                                      <p:cBhvr>
                                        <p:cTn id="10" dur="2000" fill="hold"/>
                                        <p:tgtEl>
                                          <p:spTgt spid="146"/>
                                        </p:tgtEl>
                                        <p:attrNameLst>
                                          <p:attrName>ppt_x</p:attrName>
                                          <p:attrName>ppt_y</p:attrName>
                                        </p:attrNameLst>
                                      </p:cBhvr>
                                    </p:animMotion>
                                  </p:childTnLst>
                                </p:cTn>
                              </p:par>
                              <p:par>
                                <p:cTn id="11" presetID="0" presetClass="path" presetSubtype="0" accel="50000" decel="50000" fill="hold" nodeType="withEffect">
                                  <p:stCondLst>
                                    <p:cond delay="0"/>
                                  </p:stCondLst>
                                  <p:childTnLst>
                                    <p:animMotion origin="layout" path="M 0 0 L 0 -0.15555 " pathEditMode="relative" ptsTypes="AA">
                                      <p:cBhvr>
                                        <p:cTn id="12" dur="2000" fill="hold"/>
                                        <p:tgtEl>
                                          <p:spTgt spid="157"/>
                                        </p:tgtEl>
                                        <p:attrNameLst>
                                          <p:attrName>ppt_x</p:attrName>
                                          <p:attrName>ppt_y</p:attrName>
                                        </p:attrNameLst>
                                      </p:cBhvr>
                                    </p:animMotion>
                                  </p:childTnLst>
                                </p:cTn>
                              </p:par>
                              <p:par>
                                <p:cTn id="13" presetID="0" presetClass="path" presetSubtype="0" accel="50000" decel="50000" fill="hold" nodeType="withEffect">
                                  <p:stCondLst>
                                    <p:cond delay="0"/>
                                  </p:stCondLst>
                                  <p:childTnLst>
                                    <p:animMotion origin="layout" path="M 0 0 L 0 -0.15555 " pathEditMode="relative" ptsTypes="AA">
                                      <p:cBhvr>
                                        <p:cTn id="14" dur="2000" fill="hold"/>
                                        <p:tgtEl>
                                          <p:spTgt spid="172"/>
                                        </p:tgtEl>
                                        <p:attrNameLst>
                                          <p:attrName>ppt_x</p:attrName>
                                          <p:attrName>ppt_y</p:attrName>
                                        </p:attrNameLst>
                                      </p:cBhvr>
                                    </p:animMotion>
                                  </p:childTnLst>
                                </p:cTn>
                              </p:par>
                              <p:par>
                                <p:cTn id="15" presetID="0" presetClass="path" presetSubtype="0" accel="50000" decel="50000" fill="hold" nodeType="withEffect">
                                  <p:stCondLst>
                                    <p:cond delay="0"/>
                                  </p:stCondLst>
                                  <p:childTnLst>
                                    <p:animMotion origin="layout" path="M 0 0 L 0 -0.15555 " pathEditMode="relative" ptsTypes="AA">
                                      <p:cBhvr>
                                        <p:cTn id="16" dur="2000" fill="hold"/>
                                        <p:tgtEl>
                                          <p:spTgt spid="177"/>
                                        </p:tgtEl>
                                        <p:attrNameLst>
                                          <p:attrName>ppt_x</p:attrName>
                                          <p:attrName>ppt_y</p:attrName>
                                        </p:attrNameLst>
                                      </p:cBhvr>
                                    </p:animMotion>
                                  </p:childTnLst>
                                </p:cTn>
                              </p:par>
                              <p:par>
                                <p:cTn id="17" presetID="0" presetClass="path" presetSubtype="0" accel="50000" decel="50000" fill="hold" nodeType="withEffect">
                                  <p:stCondLst>
                                    <p:cond delay="0"/>
                                  </p:stCondLst>
                                  <p:childTnLst>
                                    <p:animMotion origin="layout" path="M 0 0 L 0 -0.15555 " pathEditMode="relative" ptsTypes="AA">
                                      <p:cBhvr>
                                        <p:cTn id="18" dur="2000" fill="hold"/>
                                        <p:tgtEl>
                                          <p:spTgt spid="178"/>
                                        </p:tgtEl>
                                        <p:attrNameLst>
                                          <p:attrName>ppt_x</p:attrName>
                                          <p:attrName>ppt_y</p:attrName>
                                        </p:attrNameLst>
                                      </p:cBhvr>
                                    </p:animMotion>
                                  </p:childTnLst>
                                </p:cTn>
                              </p:par>
                              <p:par>
                                <p:cTn id="19" presetID="0" presetClass="path" presetSubtype="0" accel="50000" decel="50000" fill="hold" nodeType="withEffect">
                                  <p:stCondLst>
                                    <p:cond delay="0"/>
                                  </p:stCondLst>
                                  <p:childTnLst>
                                    <p:animMotion origin="layout" path="M 0 0 L 0 -0.15555 " pathEditMode="relative" ptsTypes="AA">
                                      <p:cBhvr>
                                        <p:cTn id="20" dur="2000" fill="hold"/>
                                        <p:tgtEl>
                                          <p:spTgt spid="179"/>
                                        </p:tgtEl>
                                        <p:attrNameLst>
                                          <p:attrName>ppt_x</p:attrName>
                                          <p:attrName>ppt_y</p:attrName>
                                        </p:attrNameLst>
                                      </p:cBhvr>
                                    </p:animMotion>
                                  </p:childTnLst>
                                </p:cTn>
                              </p:par>
                              <p:par>
                                <p:cTn id="21" presetID="0" presetClass="path" presetSubtype="0" accel="50000" decel="50000" fill="hold" grpId="0" nodeType="withEffect">
                                  <p:stCondLst>
                                    <p:cond delay="0"/>
                                  </p:stCondLst>
                                  <p:childTnLst>
                                    <p:animMotion origin="layout" path="M 0 0 L 0 -0.15555 " pathEditMode="relative" ptsTypes="AA">
                                      <p:cBhvr>
                                        <p:cTn id="22" dur="2000" fill="hold"/>
                                        <p:tgtEl>
                                          <p:spTgt spid="180"/>
                                        </p:tgtEl>
                                        <p:attrNameLst>
                                          <p:attrName>ppt_x</p:attrName>
                                          <p:attrName>ppt_y</p:attrName>
                                        </p:attrNameLst>
                                      </p:cBhvr>
                                    </p:animMotion>
                                  </p:childTnLst>
                                </p:cTn>
                              </p:par>
                              <p:par>
                                <p:cTn id="23" presetID="0" presetClass="path" presetSubtype="0" accel="50000" decel="50000" fill="hold" grpId="0" nodeType="withEffect">
                                  <p:stCondLst>
                                    <p:cond delay="0"/>
                                  </p:stCondLst>
                                  <p:childTnLst>
                                    <p:animMotion origin="layout" path="M 0 0 L 0 -0.15555 " pathEditMode="relative" ptsTypes="AA">
                                      <p:cBhvr>
                                        <p:cTn id="24" dur="2000" fill="hold"/>
                                        <p:tgtEl>
                                          <p:spTgt spid="181"/>
                                        </p:tgtEl>
                                        <p:attrNameLst>
                                          <p:attrName>ppt_x</p:attrName>
                                          <p:attrName>ppt_y</p:attrName>
                                        </p:attrNameLst>
                                      </p:cBhvr>
                                    </p:animMotion>
                                  </p:childTnLst>
                                </p:cTn>
                              </p:par>
                              <p:par>
                                <p:cTn id="25" presetID="0" presetClass="path" presetSubtype="0" accel="50000" decel="50000" fill="hold" grpId="0" nodeType="withEffect">
                                  <p:stCondLst>
                                    <p:cond delay="0"/>
                                  </p:stCondLst>
                                  <p:childTnLst>
                                    <p:animMotion origin="layout" path="M 0 0 L 0 -0.15555 " pathEditMode="relative" ptsTypes="AA">
                                      <p:cBhvr>
                                        <p:cTn id="26" dur="2000" fill="hold"/>
                                        <p:tgtEl>
                                          <p:spTgt spid="182"/>
                                        </p:tgtEl>
                                        <p:attrNameLst>
                                          <p:attrName>ppt_x</p:attrName>
                                          <p:attrName>ppt_y</p:attrName>
                                        </p:attrNameLst>
                                      </p:cBhvr>
                                    </p:animMotion>
                                  </p:childTnLst>
                                </p:cTn>
                              </p:par>
                              <p:par>
                                <p:cTn id="27" presetID="0" presetClass="path" presetSubtype="0" accel="50000" decel="50000" fill="hold" grpId="0" nodeType="withEffect">
                                  <p:stCondLst>
                                    <p:cond delay="0"/>
                                  </p:stCondLst>
                                  <p:childTnLst>
                                    <p:animMotion origin="layout" path="M 0 0 L 0 -0.15555 " pathEditMode="relative" ptsTypes="AA">
                                      <p:cBhvr>
                                        <p:cTn id="28" dur="2000" fill="hold"/>
                                        <p:tgtEl>
                                          <p:spTgt spid="184"/>
                                        </p:tgtEl>
                                        <p:attrNameLst>
                                          <p:attrName>ppt_x</p:attrName>
                                          <p:attrName>ppt_y</p:attrName>
                                        </p:attrNameLst>
                                      </p:cBhvr>
                                    </p:animMotion>
                                  </p:childTnLst>
                                </p:cTn>
                              </p:par>
                              <p:par>
                                <p:cTn id="29" presetID="0" presetClass="path" presetSubtype="0" accel="50000" decel="50000" fill="hold" grpId="0" nodeType="withEffect">
                                  <p:stCondLst>
                                    <p:cond delay="0"/>
                                  </p:stCondLst>
                                  <p:childTnLst>
                                    <p:animMotion origin="layout" path="M 0 0 L 0 -0.15555 " pathEditMode="relative" ptsTypes="AA">
                                      <p:cBhvr>
                                        <p:cTn id="30" dur="2000" fill="hold"/>
                                        <p:tgtEl>
                                          <p:spTgt spid="188"/>
                                        </p:tgtEl>
                                        <p:attrNameLst>
                                          <p:attrName>ppt_x</p:attrName>
                                          <p:attrName>ppt_y</p:attrName>
                                        </p:attrNameLst>
                                      </p:cBhvr>
                                    </p:animMotion>
                                  </p:childTnLst>
                                </p:cTn>
                              </p:par>
                              <p:par>
                                <p:cTn id="31" presetID="0" presetClass="path" presetSubtype="0" accel="50000" decel="50000" fill="hold" grpId="0" nodeType="withEffect">
                                  <p:stCondLst>
                                    <p:cond delay="0"/>
                                  </p:stCondLst>
                                  <p:childTnLst>
                                    <p:animMotion origin="layout" path="M 0 0 L 0 -0.15555 " pathEditMode="relative" ptsTypes="AA">
                                      <p:cBhvr>
                                        <p:cTn id="32" dur="2000" fill="hold"/>
                                        <p:tgtEl>
                                          <p:spTgt spid="189"/>
                                        </p:tgtEl>
                                        <p:attrNameLst>
                                          <p:attrName>ppt_x</p:attrName>
                                          <p:attrName>ppt_y</p:attrName>
                                        </p:attrNameLst>
                                      </p:cBhvr>
                                    </p:animMotion>
                                  </p:childTnLst>
                                </p:cTn>
                              </p:par>
                              <p:par>
                                <p:cTn id="33" presetID="10" presetClass="exit" presetSubtype="0" fill="hold" nodeType="withEffect">
                                  <p:stCondLst>
                                    <p:cond delay="0"/>
                                  </p:stCondLst>
                                  <p:childTnLst>
                                    <p:animEffect transition="out" filter="fade">
                                      <p:cBhvr>
                                        <p:cTn id="34" dur="600"/>
                                        <p:tgtEl>
                                          <p:spTgt spid="146"/>
                                        </p:tgtEl>
                                      </p:cBhvr>
                                    </p:animEffect>
                                    <p:set>
                                      <p:cBhvr>
                                        <p:cTn id="35" dur="1" fill="hold">
                                          <p:stCondLst>
                                            <p:cond delay="599"/>
                                          </p:stCondLst>
                                        </p:cTn>
                                        <p:tgtEl>
                                          <p:spTgt spid="146"/>
                                        </p:tgtEl>
                                        <p:attrNameLst>
                                          <p:attrName>style.visibility</p:attrName>
                                        </p:attrNameLst>
                                      </p:cBhvr>
                                      <p:to>
                                        <p:strVal val="hidden"/>
                                      </p:to>
                                    </p:set>
                                  </p:childTnLst>
                                </p:cTn>
                              </p:par>
                              <p:par>
                                <p:cTn id="36" presetID="10" presetClass="exit" presetSubtype="0" fill="hold" grpId="2" nodeType="withEffect">
                                  <p:stCondLst>
                                    <p:cond delay="0"/>
                                  </p:stCondLst>
                                  <p:childTnLst>
                                    <p:animEffect transition="out" filter="fade">
                                      <p:cBhvr>
                                        <p:cTn id="37" dur="600"/>
                                        <p:tgtEl>
                                          <p:spTgt spid="180"/>
                                        </p:tgtEl>
                                      </p:cBhvr>
                                    </p:animEffect>
                                    <p:set>
                                      <p:cBhvr>
                                        <p:cTn id="38" dur="1" fill="hold">
                                          <p:stCondLst>
                                            <p:cond delay="599"/>
                                          </p:stCondLst>
                                        </p:cTn>
                                        <p:tgtEl>
                                          <p:spTgt spid="180"/>
                                        </p:tgtEl>
                                        <p:attrNameLst>
                                          <p:attrName>style.visibility</p:attrName>
                                        </p:attrNameLst>
                                      </p:cBhvr>
                                      <p:to>
                                        <p:strVal val="hidden"/>
                                      </p:to>
                                    </p:set>
                                  </p:childTnLst>
                                </p:cTn>
                              </p:par>
                              <p:par>
                                <p:cTn id="39" presetID="10" presetClass="exit" presetSubtype="0" fill="hold" grpId="2" nodeType="withEffect">
                                  <p:stCondLst>
                                    <p:cond delay="400"/>
                                  </p:stCondLst>
                                  <p:childTnLst>
                                    <p:animEffect transition="out" filter="fade">
                                      <p:cBhvr>
                                        <p:cTn id="40" dur="600"/>
                                        <p:tgtEl>
                                          <p:spTgt spid="181"/>
                                        </p:tgtEl>
                                      </p:cBhvr>
                                    </p:animEffect>
                                    <p:set>
                                      <p:cBhvr>
                                        <p:cTn id="41" dur="1" fill="hold">
                                          <p:stCondLst>
                                            <p:cond delay="599"/>
                                          </p:stCondLst>
                                        </p:cTn>
                                        <p:tgtEl>
                                          <p:spTgt spid="181"/>
                                        </p:tgtEl>
                                        <p:attrNameLst>
                                          <p:attrName>style.visibility</p:attrName>
                                        </p:attrNameLst>
                                      </p:cBhvr>
                                      <p:to>
                                        <p:strVal val="hidden"/>
                                      </p:to>
                                    </p:set>
                                  </p:childTnLst>
                                </p:cTn>
                              </p:par>
                              <p:par>
                                <p:cTn id="42" presetID="10" presetClass="exit" presetSubtype="0" fill="hold" nodeType="withEffect">
                                  <p:stCondLst>
                                    <p:cond delay="400"/>
                                  </p:stCondLst>
                                  <p:childTnLst>
                                    <p:animEffect transition="out" filter="fade">
                                      <p:cBhvr>
                                        <p:cTn id="43" dur="600"/>
                                        <p:tgtEl>
                                          <p:spTgt spid="157"/>
                                        </p:tgtEl>
                                      </p:cBhvr>
                                    </p:animEffect>
                                    <p:set>
                                      <p:cBhvr>
                                        <p:cTn id="44" dur="1" fill="hold">
                                          <p:stCondLst>
                                            <p:cond delay="599"/>
                                          </p:stCondLst>
                                        </p:cTn>
                                        <p:tgtEl>
                                          <p:spTgt spid="157"/>
                                        </p:tgtEl>
                                        <p:attrNameLst>
                                          <p:attrName>style.visibility</p:attrName>
                                        </p:attrNameLst>
                                      </p:cBhvr>
                                      <p:to>
                                        <p:strVal val="hidden"/>
                                      </p:to>
                                    </p:set>
                                  </p:childTnLst>
                                </p:cTn>
                              </p:par>
                              <p:par>
                                <p:cTn id="45" presetID="10" presetClass="exit" presetSubtype="0" fill="hold" grpId="1" nodeType="withEffect">
                                  <p:stCondLst>
                                    <p:cond delay="600"/>
                                  </p:stCondLst>
                                  <p:childTnLst>
                                    <p:animEffect transition="out" filter="fade">
                                      <p:cBhvr>
                                        <p:cTn id="46" dur="500"/>
                                        <p:tgtEl>
                                          <p:spTgt spid="182"/>
                                        </p:tgtEl>
                                      </p:cBhvr>
                                    </p:animEffect>
                                    <p:set>
                                      <p:cBhvr>
                                        <p:cTn id="47" dur="1" fill="hold">
                                          <p:stCondLst>
                                            <p:cond delay="499"/>
                                          </p:stCondLst>
                                        </p:cTn>
                                        <p:tgtEl>
                                          <p:spTgt spid="182"/>
                                        </p:tgtEl>
                                        <p:attrNameLst>
                                          <p:attrName>style.visibility</p:attrName>
                                        </p:attrNameLst>
                                      </p:cBhvr>
                                      <p:to>
                                        <p:strVal val="hidden"/>
                                      </p:to>
                                    </p:set>
                                  </p:childTnLst>
                                </p:cTn>
                              </p:par>
                              <p:par>
                                <p:cTn id="48" presetID="10" presetClass="exit" presetSubtype="0" fill="hold" nodeType="withEffect">
                                  <p:stCondLst>
                                    <p:cond delay="600"/>
                                  </p:stCondLst>
                                  <p:childTnLst>
                                    <p:animEffect transition="out" filter="fade">
                                      <p:cBhvr>
                                        <p:cTn id="49" dur="500"/>
                                        <p:tgtEl>
                                          <p:spTgt spid="172"/>
                                        </p:tgtEl>
                                      </p:cBhvr>
                                    </p:animEffect>
                                    <p:set>
                                      <p:cBhvr>
                                        <p:cTn id="50" dur="1" fill="hold">
                                          <p:stCondLst>
                                            <p:cond delay="499"/>
                                          </p:stCondLst>
                                        </p:cTn>
                                        <p:tgtEl>
                                          <p:spTgt spid="172"/>
                                        </p:tgtEl>
                                        <p:attrNameLst>
                                          <p:attrName>style.visibility</p:attrName>
                                        </p:attrNameLst>
                                      </p:cBhvr>
                                      <p:to>
                                        <p:strVal val="hidden"/>
                                      </p:to>
                                    </p:set>
                                  </p:childTnLst>
                                </p:cTn>
                              </p:par>
                              <p:par>
                                <p:cTn id="51" presetID="10" presetClass="exit" presetSubtype="0" fill="hold" grpId="1" nodeType="withEffect">
                                  <p:stCondLst>
                                    <p:cond delay="800"/>
                                  </p:stCondLst>
                                  <p:childTnLst>
                                    <p:animEffect transition="out" filter="fade">
                                      <p:cBhvr>
                                        <p:cTn id="52" dur="400"/>
                                        <p:tgtEl>
                                          <p:spTgt spid="188"/>
                                        </p:tgtEl>
                                      </p:cBhvr>
                                    </p:animEffect>
                                    <p:set>
                                      <p:cBhvr>
                                        <p:cTn id="53" dur="1" fill="hold">
                                          <p:stCondLst>
                                            <p:cond delay="399"/>
                                          </p:stCondLst>
                                        </p:cTn>
                                        <p:tgtEl>
                                          <p:spTgt spid="188"/>
                                        </p:tgtEl>
                                        <p:attrNameLst>
                                          <p:attrName>style.visibility</p:attrName>
                                        </p:attrNameLst>
                                      </p:cBhvr>
                                      <p:to>
                                        <p:strVal val="hidden"/>
                                      </p:to>
                                    </p:set>
                                  </p:childTnLst>
                                </p:cTn>
                              </p:par>
                              <p:par>
                                <p:cTn id="54" presetID="10" presetClass="exit" presetSubtype="0" fill="hold" nodeType="withEffect">
                                  <p:stCondLst>
                                    <p:cond delay="800"/>
                                  </p:stCondLst>
                                  <p:childTnLst>
                                    <p:animEffect transition="out" filter="fade">
                                      <p:cBhvr>
                                        <p:cTn id="55" dur="500"/>
                                        <p:tgtEl>
                                          <p:spTgt spid="178"/>
                                        </p:tgtEl>
                                      </p:cBhvr>
                                    </p:animEffect>
                                    <p:set>
                                      <p:cBhvr>
                                        <p:cTn id="56" dur="1" fill="hold">
                                          <p:stCondLst>
                                            <p:cond delay="499"/>
                                          </p:stCondLst>
                                        </p:cTn>
                                        <p:tgtEl>
                                          <p:spTgt spid="178"/>
                                        </p:tgtEl>
                                        <p:attrNameLst>
                                          <p:attrName>style.visibility</p:attrName>
                                        </p:attrNameLst>
                                      </p:cBhvr>
                                      <p:to>
                                        <p:strVal val="hidden"/>
                                      </p:to>
                                    </p:set>
                                  </p:childTnLst>
                                </p:cTn>
                              </p:par>
                              <p:par>
                                <p:cTn id="57" presetID="10" presetClass="exit" presetSubtype="0" fill="hold" grpId="1" nodeType="withEffect">
                                  <p:stCondLst>
                                    <p:cond delay="1100"/>
                                  </p:stCondLst>
                                  <p:childTnLst>
                                    <p:animEffect transition="out" filter="fade">
                                      <p:cBhvr>
                                        <p:cTn id="58" dur="500"/>
                                        <p:tgtEl>
                                          <p:spTgt spid="189"/>
                                        </p:tgtEl>
                                      </p:cBhvr>
                                    </p:animEffect>
                                    <p:set>
                                      <p:cBhvr>
                                        <p:cTn id="59" dur="1" fill="hold">
                                          <p:stCondLst>
                                            <p:cond delay="499"/>
                                          </p:stCondLst>
                                        </p:cTn>
                                        <p:tgtEl>
                                          <p:spTgt spid="189"/>
                                        </p:tgtEl>
                                        <p:attrNameLst>
                                          <p:attrName>style.visibility</p:attrName>
                                        </p:attrNameLst>
                                      </p:cBhvr>
                                      <p:to>
                                        <p:strVal val="hidden"/>
                                      </p:to>
                                    </p:set>
                                  </p:childTnLst>
                                </p:cTn>
                              </p:par>
                              <p:par>
                                <p:cTn id="60" presetID="10" presetClass="exit" presetSubtype="0" fill="hold" nodeType="withEffect">
                                  <p:stCondLst>
                                    <p:cond delay="1100"/>
                                  </p:stCondLst>
                                  <p:childTnLst>
                                    <p:animEffect transition="out" filter="fade">
                                      <p:cBhvr>
                                        <p:cTn id="61" dur="600"/>
                                        <p:tgtEl>
                                          <p:spTgt spid="179"/>
                                        </p:tgtEl>
                                      </p:cBhvr>
                                    </p:animEffect>
                                    <p:set>
                                      <p:cBhvr>
                                        <p:cTn id="62" dur="1" fill="hold">
                                          <p:stCondLst>
                                            <p:cond delay="599"/>
                                          </p:stCondLst>
                                        </p:cTn>
                                        <p:tgtEl>
                                          <p:spTgt spid="17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animBg="1"/>
      <p:bldP spid="180" grpId="0"/>
      <p:bldP spid="180" grpId="2"/>
      <p:bldP spid="181" grpId="0"/>
      <p:bldP spid="181" grpId="2"/>
      <p:bldP spid="182" grpId="0"/>
      <p:bldP spid="182" grpId="1"/>
      <p:bldP spid="184" grpId="0"/>
      <p:bldP spid="188" grpId="0"/>
      <p:bldP spid="188" grpId="1"/>
      <p:bldP spid="189" grpId="0"/>
      <p:bldP spid="189" grpId="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Stop Scroll; Go to Colleagues Tab on bottom…</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188"/>
          <p:cNvGrpSpPr/>
          <p:nvPr/>
        </p:nvGrpSpPr>
        <p:grpSpPr>
          <a:xfrm>
            <a:off x="5562259" y="3505200"/>
            <a:ext cx="1214582" cy="1828800"/>
            <a:chOff x="4419600" y="1600200"/>
            <a:chExt cx="1214582" cy="1828800"/>
          </a:xfrm>
        </p:grpSpPr>
        <p:grpSp>
          <p:nvGrpSpPr>
            <p:cNvPr id="23"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grpSp>
          <p:nvGrpSpPr>
            <p:cNvPr id="24"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sp>
        <p:nvSpPr>
          <p:cNvPr id="144" name="Rectangle 143"/>
          <p:cNvSpPr/>
          <p:nvPr/>
        </p:nvSpPr>
        <p:spPr>
          <a:xfrm flipH="1">
            <a:off x="6666753" y="4038600"/>
            <a:ext cx="43030" cy="1219200"/>
          </a:xfrm>
          <a:prstGeom prst="rect">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Oval 147"/>
          <p:cNvSpPr/>
          <p:nvPr/>
        </p:nvSpPr>
        <p:spPr>
          <a:xfrm>
            <a:off x="6648450" y="4572000"/>
            <a:ext cx="71718" cy="71718"/>
          </a:xfrm>
          <a:prstGeom prst="ellipse">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pic>
        <p:nvPicPr>
          <p:cNvPr id="177" name="Picture 2"/>
          <p:cNvPicPr>
            <a:picLocks noChangeAspect="1" noChangeArrowheads="1"/>
          </p:cNvPicPr>
          <p:nvPr/>
        </p:nvPicPr>
        <p:blipFill>
          <a:blip r:embed="rId5"/>
          <a:stretch>
            <a:fillRect/>
          </a:stretch>
        </p:blipFill>
        <p:spPr bwMode="auto">
          <a:xfrm>
            <a:off x="5624115" y="4038600"/>
            <a:ext cx="107200" cy="136438"/>
          </a:xfrm>
          <a:prstGeom prst="rect">
            <a:avLst/>
          </a:prstGeom>
          <a:noFill/>
          <a:ln>
            <a:noFill/>
          </a:ln>
        </p:spPr>
      </p:pic>
      <p:sp>
        <p:nvSpPr>
          <p:cNvPr id="184" name="TextBox 183"/>
          <p:cNvSpPr txBox="1"/>
          <p:nvPr/>
        </p:nvSpPr>
        <p:spPr>
          <a:xfrm>
            <a:off x="5704144" y="4000500"/>
            <a:ext cx="1153515" cy="215444"/>
          </a:xfrm>
          <a:prstGeom prst="rect">
            <a:avLst/>
          </a:prstGeom>
          <a:noFill/>
        </p:spPr>
        <p:txBody>
          <a:bodyPr wrap="square" rtlCol="0">
            <a:spAutoFit/>
          </a:bodyPr>
          <a:lstStyle/>
          <a:p>
            <a:r>
              <a:rPr lang="en-US" sz="800" dirty="0"/>
              <a:t>2008 Fundraising</a:t>
            </a:r>
          </a:p>
        </p:txBody>
      </p:sp>
      <p:sp>
        <p:nvSpPr>
          <p:cNvPr id="161" name="Plus 160"/>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4" name="Picture 163" descr="hand.png"/>
          <p:cNvPicPr>
            <a:picLocks noChangeAspect="1"/>
          </p:cNvPicPr>
          <p:nvPr/>
        </p:nvPicPr>
        <p:blipFill>
          <a:blip r:embed="rId12">
            <a:lum bright="45000"/>
          </a:blip>
          <a:stretch>
            <a:fillRect/>
          </a:stretch>
        </p:blipFill>
        <p:spPr>
          <a:xfrm>
            <a:off x="6659880" y="4618318"/>
            <a:ext cx="121920" cy="152400"/>
          </a:xfrm>
          <a:prstGeom prst="rect">
            <a:avLst/>
          </a:prstGeom>
          <a:effectLst>
            <a:outerShdw blurRad="50800" dist="25400" dir="3420000" algn="ctr" rotWithShape="0">
              <a:srgbClr val="000000">
                <a:alpha val="43137"/>
              </a:srgbClr>
            </a:outerShdw>
          </a:effectLst>
        </p:spPr>
      </p:pic>
      <p:grpSp>
        <p:nvGrpSpPr>
          <p:cNvPr id="143" name="Group 142"/>
          <p:cNvGrpSpPr/>
          <p:nvPr/>
        </p:nvGrpSpPr>
        <p:grpSpPr>
          <a:xfrm>
            <a:off x="1845892" y="6254750"/>
            <a:ext cx="5393108" cy="254367"/>
            <a:chOff x="1845892" y="6254750"/>
            <a:chExt cx="5393108" cy="254367"/>
          </a:xfrm>
        </p:grpSpPr>
        <p:grpSp>
          <p:nvGrpSpPr>
            <p:cNvPr id="145" name="Group 537"/>
            <p:cNvGrpSpPr/>
            <p:nvPr/>
          </p:nvGrpSpPr>
          <p:grpSpPr>
            <a:xfrm>
              <a:off x="1845892" y="6254750"/>
              <a:ext cx="5393108" cy="254367"/>
              <a:chOff x="1845892" y="6254750"/>
              <a:chExt cx="5393108" cy="254367"/>
            </a:xfrm>
          </p:grpSpPr>
          <p:sp>
            <p:nvSpPr>
              <p:cNvPr id="149" name="Round Same Side Corner Rectangle 148"/>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53" name="Round Same Side Corner Rectangle 152"/>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57" name="Round Same Side Corner Rectangle 156"/>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70" name="Group 535"/>
              <p:cNvGrpSpPr/>
              <p:nvPr/>
            </p:nvGrpSpPr>
            <p:grpSpPr>
              <a:xfrm>
                <a:off x="1845892" y="6254750"/>
                <a:ext cx="5393108" cy="254367"/>
                <a:chOff x="1845892" y="6254750"/>
                <a:chExt cx="5393108" cy="254367"/>
              </a:xfrm>
            </p:grpSpPr>
            <p:sp>
              <p:nvSpPr>
                <p:cNvPr id="171" name="Freeform 170"/>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72" name="Freeform 171"/>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78" name="Freeform 177"/>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46" name="Plus 145"/>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3" name="Rectangle 162">
            <a:hlinkClick r:id="" action="ppaction://hlinkshowjump?jump=nextslide"/>
          </p:cNvPr>
          <p:cNvSpPr/>
          <p:nvPr/>
        </p:nvSpPr>
        <p:spPr>
          <a:xfrm>
            <a:off x="4953000" y="6267450"/>
            <a:ext cx="9144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63"/>
                                        </p:tgtEl>
                                        <p:attrNameLst>
                                          <p:attrName>style.visibility</p:attrName>
                                        </p:attrNameLst>
                                      </p:cBhvr>
                                      <p:to>
                                        <p:strVal val="visible"/>
                                      </p:to>
                                    </p:set>
                                    <p:animEffect transition="in" filter="fade">
                                      <p:cBhvr>
                                        <p:cTn id="7" dur="900"/>
                                        <p:tgtEl>
                                          <p:spTgt spid="163"/>
                                        </p:tgtEl>
                                      </p:cBhvr>
                                    </p:animEffect>
                                  </p:childTnLst>
                                </p:cTn>
                              </p:par>
                              <p:par>
                                <p:cTn id="8" presetID="10" presetClass="exit" presetSubtype="0" fill="hold" nodeType="withEffect">
                                  <p:stCondLst>
                                    <p:cond delay="0"/>
                                  </p:stCondLst>
                                  <p:childTnLst>
                                    <p:animEffect transition="out" filter="fade">
                                      <p:cBhvr>
                                        <p:cTn id="9" dur="700"/>
                                        <p:tgtEl>
                                          <p:spTgt spid="164"/>
                                        </p:tgtEl>
                                      </p:cBhvr>
                                    </p:animEffect>
                                    <p:set>
                                      <p:cBhvr>
                                        <p:cTn id="10" dur="1" fill="hold">
                                          <p:stCondLst>
                                            <p:cond delay="699"/>
                                          </p:stCondLst>
                                        </p:cTn>
                                        <p:tgtEl>
                                          <p:spTgt spid="1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Title 474"/>
          <p:cNvSpPr>
            <a:spLocks noGrp="1"/>
          </p:cNvSpPr>
          <p:nvPr>
            <p:ph type="title"/>
          </p:nvPr>
        </p:nvSpPr>
        <p:spPr>
          <a:xfrm>
            <a:off x="88900" y="50800"/>
            <a:ext cx="5257800" cy="182562"/>
          </a:xfrm>
        </p:spPr>
        <p:txBody>
          <a:bodyPr/>
          <a:lstStyle/>
          <a:p>
            <a:r>
              <a:rPr lang="en-US" dirty="0"/>
              <a:t>Favorites – Colleagues: Flip Stacy’s Trading</a:t>
            </a:r>
            <a:r>
              <a:rPr lang="en-US" baseline="0" dirty="0"/>
              <a:t> Card.</a:t>
            </a:r>
            <a:endParaRPr lang="en-US" dirty="0"/>
          </a:p>
        </p:txBody>
      </p:sp>
      <p:sp>
        <p:nvSpPr>
          <p:cNvPr id="161" name="Plus 160"/>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ound Same Side Corner Rectangle 169"/>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People</a:t>
            </a:r>
          </a:p>
        </p:txBody>
      </p:sp>
      <p:sp>
        <p:nvSpPr>
          <p:cNvPr id="171" name="Freeform 170"/>
          <p:cNvSpPr/>
          <p:nvPr/>
        </p:nvSpPr>
        <p:spPr>
          <a:xfrm>
            <a:off x="4886325" y="6438900"/>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98" name="Group 197"/>
          <p:cNvGrpSpPr/>
          <p:nvPr/>
        </p:nvGrpSpPr>
        <p:grpSpPr>
          <a:xfrm>
            <a:off x="1981200" y="2514600"/>
            <a:ext cx="1240601" cy="1830299"/>
            <a:chOff x="1981200" y="2514600"/>
            <a:chExt cx="1240601" cy="1830299"/>
          </a:xfrm>
        </p:grpSpPr>
        <p:grpSp>
          <p:nvGrpSpPr>
            <p:cNvPr id="19" name="Group 475"/>
            <p:cNvGrpSpPr/>
            <p:nvPr/>
          </p:nvGrpSpPr>
          <p:grpSpPr>
            <a:xfrm>
              <a:off x="1981200" y="2514600"/>
              <a:ext cx="1240601" cy="1830299"/>
              <a:chOff x="2895600" y="1598701"/>
              <a:chExt cx="1240601"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2895600" y="1598701"/>
                <a:ext cx="901209" cy="200055"/>
              </a:xfrm>
              <a:prstGeom prst="rect">
                <a:avLst/>
              </a:prstGeom>
            </p:spPr>
            <p:txBody>
              <a:bodyPr wrap="none">
                <a:spAutoFit/>
              </a:bodyPr>
              <a:lstStyle/>
              <a:p>
                <a:r>
                  <a:rPr lang="en-US" sz="700" b="1" dirty="0">
                    <a:solidFill>
                      <a:schemeClr val="bg1"/>
                    </a:solidFill>
                    <a:latin typeface="Segoe UI" pitchFamily="34" charset="0"/>
                  </a:rPr>
                  <a:t>Stacy Harrington</a:t>
                </a:r>
                <a:endParaRPr lang="en-US" sz="700" b="1" dirty="0">
                  <a:solidFill>
                    <a:schemeClr val="bg1"/>
                  </a:solidFill>
                </a:endParaRPr>
              </a:p>
            </p:txBody>
          </p:sp>
          <p:sp>
            <p:nvSpPr>
              <p:cNvPr id="192" name="Rectangle 191"/>
              <p:cNvSpPr/>
              <p:nvPr/>
            </p:nvSpPr>
            <p:spPr>
              <a:xfrm>
                <a:off x="3105150" y="2665501"/>
                <a:ext cx="736099" cy="200055"/>
              </a:xfrm>
              <a:prstGeom prst="rect">
                <a:avLst/>
              </a:prstGeom>
            </p:spPr>
            <p:txBody>
              <a:bodyPr wrap="none">
                <a:spAutoFit/>
              </a:bodyPr>
              <a:lstStyle/>
              <a:p>
                <a:r>
                  <a:rPr lang="en-US" sz="700">
                    <a:latin typeface="Segoe UI" pitchFamily="34" charset="0"/>
                  </a:rPr>
                  <a:t>123-456-4789</a:t>
                </a:r>
                <a:endParaRPr lang="en-US" sz="700" dirty="0"/>
              </a:p>
            </p:txBody>
          </p:sp>
          <p:sp>
            <p:nvSpPr>
              <p:cNvPr id="194" name="Rectangle 193"/>
              <p:cNvSpPr/>
              <p:nvPr/>
            </p:nvSpPr>
            <p:spPr>
              <a:xfrm>
                <a:off x="3105150" y="2779801"/>
                <a:ext cx="1031051" cy="200055"/>
              </a:xfrm>
              <a:prstGeom prst="rect">
                <a:avLst/>
              </a:prstGeom>
            </p:spPr>
            <p:txBody>
              <a:bodyPr wrap="none">
                <a:spAutoFit/>
              </a:bodyPr>
              <a:lstStyle/>
              <a:p>
                <a:r>
                  <a:rPr lang="en-US" sz="700" dirty="0">
                    <a:latin typeface="Segoe UI" pitchFamily="34" charset="0"/>
                  </a:rPr>
                  <a:t>stacyh@contoso.com</a:t>
                </a:r>
                <a:endParaRPr lang="en-US" sz="700" dirty="0"/>
              </a:p>
            </p:txBody>
          </p:sp>
          <p:sp>
            <p:nvSpPr>
              <p:cNvPr id="195" name="Rectangle 194"/>
              <p:cNvSpPr/>
              <p:nvPr/>
            </p:nvSpPr>
            <p:spPr>
              <a:xfrm>
                <a:off x="2971800" y="2665501"/>
                <a:ext cx="282450" cy="200055"/>
              </a:xfrm>
              <a:prstGeom prst="rect">
                <a:avLst/>
              </a:prstGeom>
            </p:spPr>
            <p:txBody>
              <a:bodyPr wrap="none">
                <a:spAutoFit/>
              </a:bodyPr>
              <a:lstStyle/>
              <a:p>
                <a:r>
                  <a:rPr lang="en-US" sz="700" dirty="0">
                    <a:latin typeface="Segoe UI" pitchFamily="34" charset="0"/>
                    <a:sym typeface="Wingdings"/>
                  </a:rPr>
                  <a:t></a:t>
                </a:r>
                <a:endParaRPr lang="en-US" sz="700" dirty="0"/>
              </a:p>
            </p:txBody>
          </p:sp>
          <p:sp>
            <p:nvSpPr>
              <p:cNvPr id="197" name="Rectangle 196"/>
              <p:cNvSpPr/>
              <p:nvPr/>
            </p:nvSpPr>
            <p:spPr>
              <a:xfrm>
                <a:off x="3019425" y="2998876"/>
                <a:ext cx="1000595" cy="307777"/>
              </a:xfrm>
              <a:prstGeom prst="rect">
                <a:avLst/>
              </a:prstGeom>
            </p:spPr>
            <p:txBody>
              <a:bodyPr wrap="none">
                <a:spAutoFit/>
              </a:bodyPr>
              <a:lstStyle/>
              <a:p>
                <a:r>
                  <a:rPr lang="en-US" sz="700" dirty="0">
                    <a:latin typeface="Segoe UI" pitchFamily="34" charset="0"/>
                  </a:rPr>
                  <a:t>One Redmond Way</a:t>
                </a:r>
              </a:p>
              <a:p>
                <a:r>
                  <a:rPr lang="en-US" sz="700" dirty="0">
                    <a:latin typeface="Segoe UI" pitchFamily="34" charset="0"/>
                  </a:rPr>
                  <a:t>Redmond WA 98052</a:t>
                </a:r>
                <a:endParaRPr lang="en-US" sz="700" dirty="0"/>
              </a:p>
            </p:txBody>
          </p:sp>
        </p:grpSp>
        <p:pic>
          <p:nvPicPr>
            <p:cNvPr id="191" name="Picture 4" descr="http://tbn0.google.com/images?q=tbn:MHG7J1i-dZSnfM:http://www.icmb.utexas.edu/images/upload/DirectoryID_3096/128_mariaperson_2006.jpg">
              <a:hlinkClick r:id="rId3"/>
            </p:cNvPr>
            <p:cNvPicPr>
              <a:picLocks noChangeAspect="1" noChangeArrowheads="1"/>
            </p:cNvPicPr>
            <p:nvPr/>
          </p:nvPicPr>
          <p:blipFill>
            <a:blip r:embed="rId4"/>
            <a:stretch>
              <a:fillRect/>
            </a:stretch>
          </p:blipFill>
          <p:spPr bwMode="auto">
            <a:xfrm>
              <a:off x="2143125" y="2762250"/>
              <a:ext cx="838200" cy="802070"/>
            </a:xfrm>
            <a:prstGeom prst="rect">
              <a:avLst/>
            </a:prstGeom>
            <a:noFill/>
            <a:ln>
              <a:solidFill>
                <a:schemeClr val="tx2">
                  <a:lumMod val="40000"/>
                  <a:lumOff val="60000"/>
                </a:schemeClr>
              </a:solidFill>
            </a:ln>
          </p:spPr>
        </p:pic>
        <p:sp>
          <p:nvSpPr>
            <p:cNvPr id="196" name="Rectangle 195"/>
            <p:cNvSpPr/>
            <p:nvPr/>
          </p:nvSpPr>
          <p:spPr>
            <a:xfrm>
              <a:off x="2038350" y="3695700"/>
              <a:ext cx="300082" cy="215444"/>
            </a:xfrm>
            <a:prstGeom prst="rect">
              <a:avLst/>
            </a:prstGeom>
          </p:spPr>
          <p:txBody>
            <a:bodyPr wrap="none">
              <a:spAutoFit/>
            </a:bodyPr>
            <a:lstStyle/>
            <a:p>
              <a:r>
                <a:rPr lang="en-US" sz="800" dirty="0">
                  <a:latin typeface="Segoe UI" pitchFamily="34" charset="0"/>
                  <a:sym typeface="Wingdings"/>
                </a:rPr>
                <a:t></a:t>
              </a:r>
              <a:endParaRPr lang="en-US" dirty="0"/>
            </a:p>
          </p:txBody>
        </p:sp>
      </p:grpSp>
      <p:sp>
        <p:nvSpPr>
          <p:cNvPr id="428" name="Rectangle 427">
            <a:hlinkClick r:id="" action="ppaction://hlinkshowjump?jump=nextslide"/>
          </p:cNvPr>
          <p:cNvSpPr/>
          <p:nvPr/>
        </p:nvSpPr>
        <p:spPr>
          <a:xfrm>
            <a:off x="2910840" y="2514600"/>
            <a:ext cx="3048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8" name="Group 27"/>
          <p:cNvGrpSpPr/>
          <p:nvPr/>
        </p:nvGrpSpPr>
        <p:grpSpPr>
          <a:xfrm>
            <a:off x="1845892" y="6254750"/>
            <a:ext cx="5393108" cy="254367"/>
            <a:chOff x="1845892" y="6254750"/>
            <a:chExt cx="5393108" cy="254367"/>
          </a:xfrm>
        </p:grpSpPr>
        <p:grpSp>
          <p:nvGrpSpPr>
            <p:cNvPr id="29" name="Group 537"/>
            <p:cNvGrpSpPr/>
            <p:nvPr/>
          </p:nvGrpSpPr>
          <p:grpSpPr>
            <a:xfrm>
              <a:off x="1845892" y="6254750"/>
              <a:ext cx="5393108" cy="254367"/>
              <a:chOff x="1845892" y="6254750"/>
              <a:chExt cx="5393108" cy="254367"/>
            </a:xfrm>
          </p:grpSpPr>
          <p:sp>
            <p:nvSpPr>
              <p:cNvPr id="31" name="Round Same Side Corner Rectangle 30"/>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32" name="Round Same Side Corner Rectangle 31"/>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Colleagues</a:t>
                </a:r>
              </a:p>
            </p:txBody>
          </p:sp>
          <p:sp>
            <p:nvSpPr>
              <p:cNvPr id="33" name="Round Same Side Corner Rectangle 32"/>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34" name="Group 535"/>
              <p:cNvGrpSpPr/>
              <p:nvPr/>
            </p:nvGrpSpPr>
            <p:grpSpPr>
              <a:xfrm>
                <a:off x="1845892" y="6254750"/>
                <a:ext cx="5393108" cy="254367"/>
                <a:chOff x="1845892" y="6254750"/>
                <a:chExt cx="5393108" cy="254367"/>
              </a:xfrm>
            </p:grpSpPr>
            <p:sp>
              <p:nvSpPr>
                <p:cNvPr id="35" name="Freeform 34"/>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Projects</a:t>
                  </a:r>
                </a:p>
              </p:txBody>
            </p:sp>
            <p:sp>
              <p:nvSpPr>
                <p:cNvPr id="36" name="Freeform 35"/>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37" name="Freeform 36"/>
                <p:cNvSpPr/>
                <p:nvPr/>
              </p:nvSpPr>
              <p:spPr>
                <a:xfrm>
                  <a:off x="4883150"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30" name="Plus 29"/>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428"/>
                                        </p:tgtEl>
                                        <p:attrNameLst>
                                          <p:attrName>style.visibility</p:attrName>
                                        </p:attrNameLst>
                                      </p:cBhvr>
                                      <p:to>
                                        <p:strVal val="visible"/>
                                      </p:to>
                                    </p:set>
                                    <p:animEffect transition="in" filter="fade">
                                      <p:cBhvr>
                                        <p:cTn id="7" dur="900"/>
                                        <p:tgtEl>
                                          <p:spTgt spid="4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Title 474"/>
          <p:cNvSpPr>
            <a:spLocks noGrp="1"/>
          </p:cNvSpPr>
          <p:nvPr>
            <p:ph type="title"/>
          </p:nvPr>
        </p:nvSpPr>
        <p:spPr>
          <a:xfrm>
            <a:off x="88900" y="50800"/>
            <a:ext cx="5257800" cy="182562"/>
          </a:xfrm>
        </p:spPr>
        <p:txBody>
          <a:bodyPr/>
          <a:lstStyle/>
          <a:p>
            <a:r>
              <a:rPr lang="en-US" dirty="0"/>
              <a:t>Favorites – Colleagues: Flip Stacy’s card back</a:t>
            </a:r>
          </a:p>
        </p:txBody>
      </p:sp>
      <p:grpSp>
        <p:nvGrpSpPr>
          <p:cNvPr id="4" name="Group 197"/>
          <p:cNvGrpSpPr/>
          <p:nvPr/>
        </p:nvGrpSpPr>
        <p:grpSpPr>
          <a:xfrm>
            <a:off x="1981200" y="2514600"/>
            <a:ext cx="1240601" cy="1830299"/>
            <a:chOff x="1981200" y="2514600"/>
            <a:chExt cx="1240601" cy="1830299"/>
          </a:xfrm>
        </p:grpSpPr>
        <p:grpSp>
          <p:nvGrpSpPr>
            <p:cNvPr id="5" name="Group 475"/>
            <p:cNvGrpSpPr/>
            <p:nvPr/>
          </p:nvGrpSpPr>
          <p:grpSpPr>
            <a:xfrm>
              <a:off x="1981200" y="2514600"/>
              <a:ext cx="1240601" cy="1830299"/>
              <a:chOff x="2895600" y="1598701"/>
              <a:chExt cx="1240601"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6"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2895600" y="1598701"/>
                <a:ext cx="901209" cy="200055"/>
              </a:xfrm>
              <a:prstGeom prst="rect">
                <a:avLst/>
              </a:prstGeom>
            </p:spPr>
            <p:txBody>
              <a:bodyPr wrap="none">
                <a:spAutoFit/>
              </a:bodyPr>
              <a:lstStyle/>
              <a:p>
                <a:r>
                  <a:rPr lang="en-US" sz="700" b="1" dirty="0">
                    <a:solidFill>
                      <a:schemeClr val="bg1"/>
                    </a:solidFill>
                    <a:latin typeface="Segoe UI" pitchFamily="34" charset="0"/>
                  </a:rPr>
                  <a:t>Stacy Harrington</a:t>
                </a:r>
                <a:endParaRPr lang="en-US" sz="700" b="1" dirty="0">
                  <a:solidFill>
                    <a:schemeClr val="bg1"/>
                  </a:solidFill>
                </a:endParaRPr>
              </a:p>
            </p:txBody>
          </p:sp>
          <p:sp>
            <p:nvSpPr>
              <p:cNvPr id="192" name="Rectangle 191"/>
              <p:cNvSpPr/>
              <p:nvPr/>
            </p:nvSpPr>
            <p:spPr>
              <a:xfrm>
                <a:off x="3105150" y="2665501"/>
                <a:ext cx="736099" cy="200055"/>
              </a:xfrm>
              <a:prstGeom prst="rect">
                <a:avLst/>
              </a:prstGeom>
            </p:spPr>
            <p:txBody>
              <a:bodyPr wrap="none">
                <a:spAutoFit/>
              </a:bodyPr>
              <a:lstStyle/>
              <a:p>
                <a:r>
                  <a:rPr lang="en-US" sz="700">
                    <a:latin typeface="Segoe UI" pitchFamily="34" charset="0"/>
                  </a:rPr>
                  <a:t>123-456-4789</a:t>
                </a:r>
                <a:endParaRPr lang="en-US" sz="700" dirty="0"/>
              </a:p>
            </p:txBody>
          </p:sp>
          <p:sp>
            <p:nvSpPr>
              <p:cNvPr id="194" name="Rectangle 193"/>
              <p:cNvSpPr/>
              <p:nvPr/>
            </p:nvSpPr>
            <p:spPr>
              <a:xfrm>
                <a:off x="3105150" y="2779801"/>
                <a:ext cx="1031051" cy="200055"/>
              </a:xfrm>
              <a:prstGeom prst="rect">
                <a:avLst/>
              </a:prstGeom>
            </p:spPr>
            <p:txBody>
              <a:bodyPr wrap="none">
                <a:spAutoFit/>
              </a:bodyPr>
              <a:lstStyle/>
              <a:p>
                <a:r>
                  <a:rPr lang="en-US" sz="700" dirty="0">
                    <a:latin typeface="Segoe UI" pitchFamily="34" charset="0"/>
                  </a:rPr>
                  <a:t>stacyh@contoso.com</a:t>
                </a:r>
                <a:endParaRPr lang="en-US" sz="700" dirty="0"/>
              </a:p>
            </p:txBody>
          </p:sp>
          <p:sp>
            <p:nvSpPr>
              <p:cNvPr id="195" name="Rectangle 194"/>
              <p:cNvSpPr/>
              <p:nvPr/>
            </p:nvSpPr>
            <p:spPr>
              <a:xfrm>
                <a:off x="2971800" y="2665501"/>
                <a:ext cx="282450" cy="200055"/>
              </a:xfrm>
              <a:prstGeom prst="rect">
                <a:avLst/>
              </a:prstGeom>
            </p:spPr>
            <p:txBody>
              <a:bodyPr wrap="none">
                <a:spAutoFit/>
              </a:bodyPr>
              <a:lstStyle/>
              <a:p>
                <a:r>
                  <a:rPr lang="en-US" sz="700" dirty="0">
                    <a:latin typeface="Segoe UI" pitchFamily="34" charset="0"/>
                    <a:sym typeface="Wingdings"/>
                  </a:rPr>
                  <a:t></a:t>
                </a:r>
                <a:endParaRPr lang="en-US" sz="700" dirty="0"/>
              </a:p>
            </p:txBody>
          </p:sp>
          <p:sp>
            <p:nvSpPr>
              <p:cNvPr id="197" name="Rectangle 196"/>
              <p:cNvSpPr/>
              <p:nvPr/>
            </p:nvSpPr>
            <p:spPr>
              <a:xfrm>
                <a:off x="3019425" y="2998876"/>
                <a:ext cx="1000595" cy="307777"/>
              </a:xfrm>
              <a:prstGeom prst="rect">
                <a:avLst/>
              </a:prstGeom>
            </p:spPr>
            <p:txBody>
              <a:bodyPr wrap="none">
                <a:spAutoFit/>
              </a:bodyPr>
              <a:lstStyle/>
              <a:p>
                <a:r>
                  <a:rPr lang="en-US" sz="700" dirty="0">
                    <a:latin typeface="Segoe UI" pitchFamily="34" charset="0"/>
                  </a:rPr>
                  <a:t>One Redmond Way</a:t>
                </a:r>
              </a:p>
              <a:p>
                <a:r>
                  <a:rPr lang="en-US" sz="700" dirty="0">
                    <a:latin typeface="Segoe UI" pitchFamily="34" charset="0"/>
                  </a:rPr>
                  <a:t>Redmond WA 98052</a:t>
                </a:r>
                <a:endParaRPr lang="en-US" sz="700" dirty="0"/>
              </a:p>
            </p:txBody>
          </p:sp>
        </p:grpSp>
        <p:pic>
          <p:nvPicPr>
            <p:cNvPr id="191" name="Picture 4" descr="http://tbn0.google.com/images?q=tbn:MHG7J1i-dZSnfM:http://www.icmb.utexas.edu/images/upload/DirectoryID_3096/128_mariaperson_2006.jpg">
              <a:hlinkClick r:id="rId3"/>
            </p:cNvPr>
            <p:cNvPicPr>
              <a:picLocks noChangeAspect="1" noChangeArrowheads="1"/>
            </p:cNvPicPr>
            <p:nvPr/>
          </p:nvPicPr>
          <p:blipFill>
            <a:blip r:embed="rId4"/>
            <a:stretch>
              <a:fillRect/>
            </a:stretch>
          </p:blipFill>
          <p:spPr bwMode="auto">
            <a:xfrm>
              <a:off x="2143125" y="2762250"/>
              <a:ext cx="838200" cy="802070"/>
            </a:xfrm>
            <a:prstGeom prst="rect">
              <a:avLst/>
            </a:prstGeom>
            <a:noFill/>
            <a:ln>
              <a:solidFill>
                <a:schemeClr val="tx2">
                  <a:lumMod val="40000"/>
                  <a:lumOff val="60000"/>
                </a:schemeClr>
              </a:solidFill>
            </a:ln>
          </p:spPr>
        </p:pic>
        <p:sp>
          <p:nvSpPr>
            <p:cNvPr id="196" name="Rectangle 195"/>
            <p:cNvSpPr/>
            <p:nvPr/>
          </p:nvSpPr>
          <p:spPr>
            <a:xfrm>
              <a:off x="2038350" y="3695700"/>
              <a:ext cx="300082" cy="215444"/>
            </a:xfrm>
            <a:prstGeom prst="rect">
              <a:avLst/>
            </a:prstGeom>
          </p:spPr>
          <p:txBody>
            <a:bodyPr wrap="none">
              <a:spAutoFit/>
            </a:bodyPr>
            <a:lstStyle/>
            <a:p>
              <a:r>
                <a:rPr lang="en-US" sz="800" dirty="0">
                  <a:latin typeface="Segoe UI" pitchFamily="34" charset="0"/>
                  <a:sym typeface="Wingdings"/>
                </a:rPr>
                <a:t></a:t>
              </a:r>
              <a:endParaRPr lang="en-US" dirty="0"/>
            </a:p>
          </p:txBody>
        </p:sp>
      </p:grpSp>
      <p:grpSp>
        <p:nvGrpSpPr>
          <p:cNvPr id="68" name="Group 67"/>
          <p:cNvGrpSpPr/>
          <p:nvPr/>
        </p:nvGrpSpPr>
        <p:grpSpPr>
          <a:xfrm>
            <a:off x="1981200" y="2514600"/>
            <a:ext cx="1371600" cy="1828800"/>
            <a:chOff x="7315200" y="2514600"/>
            <a:chExt cx="1371600" cy="1828800"/>
          </a:xfrm>
        </p:grpSpPr>
        <p:grpSp>
          <p:nvGrpSpPr>
            <p:cNvPr id="69" name="Group 362"/>
            <p:cNvGrpSpPr/>
            <p:nvPr/>
          </p:nvGrpSpPr>
          <p:grpSpPr>
            <a:xfrm>
              <a:off x="7315200" y="2514600"/>
              <a:ext cx="1214582" cy="1828800"/>
              <a:chOff x="1981200" y="2514600"/>
              <a:chExt cx="1214582" cy="1828800"/>
            </a:xfrm>
          </p:grpSpPr>
          <p:grpSp>
            <p:nvGrpSpPr>
              <p:cNvPr id="79" name="Group 475"/>
              <p:cNvGrpSpPr/>
              <p:nvPr/>
            </p:nvGrpSpPr>
            <p:grpSpPr>
              <a:xfrm>
                <a:off x="1981200" y="2514600"/>
                <a:ext cx="1214582" cy="1828800"/>
                <a:chOff x="2895600" y="1598701"/>
                <a:chExt cx="1214582" cy="1828800"/>
              </a:xfrm>
            </p:grpSpPr>
            <p:sp>
              <p:nvSpPr>
                <p:cNvPr id="81" name="Rectangle 80"/>
                <p:cNvSpPr/>
                <p:nvPr/>
              </p:nvSpPr>
              <p:spPr>
                <a:xfrm>
                  <a:off x="2895600" y="1600200"/>
                  <a:ext cx="1214582" cy="1827301"/>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82" name="Rectangle 81"/>
                <p:cNvSpPr/>
                <p:nvPr/>
              </p:nvSpPr>
              <p:spPr>
                <a:xfrm>
                  <a:off x="2956560" y="1926362"/>
                  <a:ext cx="1074420" cy="1363980"/>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83" name="Group 482"/>
                <p:cNvGrpSpPr/>
                <p:nvPr/>
              </p:nvGrpSpPr>
              <p:grpSpPr>
                <a:xfrm>
                  <a:off x="3904672" y="1630220"/>
                  <a:ext cx="174736" cy="152399"/>
                  <a:chOff x="6410440" y="3436620"/>
                  <a:chExt cx="214154" cy="186778"/>
                </a:xfrm>
              </p:grpSpPr>
              <p:sp>
                <p:nvSpPr>
                  <p:cNvPr id="85" name="Snip Single Corner Rectangle 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86" name="Rounded Rectangle 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87" name="Curved Left Arrow 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84" name="Rectangle 83"/>
                <p:cNvSpPr/>
                <p:nvPr/>
              </p:nvSpPr>
              <p:spPr>
                <a:xfrm>
                  <a:off x="3029119" y="1598701"/>
                  <a:ext cx="886781" cy="307777"/>
                </a:xfrm>
                <a:prstGeom prst="rect">
                  <a:avLst/>
                </a:prstGeom>
              </p:spPr>
              <p:txBody>
                <a:bodyPr wrap="none">
                  <a:spAutoFit/>
                </a:bodyPr>
                <a:lstStyle/>
                <a:p>
                  <a:r>
                    <a:rPr lang="en-US" sz="700" b="1" dirty="0">
                      <a:solidFill>
                        <a:schemeClr val="bg1"/>
                      </a:solidFill>
                      <a:latin typeface="Segoe UI" pitchFamily="34" charset="0"/>
                    </a:rPr>
                    <a:t>Stacy’s </a:t>
                  </a:r>
                </a:p>
                <a:p>
                  <a:r>
                    <a:rPr lang="en-US" sz="700" b="1" dirty="0">
                      <a:solidFill>
                        <a:schemeClr val="bg1"/>
                      </a:solidFill>
                      <a:latin typeface="Segoe UI" pitchFamily="34" charset="0"/>
                    </a:rPr>
                    <a:t>Recent Activities</a:t>
                  </a:r>
                  <a:endParaRPr lang="en-US" sz="700" b="1" dirty="0">
                    <a:solidFill>
                      <a:schemeClr val="bg1"/>
                    </a:solidFill>
                  </a:endParaRPr>
                </a:p>
              </p:txBody>
            </p:sp>
          </p:grpSp>
          <p:pic>
            <p:nvPicPr>
              <p:cNvPr id="80" name="Picture 4" descr="http://tbn0.google.com/images?q=tbn:MHG7J1i-dZSnfM:http://www.icmb.utexas.edu/images/upload/DirectoryID_3096/128_mariaperson_2006.jpg">
                <a:hlinkClick r:id="rId3"/>
              </p:cNvPr>
              <p:cNvPicPr>
                <a:picLocks noChangeAspect="1" noChangeArrowheads="1"/>
              </p:cNvPicPr>
              <p:nvPr/>
            </p:nvPicPr>
            <p:blipFill>
              <a:blip r:embed="rId5" cstate="print"/>
              <a:stretch>
                <a:fillRect/>
              </a:stretch>
            </p:blipFill>
            <p:spPr bwMode="auto">
              <a:xfrm>
                <a:off x="2004060" y="2545080"/>
                <a:ext cx="135375" cy="129540"/>
              </a:xfrm>
              <a:prstGeom prst="rect">
                <a:avLst/>
              </a:prstGeom>
              <a:noFill/>
              <a:ln>
                <a:solidFill>
                  <a:schemeClr val="tx2">
                    <a:lumMod val="40000"/>
                    <a:lumOff val="60000"/>
                  </a:schemeClr>
                </a:solidFill>
              </a:ln>
            </p:spPr>
          </p:pic>
        </p:grpSp>
        <p:sp>
          <p:nvSpPr>
            <p:cNvPr id="70" name="TextBox 69"/>
            <p:cNvSpPr txBox="1"/>
            <p:nvPr/>
          </p:nvSpPr>
          <p:spPr>
            <a:xfrm>
              <a:off x="7486072" y="3117056"/>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created </a:t>
              </a:r>
              <a:endParaRPr lang="en-US" sz="800" dirty="0"/>
            </a:p>
            <a:p>
              <a:r>
                <a:rPr lang="en-US" sz="600" u="sng" dirty="0">
                  <a:solidFill>
                    <a:srgbClr val="002060"/>
                  </a:solidFill>
                </a:rPr>
                <a:t>10 Ways I wanted to help</a:t>
              </a:r>
              <a:r>
                <a:rPr lang="en-US" sz="600" dirty="0">
                  <a:solidFill>
                    <a:srgbClr val="002060"/>
                  </a:solidFill>
                </a:rPr>
                <a:t> </a:t>
              </a:r>
              <a:r>
                <a:rPr lang="en-US" sz="600" dirty="0"/>
                <a:t>in </a:t>
              </a:r>
              <a:r>
                <a:rPr lang="en-US" sz="600" u="sng" dirty="0">
                  <a:solidFill>
                    <a:srgbClr val="002060"/>
                  </a:solidFill>
                </a:rPr>
                <a:t>Non Profits Anonymous</a:t>
              </a:r>
            </a:p>
          </p:txBody>
        </p:sp>
        <p:pic>
          <p:nvPicPr>
            <p:cNvPr id="71" name="Picture 70" descr="xls16.png"/>
            <p:cNvPicPr>
              <a:picLocks noChangeAspect="1"/>
            </p:cNvPicPr>
            <p:nvPr/>
          </p:nvPicPr>
          <p:blipFill>
            <a:blip r:embed="rId6"/>
            <a:stretch>
              <a:fillRect/>
            </a:stretch>
          </p:blipFill>
          <p:spPr>
            <a:xfrm>
              <a:off x="7375236" y="3510518"/>
              <a:ext cx="132798" cy="132798"/>
            </a:xfrm>
            <a:prstGeom prst="rect">
              <a:avLst/>
            </a:prstGeom>
          </p:spPr>
        </p:pic>
        <p:pic>
          <p:nvPicPr>
            <p:cNvPr id="72" name="Picture 71" descr="small-green-dude.png"/>
            <p:cNvPicPr>
              <a:picLocks noChangeAspect="1"/>
            </p:cNvPicPr>
            <p:nvPr/>
          </p:nvPicPr>
          <p:blipFill>
            <a:blip r:embed="rId7"/>
            <a:stretch>
              <a:fillRect/>
            </a:stretch>
          </p:blipFill>
          <p:spPr>
            <a:xfrm>
              <a:off x="7406986" y="3180556"/>
              <a:ext cx="114300" cy="133350"/>
            </a:xfrm>
            <a:prstGeom prst="rect">
              <a:avLst/>
            </a:prstGeom>
          </p:spPr>
        </p:pic>
        <p:sp>
          <p:nvSpPr>
            <p:cNvPr id="73" name="TextBox 72"/>
            <p:cNvSpPr txBox="1"/>
            <p:nvPr/>
          </p:nvSpPr>
          <p:spPr>
            <a:xfrm>
              <a:off x="7486072" y="2851388"/>
              <a:ext cx="1048328" cy="276999"/>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Viewed </a:t>
              </a:r>
              <a:r>
                <a:rPr lang="en-US" sz="600" u="sng" dirty="0">
                  <a:solidFill>
                    <a:srgbClr val="002060"/>
                  </a:solidFill>
                </a:rPr>
                <a:t>2008 Donor List</a:t>
              </a:r>
            </a:p>
          </p:txBody>
        </p:sp>
        <p:pic>
          <p:nvPicPr>
            <p:cNvPr id="74" name="Picture 73" descr="small-green-dude.png"/>
            <p:cNvPicPr>
              <a:picLocks noChangeAspect="1"/>
            </p:cNvPicPr>
            <p:nvPr/>
          </p:nvPicPr>
          <p:blipFill>
            <a:blip r:embed="rId7"/>
            <a:stretch>
              <a:fillRect/>
            </a:stretch>
          </p:blipFill>
          <p:spPr>
            <a:xfrm>
              <a:off x="7406986" y="2914888"/>
              <a:ext cx="114300" cy="133350"/>
            </a:xfrm>
            <a:prstGeom prst="rect">
              <a:avLst/>
            </a:prstGeom>
          </p:spPr>
        </p:pic>
        <p:sp>
          <p:nvSpPr>
            <p:cNvPr id="75" name="TextBox 74"/>
            <p:cNvSpPr txBox="1"/>
            <p:nvPr/>
          </p:nvSpPr>
          <p:spPr>
            <a:xfrm>
              <a:off x="7486072" y="3478768"/>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edited </a:t>
              </a:r>
              <a:endParaRPr lang="en-US" sz="800" dirty="0"/>
            </a:p>
            <a:p>
              <a:r>
                <a:rPr lang="en-US" sz="600" u="sng" dirty="0">
                  <a:solidFill>
                    <a:srgbClr val="002060"/>
                  </a:solidFill>
                </a:rPr>
                <a:t>Final story</a:t>
              </a:r>
              <a:r>
                <a:rPr lang="en-US" sz="600" dirty="0">
                  <a:solidFill>
                    <a:srgbClr val="002060"/>
                  </a:solidFill>
                </a:rPr>
                <a:t> </a:t>
              </a:r>
              <a:r>
                <a:rPr lang="en-US" sz="600" dirty="0"/>
                <a:t>in </a:t>
              </a:r>
              <a:r>
                <a:rPr lang="en-US" sz="600" u="sng" dirty="0">
                  <a:solidFill>
                    <a:srgbClr val="002060"/>
                  </a:solidFill>
                </a:rPr>
                <a:t>Non Profits Anonymous</a:t>
              </a:r>
            </a:p>
          </p:txBody>
        </p:sp>
        <p:pic>
          <p:nvPicPr>
            <p:cNvPr id="76" name="Picture 75" descr="xls16.png"/>
            <p:cNvPicPr>
              <a:picLocks noChangeAspect="1"/>
            </p:cNvPicPr>
            <p:nvPr/>
          </p:nvPicPr>
          <p:blipFill>
            <a:blip r:embed="rId6"/>
            <a:stretch>
              <a:fillRect/>
            </a:stretch>
          </p:blipFill>
          <p:spPr>
            <a:xfrm>
              <a:off x="7375236" y="3868658"/>
              <a:ext cx="132798" cy="132798"/>
            </a:xfrm>
            <a:prstGeom prst="rect">
              <a:avLst/>
            </a:prstGeom>
          </p:spPr>
        </p:pic>
        <p:sp>
          <p:nvSpPr>
            <p:cNvPr id="77" name="TextBox 76"/>
            <p:cNvSpPr txBox="1"/>
            <p:nvPr/>
          </p:nvSpPr>
          <p:spPr>
            <a:xfrm>
              <a:off x="7486072" y="3836908"/>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created </a:t>
              </a:r>
              <a:endParaRPr lang="en-US" sz="800" dirty="0"/>
            </a:p>
            <a:p>
              <a:r>
                <a:rPr lang="en-US" sz="600" u="sng" dirty="0">
                  <a:solidFill>
                    <a:srgbClr val="002060"/>
                  </a:solidFill>
                </a:rPr>
                <a:t>Final story</a:t>
              </a:r>
              <a:r>
                <a:rPr lang="en-US" sz="600" dirty="0">
                  <a:solidFill>
                    <a:srgbClr val="002060"/>
                  </a:solidFill>
                </a:rPr>
                <a:t> </a:t>
              </a:r>
              <a:r>
                <a:rPr lang="en-US" sz="600" dirty="0"/>
                <a:t>in </a:t>
              </a:r>
              <a:r>
                <a:rPr lang="en-US" sz="600" u="sng" dirty="0">
                  <a:solidFill>
                    <a:srgbClr val="002060"/>
                  </a:solidFill>
                </a:rPr>
                <a:t>Non Profits Anonymous</a:t>
              </a:r>
            </a:p>
          </p:txBody>
        </p:sp>
        <p:sp>
          <p:nvSpPr>
            <p:cNvPr id="78" name="TextBox 77"/>
            <p:cNvSpPr txBox="1"/>
            <p:nvPr/>
          </p:nvSpPr>
          <p:spPr>
            <a:xfrm>
              <a:off x="8077200" y="4046220"/>
              <a:ext cx="609600" cy="184666"/>
            </a:xfrm>
            <a:prstGeom prst="rect">
              <a:avLst/>
            </a:prstGeom>
            <a:noFill/>
          </p:spPr>
          <p:txBody>
            <a:bodyPr wrap="square" rtlCol="0">
              <a:spAutoFit/>
            </a:bodyPr>
            <a:lstStyle/>
            <a:p>
              <a:r>
                <a:rPr lang="en-US" sz="600" u="sng" dirty="0">
                  <a:solidFill>
                    <a:srgbClr val="002060"/>
                  </a:solidFill>
                </a:rPr>
                <a:t>More…</a:t>
              </a:r>
            </a:p>
          </p:txBody>
        </p:sp>
      </p:grpSp>
      <p:sp>
        <p:nvSpPr>
          <p:cNvPr id="88" name="Rectangle 87">
            <a:hlinkClick r:id="" action="ppaction://hlinkshowjump?jump=nextslide"/>
          </p:cNvPr>
          <p:cNvSpPr/>
          <p:nvPr/>
        </p:nvSpPr>
        <p:spPr>
          <a:xfrm>
            <a:off x="2910840" y="2514600"/>
            <a:ext cx="3048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48" name="Plus 47"/>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ound Same Side Corner Rectangle 48"/>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People</a:t>
            </a:r>
          </a:p>
        </p:txBody>
      </p:sp>
      <p:sp>
        <p:nvSpPr>
          <p:cNvPr id="50" name="Freeform 49"/>
          <p:cNvSpPr/>
          <p:nvPr/>
        </p:nvSpPr>
        <p:spPr>
          <a:xfrm>
            <a:off x="4886325" y="6438900"/>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51" name="Group 50"/>
          <p:cNvGrpSpPr/>
          <p:nvPr/>
        </p:nvGrpSpPr>
        <p:grpSpPr>
          <a:xfrm>
            <a:off x="1845892" y="6254750"/>
            <a:ext cx="5393108" cy="254367"/>
            <a:chOff x="1845892" y="6254750"/>
            <a:chExt cx="5393108" cy="254367"/>
          </a:xfrm>
        </p:grpSpPr>
        <p:grpSp>
          <p:nvGrpSpPr>
            <p:cNvPr id="52" name="Group 537"/>
            <p:cNvGrpSpPr/>
            <p:nvPr/>
          </p:nvGrpSpPr>
          <p:grpSpPr>
            <a:xfrm>
              <a:off x="1845892" y="6254750"/>
              <a:ext cx="5393108" cy="254367"/>
              <a:chOff x="1845892" y="6254750"/>
              <a:chExt cx="5393108" cy="254367"/>
            </a:xfrm>
          </p:grpSpPr>
          <p:sp>
            <p:nvSpPr>
              <p:cNvPr id="54" name="Round Same Side Corner Rectangle 53"/>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55" name="Round Same Side Corner Rectangle 54"/>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Colleagues</a:t>
                </a:r>
              </a:p>
            </p:txBody>
          </p:sp>
          <p:sp>
            <p:nvSpPr>
              <p:cNvPr id="56" name="Round Same Side Corner Rectangle 55"/>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57" name="Group 535"/>
              <p:cNvGrpSpPr/>
              <p:nvPr/>
            </p:nvGrpSpPr>
            <p:grpSpPr>
              <a:xfrm>
                <a:off x="1845892" y="6254750"/>
                <a:ext cx="5393108" cy="254367"/>
                <a:chOff x="1845892" y="6254750"/>
                <a:chExt cx="5393108" cy="254367"/>
              </a:xfrm>
            </p:grpSpPr>
            <p:sp>
              <p:nvSpPr>
                <p:cNvPr id="58" name="Freeform 57"/>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Projects</a:t>
                  </a:r>
                </a:p>
              </p:txBody>
            </p:sp>
            <p:sp>
              <p:nvSpPr>
                <p:cNvPr id="59" name="Freeform 58"/>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60" name="Freeform 59"/>
                <p:cNvSpPr/>
                <p:nvPr/>
              </p:nvSpPr>
              <p:spPr>
                <a:xfrm>
                  <a:off x="4883150"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53" name="Plus 52"/>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0" fill="hold" nodeType="withEffect">
                                  <p:stCondLst>
                                    <p:cond delay="0"/>
                                  </p:stCondLst>
                                  <p:childTnLst>
                                    <p:anim calcmode="lin" valueType="num">
                                      <p:cBhvr>
                                        <p:cTn id="6" dur="500"/>
                                        <p:tgtEl>
                                          <p:spTgt spid="4"/>
                                        </p:tgtEl>
                                        <p:attrNameLst>
                                          <p:attrName>ppt_w</p:attrName>
                                        </p:attrNameLst>
                                      </p:cBhvr>
                                      <p:tavLst>
                                        <p:tav tm="0">
                                          <p:val>
                                            <p:strVal val="ppt_w"/>
                                          </p:val>
                                        </p:tav>
                                        <p:tav tm="100000">
                                          <p:val>
                                            <p:fltVal val="0"/>
                                          </p:val>
                                        </p:tav>
                                      </p:tavLst>
                                    </p:anim>
                                    <p:anim calcmode="lin" valueType="num">
                                      <p:cBhvr>
                                        <p:cTn id="7" dur="500"/>
                                        <p:tgtEl>
                                          <p:spTgt spid="4"/>
                                        </p:tgtEl>
                                        <p:attrNameLst>
                                          <p:attrName>ppt_h</p:attrName>
                                        </p:attrNameLst>
                                      </p:cBhvr>
                                      <p:tavLst>
                                        <p:tav tm="0">
                                          <p:val>
                                            <p:strVal val="ppt_h"/>
                                          </p:val>
                                        </p:tav>
                                        <p:tav tm="100000">
                                          <p:val>
                                            <p:strVal val="ppt_h"/>
                                          </p:val>
                                        </p:tav>
                                      </p:tavLst>
                                    </p:anim>
                                    <p:set>
                                      <p:cBhvr>
                                        <p:cTn id="8" dur="1" fill="hold">
                                          <p:stCondLst>
                                            <p:cond delay="499"/>
                                          </p:stCondLst>
                                        </p:cTn>
                                        <p:tgtEl>
                                          <p:spTgt spid="4"/>
                                        </p:tgtEl>
                                        <p:attrNameLst>
                                          <p:attrName>style.visibility</p:attrName>
                                        </p:attrNameLst>
                                      </p:cBhvr>
                                      <p:to>
                                        <p:strVal val="hidden"/>
                                      </p:to>
                                    </p:set>
                                  </p:childTnLst>
                                </p:cTn>
                              </p:par>
                              <p:par>
                                <p:cTn id="9" presetID="17" presetClass="entr" presetSubtype="10"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p:cTn id="11" dur="500" fill="hold"/>
                                        <p:tgtEl>
                                          <p:spTgt spid="68"/>
                                        </p:tgtEl>
                                        <p:attrNameLst>
                                          <p:attrName>ppt_w</p:attrName>
                                        </p:attrNameLst>
                                      </p:cBhvr>
                                      <p:tavLst>
                                        <p:tav tm="0">
                                          <p:val>
                                            <p:fltVal val="0"/>
                                          </p:val>
                                        </p:tav>
                                        <p:tav tm="100000">
                                          <p:val>
                                            <p:strVal val="#ppt_w"/>
                                          </p:val>
                                        </p:tav>
                                      </p:tavLst>
                                    </p:anim>
                                    <p:anim calcmode="lin" valueType="num">
                                      <p:cBhvr>
                                        <p:cTn id="12" dur="500" fill="hold"/>
                                        <p:tgtEl>
                                          <p:spTgt spid="68"/>
                                        </p:tgtEl>
                                        <p:attrNameLst>
                                          <p:attrName>ppt_h</p:attrName>
                                        </p:attrNameLst>
                                      </p:cBhvr>
                                      <p:tavLst>
                                        <p:tav tm="0">
                                          <p:val>
                                            <p:strVal val="#ppt_h"/>
                                          </p:val>
                                        </p:tav>
                                        <p:tav tm="100000">
                                          <p:val>
                                            <p:strVal val="#ppt_h"/>
                                          </p:val>
                                        </p:tav>
                                      </p:tavLst>
                                    </p:anim>
                                  </p:childTnLst>
                                </p:cTn>
                              </p:par>
                              <p:par>
                                <p:cTn id="13" presetID="10" presetClass="entr" presetSubtype="0" fill="hold" grpId="0" nodeType="withEffect">
                                  <p:stCondLst>
                                    <p:cond delay="500"/>
                                  </p:stCondLst>
                                  <p:childTnLst>
                                    <p:set>
                                      <p:cBhvr>
                                        <p:cTn id="14" dur="1" fill="hold">
                                          <p:stCondLst>
                                            <p:cond delay="0"/>
                                          </p:stCondLst>
                                        </p:cTn>
                                        <p:tgtEl>
                                          <p:spTgt spid="88"/>
                                        </p:tgtEl>
                                        <p:attrNameLst>
                                          <p:attrName>style.visibility</p:attrName>
                                        </p:attrNameLst>
                                      </p:cBhvr>
                                      <p:to>
                                        <p:strVal val="visible"/>
                                      </p:to>
                                    </p:set>
                                    <p:animEffect transition="in" filter="fade">
                                      <p:cBhvr>
                                        <p:cTn id="15" dur="9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7"/>
          <p:cNvGrpSpPr/>
          <p:nvPr/>
        </p:nvGrpSpPr>
        <p:grpSpPr>
          <a:xfrm>
            <a:off x="1981200" y="2514600"/>
            <a:ext cx="1371600" cy="1828800"/>
            <a:chOff x="7315200" y="2514600"/>
            <a:chExt cx="1371600" cy="1828800"/>
          </a:xfrm>
        </p:grpSpPr>
        <p:grpSp>
          <p:nvGrpSpPr>
            <p:cNvPr id="8" name="Group 362"/>
            <p:cNvGrpSpPr/>
            <p:nvPr/>
          </p:nvGrpSpPr>
          <p:grpSpPr>
            <a:xfrm>
              <a:off x="7315200" y="2514600"/>
              <a:ext cx="1214582" cy="1828800"/>
              <a:chOff x="1981200" y="2514600"/>
              <a:chExt cx="1214582" cy="1828800"/>
            </a:xfrm>
          </p:grpSpPr>
          <p:grpSp>
            <p:nvGrpSpPr>
              <p:cNvPr id="9" name="Group 475"/>
              <p:cNvGrpSpPr/>
              <p:nvPr/>
            </p:nvGrpSpPr>
            <p:grpSpPr>
              <a:xfrm>
                <a:off x="1981200" y="2514600"/>
                <a:ext cx="1214582" cy="1828800"/>
                <a:chOff x="2895600" y="1598701"/>
                <a:chExt cx="1214582" cy="1828800"/>
              </a:xfrm>
            </p:grpSpPr>
            <p:sp>
              <p:nvSpPr>
                <p:cNvPr id="81" name="Rectangle 80"/>
                <p:cNvSpPr/>
                <p:nvPr/>
              </p:nvSpPr>
              <p:spPr>
                <a:xfrm>
                  <a:off x="2895600" y="1600200"/>
                  <a:ext cx="1214582" cy="1827301"/>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82" name="Rectangle 81"/>
                <p:cNvSpPr/>
                <p:nvPr/>
              </p:nvSpPr>
              <p:spPr>
                <a:xfrm>
                  <a:off x="2956560" y="1926362"/>
                  <a:ext cx="1074420" cy="1363980"/>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10" name="Group 482"/>
                <p:cNvGrpSpPr/>
                <p:nvPr/>
              </p:nvGrpSpPr>
              <p:grpSpPr>
                <a:xfrm>
                  <a:off x="3904672" y="1630220"/>
                  <a:ext cx="174736" cy="152399"/>
                  <a:chOff x="6410440" y="3436620"/>
                  <a:chExt cx="214154" cy="186778"/>
                </a:xfrm>
              </p:grpSpPr>
              <p:sp>
                <p:nvSpPr>
                  <p:cNvPr id="85" name="Snip Single Corner Rectangle 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86" name="Rounded Rectangle 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87" name="Curved Left Arrow 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84" name="Rectangle 83"/>
                <p:cNvSpPr/>
                <p:nvPr/>
              </p:nvSpPr>
              <p:spPr>
                <a:xfrm>
                  <a:off x="3029119" y="1598701"/>
                  <a:ext cx="886781" cy="307777"/>
                </a:xfrm>
                <a:prstGeom prst="rect">
                  <a:avLst/>
                </a:prstGeom>
              </p:spPr>
              <p:txBody>
                <a:bodyPr wrap="none">
                  <a:spAutoFit/>
                </a:bodyPr>
                <a:lstStyle/>
                <a:p>
                  <a:r>
                    <a:rPr lang="en-US" sz="700" b="1" dirty="0">
                      <a:solidFill>
                        <a:schemeClr val="bg1"/>
                      </a:solidFill>
                      <a:latin typeface="Segoe UI" pitchFamily="34" charset="0"/>
                    </a:rPr>
                    <a:t>Stacy’s </a:t>
                  </a:r>
                </a:p>
                <a:p>
                  <a:r>
                    <a:rPr lang="en-US" sz="700" b="1" dirty="0">
                      <a:solidFill>
                        <a:schemeClr val="bg1"/>
                      </a:solidFill>
                      <a:latin typeface="Segoe UI" pitchFamily="34" charset="0"/>
                    </a:rPr>
                    <a:t>Recent Activities</a:t>
                  </a:r>
                  <a:endParaRPr lang="en-US" sz="700" b="1" dirty="0">
                    <a:solidFill>
                      <a:schemeClr val="bg1"/>
                    </a:solidFill>
                  </a:endParaRPr>
                </a:p>
              </p:txBody>
            </p:sp>
          </p:grpSp>
          <p:pic>
            <p:nvPicPr>
              <p:cNvPr id="80" name="Picture 4" descr="http://tbn0.google.com/images?q=tbn:MHG7J1i-dZSnfM:http://www.icmb.utexas.edu/images/upload/DirectoryID_3096/128_mariaperson_2006.jpg">
                <a:hlinkClick r:id="rId3"/>
              </p:cNvPr>
              <p:cNvPicPr>
                <a:picLocks noChangeAspect="1" noChangeArrowheads="1"/>
              </p:cNvPicPr>
              <p:nvPr/>
            </p:nvPicPr>
            <p:blipFill>
              <a:blip r:embed="rId4" cstate="print"/>
              <a:stretch>
                <a:fillRect/>
              </a:stretch>
            </p:blipFill>
            <p:spPr bwMode="auto">
              <a:xfrm>
                <a:off x="2004060" y="2545080"/>
                <a:ext cx="135375" cy="129540"/>
              </a:xfrm>
              <a:prstGeom prst="rect">
                <a:avLst/>
              </a:prstGeom>
              <a:noFill/>
              <a:ln>
                <a:solidFill>
                  <a:schemeClr val="tx2">
                    <a:lumMod val="40000"/>
                    <a:lumOff val="60000"/>
                  </a:schemeClr>
                </a:solidFill>
              </a:ln>
            </p:spPr>
          </p:pic>
        </p:grpSp>
        <p:sp>
          <p:nvSpPr>
            <p:cNvPr id="70" name="TextBox 69"/>
            <p:cNvSpPr txBox="1"/>
            <p:nvPr/>
          </p:nvSpPr>
          <p:spPr>
            <a:xfrm>
              <a:off x="7486072" y="3117056"/>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created </a:t>
              </a:r>
              <a:endParaRPr lang="en-US" sz="800" dirty="0"/>
            </a:p>
            <a:p>
              <a:r>
                <a:rPr lang="en-US" sz="600" u="sng" dirty="0">
                  <a:solidFill>
                    <a:srgbClr val="002060"/>
                  </a:solidFill>
                </a:rPr>
                <a:t>10 Ways I wanted to help</a:t>
              </a:r>
              <a:r>
                <a:rPr lang="en-US" sz="600" dirty="0">
                  <a:solidFill>
                    <a:srgbClr val="002060"/>
                  </a:solidFill>
                </a:rPr>
                <a:t> </a:t>
              </a:r>
              <a:r>
                <a:rPr lang="en-US" sz="600" dirty="0"/>
                <a:t>in </a:t>
              </a:r>
              <a:r>
                <a:rPr lang="en-US" sz="600" u="sng" dirty="0">
                  <a:solidFill>
                    <a:srgbClr val="002060"/>
                  </a:solidFill>
                </a:rPr>
                <a:t>Non Profits Anonymous</a:t>
              </a:r>
            </a:p>
          </p:txBody>
        </p:sp>
        <p:pic>
          <p:nvPicPr>
            <p:cNvPr id="71" name="Picture 70" descr="xls16.png"/>
            <p:cNvPicPr>
              <a:picLocks noChangeAspect="1"/>
            </p:cNvPicPr>
            <p:nvPr/>
          </p:nvPicPr>
          <p:blipFill>
            <a:blip r:embed="rId5"/>
            <a:stretch>
              <a:fillRect/>
            </a:stretch>
          </p:blipFill>
          <p:spPr>
            <a:xfrm>
              <a:off x="7375236" y="3510518"/>
              <a:ext cx="132798" cy="132798"/>
            </a:xfrm>
            <a:prstGeom prst="rect">
              <a:avLst/>
            </a:prstGeom>
          </p:spPr>
        </p:pic>
        <p:pic>
          <p:nvPicPr>
            <p:cNvPr id="72" name="Picture 71" descr="small-green-dude.png"/>
            <p:cNvPicPr>
              <a:picLocks noChangeAspect="1"/>
            </p:cNvPicPr>
            <p:nvPr/>
          </p:nvPicPr>
          <p:blipFill>
            <a:blip r:embed="rId6"/>
            <a:stretch>
              <a:fillRect/>
            </a:stretch>
          </p:blipFill>
          <p:spPr>
            <a:xfrm>
              <a:off x="7406986" y="3180556"/>
              <a:ext cx="114300" cy="133350"/>
            </a:xfrm>
            <a:prstGeom prst="rect">
              <a:avLst/>
            </a:prstGeom>
          </p:spPr>
        </p:pic>
        <p:sp>
          <p:nvSpPr>
            <p:cNvPr id="73" name="TextBox 72"/>
            <p:cNvSpPr txBox="1"/>
            <p:nvPr/>
          </p:nvSpPr>
          <p:spPr>
            <a:xfrm>
              <a:off x="7486072" y="2851388"/>
              <a:ext cx="1048328" cy="276999"/>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Viewed </a:t>
              </a:r>
              <a:r>
                <a:rPr lang="en-US" sz="600" u="sng" dirty="0">
                  <a:solidFill>
                    <a:srgbClr val="002060"/>
                  </a:solidFill>
                </a:rPr>
                <a:t>2008 Donor List</a:t>
              </a:r>
            </a:p>
          </p:txBody>
        </p:sp>
        <p:pic>
          <p:nvPicPr>
            <p:cNvPr id="74" name="Picture 73" descr="small-green-dude.png"/>
            <p:cNvPicPr>
              <a:picLocks noChangeAspect="1"/>
            </p:cNvPicPr>
            <p:nvPr/>
          </p:nvPicPr>
          <p:blipFill>
            <a:blip r:embed="rId6"/>
            <a:stretch>
              <a:fillRect/>
            </a:stretch>
          </p:blipFill>
          <p:spPr>
            <a:xfrm>
              <a:off x="7406986" y="2914888"/>
              <a:ext cx="114300" cy="133350"/>
            </a:xfrm>
            <a:prstGeom prst="rect">
              <a:avLst/>
            </a:prstGeom>
          </p:spPr>
        </p:pic>
        <p:sp>
          <p:nvSpPr>
            <p:cNvPr id="75" name="TextBox 74"/>
            <p:cNvSpPr txBox="1"/>
            <p:nvPr/>
          </p:nvSpPr>
          <p:spPr>
            <a:xfrm>
              <a:off x="7486072" y="3478768"/>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edited </a:t>
              </a:r>
              <a:endParaRPr lang="en-US" sz="800" dirty="0"/>
            </a:p>
            <a:p>
              <a:r>
                <a:rPr lang="en-US" sz="600" u="sng" dirty="0">
                  <a:solidFill>
                    <a:srgbClr val="002060"/>
                  </a:solidFill>
                </a:rPr>
                <a:t>Final story</a:t>
              </a:r>
              <a:r>
                <a:rPr lang="en-US" sz="600" dirty="0">
                  <a:solidFill>
                    <a:srgbClr val="002060"/>
                  </a:solidFill>
                </a:rPr>
                <a:t> </a:t>
              </a:r>
              <a:r>
                <a:rPr lang="en-US" sz="600" dirty="0"/>
                <a:t>in </a:t>
              </a:r>
              <a:r>
                <a:rPr lang="en-US" sz="600" u="sng" dirty="0">
                  <a:solidFill>
                    <a:srgbClr val="002060"/>
                  </a:solidFill>
                </a:rPr>
                <a:t>Non Profits Anonymous</a:t>
              </a:r>
            </a:p>
          </p:txBody>
        </p:sp>
        <p:pic>
          <p:nvPicPr>
            <p:cNvPr id="76" name="Picture 75" descr="xls16.png"/>
            <p:cNvPicPr>
              <a:picLocks noChangeAspect="1"/>
            </p:cNvPicPr>
            <p:nvPr/>
          </p:nvPicPr>
          <p:blipFill>
            <a:blip r:embed="rId5"/>
            <a:stretch>
              <a:fillRect/>
            </a:stretch>
          </p:blipFill>
          <p:spPr>
            <a:xfrm>
              <a:off x="7375236" y="3868658"/>
              <a:ext cx="132798" cy="132798"/>
            </a:xfrm>
            <a:prstGeom prst="rect">
              <a:avLst/>
            </a:prstGeom>
          </p:spPr>
        </p:pic>
        <p:sp>
          <p:nvSpPr>
            <p:cNvPr id="77" name="TextBox 76"/>
            <p:cNvSpPr txBox="1"/>
            <p:nvPr/>
          </p:nvSpPr>
          <p:spPr>
            <a:xfrm>
              <a:off x="7486072" y="3836908"/>
              <a:ext cx="1048328" cy="369332"/>
            </a:xfrm>
            <a:prstGeom prst="rect">
              <a:avLst/>
            </a:prstGeom>
            <a:noFill/>
          </p:spPr>
          <p:txBody>
            <a:bodyPr wrap="square" rtlCol="0">
              <a:spAutoFit/>
            </a:bodyPr>
            <a:lstStyle/>
            <a:p>
              <a:r>
                <a:rPr lang="en-US" sz="500" dirty="0">
                  <a:solidFill>
                    <a:schemeClr val="tx1">
                      <a:lumMod val="75000"/>
                      <a:lumOff val="25000"/>
                    </a:schemeClr>
                  </a:solidFill>
                </a:rPr>
                <a:t>4:45 – </a:t>
              </a:r>
              <a:r>
                <a:rPr lang="en-US" sz="600" u="sng" dirty="0">
                  <a:solidFill>
                    <a:srgbClr val="002060"/>
                  </a:solidFill>
                </a:rPr>
                <a:t>Stacy</a:t>
              </a:r>
              <a:r>
                <a:rPr lang="en-US" sz="600" dirty="0">
                  <a:solidFill>
                    <a:srgbClr val="002060"/>
                  </a:solidFill>
                </a:rPr>
                <a:t> </a:t>
              </a:r>
              <a:r>
                <a:rPr lang="en-US" sz="600" dirty="0"/>
                <a:t>created </a:t>
              </a:r>
              <a:endParaRPr lang="en-US" sz="800" dirty="0"/>
            </a:p>
            <a:p>
              <a:r>
                <a:rPr lang="en-US" sz="600" u="sng" dirty="0">
                  <a:solidFill>
                    <a:srgbClr val="002060"/>
                  </a:solidFill>
                </a:rPr>
                <a:t>Final story</a:t>
              </a:r>
              <a:r>
                <a:rPr lang="en-US" sz="600" dirty="0">
                  <a:solidFill>
                    <a:srgbClr val="002060"/>
                  </a:solidFill>
                </a:rPr>
                <a:t> </a:t>
              </a:r>
              <a:r>
                <a:rPr lang="en-US" sz="600" dirty="0"/>
                <a:t>in </a:t>
              </a:r>
              <a:r>
                <a:rPr lang="en-US" sz="600" u="sng" dirty="0">
                  <a:solidFill>
                    <a:srgbClr val="002060"/>
                  </a:solidFill>
                </a:rPr>
                <a:t>Non Profits Anonymous</a:t>
              </a:r>
            </a:p>
          </p:txBody>
        </p:sp>
        <p:sp>
          <p:nvSpPr>
            <p:cNvPr id="78" name="TextBox 77"/>
            <p:cNvSpPr txBox="1"/>
            <p:nvPr/>
          </p:nvSpPr>
          <p:spPr>
            <a:xfrm>
              <a:off x="8077200" y="4046220"/>
              <a:ext cx="609600" cy="184666"/>
            </a:xfrm>
            <a:prstGeom prst="rect">
              <a:avLst/>
            </a:prstGeom>
            <a:noFill/>
          </p:spPr>
          <p:txBody>
            <a:bodyPr wrap="square" rtlCol="0">
              <a:spAutoFit/>
            </a:bodyPr>
            <a:lstStyle/>
            <a:p>
              <a:r>
                <a:rPr lang="en-US" sz="600" u="sng" dirty="0">
                  <a:solidFill>
                    <a:srgbClr val="002060"/>
                  </a:solidFill>
                </a:rPr>
                <a:t>More…</a:t>
              </a:r>
            </a:p>
          </p:txBody>
        </p:sp>
      </p:grpSp>
      <p:sp>
        <p:nvSpPr>
          <p:cNvPr id="475" name="Title 474"/>
          <p:cNvSpPr>
            <a:spLocks noGrp="1"/>
          </p:cNvSpPr>
          <p:nvPr>
            <p:ph type="title"/>
          </p:nvPr>
        </p:nvSpPr>
        <p:spPr>
          <a:xfrm>
            <a:off x="88900" y="50800"/>
            <a:ext cx="5257800" cy="182562"/>
          </a:xfrm>
        </p:spPr>
        <p:txBody>
          <a:bodyPr/>
          <a:lstStyle/>
          <a:p>
            <a:r>
              <a:rPr lang="en-US" dirty="0"/>
              <a:t>Favorites – Colleagues: Sign</a:t>
            </a:r>
            <a:r>
              <a:rPr lang="en-US" baseline="0" dirty="0"/>
              <a:t> out to end</a:t>
            </a:r>
            <a:endParaRPr lang="en-US" dirty="0"/>
          </a:p>
        </p:txBody>
      </p:sp>
      <p:grpSp>
        <p:nvGrpSpPr>
          <p:cNvPr id="4" name="Group 197"/>
          <p:cNvGrpSpPr/>
          <p:nvPr/>
        </p:nvGrpSpPr>
        <p:grpSpPr>
          <a:xfrm>
            <a:off x="1981200" y="2514600"/>
            <a:ext cx="1240601" cy="1830299"/>
            <a:chOff x="1981200" y="2514600"/>
            <a:chExt cx="1240601" cy="1830299"/>
          </a:xfrm>
        </p:grpSpPr>
        <p:grpSp>
          <p:nvGrpSpPr>
            <p:cNvPr id="5" name="Group 475"/>
            <p:cNvGrpSpPr/>
            <p:nvPr/>
          </p:nvGrpSpPr>
          <p:grpSpPr>
            <a:xfrm>
              <a:off x="1981200" y="2514600"/>
              <a:ext cx="1240601" cy="1830299"/>
              <a:chOff x="2895600" y="1598701"/>
              <a:chExt cx="1240601"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nvGrpSpPr>
              <p:cNvPr id="6"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2895600" y="1598701"/>
                <a:ext cx="901209" cy="200055"/>
              </a:xfrm>
              <a:prstGeom prst="rect">
                <a:avLst/>
              </a:prstGeom>
            </p:spPr>
            <p:txBody>
              <a:bodyPr wrap="none">
                <a:spAutoFit/>
              </a:bodyPr>
              <a:lstStyle/>
              <a:p>
                <a:r>
                  <a:rPr lang="en-US" sz="700" b="1" dirty="0">
                    <a:solidFill>
                      <a:schemeClr val="bg1"/>
                    </a:solidFill>
                    <a:latin typeface="Segoe UI" pitchFamily="34" charset="0"/>
                  </a:rPr>
                  <a:t>Stacy Harrington</a:t>
                </a:r>
                <a:endParaRPr lang="en-US" sz="700" b="1" dirty="0">
                  <a:solidFill>
                    <a:schemeClr val="bg1"/>
                  </a:solidFill>
                </a:endParaRPr>
              </a:p>
            </p:txBody>
          </p:sp>
          <p:sp>
            <p:nvSpPr>
              <p:cNvPr id="192" name="Rectangle 191"/>
              <p:cNvSpPr/>
              <p:nvPr/>
            </p:nvSpPr>
            <p:spPr>
              <a:xfrm>
                <a:off x="3105150" y="2665501"/>
                <a:ext cx="736099" cy="200055"/>
              </a:xfrm>
              <a:prstGeom prst="rect">
                <a:avLst/>
              </a:prstGeom>
            </p:spPr>
            <p:txBody>
              <a:bodyPr wrap="none">
                <a:spAutoFit/>
              </a:bodyPr>
              <a:lstStyle/>
              <a:p>
                <a:r>
                  <a:rPr lang="en-US" sz="700">
                    <a:latin typeface="Segoe UI" pitchFamily="34" charset="0"/>
                  </a:rPr>
                  <a:t>123-456-4789</a:t>
                </a:r>
                <a:endParaRPr lang="en-US" sz="700" dirty="0"/>
              </a:p>
            </p:txBody>
          </p:sp>
          <p:sp>
            <p:nvSpPr>
              <p:cNvPr id="194" name="Rectangle 193"/>
              <p:cNvSpPr/>
              <p:nvPr/>
            </p:nvSpPr>
            <p:spPr>
              <a:xfrm>
                <a:off x="3105150" y="2779801"/>
                <a:ext cx="1031051" cy="200055"/>
              </a:xfrm>
              <a:prstGeom prst="rect">
                <a:avLst/>
              </a:prstGeom>
            </p:spPr>
            <p:txBody>
              <a:bodyPr wrap="none">
                <a:spAutoFit/>
              </a:bodyPr>
              <a:lstStyle/>
              <a:p>
                <a:r>
                  <a:rPr lang="en-US" sz="700" dirty="0">
                    <a:latin typeface="Segoe UI" pitchFamily="34" charset="0"/>
                  </a:rPr>
                  <a:t>stacyh@contoso.com</a:t>
                </a:r>
                <a:endParaRPr lang="en-US" sz="700" dirty="0"/>
              </a:p>
            </p:txBody>
          </p:sp>
          <p:sp>
            <p:nvSpPr>
              <p:cNvPr id="195" name="Rectangle 194"/>
              <p:cNvSpPr/>
              <p:nvPr/>
            </p:nvSpPr>
            <p:spPr>
              <a:xfrm>
                <a:off x="2971800" y="2665501"/>
                <a:ext cx="282450" cy="200055"/>
              </a:xfrm>
              <a:prstGeom prst="rect">
                <a:avLst/>
              </a:prstGeom>
            </p:spPr>
            <p:txBody>
              <a:bodyPr wrap="none">
                <a:spAutoFit/>
              </a:bodyPr>
              <a:lstStyle/>
              <a:p>
                <a:r>
                  <a:rPr lang="en-US" sz="700" dirty="0">
                    <a:latin typeface="Segoe UI" pitchFamily="34" charset="0"/>
                    <a:sym typeface="Wingdings"/>
                  </a:rPr>
                  <a:t></a:t>
                </a:r>
                <a:endParaRPr lang="en-US" sz="700" dirty="0"/>
              </a:p>
            </p:txBody>
          </p:sp>
          <p:sp>
            <p:nvSpPr>
              <p:cNvPr id="197" name="Rectangle 196"/>
              <p:cNvSpPr/>
              <p:nvPr/>
            </p:nvSpPr>
            <p:spPr>
              <a:xfrm>
                <a:off x="3019425" y="2998876"/>
                <a:ext cx="1000595" cy="307777"/>
              </a:xfrm>
              <a:prstGeom prst="rect">
                <a:avLst/>
              </a:prstGeom>
            </p:spPr>
            <p:txBody>
              <a:bodyPr wrap="none">
                <a:spAutoFit/>
              </a:bodyPr>
              <a:lstStyle/>
              <a:p>
                <a:r>
                  <a:rPr lang="en-US" sz="700" dirty="0">
                    <a:latin typeface="Segoe UI" pitchFamily="34" charset="0"/>
                  </a:rPr>
                  <a:t>One Redmond Way</a:t>
                </a:r>
              </a:p>
              <a:p>
                <a:r>
                  <a:rPr lang="en-US" sz="700" dirty="0">
                    <a:latin typeface="Segoe UI" pitchFamily="34" charset="0"/>
                  </a:rPr>
                  <a:t>Redmond WA 98052</a:t>
                </a:r>
                <a:endParaRPr lang="en-US" sz="700" dirty="0"/>
              </a:p>
            </p:txBody>
          </p:sp>
        </p:grpSp>
        <p:pic>
          <p:nvPicPr>
            <p:cNvPr id="191" name="Picture 4" descr="http://tbn0.google.com/images?q=tbn:MHG7J1i-dZSnfM:http://www.icmb.utexas.edu/images/upload/DirectoryID_3096/128_mariaperson_2006.jpg">
              <a:hlinkClick r:id="rId3"/>
            </p:cNvPr>
            <p:cNvPicPr>
              <a:picLocks noChangeAspect="1" noChangeArrowheads="1"/>
            </p:cNvPicPr>
            <p:nvPr/>
          </p:nvPicPr>
          <p:blipFill>
            <a:blip r:embed="rId7"/>
            <a:stretch>
              <a:fillRect/>
            </a:stretch>
          </p:blipFill>
          <p:spPr bwMode="auto">
            <a:xfrm>
              <a:off x="2143125" y="2762250"/>
              <a:ext cx="838200" cy="802070"/>
            </a:xfrm>
            <a:prstGeom prst="rect">
              <a:avLst/>
            </a:prstGeom>
            <a:noFill/>
            <a:ln>
              <a:solidFill>
                <a:schemeClr val="tx2">
                  <a:lumMod val="40000"/>
                  <a:lumOff val="60000"/>
                </a:schemeClr>
              </a:solidFill>
            </a:ln>
          </p:spPr>
        </p:pic>
        <p:sp>
          <p:nvSpPr>
            <p:cNvPr id="196" name="Rectangle 195"/>
            <p:cNvSpPr/>
            <p:nvPr/>
          </p:nvSpPr>
          <p:spPr>
            <a:xfrm>
              <a:off x="2038350" y="3695700"/>
              <a:ext cx="300082" cy="215444"/>
            </a:xfrm>
            <a:prstGeom prst="rect">
              <a:avLst/>
            </a:prstGeom>
          </p:spPr>
          <p:txBody>
            <a:bodyPr wrap="none">
              <a:spAutoFit/>
            </a:bodyPr>
            <a:lstStyle/>
            <a:p>
              <a:r>
                <a:rPr lang="en-US" sz="800" dirty="0">
                  <a:latin typeface="Segoe UI" pitchFamily="34" charset="0"/>
                  <a:sym typeface="Wingdings"/>
                </a:rPr>
                <a:t></a:t>
              </a:r>
              <a:endParaRPr lang="en-US" dirty="0"/>
            </a:p>
          </p:txBody>
        </p:sp>
      </p:grpSp>
      <p:sp>
        <p:nvSpPr>
          <p:cNvPr id="48" name="Rectangle 47">
            <a:hlinkClick r:id="" action="ppaction://hlinkshowjump?jump=nextslide"/>
          </p:cNvPr>
          <p:cNvSpPr/>
          <p:nvPr/>
        </p:nvSpPr>
        <p:spPr>
          <a:xfrm>
            <a:off x="8321040" y="906780"/>
            <a:ext cx="5334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49" name="Plus 4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ound Same Side Corner Rectangle 49"/>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People</a:t>
            </a:r>
          </a:p>
        </p:txBody>
      </p:sp>
      <p:sp>
        <p:nvSpPr>
          <p:cNvPr id="51" name="Freeform 50"/>
          <p:cNvSpPr/>
          <p:nvPr/>
        </p:nvSpPr>
        <p:spPr>
          <a:xfrm>
            <a:off x="4886325" y="6438900"/>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52" name="Group 51"/>
          <p:cNvGrpSpPr/>
          <p:nvPr/>
        </p:nvGrpSpPr>
        <p:grpSpPr>
          <a:xfrm>
            <a:off x="1845892" y="6254750"/>
            <a:ext cx="5393108" cy="254367"/>
            <a:chOff x="1845892" y="6254750"/>
            <a:chExt cx="5393108" cy="254367"/>
          </a:xfrm>
        </p:grpSpPr>
        <p:grpSp>
          <p:nvGrpSpPr>
            <p:cNvPr id="53" name="Group 537"/>
            <p:cNvGrpSpPr/>
            <p:nvPr/>
          </p:nvGrpSpPr>
          <p:grpSpPr>
            <a:xfrm>
              <a:off x="1845892" y="6254750"/>
              <a:ext cx="5393108" cy="254367"/>
              <a:chOff x="1845892" y="6254750"/>
              <a:chExt cx="5393108" cy="254367"/>
            </a:xfrm>
          </p:grpSpPr>
          <p:sp>
            <p:nvSpPr>
              <p:cNvPr id="55" name="Round Same Side Corner Rectangle 54"/>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56" name="Round Same Side Corner Rectangle 55"/>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Colleagues</a:t>
                </a:r>
              </a:p>
            </p:txBody>
          </p:sp>
          <p:sp>
            <p:nvSpPr>
              <p:cNvPr id="57" name="Round Same Side Corner Rectangle 56"/>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58" name="Group 535"/>
              <p:cNvGrpSpPr/>
              <p:nvPr/>
            </p:nvGrpSpPr>
            <p:grpSpPr>
              <a:xfrm>
                <a:off x="1845892" y="6254750"/>
                <a:ext cx="5393108" cy="254367"/>
                <a:chOff x="1845892" y="6254750"/>
                <a:chExt cx="5393108" cy="254367"/>
              </a:xfrm>
            </p:grpSpPr>
            <p:sp>
              <p:nvSpPr>
                <p:cNvPr id="59" name="Freeform 58"/>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Projects</a:t>
                  </a:r>
                </a:p>
              </p:txBody>
            </p:sp>
            <p:sp>
              <p:nvSpPr>
                <p:cNvPr id="60" name="Freeform 59"/>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61" name="Freeform 60"/>
                <p:cNvSpPr/>
                <p:nvPr/>
              </p:nvSpPr>
              <p:spPr>
                <a:xfrm>
                  <a:off x="4883150"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54" name="Plus 53"/>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strVal val="#ppt_h"/>
                                          </p:val>
                                        </p:tav>
                                        <p:tav tm="100000">
                                          <p:val>
                                            <p:strVal val="#ppt_h"/>
                                          </p:val>
                                        </p:tav>
                                      </p:tavLst>
                                    </p:anim>
                                  </p:childTnLst>
                                </p:cTn>
                              </p:par>
                              <p:par>
                                <p:cTn id="9" presetID="17" presetClass="exit" presetSubtype="10" fill="hold" nodeType="withEffect">
                                  <p:stCondLst>
                                    <p:cond delay="0"/>
                                  </p:stCondLst>
                                  <p:childTnLst>
                                    <p:anim calcmode="lin" valueType="num">
                                      <p:cBhvr>
                                        <p:cTn id="10" dur="500"/>
                                        <p:tgtEl>
                                          <p:spTgt spid="7"/>
                                        </p:tgtEl>
                                        <p:attrNameLst>
                                          <p:attrName>ppt_w</p:attrName>
                                        </p:attrNameLst>
                                      </p:cBhvr>
                                      <p:tavLst>
                                        <p:tav tm="0">
                                          <p:val>
                                            <p:strVal val="ppt_w"/>
                                          </p:val>
                                        </p:tav>
                                        <p:tav tm="100000">
                                          <p:val>
                                            <p:fltVal val="0"/>
                                          </p:val>
                                        </p:tav>
                                      </p:tavLst>
                                    </p:anim>
                                    <p:anim calcmode="lin" valueType="num">
                                      <p:cBhvr>
                                        <p:cTn id="11" dur="500"/>
                                        <p:tgtEl>
                                          <p:spTgt spid="7"/>
                                        </p:tgtEl>
                                        <p:attrNameLst>
                                          <p:attrName>ppt_h</p:attrName>
                                        </p:attrNameLst>
                                      </p:cBhvr>
                                      <p:tavLst>
                                        <p:tav tm="0">
                                          <p:val>
                                            <p:strVal val="ppt_h"/>
                                          </p:val>
                                        </p:tav>
                                        <p:tav tm="100000">
                                          <p:val>
                                            <p:strVal val="ppt_h"/>
                                          </p:val>
                                        </p:tav>
                                      </p:tavLst>
                                    </p:anim>
                                    <p:set>
                                      <p:cBhvr>
                                        <p:cTn id="12" dur="1" fill="hold">
                                          <p:stCondLst>
                                            <p:cond delay="499"/>
                                          </p:stCondLst>
                                        </p:cTn>
                                        <p:tgtEl>
                                          <p:spTgt spid="7"/>
                                        </p:tgtEl>
                                        <p:attrNameLst>
                                          <p:attrName>style.visibility</p:attrName>
                                        </p:attrNameLst>
                                      </p:cBhvr>
                                      <p:to>
                                        <p:strVal val="hidden"/>
                                      </p:to>
                                    </p:set>
                                  </p:childTnLst>
                                </p:cTn>
                              </p:par>
                              <p:par>
                                <p:cTn id="13" presetID="10" presetClass="entr" presetSubtype="0" fill="hold" grpId="0" nodeType="withEffect">
                                  <p:stCondLst>
                                    <p:cond delay="7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9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MIA.jpg"/>
          <p:cNvPicPr>
            <a:picLocks noChangeAspect="1"/>
          </p:cNvPicPr>
          <p:nvPr/>
        </p:nvPicPr>
        <p:blipFill>
          <a:blip r:embed="rId3"/>
          <a:stretch>
            <a:fillRect/>
          </a:stretch>
        </p:blipFill>
        <p:spPr>
          <a:xfrm>
            <a:off x="1371600" y="1066800"/>
            <a:ext cx="6338758" cy="4218155"/>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
        <p:nvSpPr>
          <p:cNvPr id="7" name="TextBox 6"/>
          <p:cNvSpPr txBox="1"/>
          <p:nvPr/>
        </p:nvSpPr>
        <p:spPr>
          <a:xfrm>
            <a:off x="5486400" y="2819400"/>
            <a:ext cx="2057400" cy="707886"/>
          </a:xfrm>
          <a:prstGeom prst="rect">
            <a:avLst/>
          </a:prstGeom>
          <a:noFill/>
        </p:spPr>
        <p:txBody>
          <a:bodyPr wrap="square" rtlCol="0">
            <a:spAutoFit/>
          </a:bodyPr>
          <a:lstStyle/>
          <a:p>
            <a:pPr algn="r"/>
            <a:r>
              <a:rPr lang="en-US" sz="4000" b="1" dirty="0">
                <a:solidFill>
                  <a:schemeClr val="tx1">
                    <a:lumMod val="85000"/>
                    <a:lumOff val="15000"/>
                  </a:schemeClr>
                </a:solidFill>
                <a:effectLst>
                  <a:reflection blurRad="6350" stA="60000" endA="900" endPos="58000" dir="5400000" sy="-100000" algn="bl" rotWithShape="0"/>
                </a:effectLst>
                <a:latin typeface="Segoe UI" pitchFamily="34" charset="0"/>
                <a:cs typeface="Segoe UI" pitchFamily="34" charset="0"/>
              </a:rPr>
              <a:t>MIA</a:t>
            </a:r>
          </a:p>
        </p:txBody>
      </p:sp>
      <p:sp>
        <p:nvSpPr>
          <p:cNvPr id="5" name="Rectangle 4">
            <a:hlinkClick r:id="" action="ppaction://hlinkshowjump?jump=nextslide"/>
          </p:cNvPr>
          <p:cNvSpPr/>
          <p:nvPr/>
        </p:nvSpPr>
        <p:spPr>
          <a:xfrm>
            <a:off x="6629400" y="5105400"/>
            <a:ext cx="1200150" cy="533400"/>
          </a:xfrm>
          <a:prstGeom prst="rect">
            <a:avLst/>
          </a:prstGeom>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sz="2400" dirty="0">
                <a:solidFill>
                  <a:schemeClr val="tx1"/>
                </a:solidFill>
                <a:latin typeface="Segoe UI" pitchFamily="34" charset="0"/>
              </a:rPr>
              <a:t>NEXT</a:t>
            </a:r>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7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…Create Workspace</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189" name="Group 188"/>
          <p:cNvGrpSpPr/>
          <p:nvPr/>
        </p:nvGrpSpPr>
        <p:grpSpPr>
          <a:xfrm>
            <a:off x="9121141" y="2180988"/>
            <a:ext cx="2004059" cy="4356099"/>
            <a:chOff x="6987543" y="2095263"/>
            <a:chExt cx="2004059" cy="4356099"/>
          </a:xfrm>
        </p:grpSpPr>
        <p:sp>
          <p:nvSpPr>
            <p:cNvPr id="19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91" name="Rectangle 19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92" name="Picture 191"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93" name="Rectangle 192"/>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template…</a:t>
              </a:r>
            </a:p>
          </p:txBody>
        </p:sp>
        <p:sp>
          <p:nvSpPr>
            <p:cNvPr id="194" name="Rectangle 193"/>
            <p:cNvSpPr/>
            <p:nvPr/>
          </p:nvSpPr>
          <p:spPr>
            <a:xfrm>
              <a:off x="7071288" y="2378541"/>
              <a:ext cx="140215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800" i="1" kern="1200" dirty="0">
                  <a:solidFill>
                    <a:schemeClr val="bg1">
                      <a:lumMod val="65000"/>
                    </a:schemeClr>
                  </a:solidFill>
                  <a:latin typeface="Segoe UI" pitchFamily="34" charset="0"/>
                  <a:ea typeface="+mn-ea"/>
                  <a:cs typeface="+mn-cs"/>
                </a:rPr>
                <a:t>Search all </a:t>
              </a:r>
              <a:r>
                <a:rPr lang="en-US" sz="800" i="1" dirty="0">
                  <a:solidFill>
                    <a:schemeClr val="bg1">
                      <a:lumMod val="65000"/>
                    </a:schemeClr>
                  </a:solidFill>
                  <a:latin typeface="Segoe UI" pitchFamily="34" charset="0"/>
                </a:rPr>
                <a:t>files</a:t>
              </a:r>
              <a:r>
                <a:rPr lang="en-US" sz="800" i="1" kern="1200" dirty="0">
                  <a:solidFill>
                    <a:schemeClr val="bg1">
                      <a:lumMod val="65000"/>
                    </a:schemeClr>
                  </a:solidFill>
                  <a:latin typeface="Segoe UI" pitchFamily="34" charset="0"/>
                  <a:ea typeface="+mn-ea"/>
                  <a:cs typeface="+mn-cs"/>
                </a:rPr>
                <a:t>…</a:t>
              </a:r>
            </a:p>
          </p:txBody>
        </p:sp>
        <p:sp>
          <p:nvSpPr>
            <p:cNvPr id="195" name="Rectangle 194"/>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96" name="Picture 195" descr="glyphs.jpg"/>
            <p:cNvPicPr>
              <a:picLocks noChangeAspect="1"/>
            </p:cNvPicPr>
            <p:nvPr/>
          </p:nvPicPr>
          <p:blipFill>
            <a:blip r:embed="rId5"/>
            <a:srcRect l="45336" t="52046" r="51370" b="43862"/>
            <a:stretch>
              <a:fillRect/>
            </a:stretch>
          </p:blipFill>
          <p:spPr>
            <a:xfrm>
              <a:off x="8312941" y="2394583"/>
              <a:ext cx="134854" cy="152400"/>
            </a:xfrm>
            <a:prstGeom prst="rect">
              <a:avLst/>
            </a:prstGeom>
          </p:spPr>
        </p:pic>
        <p:sp>
          <p:nvSpPr>
            <p:cNvPr id="197" name="Rectangle 19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98" name="Group 15"/>
            <p:cNvGrpSpPr/>
            <p:nvPr/>
          </p:nvGrpSpPr>
          <p:grpSpPr>
            <a:xfrm>
              <a:off x="7976849" y="6149100"/>
              <a:ext cx="557551" cy="171212"/>
              <a:chOff x="5638800" y="2628900"/>
              <a:chExt cx="609600" cy="180987"/>
            </a:xfrm>
          </p:grpSpPr>
          <p:sp>
            <p:nvSpPr>
              <p:cNvPr id="274" name="Rectangle 27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5" name="Rectangle 27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99" name="Group 18"/>
            <p:cNvGrpSpPr/>
            <p:nvPr/>
          </p:nvGrpSpPr>
          <p:grpSpPr>
            <a:xfrm>
              <a:off x="7321549" y="6149082"/>
              <a:ext cx="557552" cy="171231"/>
              <a:chOff x="5638800" y="3048000"/>
              <a:chExt cx="609601" cy="181008"/>
            </a:xfrm>
          </p:grpSpPr>
          <p:sp>
            <p:nvSpPr>
              <p:cNvPr id="272" name="Rectangle 27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3" name="Rectangle 27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200" name="Rectangle 199"/>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201" name="Rectangle 200"/>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02" name="Rectangle 201"/>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03" name="Round Same Side Corner Rectangle 202"/>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4" name="Rectangle 203"/>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205" name="Group 460"/>
            <p:cNvGrpSpPr/>
            <p:nvPr/>
          </p:nvGrpSpPr>
          <p:grpSpPr>
            <a:xfrm>
              <a:off x="7039176" y="3521472"/>
              <a:ext cx="1723824" cy="476251"/>
              <a:chOff x="272616" y="3448050"/>
              <a:chExt cx="1723823" cy="476251"/>
            </a:xfrm>
          </p:grpSpPr>
          <p:sp>
            <p:nvSpPr>
              <p:cNvPr id="268" name="Rounded Rectangle 267"/>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9" name="Rectangle 268"/>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70" name="Rectangle 269"/>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Workspace</a:t>
                </a:r>
              </a:p>
            </p:txBody>
          </p:sp>
          <p:pic>
            <p:nvPicPr>
              <p:cNvPr id="271" name="Picture 270" descr="ws-icons.png"/>
              <p:cNvPicPr>
                <a:picLocks noChangeAspect="1"/>
              </p:cNvPicPr>
              <p:nvPr/>
            </p:nvPicPr>
            <p:blipFill>
              <a:blip r:embed="rId6"/>
              <a:srcRect l="19259" r="14074" b="85714"/>
              <a:stretch>
                <a:fillRect/>
              </a:stretch>
            </p:blipFill>
            <p:spPr>
              <a:xfrm>
                <a:off x="272616" y="3448050"/>
                <a:ext cx="218210" cy="266700"/>
              </a:xfrm>
              <a:prstGeom prst="rect">
                <a:avLst/>
              </a:prstGeom>
              <a:noFill/>
              <a:ln w="12700" cap="sq" cmpd="sng">
                <a:noFill/>
              </a:ln>
            </p:spPr>
          </p:pic>
        </p:grpSp>
        <p:grpSp>
          <p:nvGrpSpPr>
            <p:cNvPr id="206" name="Group 463"/>
            <p:cNvGrpSpPr/>
            <p:nvPr/>
          </p:nvGrpSpPr>
          <p:grpSpPr>
            <a:xfrm>
              <a:off x="7052308" y="5018805"/>
              <a:ext cx="1710691" cy="457201"/>
              <a:chOff x="285748" y="4838702"/>
              <a:chExt cx="1710691" cy="457201"/>
            </a:xfrm>
          </p:grpSpPr>
          <p:sp>
            <p:nvSpPr>
              <p:cNvPr id="232" name="Rounded Rectangle 231"/>
              <p:cNvSpPr/>
              <p:nvPr/>
            </p:nvSpPr>
            <p:spPr>
              <a:xfrm>
                <a:off x="361228" y="4838702"/>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3" name="Rectangle 232"/>
              <p:cNvSpPr/>
              <p:nvPr/>
            </p:nvSpPr>
            <p:spPr>
              <a:xfrm>
                <a:off x="447674" y="4985319"/>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Share info with family or housemates.</a:t>
                </a:r>
              </a:p>
            </p:txBody>
          </p:sp>
          <p:sp>
            <p:nvSpPr>
              <p:cNvPr id="266" name="Rectangle 265"/>
              <p:cNvSpPr/>
              <p:nvPr/>
            </p:nvSpPr>
            <p:spPr>
              <a:xfrm>
                <a:off x="447674" y="4853874"/>
                <a:ext cx="1245405" cy="215444"/>
              </a:xfrm>
              <a:prstGeom prst="rect">
                <a:avLst/>
              </a:prstGeom>
            </p:spPr>
            <p:txBody>
              <a:bodyPr wrap="square">
                <a:spAutoFit/>
              </a:bodyPr>
              <a:lstStyle/>
              <a:p>
                <a:r>
                  <a:rPr lang="en-US" sz="800" dirty="0">
                    <a:solidFill>
                      <a:schemeClr val="tx1"/>
                    </a:solidFill>
                    <a:latin typeface="Segoe UI" pitchFamily="34" charset="0"/>
                  </a:rPr>
                  <a:t>Household Workspace</a:t>
                </a:r>
              </a:p>
            </p:txBody>
          </p:sp>
          <p:pic>
            <p:nvPicPr>
              <p:cNvPr id="267" name="Picture 266" descr="ws-icons.png"/>
              <p:cNvPicPr>
                <a:picLocks noChangeAspect="1"/>
              </p:cNvPicPr>
              <p:nvPr/>
            </p:nvPicPr>
            <p:blipFill>
              <a:blip r:embed="rId6"/>
              <a:srcRect l="14815" t="52209" r="11111" b="35843"/>
              <a:stretch>
                <a:fillRect/>
              </a:stretch>
            </p:blipFill>
            <p:spPr>
              <a:xfrm>
                <a:off x="285748" y="4872297"/>
                <a:ext cx="231746" cy="213207"/>
              </a:xfrm>
              <a:prstGeom prst="rect">
                <a:avLst/>
              </a:prstGeom>
            </p:spPr>
          </p:pic>
        </p:grpSp>
        <p:grpSp>
          <p:nvGrpSpPr>
            <p:cNvPr id="207" name="Group 461"/>
            <p:cNvGrpSpPr/>
            <p:nvPr/>
          </p:nvGrpSpPr>
          <p:grpSpPr>
            <a:xfrm>
              <a:off x="7060557" y="4028203"/>
              <a:ext cx="1702442" cy="466726"/>
              <a:chOff x="293997" y="3914776"/>
              <a:chExt cx="1702442" cy="466726"/>
            </a:xfrm>
          </p:grpSpPr>
          <p:sp>
            <p:nvSpPr>
              <p:cNvPr id="228" name="Rounded Rectangle 227"/>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9" name="Rectangle 228"/>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30" name="Rectangle 229"/>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Event Workspace</a:t>
                </a:r>
              </a:p>
            </p:txBody>
          </p:sp>
          <p:pic>
            <p:nvPicPr>
              <p:cNvPr id="231" name="Picture 230" descr="ws-icons.png"/>
              <p:cNvPicPr>
                <a:picLocks noChangeAspect="1"/>
              </p:cNvPicPr>
              <p:nvPr/>
            </p:nvPicPr>
            <p:blipFill>
              <a:blip r:embed="rId6"/>
              <a:srcRect l="22222" t="18182" r="15556" b="67792"/>
              <a:stretch>
                <a:fillRect/>
              </a:stretch>
            </p:blipFill>
            <p:spPr>
              <a:xfrm>
                <a:off x="293997" y="3914776"/>
                <a:ext cx="194667" cy="250286"/>
              </a:xfrm>
              <a:prstGeom prst="rect">
                <a:avLst/>
              </a:prstGeom>
            </p:spPr>
          </p:pic>
        </p:grpSp>
        <p:grpSp>
          <p:nvGrpSpPr>
            <p:cNvPr id="208" name="Group 462"/>
            <p:cNvGrpSpPr/>
            <p:nvPr/>
          </p:nvGrpSpPr>
          <p:grpSpPr>
            <a:xfrm>
              <a:off x="7052307" y="4531123"/>
              <a:ext cx="1710693" cy="457201"/>
              <a:chOff x="285747" y="4381501"/>
              <a:chExt cx="1710693" cy="457201"/>
            </a:xfrm>
          </p:grpSpPr>
          <p:sp>
            <p:nvSpPr>
              <p:cNvPr id="224" name="Rounded Rectangle 223"/>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5" name="Rectangle 224"/>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26" name="Rectangle 225"/>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Class Planner</a:t>
                </a:r>
              </a:p>
            </p:txBody>
          </p:sp>
          <p:pic>
            <p:nvPicPr>
              <p:cNvPr id="227" name="Picture 226" descr="ws-icons.png"/>
              <p:cNvPicPr>
                <a:picLocks noChangeAspect="1"/>
              </p:cNvPicPr>
              <p:nvPr/>
            </p:nvPicPr>
            <p:blipFill>
              <a:blip r:embed="rId6"/>
              <a:srcRect l="10370" t="33766" b="50389"/>
              <a:stretch>
                <a:fillRect/>
              </a:stretch>
            </p:blipFill>
            <p:spPr>
              <a:xfrm>
                <a:off x="285747" y="4384520"/>
                <a:ext cx="238125" cy="240093"/>
              </a:xfrm>
              <a:prstGeom prst="rect">
                <a:avLst/>
              </a:prstGeom>
            </p:spPr>
          </p:pic>
        </p:grpSp>
        <p:grpSp>
          <p:nvGrpSpPr>
            <p:cNvPr id="209" name="Group 464"/>
            <p:cNvGrpSpPr/>
            <p:nvPr/>
          </p:nvGrpSpPr>
          <p:grpSpPr>
            <a:xfrm>
              <a:off x="7033260" y="5502742"/>
              <a:ext cx="1729739" cy="457201"/>
              <a:chOff x="266700" y="5292159"/>
              <a:chExt cx="1729739" cy="457201"/>
            </a:xfrm>
          </p:grpSpPr>
          <p:sp>
            <p:nvSpPr>
              <p:cNvPr id="220" name="Rounded Rectangle 219"/>
              <p:cNvSpPr/>
              <p:nvPr/>
            </p:nvSpPr>
            <p:spPr>
              <a:xfrm>
                <a:off x="361228" y="5292159"/>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1" name="Rectangle 220"/>
              <p:cNvSpPr/>
              <p:nvPr/>
            </p:nvSpPr>
            <p:spPr>
              <a:xfrm>
                <a:off x="447674" y="5438776"/>
                <a:ext cx="1295400"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job search, applications, &amp; prep work.</a:t>
                </a:r>
              </a:p>
            </p:txBody>
          </p:sp>
          <p:sp>
            <p:nvSpPr>
              <p:cNvPr id="222" name="Rectangle 221"/>
              <p:cNvSpPr/>
              <p:nvPr/>
            </p:nvSpPr>
            <p:spPr>
              <a:xfrm>
                <a:off x="447674" y="5307331"/>
                <a:ext cx="1245405" cy="215444"/>
              </a:xfrm>
              <a:prstGeom prst="rect">
                <a:avLst/>
              </a:prstGeom>
            </p:spPr>
            <p:txBody>
              <a:bodyPr wrap="square">
                <a:spAutoFit/>
              </a:bodyPr>
              <a:lstStyle/>
              <a:p>
                <a:r>
                  <a:rPr lang="en-US" sz="800" dirty="0">
                    <a:solidFill>
                      <a:schemeClr val="tx1"/>
                    </a:solidFill>
                    <a:latin typeface="Segoe UI" pitchFamily="34" charset="0"/>
                  </a:rPr>
                  <a:t>Job Search</a:t>
                </a:r>
              </a:p>
            </p:txBody>
          </p:sp>
          <p:pic>
            <p:nvPicPr>
              <p:cNvPr id="223" name="Picture 222" descr="ws-icons.png"/>
              <p:cNvPicPr>
                <a:picLocks noChangeAspect="1"/>
              </p:cNvPicPr>
              <p:nvPr/>
            </p:nvPicPr>
            <p:blipFill>
              <a:blip r:embed="rId6"/>
              <a:srcRect l="14815" t="69352" r="11111" b="19219"/>
              <a:stretch>
                <a:fillRect/>
              </a:stretch>
            </p:blipFill>
            <p:spPr>
              <a:xfrm>
                <a:off x="266700" y="5320569"/>
                <a:ext cx="231746" cy="203937"/>
              </a:xfrm>
              <a:prstGeom prst="rect">
                <a:avLst/>
              </a:prstGeom>
            </p:spPr>
          </p:pic>
        </p:grpSp>
        <p:pic>
          <p:nvPicPr>
            <p:cNvPr id="210"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211" name="Round Same Side Corner Rectangle 210"/>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12" name="Rectangle 211"/>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213"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14" name="Rectangle 213"/>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15" name="Group 106"/>
            <p:cNvGrpSpPr/>
            <p:nvPr/>
          </p:nvGrpSpPr>
          <p:grpSpPr>
            <a:xfrm>
              <a:off x="8762271" y="2946163"/>
              <a:ext cx="107409" cy="101419"/>
              <a:chOff x="8762271" y="2946163"/>
              <a:chExt cx="107409" cy="101419"/>
            </a:xfrm>
          </p:grpSpPr>
          <p:sp>
            <p:nvSpPr>
              <p:cNvPr id="218" name="Rounded Rectangle 217"/>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9" name="Cross 218"/>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216"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217" name="Rectangle 216"/>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276" name="Group 275"/>
          <p:cNvGrpSpPr/>
          <p:nvPr/>
        </p:nvGrpSpPr>
        <p:grpSpPr>
          <a:xfrm>
            <a:off x="8895706" y="0"/>
            <a:ext cx="248294" cy="6858000"/>
            <a:chOff x="8895706" y="0"/>
            <a:chExt cx="248294" cy="6858000"/>
          </a:xfrm>
        </p:grpSpPr>
        <p:pic>
          <p:nvPicPr>
            <p:cNvPr id="277" name="Picture 276"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278" name="Group 61"/>
            <p:cNvGrpSpPr/>
            <p:nvPr/>
          </p:nvGrpSpPr>
          <p:grpSpPr>
            <a:xfrm>
              <a:off x="8895706" y="884207"/>
              <a:ext cx="164592" cy="5623560"/>
              <a:chOff x="8901933" y="884725"/>
              <a:chExt cx="164592" cy="5623560"/>
            </a:xfrm>
          </p:grpSpPr>
          <p:sp>
            <p:nvSpPr>
              <p:cNvPr id="279" name="Rectangle 27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0" name="Rectangle 27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1" name="Group 67"/>
              <p:cNvGrpSpPr/>
              <p:nvPr/>
            </p:nvGrpSpPr>
            <p:grpSpPr>
              <a:xfrm>
                <a:off x="8939993" y="2382966"/>
                <a:ext cx="73152" cy="87341"/>
                <a:chOff x="8939993" y="2382966"/>
                <a:chExt cx="73152" cy="87341"/>
              </a:xfrm>
            </p:grpSpPr>
            <p:sp>
              <p:nvSpPr>
                <p:cNvPr id="284" name="Rounded Rectangle 28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5" name="Rounded Rectangle 28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6" name="Rounded Rectangle 28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82" name="Isosceles Triangle 28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3" name="Isosceles Triangle 28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84" name="Rectangle 83"/>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85" name="Group 52"/>
          <p:cNvGrpSpPr/>
          <p:nvPr/>
        </p:nvGrpSpPr>
        <p:grpSpPr>
          <a:xfrm>
            <a:off x="1943100" y="3375660"/>
            <a:ext cx="4838700" cy="381000"/>
            <a:chOff x="2057400" y="3115829"/>
            <a:chExt cx="4838700" cy="381000"/>
          </a:xfrm>
        </p:grpSpPr>
        <p:sp>
          <p:nvSpPr>
            <p:cNvPr id="86" name="Rectangle 85"/>
            <p:cNvSpPr/>
            <p:nvPr/>
          </p:nvSpPr>
          <p:spPr>
            <a:xfrm>
              <a:off x="2057400" y="3115829"/>
              <a:ext cx="48387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87" name="Rectangle 86"/>
            <p:cNvSpPr/>
            <p:nvPr/>
          </p:nvSpPr>
          <p:spPr>
            <a:xfrm>
              <a:off x="2173213" y="3165902"/>
              <a:ext cx="3688830" cy="253916"/>
            </a:xfrm>
            <a:prstGeom prst="rect">
              <a:avLst/>
            </a:prstGeom>
          </p:spPr>
          <p:txBody>
            <a:bodyPr wrap="none">
              <a:spAutoFit/>
            </a:bodyPr>
            <a:lstStyle/>
            <a:p>
              <a:r>
                <a:rPr lang="en-US" sz="1050" i="1" dirty="0">
                  <a:solidFill>
                    <a:srgbClr val="626262"/>
                  </a:solidFill>
                  <a:latin typeface="Segoe UI"/>
                </a:rPr>
                <a:t>No files added to Workspace yet.     </a:t>
              </a:r>
              <a:r>
                <a:rPr lang="en-US" sz="700" dirty="0">
                  <a:solidFill>
                    <a:schemeClr val="accent1">
                      <a:lumMod val="75000"/>
                    </a:schemeClr>
                  </a:solidFill>
                  <a:latin typeface="Segoe UI"/>
                </a:rPr>
                <a:t>Upload a file     |     Create a new file</a:t>
              </a:r>
              <a:endParaRPr lang="en-US" sz="700" dirty="0">
                <a:solidFill>
                  <a:schemeClr val="accent1">
                    <a:lumMod val="75000"/>
                  </a:schemeClr>
                </a:solidFill>
                <a:latin typeface="Segoe UI" pitchFamily="34" charset="0"/>
              </a:endParaRPr>
            </a:p>
          </p:txBody>
        </p:sp>
      </p:grpSp>
      <p:sp>
        <p:nvSpPr>
          <p:cNvPr id="79" name="Rectangle 78">
            <a:hlinkClick r:id="" action="ppaction://hlinkshowjump?jump=nextslide"/>
          </p:cNvPr>
          <p:cNvSpPr/>
          <p:nvPr/>
        </p:nvSpPr>
        <p:spPr>
          <a:xfrm>
            <a:off x="7162800" y="4114800"/>
            <a:ext cx="1574799"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01684 1.85185E-6 L -0.23316 1.85185E-6 " pathEditMode="relative" rAng="0" ptsTypes="AA">
                                      <p:cBhvr>
                                        <p:cTn id="6" dur="2000" fill="hold"/>
                                        <p:tgtEl>
                                          <p:spTgt spid="189"/>
                                        </p:tgtEl>
                                        <p:attrNameLst>
                                          <p:attrName>ppt_x</p:attrName>
                                          <p:attrName>ppt_y</p:attrName>
                                        </p:attrNameLst>
                                      </p:cBhvr>
                                      <p:rCtr x="-125" y="0"/>
                                    </p:animMotion>
                                  </p:childTnLst>
                                </p:cTn>
                              </p:par>
                              <p:par>
                                <p:cTn id="7" presetID="10" presetClass="entr" presetSubtype="0" fill="hold" grpId="0" nodeType="withEffect">
                                  <p:stCondLst>
                                    <p:cond delay="2000"/>
                                  </p:stCondLst>
                                  <p:childTnLst>
                                    <p:set>
                                      <p:cBhvr>
                                        <p:cTn id="8" dur="1" fill="hold">
                                          <p:stCondLst>
                                            <p:cond delay="0"/>
                                          </p:stCondLst>
                                        </p:cTn>
                                        <p:tgtEl>
                                          <p:spTgt spid="79"/>
                                        </p:tgtEl>
                                        <p:attrNameLst>
                                          <p:attrName>style.visibility</p:attrName>
                                        </p:attrNameLst>
                                      </p:cBhvr>
                                      <p:to>
                                        <p:strVal val="visible"/>
                                      </p:to>
                                    </p:set>
                                    <p:animEffect transition="in" filter="fade">
                                      <p:cBhvr>
                                        <p:cTn id="9" dur="13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52" name="Picture 8"/>
          <p:cNvPicPr>
            <a:picLocks noChangeAspect="1" noChangeArrowheads="1"/>
          </p:cNvPicPr>
          <p:nvPr/>
        </p:nvPicPr>
        <p:blipFill>
          <a:blip r:embed="rId3"/>
          <a:srcRect/>
          <a:stretch>
            <a:fillRect/>
          </a:stretch>
        </p:blipFill>
        <p:spPr bwMode="auto">
          <a:xfrm>
            <a:off x="604838" y="883609"/>
            <a:ext cx="7934325" cy="5648325"/>
          </a:xfrm>
          <a:prstGeom prst="rect">
            <a:avLst/>
          </a:prstGeom>
          <a:noFill/>
          <a:ln w="9525">
            <a:noFill/>
            <a:miter lim="800000"/>
            <a:headEnd/>
            <a:tailEnd/>
          </a:ln>
          <a:effectLst/>
        </p:spPr>
      </p:pic>
      <p:sp>
        <p:nvSpPr>
          <p:cNvPr id="91" name="Rectangle 90"/>
          <p:cNvSpPr/>
          <p:nvPr/>
        </p:nvSpPr>
        <p:spPr>
          <a:xfrm>
            <a:off x="4759837" y="4104167"/>
            <a:ext cx="838200" cy="215444"/>
          </a:xfrm>
          <a:prstGeom prst="rect">
            <a:avLst/>
          </a:prstGeom>
        </p:spPr>
        <p:txBody>
          <a:bodyPr wrap="square">
            <a:spAutoFit/>
          </a:bodyPr>
          <a:lstStyle/>
          <a:p>
            <a:pPr lvl="0" fontAlgn="base">
              <a:spcBef>
                <a:spcPct val="0"/>
              </a:spcBef>
              <a:spcAft>
                <a:spcPct val="0"/>
              </a:spcAft>
            </a:pPr>
            <a:r>
              <a:rPr lang="en-US" sz="800" dirty="0">
                <a:solidFill>
                  <a:schemeClr val="tx2"/>
                </a:solidFill>
                <a:latin typeface="Segoe UI" pitchFamily="34" charset="0"/>
                <a:ea typeface="Calibri" pitchFamily="34" charset="0"/>
                <a:cs typeface="Segoe UI" pitchFamily="34" charset="0"/>
              </a:rPr>
              <a:t>5 stories</a:t>
            </a:r>
          </a:p>
        </p:txBody>
      </p:sp>
      <p:grpSp>
        <p:nvGrpSpPr>
          <p:cNvPr id="2" name="Group 95"/>
          <p:cNvGrpSpPr/>
          <p:nvPr/>
        </p:nvGrpSpPr>
        <p:grpSpPr>
          <a:xfrm>
            <a:off x="4343400" y="4496327"/>
            <a:ext cx="3671771" cy="1137136"/>
            <a:chOff x="4343400" y="4496327"/>
            <a:chExt cx="3671771" cy="1137136"/>
          </a:xfrm>
        </p:grpSpPr>
        <p:cxnSp>
          <p:nvCxnSpPr>
            <p:cNvPr id="93" name="Straight Connector 92"/>
            <p:cNvCxnSpPr/>
            <p:nvPr/>
          </p:nvCxnSpPr>
          <p:spPr>
            <a:xfrm>
              <a:off x="4343400" y="4496327"/>
              <a:ext cx="365760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4357571" y="5631875"/>
              <a:ext cx="365760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6153" name="Picture 9"/>
          <p:cNvPicPr>
            <a:picLocks noChangeAspect="1" noChangeArrowheads="1"/>
          </p:cNvPicPr>
          <p:nvPr/>
        </p:nvPicPr>
        <p:blipFill>
          <a:blip r:embed="rId4"/>
          <a:srcRect/>
          <a:stretch>
            <a:fillRect/>
          </a:stretch>
        </p:blipFill>
        <p:spPr bwMode="auto">
          <a:xfrm>
            <a:off x="4299098" y="5954233"/>
            <a:ext cx="3803904" cy="586671"/>
          </a:xfrm>
          <a:prstGeom prst="rect">
            <a:avLst/>
          </a:prstGeom>
          <a:noFill/>
          <a:ln w="9525">
            <a:noFill/>
            <a:miter lim="800000"/>
            <a:headEnd/>
            <a:tailEnd/>
          </a:ln>
          <a:effectLst/>
        </p:spPr>
      </p:pic>
      <p:sp>
        <p:nvSpPr>
          <p:cNvPr id="12" name="Rectangle 11"/>
          <p:cNvSpPr/>
          <p:nvPr/>
        </p:nvSpPr>
        <p:spPr>
          <a:xfrm>
            <a:off x="4305300" y="4489450"/>
            <a:ext cx="3733800" cy="177800"/>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 name="Rectangle 12"/>
          <p:cNvSpPr/>
          <p:nvPr/>
        </p:nvSpPr>
        <p:spPr>
          <a:xfrm>
            <a:off x="4274355" y="4429692"/>
            <a:ext cx="286809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accent1">
                    <a:lumMod val="75000"/>
                  </a:schemeClr>
                </a:solidFill>
              </a:rPr>
              <a:t> </a:t>
            </a:r>
            <a:r>
              <a:rPr lang="en-US" sz="800" dirty="0">
                <a:solidFill>
                  <a:schemeClr val="tx1">
                    <a:lumMod val="50000"/>
                    <a:lumOff val="50000"/>
                  </a:schemeClr>
                </a:solidFill>
              </a:rPr>
              <a:t>has shared the Workspace </a:t>
            </a:r>
            <a:r>
              <a:rPr lang="en-US" sz="800" b="1" dirty="0">
                <a:solidFill>
                  <a:schemeClr val="accent1">
                    <a:lumMod val="75000"/>
                  </a:schemeClr>
                </a:solidFill>
              </a:rPr>
              <a:t>2008 Fundraising </a:t>
            </a:r>
            <a:r>
              <a:rPr lang="en-US" sz="800" dirty="0">
                <a:solidFill>
                  <a:schemeClr val="tx1">
                    <a:lumMod val="50000"/>
                    <a:lumOff val="50000"/>
                  </a:schemeClr>
                </a:solidFill>
              </a:rPr>
              <a:t>with you!</a:t>
            </a:r>
            <a:endParaRPr lang="en-US" sz="800" dirty="0">
              <a:solidFill>
                <a:schemeClr val="accent1">
                  <a:lumMod val="75000"/>
                </a:schemeClr>
              </a:solidFill>
            </a:endParaRPr>
          </a:p>
        </p:txBody>
      </p:sp>
      <p:sp>
        <p:nvSpPr>
          <p:cNvPr id="16" name="Rectangle 15"/>
          <p:cNvSpPr/>
          <p:nvPr/>
        </p:nvSpPr>
        <p:spPr>
          <a:xfrm>
            <a:off x="4290060" y="4818491"/>
            <a:ext cx="2420856" cy="276999"/>
          </a:xfrm>
          <a:prstGeom prst="rect">
            <a:avLst/>
          </a:prstGeom>
        </p:spPr>
        <p:txBody>
          <a:bodyPr wrap="none">
            <a:spAutoFit/>
          </a:bodyPr>
          <a:lstStyle/>
          <a:p>
            <a:pPr>
              <a:lnSpc>
                <a:spcPct val="150000"/>
              </a:lnSpc>
            </a:pPr>
            <a:r>
              <a:rPr lang="en-US" sz="800" b="1" dirty="0">
                <a:solidFill>
                  <a:schemeClr val="accent1">
                    <a:lumMod val="75000"/>
                  </a:schemeClr>
                </a:solidFill>
              </a:rPr>
              <a:t>Sam </a:t>
            </a:r>
            <a:r>
              <a:rPr lang="en-US" sz="800" dirty="0">
                <a:solidFill>
                  <a:schemeClr val="tx1">
                    <a:lumMod val="50000"/>
                    <a:lumOff val="50000"/>
                  </a:schemeClr>
                </a:solidFill>
              </a:rPr>
              <a:t>completed </a:t>
            </a:r>
            <a:r>
              <a:rPr lang="en-US" sz="800" b="1" dirty="0">
                <a:solidFill>
                  <a:schemeClr val="accent1">
                    <a:lumMod val="75000"/>
                  </a:schemeClr>
                </a:solidFill>
              </a:rPr>
              <a:t>Weekly Family Task List</a:t>
            </a:r>
            <a:r>
              <a:rPr lang="en-US" sz="800" dirty="0">
                <a:solidFill>
                  <a:schemeClr val="tx1">
                    <a:lumMod val="50000"/>
                    <a:lumOff val="50000"/>
                  </a:schemeClr>
                </a:solidFill>
              </a:rPr>
              <a:t> for </a:t>
            </a:r>
            <a:r>
              <a:rPr lang="en-US" sz="800" b="1" dirty="0">
                <a:solidFill>
                  <a:schemeClr val="accent1">
                    <a:lumMod val="75000"/>
                  </a:schemeClr>
                </a:solidFill>
              </a:rPr>
              <a:t>Parties</a:t>
            </a:r>
          </a:p>
        </p:txBody>
      </p:sp>
      <p:sp>
        <p:nvSpPr>
          <p:cNvPr id="18" name="Rectangle 17"/>
          <p:cNvSpPr/>
          <p:nvPr/>
        </p:nvSpPr>
        <p:spPr>
          <a:xfrm>
            <a:off x="4282440" y="4635611"/>
            <a:ext cx="2198038" cy="276999"/>
          </a:xfrm>
          <a:prstGeom prst="rect">
            <a:avLst/>
          </a:prstGeom>
        </p:spPr>
        <p:txBody>
          <a:bodyPr wrap="none">
            <a:spAutoFit/>
          </a:bodyPr>
          <a:lstStyle/>
          <a:p>
            <a:pPr>
              <a:lnSpc>
                <a:spcPct val="150000"/>
              </a:lnSpc>
            </a:pPr>
            <a:r>
              <a:rPr lang="en-US" sz="800" b="1" dirty="0">
                <a:solidFill>
                  <a:schemeClr val="accent1">
                    <a:lumMod val="75000"/>
                  </a:schemeClr>
                </a:solidFill>
              </a:rPr>
              <a:t>Terry</a:t>
            </a:r>
            <a:r>
              <a:rPr lang="en-US" sz="800" dirty="0">
                <a:solidFill>
                  <a:schemeClr val="accent1">
                    <a:lumMod val="75000"/>
                  </a:schemeClr>
                </a:solidFill>
              </a:rPr>
              <a:t> </a:t>
            </a:r>
            <a:r>
              <a:rPr lang="en-US" sz="800" dirty="0">
                <a:solidFill>
                  <a:schemeClr val="tx1">
                    <a:lumMod val="50000"/>
                    <a:lumOff val="50000"/>
                  </a:schemeClr>
                </a:solidFill>
              </a:rPr>
              <a:t>shared a public business profile of</a:t>
            </a:r>
            <a:r>
              <a:rPr lang="en-US" sz="800" dirty="0">
                <a:solidFill>
                  <a:schemeClr val="accent1">
                    <a:lumMod val="75000"/>
                  </a:schemeClr>
                </a:solidFill>
              </a:rPr>
              <a:t> </a:t>
            </a:r>
            <a:r>
              <a:rPr lang="en-US" sz="800" b="1" dirty="0">
                <a:solidFill>
                  <a:schemeClr val="accent1">
                    <a:lumMod val="75000"/>
                  </a:schemeClr>
                </a:solidFill>
              </a:rPr>
              <a:t>Church</a:t>
            </a:r>
          </a:p>
        </p:txBody>
      </p:sp>
      <p:sp>
        <p:nvSpPr>
          <p:cNvPr id="21" name="Rectangle 20"/>
          <p:cNvSpPr/>
          <p:nvPr/>
        </p:nvSpPr>
        <p:spPr>
          <a:xfrm>
            <a:off x="4281934" y="5008991"/>
            <a:ext cx="2416046"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Schoolwork</a:t>
            </a:r>
          </a:p>
        </p:txBody>
      </p:sp>
      <p:sp>
        <p:nvSpPr>
          <p:cNvPr id="23" name="Rectangle 22"/>
          <p:cNvSpPr/>
          <p:nvPr/>
        </p:nvSpPr>
        <p:spPr>
          <a:xfrm>
            <a:off x="4364618" y="4230224"/>
            <a:ext cx="3102982" cy="461665"/>
          </a:xfrm>
          <a:prstGeom prst="rect">
            <a:avLst/>
          </a:prstGeom>
        </p:spPr>
        <p:txBody>
          <a:bodyPr wrap="square">
            <a:spAutoFit/>
          </a:bodyPr>
          <a:lstStyle/>
          <a:p>
            <a:pPr>
              <a:lnSpc>
                <a:spcPct val="150000"/>
              </a:lnSpc>
            </a:pPr>
            <a:r>
              <a:rPr lang="en-US" sz="800" b="1" dirty="0">
                <a:solidFill>
                  <a:schemeClr val="tx2">
                    <a:lumMod val="75000"/>
                  </a:schemeClr>
                </a:solidFill>
              </a:rPr>
              <a:t>TODAY </a:t>
            </a:r>
            <a:r>
              <a:rPr lang="en-US" sz="800" dirty="0">
                <a:solidFill>
                  <a:schemeClr val="tx1">
                    <a:lumMod val="50000"/>
                    <a:lumOff val="50000"/>
                  </a:schemeClr>
                </a:solidFill>
              </a:rPr>
              <a:t>(01/08/09)</a:t>
            </a:r>
          </a:p>
          <a:p>
            <a:pPr>
              <a:lnSpc>
                <a:spcPct val="150000"/>
              </a:lnSpc>
            </a:pPr>
            <a:r>
              <a:rPr lang="en-US" sz="800" b="1" dirty="0">
                <a:solidFill>
                  <a:schemeClr val="tx2">
                    <a:lumMod val="75000"/>
                  </a:schemeClr>
                </a:solidFill>
              </a:rPr>
              <a:t> </a:t>
            </a:r>
          </a:p>
        </p:txBody>
      </p:sp>
      <p:pic>
        <p:nvPicPr>
          <p:cNvPr id="24" name="Picture 23" descr="collapso.gif"/>
          <p:cNvPicPr>
            <a:picLocks noChangeAspect="1"/>
          </p:cNvPicPr>
          <p:nvPr/>
        </p:nvPicPr>
        <p:blipFill>
          <a:blip r:embed="rId5"/>
          <a:stretch>
            <a:fillRect/>
          </a:stretch>
        </p:blipFill>
        <p:spPr>
          <a:xfrm>
            <a:off x="4321158" y="4338252"/>
            <a:ext cx="85725" cy="85725"/>
          </a:xfrm>
          <a:prstGeom prst="rect">
            <a:avLst/>
          </a:prstGeom>
        </p:spPr>
      </p:pic>
      <p:grpSp>
        <p:nvGrpSpPr>
          <p:cNvPr id="3" name="Group 24"/>
          <p:cNvGrpSpPr/>
          <p:nvPr/>
        </p:nvGrpSpPr>
        <p:grpSpPr>
          <a:xfrm>
            <a:off x="4335780" y="4884420"/>
            <a:ext cx="3593105" cy="377146"/>
            <a:chOff x="4336398" y="4875098"/>
            <a:chExt cx="5196840" cy="377146"/>
          </a:xfrm>
        </p:grpSpPr>
        <p:cxnSp>
          <p:nvCxnSpPr>
            <p:cNvPr id="26" name="Straight Connector 25"/>
            <p:cNvCxnSpPr/>
            <p:nvPr/>
          </p:nvCxnSpPr>
          <p:spPr>
            <a:xfrm>
              <a:off x="4336398" y="505906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4336398" y="487509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4336398" y="525065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7589566" y="4483006"/>
            <a:ext cx="487634" cy="200055"/>
          </a:xfrm>
          <a:prstGeom prst="rect">
            <a:avLst/>
          </a:prstGeom>
        </p:spPr>
        <p:txBody>
          <a:bodyPr wrap="none">
            <a:spAutoFit/>
          </a:bodyPr>
          <a:lstStyle/>
          <a:p>
            <a:r>
              <a:rPr lang="en-US" sz="700" dirty="0">
                <a:solidFill>
                  <a:schemeClr val="bg1">
                    <a:lumMod val="50000"/>
                  </a:schemeClr>
                </a:solidFill>
              </a:rPr>
              <a:t>4:15 PM</a:t>
            </a:r>
          </a:p>
        </p:txBody>
      </p:sp>
      <p:sp>
        <p:nvSpPr>
          <p:cNvPr id="38" name="Rectangle 37"/>
          <p:cNvSpPr/>
          <p:nvPr/>
        </p:nvSpPr>
        <p:spPr>
          <a:xfrm>
            <a:off x="7589566" y="4686009"/>
            <a:ext cx="487634" cy="200055"/>
          </a:xfrm>
          <a:prstGeom prst="rect">
            <a:avLst/>
          </a:prstGeom>
        </p:spPr>
        <p:txBody>
          <a:bodyPr wrap="none">
            <a:spAutoFit/>
          </a:bodyPr>
          <a:lstStyle/>
          <a:p>
            <a:r>
              <a:rPr lang="en-US" sz="700" dirty="0">
                <a:solidFill>
                  <a:schemeClr val="bg1">
                    <a:lumMod val="50000"/>
                  </a:schemeClr>
                </a:solidFill>
              </a:rPr>
              <a:t>4:12 PM</a:t>
            </a:r>
          </a:p>
        </p:txBody>
      </p:sp>
      <p:sp>
        <p:nvSpPr>
          <p:cNvPr id="39" name="Rectangle 38"/>
          <p:cNvSpPr/>
          <p:nvPr/>
        </p:nvSpPr>
        <p:spPr>
          <a:xfrm>
            <a:off x="7589566" y="4866152"/>
            <a:ext cx="487634" cy="200055"/>
          </a:xfrm>
          <a:prstGeom prst="rect">
            <a:avLst/>
          </a:prstGeom>
        </p:spPr>
        <p:txBody>
          <a:bodyPr wrap="none">
            <a:spAutoFit/>
          </a:bodyPr>
          <a:lstStyle/>
          <a:p>
            <a:r>
              <a:rPr lang="en-US" sz="700" dirty="0">
                <a:solidFill>
                  <a:schemeClr val="bg1">
                    <a:lumMod val="50000"/>
                  </a:schemeClr>
                </a:solidFill>
              </a:rPr>
              <a:t>4:11 PM</a:t>
            </a:r>
          </a:p>
        </p:txBody>
      </p:sp>
      <p:sp>
        <p:nvSpPr>
          <p:cNvPr id="40" name="Rectangle 39"/>
          <p:cNvSpPr/>
          <p:nvPr/>
        </p:nvSpPr>
        <p:spPr>
          <a:xfrm>
            <a:off x="7589566" y="5069154"/>
            <a:ext cx="487634" cy="200055"/>
          </a:xfrm>
          <a:prstGeom prst="rect">
            <a:avLst/>
          </a:prstGeom>
        </p:spPr>
        <p:txBody>
          <a:bodyPr wrap="none">
            <a:spAutoFit/>
          </a:bodyPr>
          <a:lstStyle/>
          <a:p>
            <a:r>
              <a:rPr lang="en-US" sz="700" dirty="0">
                <a:solidFill>
                  <a:schemeClr val="bg1">
                    <a:lumMod val="50000"/>
                  </a:schemeClr>
                </a:solidFill>
              </a:rPr>
              <a:t>4:10 PM</a:t>
            </a:r>
          </a:p>
        </p:txBody>
      </p:sp>
      <p:pic>
        <p:nvPicPr>
          <p:cNvPr id="42" name="Picture 41" descr="collapso.gif"/>
          <p:cNvPicPr>
            <a:picLocks noChangeAspect="1"/>
          </p:cNvPicPr>
          <p:nvPr/>
        </p:nvPicPr>
        <p:blipFill>
          <a:blip r:embed="rId5"/>
          <a:stretch>
            <a:fillRect/>
          </a:stretch>
        </p:blipFill>
        <p:spPr>
          <a:xfrm>
            <a:off x="4321158" y="5320614"/>
            <a:ext cx="85725" cy="85725"/>
          </a:xfrm>
          <a:prstGeom prst="rect">
            <a:avLst/>
          </a:prstGeom>
        </p:spPr>
      </p:pic>
      <p:grpSp>
        <p:nvGrpSpPr>
          <p:cNvPr id="4" name="Group 42"/>
          <p:cNvGrpSpPr/>
          <p:nvPr/>
        </p:nvGrpSpPr>
        <p:grpSpPr>
          <a:xfrm>
            <a:off x="4321158" y="5384800"/>
            <a:ext cx="1585870" cy="461665"/>
            <a:chOff x="4321158" y="5410200"/>
            <a:chExt cx="1585870" cy="461665"/>
          </a:xfrm>
        </p:grpSpPr>
        <p:sp>
          <p:nvSpPr>
            <p:cNvPr id="44" name="Rectangle 43"/>
            <p:cNvSpPr/>
            <p:nvPr/>
          </p:nvSpPr>
          <p:spPr>
            <a:xfrm>
              <a:off x="4364618" y="5410200"/>
              <a:ext cx="1542410" cy="461665"/>
            </a:xfrm>
            <a:prstGeom prst="rect">
              <a:avLst/>
            </a:prstGeom>
          </p:spPr>
          <p:txBody>
            <a:bodyPr wrap="none">
              <a:spAutoFit/>
            </a:bodyPr>
            <a:lstStyle/>
            <a:p>
              <a:pPr>
                <a:lnSpc>
                  <a:spcPct val="150000"/>
                </a:lnSpc>
              </a:pPr>
              <a:r>
                <a:rPr lang="en-US" sz="800" b="1" dirty="0">
                  <a:solidFill>
                    <a:schemeClr val="tx2">
                      <a:lumMod val="75000"/>
                    </a:schemeClr>
                  </a:solidFill>
                </a:rPr>
                <a:t>LAST WEEK </a:t>
              </a:r>
              <a:r>
                <a:rPr lang="en-US" sz="800" dirty="0">
                  <a:solidFill>
                    <a:schemeClr val="tx1">
                      <a:lumMod val="50000"/>
                      <a:lumOff val="50000"/>
                    </a:schemeClr>
                  </a:solidFill>
                </a:rPr>
                <a:t>(12/24/08 - 1/01/09)</a:t>
              </a:r>
            </a:p>
            <a:p>
              <a:pPr>
                <a:lnSpc>
                  <a:spcPct val="150000"/>
                </a:lnSpc>
              </a:pPr>
              <a:endParaRPr lang="en-US" sz="800" b="1" dirty="0">
                <a:solidFill>
                  <a:schemeClr val="tx2">
                    <a:lumMod val="75000"/>
                  </a:schemeClr>
                </a:solidFill>
              </a:endParaRPr>
            </a:p>
          </p:txBody>
        </p:sp>
        <p:pic>
          <p:nvPicPr>
            <p:cNvPr id="45" name="Picture 44" descr="collapso.gif"/>
            <p:cNvPicPr>
              <a:picLocks noChangeAspect="1"/>
            </p:cNvPicPr>
            <p:nvPr/>
          </p:nvPicPr>
          <p:blipFill>
            <a:blip r:embed="rId5"/>
            <a:stretch>
              <a:fillRect/>
            </a:stretch>
          </p:blipFill>
          <p:spPr>
            <a:xfrm>
              <a:off x="4321158" y="5524500"/>
              <a:ext cx="85725" cy="85725"/>
            </a:xfrm>
            <a:prstGeom prst="rect">
              <a:avLst/>
            </a:prstGeom>
          </p:spPr>
        </p:pic>
        <p:pic>
          <p:nvPicPr>
            <p:cNvPr id="46" name="Picture 45" descr="expando copy.gif"/>
            <p:cNvPicPr>
              <a:picLocks noChangeAspect="1"/>
            </p:cNvPicPr>
            <p:nvPr/>
          </p:nvPicPr>
          <p:blipFill>
            <a:blip r:embed="rId6"/>
            <a:stretch>
              <a:fillRect/>
            </a:stretch>
          </p:blipFill>
          <p:spPr>
            <a:xfrm>
              <a:off x="4324350" y="5524500"/>
              <a:ext cx="85725" cy="85725"/>
            </a:xfrm>
            <a:prstGeom prst="rect">
              <a:avLst/>
            </a:prstGeom>
          </p:spPr>
        </p:pic>
      </p:grpSp>
      <p:grpSp>
        <p:nvGrpSpPr>
          <p:cNvPr id="5" name="Group 46"/>
          <p:cNvGrpSpPr/>
          <p:nvPr/>
        </p:nvGrpSpPr>
        <p:grpSpPr>
          <a:xfrm>
            <a:off x="4324350" y="5206314"/>
            <a:ext cx="1185133" cy="461665"/>
            <a:chOff x="4324350" y="5206314"/>
            <a:chExt cx="1185133" cy="461665"/>
          </a:xfrm>
        </p:grpSpPr>
        <p:sp>
          <p:nvSpPr>
            <p:cNvPr id="48" name="Rectangle 47"/>
            <p:cNvSpPr/>
            <p:nvPr/>
          </p:nvSpPr>
          <p:spPr>
            <a:xfrm>
              <a:off x="4364618" y="5206314"/>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49" name="Picture 48" descr="expando copy.gif"/>
            <p:cNvPicPr>
              <a:picLocks noChangeAspect="1"/>
            </p:cNvPicPr>
            <p:nvPr/>
          </p:nvPicPr>
          <p:blipFill>
            <a:blip r:embed="rId6"/>
            <a:stretch>
              <a:fillRect/>
            </a:stretch>
          </p:blipFill>
          <p:spPr>
            <a:xfrm>
              <a:off x="4324350" y="5321300"/>
              <a:ext cx="85725" cy="85725"/>
            </a:xfrm>
            <a:prstGeom prst="rect">
              <a:avLst/>
            </a:prstGeom>
          </p:spPr>
        </p:pic>
      </p:grpSp>
      <p:sp>
        <p:nvSpPr>
          <p:cNvPr id="51" name="Title 50"/>
          <p:cNvSpPr>
            <a:spLocks noGrp="1"/>
          </p:cNvSpPr>
          <p:nvPr>
            <p:ph type="title"/>
          </p:nvPr>
        </p:nvSpPr>
        <p:spPr/>
        <p:txBody>
          <a:bodyPr/>
          <a:lstStyle/>
          <a:p>
            <a:endParaRPr lang="en-US"/>
          </a:p>
        </p:txBody>
      </p:sp>
      <p:sp>
        <p:nvSpPr>
          <p:cNvPr id="52" name="Rectangle 51">
            <a:hlinkClick r:id="" action="ppaction://hlinkshowjump?jump=nextslide"/>
          </p:cNvPr>
          <p:cNvSpPr/>
          <p:nvPr/>
        </p:nvSpPr>
        <p:spPr>
          <a:xfrm>
            <a:off x="4284785" y="4469423"/>
            <a:ext cx="3777762" cy="23446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grpSp>
        <p:nvGrpSpPr>
          <p:cNvPr id="2" name="Group 103"/>
          <p:cNvGrpSpPr/>
          <p:nvPr/>
        </p:nvGrpSpPr>
        <p:grpSpPr>
          <a:xfrm>
            <a:off x="1828800" y="1685192"/>
            <a:ext cx="5796273" cy="5116830"/>
            <a:chOff x="1828800" y="1684020"/>
            <a:chExt cx="5796273" cy="5116830"/>
          </a:xfrm>
        </p:grpSpPr>
        <p:sp>
          <p:nvSpPr>
            <p:cNvPr id="105" name="Rectangle 104"/>
            <p:cNvSpPr/>
            <p:nvPr/>
          </p:nvSpPr>
          <p:spPr>
            <a:xfrm>
              <a:off x="1828800" y="1684020"/>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29740"/>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4020"/>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3" name="Group 310"/>
            <p:cNvGrpSpPr/>
            <p:nvPr/>
          </p:nvGrpSpPr>
          <p:grpSpPr>
            <a:xfrm>
              <a:off x="1828800" y="1703070"/>
              <a:ext cx="5796273" cy="5097780"/>
              <a:chOff x="1828800" y="1920023"/>
              <a:chExt cx="5796273" cy="5097780"/>
            </a:xfrm>
          </p:grpSpPr>
          <p:grpSp>
            <p:nvGrpSpPr>
              <p:cNvPr id="4" name="Group 202"/>
              <p:cNvGrpSpPr/>
              <p:nvPr/>
            </p:nvGrpSpPr>
            <p:grpSpPr>
              <a:xfrm>
                <a:off x="1905000" y="1920023"/>
                <a:ext cx="5005166" cy="763823"/>
                <a:chOff x="1905000" y="2186781"/>
                <a:chExt cx="5005166" cy="763823"/>
              </a:xfrm>
            </p:grpSpPr>
            <p:grpSp>
              <p:nvGrpSpPr>
                <p:cNvPr id="5" name="Group 199"/>
                <p:cNvGrpSpPr/>
                <p:nvPr/>
              </p:nvGrpSpPr>
              <p:grpSpPr>
                <a:xfrm>
                  <a:off x="1905000" y="2220116"/>
                  <a:ext cx="5005166" cy="730488"/>
                  <a:chOff x="1905000" y="2220116"/>
                  <a:chExt cx="5005166" cy="730488"/>
                </a:xfrm>
              </p:grpSpPr>
              <p:grpSp>
                <p:nvGrpSpPr>
                  <p:cNvPr id="6"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959943"/>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8" name="Group 520"/>
              <p:cNvGrpSpPr/>
              <p:nvPr/>
            </p:nvGrpSpPr>
            <p:grpSpPr>
              <a:xfrm>
                <a:off x="1838958" y="3043763"/>
                <a:ext cx="5217160" cy="814387"/>
                <a:chOff x="1791331" y="4243387"/>
                <a:chExt cx="5447669" cy="814387"/>
              </a:xfrm>
            </p:grpSpPr>
            <p:grpSp>
              <p:nvGrpSpPr>
                <p:cNvPr id="9" name="Group 498"/>
                <p:cNvGrpSpPr/>
                <p:nvPr/>
              </p:nvGrpSpPr>
              <p:grpSpPr>
                <a:xfrm>
                  <a:off x="1791331" y="4243387"/>
                  <a:ext cx="5447669" cy="814387"/>
                  <a:chOff x="1791331" y="5638800"/>
                  <a:chExt cx="5447669" cy="814387"/>
                </a:xfrm>
              </p:grpSpPr>
              <p:grpSp>
                <p:nvGrpSpPr>
                  <p:cNvPr id="10"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1"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3"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4"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5" name="Group 393"/>
              <p:cNvGrpSpPr/>
              <p:nvPr/>
            </p:nvGrpSpPr>
            <p:grpSpPr>
              <a:xfrm>
                <a:off x="1845309" y="3880376"/>
                <a:ext cx="5210814" cy="971321"/>
                <a:chOff x="1822449" y="5027613"/>
                <a:chExt cx="5210814" cy="971321"/>
              </a:xfrm>
            </p:grpSpPr>
            <p:grpSp>
              <p:nvGrpSpPr>
                <p:cNvPr id="16" name="Group 218"/>
                <p:cNvGrpSpPr/>
                <p:nvPr/>
              </p:nvGrpSpPr>
              <p:grpSpPr>
                <a:xfrm>
                  <a:off x="1822449" y="5027613"/>
                  <a:ext cx="5210814" cy="971321"/>
                  <a:chOff x="1822449" y="5027613"/>
                  <a:chExt cx="5210814" cy="971321"/>
                </a:xfrm>
              </p:grpSpPr>
              <p:grpSp>
                <p:nvGrpSpPr>
                  <p:cNvPr id="17"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8"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9"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0"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1"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2"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3" name="Group 473"/>
              <p:cNvGrpSpPr/>
              <p:nvPr/>
            </p:nvGrpSpPr>
            <p:grpSpPr>
              <a:xfrm>
                <a:off x="1832609" y="5786963"/>
                <a:ext cx="5223508" cy="838200"/>
                <a:chOff x="1784702" y="5081587"/>
                <a:chExt cx="5454298" cy="838200"/>
              </a:xfrm>
            </p:grpSpPr>
            <p:grpSp>
              <p:nvGrpSpPr>
                <p:cNvPr id="24" name="Group 450"/>
                <p:cNvGrpSpPr/>
                <p:nvPr/>
              </p:nvGrpSpPr>
              <p:grpSpPr>
                <a:xfrm>
                  <a:off x="1784702" y="5081587"/>
                  <a:ext cx="5454298" cy="838200"/>
                  <a:chOff x="1784702" y="5614987"/>
                  <a:chExt cx="5454298" cy="838200"/>
                </a:xfrm>
              </p:grpSpPr>
              <p:grpSp>
                <p:nvGrpSpPr>
                  <p:cNvPr id="25"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6"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7"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8"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9"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30" name="Group 257"/>
              <p:cNvGrpSpPr/>
              <p:nvPr/>
            </p:nvGrpSpPr>
            <p:grpSpPr>
              <a:xfrm>
                <a:off x="1911350" y="2550558"/>
                <a:ext cx="4950460" cy="205135"/>
                <a:chOff x="1911350" y="2817316"/>
                <a:chExt cx="4950460" cy="205135"/>
              </a:xfrm>
            </p:grpSpPr>
            <p:pic>
              <p:nvPicPr>
                <p:cNvPr id="185" name="Picture 184" descr="MSOL_Share_32.gif"/>
                <p:cNvPicPr>
                  <a:picLocks noChangeAspect="1"/>
                </p:cNvPicPr>
                <p:nvPr/>
              </p:nvPicPr>
              <p:blipFill>
                <a:blip r:embed="rId11">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186" name="Rectangle 185"/>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7" name="Rectangle 186"/>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8" name="Chevron 187"/>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9" name="Chevron 188"/>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1" name="Group 273"/>
              <p:cNvGrpSpPr/>
              <p:nvPr/>
            </p:nvGrpSpPr>
            <p:grpSpPr>
              <a:xfrm>
                <a:off x="1832609" y="4887803"/>
                <a:ext cx="5223508" cy="777240"/>
                <a:chOff x="1809749" y="5196840"/>
                <a:chExt cx="5223508" cy="777240"/>
              </a:xfrm>
            </p:grpSpPr>
            <p:grpSp>
              <p:nvGrpSpPr>
                <p:cNvPr id="234" name="Group 450"/>
                <p:cNvGrpSpPr/>
                <p:nvPr/>
              </p:nvGrpSpPr>
              <p:grpSpPr>
                <a:xfrm>
                  <a:off x="1809749" y="5196840"/>
                  <a:ext cx="5223508" cy="777240"/>
                  <a:chOff x="1784702" y="5654040"/>
                  <a:chExt cx="5454298" cy="777240"/>
                </a:xfrm>
              </p:grpSpPr>
              <p:grpSp>
                <p:nvGrpSpPr>
                  <p:cNvPr id="236"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237"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9"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42"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43"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3" cstate="print"/>
              <a:srcRect l="11166" t="7207" r="11111" b="9282"/>
              <a:stretch>
                <a:fillRect/>
              </a:stretch>
            </p:blipFill>
            <p:spPr bwMode="auto">
              <a:xfrm>
                <a:off x="1939206" y="2120609"/>
                <a:ext cx="185306" cy="188895"/>
              </a:xfrm>
              <a:prstGeom prst="rect">
                <a:avLst/>
              </a:prstGeom>
              <a:noFill/>
              <a:ln>
                <a:solidFill>
                  <a:schemeClr val="bg1">
                    <a:lumMod val="50000"/>
                  </a:schemeClr>
                </a:solidFill>
              </a:ln>
            </p:spPr>
          </p:pic>
          <p:sp>
            <p:nvSpPr>
              <p:cNvPr id="117" name="Rectangle 116"/>
              <p:cNvSpPr/>
              <p:nvPr/>
            </p:nvSpPr>
            <p:spPr>
              <a:xfrm>
                <a:off x="2344135" y="2067402"/>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331662"/>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2181018" y="2121106"/>
                <a:ext cx="196948" cy="182880"/>
              </a:xfrm>
              <a:prstGeom prst="rect">
                <a:avLst/>
              </a:prstGeom>
              <a:noFill/>
              <a:ln w="9525">
                <a:noFill/>
                <a:miter lim="800000"/>
                <a:headEnd/>
                <a:tailEnd/>
              </a:ln>
              <a:effectLst/>
            </p:spPr>
          </p:pic>
          <p:grpSp>
            <p:nvGrpSpPr>
              <p:cNvPr id="255" name="Group 329"/>
              <p:cNvGrpSpPr/>
              <p:nvPr/>
            </p:nvGrpSpPr>
            <p:grpSpPr>
              <a:xfrm>
                <a:off x="1828800" y="2754203"/>
                <a:ext cx="5478780" cy="482398"/>
                <a:chOff x="1828800" y="2842260"/>
                <a:chExt cx="5410200" cy="482398"/>
              </a:xfrm>
            </p:grpSpPr>
            <p:grpSp>
              <p:nvGrpSpPr>
                <p:cNvPr id="258" name="Group 327"/>
                <p:cNvGrpSpPr/>
                <p:nvPr/>
              </p:nvGrpSpPr>
              <p:grpSpPr>
                <a:xfrm>
                  <a:off x="1828800" y="2895600"/>
                  <a:ext cx="5402580" cy="429058"/>
                  <a:chOff x="1828800" y="2895600"/>
                  <a:chExt cx="5402580" cy="429058"/>
                </a:xfrm>
              </p:grpSpPr>
              <p:grpSp>
                <p:nvGrpSpPr>
                  <p:cNvPr id="259"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71" name="Group 326"/>
                  <p:cNvGrpSpPr/>
                  <p:nvPr/>
                </p:nvGrpSpPr>
                <p:grpSpPr>
                  <a:xfrm>
                    <a:off x="1851025" y="2895600"/>
                    <a:ext cx="5380355" cy="200055"/>
                    <a:chOff x="1851025" y="2895600"/>
                    <a:chExt cx="5380355" cy="200055"/>
                  </a:xfrm>
                </p:grpSpPr>
                <p:grpSp>
                  <p:nvGrpSpPr>
                    <p:cNvPr id="274"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75"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277"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278" name="Group 449"/>
              <p:cNvGrpSpPr/>
              <p:nvPr/>
            </p:nvGrpSpPr>
            <p:grpSpPr>
              <a:xfrm>
                <a:off x="2476922" y="2533223"/>
                <a:ext cx="5148151" cy="215623"/>
                <a:chOff x="1587689" y="2809696"/>
                <a:chExt cx="5148151" cy="215623"/>
              </a:xfrm>
            </p:grpSpPr>
            <p:grpSp>
              <p:nvGrpSpPr>
                <p:cNvPr id="279" name="Group 193"/>
                <p:cNvGrpSpPr/>
                <p:nvPr/>
              </p:nvGrpSpPr>
              <p:grpSpPr>
                <a:xfrm>
                  <a:off x="1587689" y="2809875"/>
                  <a:ext cx="5148151" cy="215444"/>
                  <a:chOff x="198997" y="2809696"/>
                  <a:chExt cx="5148151" cy="215444"/>
                </a:xfrm>
              </p:grpSpPr>
              <p:sp>
                <p:nvSpPr>
                  <p:cNvPr id="134" name="Rectangle 133"/>
                  <p:cNvSpPr/>
                  <p:nvPr/>
                </p:nvSpPr>
                <p:spPr>
                  <a:xfrm>
                    <a:off x="3662946"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35" name="Oval 134"/>
                  <p:cNvSpPr/>
                  <p:nvPr/>
                </p:nvSpPr>
                <p:spPr>
                  <a:xfrm>
                    <a:off x="3574235"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6" name="Rectangle 135"/>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37" name="Oval 136"/>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8" name="Rectangle 137"/>
                  <p:cNvSpPr/>
                  <p:nvPr/>
                </p:nvSpPr>
                <p:spPr>
                  <a:xfrm>
                    <a:off x="3911859" y="2809696"/>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280" name="Group 175"/>
                <p:cNvGrpSpPr/>
                <p:nvPr/>
              </p:nvGrpSpPr>
              <p:grpSpPr>
                <a:xfrm>
                  <a:off x="2387367" y="2809696"/>
                  <a:ext cx="3032760" cy="215444"/>
                  <a:chOff x="3342415" y="2809696"/>
                  <a:chExt cx="3032760" cy="215444"/>
                </a:xfrm>
              </p:grpSpPr>
              <p:grpSp>
                <p:nvGrpSpPr>
                  <p:cNvPr id="281" name="Group 164"/>
                  <p:cNvGrpSpPr/>
                  <p:nvPr/>
                </p:nvGrpSpPr>
                <p:grpSpPr>
                  <a:xfrm>
                    <a:off x="3342415" y="2809696"/>
                    <a:ext cx="1246902" cy="215444"/>
                    <a:chOff x="2348579" y="2809696"/>
                    <a:chExt cx="1246902" cy="215444"/>
                  </a:xfrm>
                </p:grpSpPr>
                <p:sp>
                  <p:nvSpPr>
                    <p:cNvPr id="132" name="Rectangle 131"/>
                    <p:cNvSpPr/>
                    <p:nvPr/>
                  </p:nvSpPr>
                  <p:spPr>
                    <a:xfrm>
                      <a:off x="2414430" y="2809696"/>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133" name="Oval 132"/>
                    <p:cNvSpPr/>
                    <p:nvPr/>
                  </p:nvSpPr>
                  <p:spPr>
                    <a:xfrm>
                      <a:off x="2348579"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2" name="Group 168"/>
                  <p:cNvGrpSpPr/>
                  <p:nvPr/>
                </p:nvGrpSpPr>
                <p:grpSpPr>
                  <a:xfrm>
                    <a:off x="4172995" y="2809696"/>
                    <a:ext cx="1269762" cy="215444"/>
                    <a:chOff x="3591327" y="2809696"/>
                    <a:chExt cx="1269762" cy="215444"/>
                  </a:xfrm>
                </p:grpSpPr>
                <p:sp>
                  <p:nvSpPr>
                    <p:cNvPr id="130" name="Rectangle 129"/>
                    <p:cNvSpPr/>
                    <p:nvPr/>
                  </p:nvSpPr>
                  <p:spPr>
                    <a:xfrm>
                      <a:off x="3680038"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31" name="Oval 130"/>
                    <p:cNvSpPr/>
                    <p:nvPr/>
                  </p:nvSpPr>
                  <p:spPr>
                    <a:xfrm>
                      <a:off x="359132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3" name="Group 171"/>
                  <p:cNvGrpSpPr/>
                  <p:nvPr/>
                </p:nvGrpSpPr>
                <p:grpSpPr>
                  <a:xfrm>
                    <a:off x="4893905" y="2809696"/>
                    <a:ext cx="1481270" cy="215444"/>
                    <a:chOff x="3574235" y="2809696"/>
                    <a:chExt cx="1481270" cy="215444"/>
                  </a:xfrm>
                </p:grpSpPr>
                <p:sp>
                  <p:nvSpPr>
                    <p:cNvPr id="128" name="Rectangle 127"/>
                    <p:cNvSpPr/>
                    <p:nvPr/>
                  </p:nvSpPr>
                  <p:spPr>
                    <a:xfrm>
                      <a:off x="3662946"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29" name="Oval 128"/>
                    <p:cNvSpPr/>
                    <p:nvPr/>
                  </p:nvSpPr>
                  <p:spPr>
                    <a:xfrm>
                      <a:off x="3574235"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pic>
            <p:nvPicPr>
              <p:cNvPr id="122"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1930400" y="1963203"/>
                <a:ext cx="95739" cy="88900"/>
              </a:xfrm>
              <a:prstGeom prst="rect">
                <a:avLst/>
              </a:prstGeom>
              <a:noFill/>
              <a:ln w="9525">
                <a:noFill/>
                <a:miter lim="800000"/>
                <a:headEnd/>
                <a:tailEnd/>
              </a:ln>
              <a:effectLst/>
            </p:spPr>
          </p:pic>
        </p:grpSp>
      </p:grpSp>
      <p:grpSp>
        <p:nvGrpSpPr>
          <p:cNvPr id="284"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7"/>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85" name="Group 274"/>
          <p:cNvGrpSpPr/>
          <p:nvPr/>
        </p:nvGrpSpPr>
        <p:grpSpPr>
          <a:xfrm>
            <a:off x="1830267" y="1628774"/>
            <a:ext cx="5475408" cy="276999"/>
            <a:chOff x="1830267" y="1628774"/>
            <a:chExt cx="5475408" cy="276999"/>
          </a:xfrm>
        </p:grpSpPr>
        <p:sp>
          <p:nvSpPr>
            <p:cNvPr id="272" name="Rectangle 271"/>
            <p:cNvSpPr/>
            <p:nvPr/>
          </p:nvSpPr>
          <p:spPr>
            <a:xfrm>
              <a:off x="1830267" y="1689332"/>
              <a:ext cx="5475408" cy="181761"/>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73" name="Rectangle 272"/>
            <p:cNvSpPr/>
            <p:nvPr/>
          </p:nvSpPr>
          <p:spPr>
            <a:xfrm>
              <a:off x="2603475" y="1628774"/>
              <a:ext cx="3732112"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accent1">
                      <a:lumMod val="75000"/>
                    </a:schemeClr>
                  </a:solidFill>
                </a:rPr>
                <a:t> </a:t>
              </a:r>
              <a:r>
                <a:rPr lang="en-US" sz="800" dirty="0">
                  <a:solidFill>
                    <a:schemeClr val="tx1">
                      <a:lumMod val="50000"/>
                      <a:lumOff val="50000"/>
                    </a:schemeClr>
                  </a:solidFill>
                </a:rPr>
                <a:t>has sent you a </a:t>
              </a:r>
              <a:r>
                <a:rPr lang="en-US" sz="800" b="1" dirty="0">
                  <a:solidFill>
                    <a:schemeClr val="accent1">
                      <a:lumMod val="75000"/>
                    </a:schemeClr>
                  </a:solidFill>
                </a:rPr>
                <a:t>private message </a:t>
              </a:r>
              <a:r>
                <a:rPr lang="en-US" sz="800" dirty="0">
                  <a:solidFill>
                    <a:schemeClr val="tx1">
                      <a:lumMod val="50000"/>
                      <a:lumOff val="50000"/>
                    </a:schemeClr>
                  </a:solidFill>
                </a:rPr>
                <a:t>regarding the Workspace </a:t>
              </a:r>
              <a:r>
                <a:rPr lang="en-US" sz="800" b="1" dirty="0">
                  <a:solidFill>
                    <a:schemeClr val="accent1">
                      <a:lumMod val="75000"/>
                    </a:schemeClr>
                  </a:solidFill>
                </a:rPr>
                <a:t>2008 Fundraising</a:t>
              </a:r>
              <a:r>
                <a:rPr lang="en-US" sz="800" dirty="0">
                  <a:solidFill>
                    <a:schemeClr val="accent5">
                      <a:lumMod val="75000"/>
                    </a:schemeClr>
                  </a:solidFill>
                </a:rPr>
                <a:t>    </a:t>
              </a:r>
              <a:endParaRPr lang="en-US" sz="800" dirty="0">
                <a:solidFill>
                  <a:schemeClr val="accent1">
                    <a:lumMod val="75000"/>
                  </a:schemeClr>
                </a:solidFill>
              </a:endParaRPr>
            </a:p>
          </p:txBody>
        </p:sp>
      </p:grpSp>
      <p:sp>
        <p:nvSpPr>
          <p:cNvPr id="276" name="Rectangle 275">
            <a:hlinkClick r:id="" action="ppaction://hlinkshowjump?jump=nextslide"/>
          </p:cNvPr>
          <p:cNvSpPr/>
          <p:nvPr/>
        </p:nvSpPr>
        <p:spPr>
          <a:xfrm>
            <a:off x="1835149" y="1682751"/>
            <a:ext cx="5467351"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500"/>
                                  </p:stCondLst>
                                  <p:childTnLst>
                                    <p:animMotion origin="layout" path="M 1.38889E-6 1.11022E-16 L 1.38889E-6 0.02569 " pathEditMode="relative" rAng="0" ptsTypes="AA">
                                      <p:cBhvr>
                                        <p:cTn id="6" dur="500" fill="hold"/>
                                        <p:tgtEl>
                                          <p:spTgt spid="2"/>
                                        </p:tgtEl>
                                        <p:attrNameLst>
                                          <p:attrName>ppt_x</p:attrName>
                                          <p:attrName>ppt_y</p:attrName>
                                        </p:attrNameLst>
                                      </p:cBhvr>
                                      <p:rCtr x="0" y="13"/>
                                    </p:animMotion>
                                  </p:childTnLst>
                                </p:cTn>
                              </p:par>
                              <p:par>
                                <p:cTn id="7" presetID="17" presetClass="entr" presetSubtype="1" fill="hold" nodeType="withEffect">
                                  <p:stCondLst>
                                    <p:cond delay="500"/>
                                  </p:stCondLst>
                                  <p:childTnLst>
                                    <p:set>
                                      <p:cBhvr>
                                        <p:cTn id="8" dur="1" fill="hold">
                                          <p:stCondLst>
                                            <p:cond delay="0"/>
                                          </p:stCondLst>
                                        </p:cTn>
                                        <p:tgtEl>
                                          <p:spTgt spid="285"/>
                                        </p:tgtEl>
                                        <p:attrNameLst>
                                          <p:attrName>style.visibility</p:attrName>
                                        </p:attrNameLst>
                                      </p:cBhvr>
                                      <p:to>
                                        <p:strVal val="visible"/>
                                      </p:to>
                                    </p:set>
                                    <p:anim calcmode="lin" valueType="num">
                                      <p:cBhvr>
                                        <p:cTn id="9" dur="500" fill="hold"/>
                                        <p:tgtEl>
                                          <p:spTgt spid="285"/>
                                        </p:tgtEl>
                                        <p:attrNameLst>
                                          <p:attrName>ppt_x</p:attrName>
                                        </p:attrNameLst>
                                      </p:cBhvr>
                                      <p:tavLst>
                                        <p:tav tm="0">
                                          <p:val>
                                            <p:strVal val="#ppt_x"/>
                                          </p:val>
                                        </p:tav>
                                        <p:tav tm="100000">
                                          <p:val>
                                            <p:strVal val="#ppt_x"/>
                                          </p:val>
                                        </p:tav>
                                      </p:tavLst>
                                    </p:anim>
                                    <p:anim calcmode="lin" valueType="num">
                                      <p:cBhvr>
                                        <p:cTn id="10" dur="500" fill="hold"/>
                                        <p:tgtEl>
                                          <p:spTgt spid="285"/>
                                        </p:tgtEl>
                                        <p:attrNameLst>
                                          <p:attrName>ppt_y</p:attrName>
                                        </p:attrNameLst>
                                      </p:cBhvr>
                                      <p:tavLst>
                                        <p:tav tm="0">
                                          <p:val>
                                            <p:strVal val="#ppt_y-#ppt_h/2"/>
                                          </p:val>
                                        </p:tav>
                                        <p:tav tm="100000">
                                          <p:val>
                                            <p:strVal val="#ppt_y"/>
                                          </p:val>
                                        </p:tav>
                                      </p:tavLst>
                                    </p:anim>
                                    <p:anim calcmode="lin" valueType="num">
                                      <p:cBhvr>
                                        <p:cTn id="11" dur="500" fill="hold"/>
                                        <p:tgtEl>
                                          <p:spTgt spid="285"/>
                                        </p:tgtEl>
                                        <p:attrNameLst>
                                          <p:attrName>ppt_w</p:attrName>
                                        </p:attrNameLst>
                                      </p:cBhvr>
                                      <p:tavLst>
                                        <p:tav tm="0">
                                          <p:val>
                                            <p:strVal val="#ppt_w"/>
                                          </p:val>
                                        </p:tav>
                                        <p:tav tm="100000">
                                          <p:val>
                                            <p:strVal val="#ppt_w"/>
                                          </p:val>
                                        </p:tav>
                                      </p:tavLst>
                                    </p:anim>
                                    <p:anim calcmode="lin" valueType="num">
                                      <p:cBhvr>
                                        <p:cTn id="12" dur="500" fill="hold"/>
                                        <p:tgtEl>
                                          <p:spTgt spid="285"/>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grpId="0" nodeType="afterEffect">
                                  <p:stCondLst>
                                    <p:cond delay="400"/>
                                  </p:stCondLst>
                                  <p:childTnLst>
                                    <p:set>
                                      <p:cBhvr>
                                        <p:cTn id="15" dur="1" fill="hold">
                                          <p:stCondLst>
                                            <p:cond delay="0"/>
                                          </p:stCondLst>
                                        </p:cTn>
                                        <p:tgtEl>
                                          <p:spTgt spid="276"/>
                                        </p:tgtEl>
                                        <p:attrNameLst>
                                          <p:attrName>style.visibility</p:attrName>
                                        </p:attrNameLst>
                                      </p:cBhvr>
                                      <p:to>
                                        <p:strVal val="visible"/>
                                      </p:to>
                                    </p:set>
                                    <p:animEffect transition="in" filter="fade">
                                      <p:cBhvr>
                                        <p:cTn id="16" dur="500"/>
                                        <p:tgtEl>
                                          <p:spTgt spid="2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grpSp>
        <p:nvGrpSpPr>
          <p:cNvPr id="2" name="Group 103"/>
          <p:cNvGrpSpPr/>
          <p:nvPr/>
        </p:nvGrpSpPr>
        <p:grpSpPr>
          <a:xfrm>
            <a:off x="1828800" y="1893570"/>
            <a:ext cx="5796273" cy="5116830"/>
            <a:chOff x="1828800" y="1684020"/>
            <a:chExt cx="5796273" cy="5116830"/>
          </a:xfrm>
        </p:grpSpPr>
        <p:sp>
          <p:nvSpPr>
            <p:cNvPr id="105" name="Rectangle 104"/>
            <p:cNvSpPr/>
            <p:nvPr/>
          </p:nvSpPr>
          <p:spPr>
            <a:xfrm>
              <a:off x="1828800" y="1684020"/>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29740"/>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4020"/>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3" name="Group 310"/>
            <p:cNvGrpSpPr/>
            <p:nvPr/>
          </p:nvGrpSpPr>
          <p:grpSpPr>
            <a:xfrm>
              <a:off x="1828800" y="1703070"/>
              <a:ext cx="5796273" cy="5097780"/>
              <a:chOff x="1828800" y="1920023"/>
              <a:chExt cx="5796273" cy="5097780"/>
            </a:xfrm>
          </p:grpSpPr>
          <p:grpSp>
            <p:nvGrpSpPr>
              <p:cNvPr id="4" name="Group 202"/>
              <p:cNvGrpSpPr/>
              <p:nvPr/>
            </p:nvGrpSpPr>
            <p:grpSpPr>
              <a:xfrm>
                <a:off x="1905000" y="1920023"/>
                <a:ext cx="5005166" cy="763823"/>
                <a:chOff x="1905000" y="2186781"/>
                <a:chExt cx="5005166" cy="763823"/>
              </a:xfrm>
            </p:grpSpPr>
            <p:grpSp>
              <p:nvGrpSpPr>
                <p:cNvPr id="5" name="Group 199"/>
                <p:cNvGrpSpPr/>
                <p:nvPr/>
              </p:nvGrpSpPr>
              <p:grpSpPr>
                <a:xfrm>
                  <a:off x="1905000" y="2220116"/>
                  <a:ext cx="5005166" cy="730488"/>
                  <a:chOff x="1905000" y="2220116"/>
                  <a:chExt cx="5005166" cy="730488"/>
                </a:xfrm>
              </p:grpSpPr>
              <p:grpSp>
                <p:nvGrpSpPr>
                  <p:cNvPr id="6"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959943"/>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8" name="Group 520"/>
              <p:cNvGrpSpPr/>
              <p:nvPr/>
            </p:nvGrpSpPr>
            <p:grpSpPr>
              <a:xfrm>
                <a:off x="1838958" y="3043763"/>
                <a:ext cx="5217160" cy="814387"/>
                <a:chOff x="1791331" y="4243387"/>
                <a:chExt cx="5447669" cy="814387"/>
              </a:xfrm>
            </p:grpSpPr>
            <p:grpSp>
              <p:nvGrpSpPr>
                <p:cNvPr id="9" name="Group 498"/>
                <p:cNvGrpSpPr/>
                <p:nvPr/>
              </p:nvGrpSpPr>
              <p:grpSpPr>
                <a:xfrm>
                  <a:off x="1791331" y="4243387"/>
                  <a:ext cx="5447669" cy="814387"/>
                  <a:chOff x="1791331" y="5638800"/>
                  <a:chExt cx="5447669" cy="814387"/>
                </a:xfrm>
              </p:grpSpPr>
              <p:grpSp>
                <p:nvGrpSpPr>
                  <p:cNvPr id="10"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1"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3"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4"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5" name="Group 393"/>
              <p:cNvGrpSpPr/>
              <p:nvPr/>
            </p:nvGrpSpPr>
            <p:grpSpPr>
              <a:xfrm>
                <a:off x="1845309" y="3880376"/>
                <a:ext cx="5210814" cy="971321"/>
                <a:chOff x="1822449" y="5027613"/>
                <a:chExt cx="5210814" cy="971321"/>
              </a:xfrm>
            </p:grpSpPr>
            <p:grpSp>
              <p:nvGrpSpPr>
                <p:cNvPr id="16" name="Group 218"/>
                <p:cNvGrpSpPr/>
                <p:nvPr/>
              </p:nvGrpSpPr>
              <p:grpSpPr>
                <a:xfrm>
                  <a:off x="1822449" y="5027613"/>
                  <a:ext cx="5210814" cy="971321"/>
                  <a:chOff x="1822449" y="5027613"/>
                  <a:chExt cx="5210814" cy="971321"/>
                </a:xfrm>
              </p:grpSpPr>
              <p:grpSp>
                <p:nvGrpSpPr>
                  <p:cNvPr id="17"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8"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9"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0"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1"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2"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3" name="Group 473"/>
              <p:cNvGrpSpPr/>
              <p:nvPr/>
            </p:nvGrpSpPr>
            <p:grpSpPr>
              <a:xfrm>
                <a:off x="1832609" y="5786963"/>
                <a:ext cx="5223508" cy="838200"/>
                <a:chOff x="1784702" y="5081587"/>
                <a:chExt cx="5454298" cy="838200"/>
              </a:xfrm>
            </p:grpSpPr>
            <p:grpSp>
              <p:nvGrpSpPr>
                <p:cNvPr id="24" name="Group 450"/>
                <p:cNvGrpSpPr/>
                <p:nvPr/>
              </p:nvGrpSpPr>
              <p:grpSpPr>
                <a:xfrm>
                  <a:off x="1784702" y="5081587"/>
                  <a:ext cx="5454298" cy="838200"/>
                  <a:chOff x="1784702" y="5614987"/>
                  <a:chExt cx="5454298" cy="838200"/>
                </a:xfrm>
              </p:grpSpPr>
              <p:grpSp>
                <p:nvGrpSpPr>
                  <p:cNvPr id="25"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6"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7"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8"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9"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30" name="Group 257"/>
              <p:cNvGrpSpPr/>
              <p:nvPr/>
            </p:nvGrpSpPr>
            <p:grpSpPr>
              <a:xfrm>
                <a:off x="1911350" y="2550558"/>
                <a:ext cx="4950460" cy="205135"/>
                <a:chOff x="1911350" y="2817316"/>
                <a:chExt cx="4950460" cy="205135"/>
              </a:xfrm>
            </p:grpSpPr>
            <p:pic>
              <p:nvPicPr>
                <p:cNvPr id="185" name="Picture 184" descr="MSOL_Share_32.gif"/>
                <p:cNvPicPr>
                  <a:picLocks noChangeAspect="1"/>
                </p:cNvPicPr>
                <p:nvPr/>
              </p:nvPicPr>
              <p:blipFill>
                <a:blip r:embed="rId11">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186" name="Rectangle 185"/>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7" name="Rectangle 186"/>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8" name="Chevron 187"/>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9" name="Chevron 188"/>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1" name="Group 273"/>
              <p:cNvGrpSpPr/>
              <p:nvPr/>
            </p:nvGrpSpPr>
            <p:grpSpPr>
              <a:xfrm>
                <a:off x="1832609" y="4887803"/>
                <a:ext cx="5223508" cy="777240"/>
                <a:chOff x="1809749" y="5196840"/>
                <a:chExt cx="5223508" cy="777240"/>
              </a:xfrm>
            </p:grpSpPr>
            <p:grpSp>
              <p:nvGrpSpPr>
                <p:cNvPr id="234" name="Group 450"/>
                <p:cNvGrpSpPr/>
                <p:nvPr/>
              </p:nvGrpSpPr>
              <p:grpSpPr>
                <a:xfrm>
                  <a:off x="1809749" y="5196840"/>
                  <a:ext cx="5223508" cy="777240"/>
                  <a:chOff x="1784702" y="5654040"/>
                  <a:chExt cx="5454298" cy="777240"/>
                </a:xfrm>
              </p:grpSpPr>
              <p:grpSp>
                <p:nvGrpSpPr>
                  <p:cNvPr id="236"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237"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9"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42"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43"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3" cstate="print"/>
              <a:srcRect l="11166" t="7207" r="11111" b="9282"/>
              <a:stretch>
                <a:fillRect/>
              </a:stretch>
            </p:blipFill>
            <p:spPr bwMode="auto">
              <a:xfrm>
                <a:off x="1939206" y="2120609"/>
                <a:ext cx="185306" cy="188895"/>
              </a:xfrm>
              <a:prstGeom prst="rect">
                <a:avLst/>
              </a:prstGeom>
              <a:noFill/>
              <a:ln>
                <a:solidFill>
                  <a:schemeClr val="bg1">
                    <a:lumMod val="50000"/>
                  </a:schemeClr>
                </a:solidFill>
              </a:ln>
            </p:spPr>
          </p:pic>
          <p:sp>
            <p:nvSpPr>
              <p:cNvPr id="117" name="Rectangle 116"/>
              <p:cNvSpPr/>
              <p:nvPr/>
            </p:nvSpPr>
            <p:spPr>
              <a:xfrm>
                <a:off x="2344135" y="2067402"/>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331662"/>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2181018" y="2121106"/>
                <a:ext cx="196948" cy="182880"/>
              </a:xfrm>
              <a:prstGeom prst="rect">
                <a:avLst/>
              </a:prstGeom>
              <a:noFill/>
              <a:ln w="9525">
                <a:noFill/>
                <a:miter lim="800000"/>
                <a:headEnd/>
                <a:tailEnd/>
              </a:ln>
              <a:effectLst/>
            </p:spPr>
          </p:pic>
          <p:grpSp>
            <p:nvGrpSpPr>
              <p:cNvPr id="255" name="Group 329"/>
              <p:cNvGrpSpPr/>
              <p:nvPr/>
            </p:nvGrpSpPr>
            <p:grpSpPr>
              <a:xfrm>
                <a:off x="1828800" y="2754203"/>
                <a:ext cx="5478780" cy="482398"/>
                <a:chOff x="1828800" y="2842260"/>
                <a:chExt cx="5410200" cy="482398"/>
              </a:xfrm>
            </p:grpSpPr>
            <p:grpSp>
              <p:nvGrpSpPr>
                <p:cNvPr id="258" name="Group 327"/>
                <p:cNvGrpSpPr/>
                <p:nvPr/>
              </p:nvGrpSpPr>
              <p:grpSpPr>
                <a:xfrm>
                  <a:off x="1828800" y="2895600"/>
                  <a:ext cx="5402580" cy="429058"/>
                  <a:chOff x="1828800" y="2895600"/>
                  <a:chExt cx="5402580" cy="429058"/>
                </a:xfrm>
              </p:grpSpPr>
              <p:grpSp>
                <p:nvGrpSpPr>
                  <p:cNvPr id="259"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71" name="Group 326"/>
                  <p:cNvGrpSpPr/>
                  <p:nvPr/>
                </p:nvGrpSpPr>
                <p:grpSpPr>
                  <a:xfrm>
                    <a:off x="1851025" y="2895600"/>
                    <a:ext cx="5380355" cy="200055"/>
                    <a:chOff x="1851025" y="2895600"/>
                    <a:chExt cx="5380355" cy="200055"/>
                  </a:xfrm>
                </p:grpSpPr>
                <p:grpSp>
                  <p:nvGrpSpPr>
                    <p:cNvPr id="272"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73"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274"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275" name="Group 449"/>
              <p:cNvGrpSpPr/>
              <p:nvPr/>
            </p:nvGrpSpPr>
            <p:grpSpPr>
              <a:xfrm>
                <a:off x="2476922" y="2530795"/>
                <a:ext cx="5148151" cy="218051"/>
                <a:chOff x="1587689" y="2807268"/>
                <a:chExt cx="5148151" cy="218051"/>
              </a:xfrm>
            </p:grpSpPr>
            <p:grpSp>
              <p:nvGrpSpPr>
                <p:cNvPr id="276" name="Group 193"/>
                <p:cNvGrpSpPr/>
                <p:nvPr/>
              </p:nvGrpSpPr>
              <p:grpSpPr>
                <a:xfrm>
                  <a:off x="1587689" y="2807268"/>
                  <a:ext cx="5148151" cy="218051"/>
                  <a:chOff x="198997" y="2807089"/>
                  <a:chExt cx="5148151" cy="218051"/>
                </a:xfrm>
              </p:grpSpPr>
              <p:sp>
                <p:nvSpPr>
                  <p:cNvPr id="134" name="Rectangle 133"/>
                  <p:cNvSpPr/>
                  <p:nvPr/>
                </p:nvSpPr>
                <p:spPr>
                  <a:xfrm>
                    <a:off x="3662946"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35" name="Oval 134"/>
                  <p:cNvSpPr/>
                  <p:nvPr/>
                </p:nvSpPr>
                <p:spPr>
                  <a:xfrm>
                    <a:off x="3574235"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6" name="Rectangle 135"/>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37" name="Oval 136"/>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8" name="Rectangle 137"/>
                  <p:cNvSpPr/>
                  <p:nvPr/>
                </p:nvSpPr>
                <p:spPr>
                  <a:xfrm>
                    <a:off x="3911859" y="2807089"/>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277" name="Group 175"/>
                <p:cNvGrpSpPr/>
                <p:nvPr/>
              </p:nvGrpSpPr>
              <p:grpSpPr>
                <a:xfrm>
                  <a:off x="2387367" y="2809696"/>
                  <a:ext cx="3032760" cy="215444"/>
                  <a:chOff x="3342415" y="2809696"/>
                  <a:chExt cx="3032760" cy="215444"/>
                </a:xfrm>
              </p:grpSpPr>
              <p:grpSp>
                <p:nvGrpSpPr>
                  <p:cNvPr id="278" name="Group 164"/>
                  <p:cNvGrpSpPr/>
                  <p:nvPr/>
                </p:nvGrpSpPr>
                <p:grpSpPr>
                  <a:xfrm>
                    <a:off x="3342415" y="2809696"/>
                    <a:ext cx="1246902" cy="215444"/>
                    <a:chOff x="2348579" y="2809696"/>
                    <a:chExt cx="1246902" cy="215444"/>
                  </a:xfrm>
                </p:grpSpPr>
                <p:sp>
                  <p:nvSpPr>
                    <p:cNvPr id="132" name="Rectangle 131"/>
                    <p:cNvSpPr/>
                    <p:nvPr/>
                  </p:nvSpPr>
                  <p:spPr>
                    <a:xfrm>
                      <a:off x="2414430" y="2809696"/>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133" name="Oval 132"/>
                    <p:cNvSpPr/>
                    <p:nvPr/>
                  </p:nvSpPr>
                  <p:spPr>
                    <a:xfrm>
                      <a:off x="2348579"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68"/>
                  <p:cNvGrpSpPr/>
                  <p:nvPr/>
                </p:nvGrpSpPr>
                <p:grpSpPr>
                  <a:xfrm>
                    <a:off x="4172995" y="2809696"/>
                    <a:ext cx="1269762" cy="215444"/>
                    <a:chOff x="3591327" y="2809696"/>
                    <a:chExt cx="1269762" cy="215444"/>
                  </a:xfrm>
                </p:grpSpPr>
                <p:sp>
                  <p:nvSpPr>
                    <p:cNvPr id="130" name="Rectangle 129"/>
                    <p:cNvSpPr/>
                    <p:nvPr/>
                  </p:nvSpPr>
                  <p:spPr>
                    <a:xfrm>
                      <a:off x="3680038"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31" name="Oval 130"/>
                    <p:cNvSpPr/>
                    <p:nvPr/>
                  </p:nvSpPr>
                  <p:spPr>
                    <a:xfrm>
                      <a:off x="359132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0" name="Group 171"/>
                  <p:cNvGrpSpPr/>
                  <p:nvPr/>
                </p:nvGrpSpPr>
                <p:grpSpPr>
                  <a:xfrm>
                    <a:off x="4893905" y="2809696"/>
                    <a:ext cx="1481270" cy="215444"/>
                    <a:chOff x="3574235" y="2809696"/>
                    <a:chExt cx="1481270" cy="215444"/>
                  </a:xfrm>
                </p:grpSpPr>
                <p:sp>
                  <p:nvSpPr>
                    <p:cNvPr id="128" name="Rectangle 127"/>
                    <p:cNvSpPr/>
                    <p:nvPr/>
                  </p:nvSpPr>
                  <p:spPr>
                    <a:xfrm>
                      <a:off x="3662946"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29" name="Oval 128"/>
                    <p:cNvSpPr/>
                    <p:nvPr/>
                  </p:nvSpPr>
                  <p:spPr>
                    <a:xfrm>
                      <a:off x="3574235"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pic>
            <p:nvPicPr>
              <p:cNvPr id="122"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1930400" y="1963203"/>
                <a:ext cx="95739" cy="88900"/>
              </a:xfrm>
              <a:prstGeom prst="rect">
                <a:avLst/>
              </a:prstGeom>
              <a:noFill/>
              <a:ln w="9525">
                <a:noFill/>
                <a:miter lim="800000"/>
                <a:headEnd/>
                <a:tailEnd/>
              </a:ln>
              <a:effectLst/>
            </p:spPr>
          </p:pic>
        </p:grpSp>
      </p:grpSp>
      <p:grpSp>
        <p:nvGrpSpPr>
          <p:cNvPr id="28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7"/>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82" name="Group 171"/>
          <p:cNvGrpSpPr/>
          <p:nvPr/>
        </p:nvGrpSpPr>
        <p:grpSpPr>
          <a:xfrm>
            <a:off x="1830267" y="1635124"/>
            <a:ext cx="5475408" cy="276999"/>
            <a:chOff x="1830267" y="1628774"/>
            <a:chExt cx="5475408" cy="276999"/>
          </a:xfrm>
        </p:grpSpPr>
        <p:sp>
          <p:nvSpPr>
            <p:cNvPr id="173" name="Rectangle 172"/>
            <p:cNvSpPr/>
            <p:nvPr/>
          </p:nvSpPr>
          <p:spPr>
            <a:xfrm>
              <a:off x="1830267" y="1689332"/>
              <a:ext cx="5475408" cy="181761"/>
            </a:xfrm>
            <a:prstGeom prst="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90" name="Rectangle 189"/>
            <p:cNvSpPr/>
            <p:nvPr/>
          </p:nvSpPr>
          <p:spPr>
            <a:xfrm>
              <a:off x="2603475" y="1628774"/>
              <a:ext cx="3732112"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accent1">
                      <a:lumMod val="75000"/>
                    </a:schemeClr>
                  </a:solidFill>
                </a:rPr>
                <a:t> </a:t>
              </a:r>
              <a:r>
                <a:rPr lang="en-US" sz="800" dirty="0">
                  <a:solidFill>
                    <a:schemeClr val="tx1">
                      <a:lumMod val="50000"/>
                      <a:lumOff val="50000"/>
                    </a:schemeClr>
                  </a:solidFill>
                </a:rPr>
                <a:t>has sent you a </a:t>
              </a:r>
              <a:r>
                <a:rPr lang="en-US" sz="800" b="1" dirty="0">
                  <a:solidFill>
                    <a:schemeClr val="accent1">
                      <a:lumMod val="75000"/>
                    </a:schemeClr>
                  </a:solidFill>
                </a:rPr>
                <a:t>private message </a:t>
              </a:r>
              <a:r>
                <a:rPr lang="en-US" sz="800" dirty="0">
                  <a:solidFill>
                    <a:schemeClr val="tx1">
                      <a:lumMod val="50000"/>
                      <a:lumOff val="50000"/>
                    </a:schemeClr>
                  </a:solidFill>
                </a:rPr>
                <a:t>regarding the Workspace </a:t>
              </a:r>
              <a:r>
                <a:rPr lang="en-US" sz="800" b="1" dirty="0">
                  <a:solidFill>
                    <a:schemeClr val="accent1">
                      <a:lumMod val="75000"/>
                    </a:schemeClr>
                  </a:solidFill>
                </a:rPr>
                <a:t>2008 Fundraising</a:t>
              </a:r>
              <a:r>
                <a:rPr lang="en-US" sz="800" dirty="0">
                  <a:solidFill>
                    <a:schemeClr val="accent5">
                      <a:lumMod val="75000"/>
                    </a:schemeClr>
                  </a:solidFill>
                </a:rPr>
                <a:t>    </a:t>
              </a:r>
              <a:endParaRPr lang="en-US" sz="800" dirty="0">
                <a:solidFill>
                  <a:schemeClr val="accent1">
                    <a:lumMod val="75000"/>
                  </a:schemeClr>
                </a:solidFill>
              </a:endParaRPr>
            </a:p>
          </p:txBody>
        </p:sp>
      </p:grpSp>
      <p:grpSp>
        <p:nvGrpSpPr>
          <p:cNvPr id="283" name="Group 76"/>
          <p:cNvGrpSpPr/>
          <p:nvPr/>
        </p:nvGrpSpPr>
        <p:grpSpPr>
          <a:xfrm>
            <a:off x="9044192" y="1430216"/>
            <a:ext cx="2010672" cy="2314578"/>
            <a:chOff x="6950978" y="2181224"/>
            <a:chExt cx="2010672" cy="2314578"/>
          </a:xfrm>
        </p:grpSpPr>
        <p:grpSp>
          <p:nvGrpSpPr>
            <p:cNvPr id="284" name="Group 75"/>
            <p:cNvGrpSpPr/>
            <p:nvPr/>
          </p:nvGrpSpPr>
          <p:grpSpPr>
            <a:xfrm>
              <a:off x="6950978" y="2181224"/>
              <a:ext cx="2010672" cy="2314578"/>
              <a:chOff x="6950978" y="2181224"/>
              <a:chExt cx="2010672" cy="2314578"/>
            </a:xfrm>
          </p:grpSpPr>
          <p:grpSp>
            <p:nvGrpSpPr>
              <p:cNvPr id="285" name="Group 99"/>
              <p:cNvGrpSpPr/>
              <p:nvPr/>
            </p:nvGrpSpPr>
            <p:grpSpPr>
              <a:xfrm>
                <a:off x="6957591" y="2181224"/>
                <a:ext cx="2004059" cy="2314578"/>
                <a:chOff x="6987545" y="2095262"/>
                <a:chExt cx="2004059" cy="2314578"/>
              </a:xfrm>
            </p:grpSpPr>
            <p:sp>
              <p:nvSpPr>
                <p:cNvPr id="307" name="Freeform 9"/>
                <p:cNvSpPr>
                  <a:spLocks/>
                </p:cNvSpPr>
                <p:nvPr/>
              </p:nvSpPr>
              <p:spPr bwMode="auto">
                <a:xfrm rot="16200000">
                  <a:off x="6832286" y="2250521"/>
                  <a:ext cx="231457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08" name="Rectangle 30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09" name="Rectangle 308"/>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10" name="Rectangle 309"/>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295" name="Rectangle 294"/>
              <p:cNvSpPr/>
              <p:nvPr/>
            </p:nvSpPr>
            <p:spPr>
              <a:xfrm>
                <a:off x="6976144" y="2727816"/>
                <a:ext cx="1863056" cy="1061829"/>
              </a:xfrm>
              <a:prstGeom prst="rect">
                <a:avLst/>
              </a:prstGeom>
            </p:spPr>
            <p:txBody>
              <a:bodyPr wrap="square">
                <a:spAutoFit/>
              </a:bodyPr>
              <a:lstStyle/>
              <a:p>
                <a:r>
                  <a:rPr lang="en-US" sz="900" dirty="0">
                    <a:solidFill>
                      <a:schemeClr val="tx2">
                        <a:lumMod val="75000"/>
                      </a:schemeClr>
                    </a:solidFill>
                    <a:latin typeface="Segoe UI" pitchFamily="34" charset="0"/>
                  </a:rPr>
                  <a:t>Mia, </a:t>
                </a:r>
              </a:p>
              <a:p>
                <a:endParaRPr lang="en-US" sz="400" dirty="0">
                  <a:solidFill>
                    <a:schemeClr val="tx2">
                      <a:lumMod val="75000"/>
                    </a:schemeClr>
                  </a:solidFill>
                  <a:latin typeface="Segoe UI" pitchFamily="34" charset="0"/>
                </a:endParaRPr>
              </a:p>
              <a:p>
                <a:r>
                  <a:rPr lang="en-US" sz="900" dirty="0">
                    <a:solidFill>
                      <a:schemeClr val="tx2">
                        <a:lumMod val="75000"/>
                      </a:schemeClr>
                    </a:solidFill>
                    <a:latin typeface="Segoe UI" pitchFamily="34" charset="0"/>
                  </a:rPr>
                  <a:t>Can you tell me if I added the right people to this Workspace?  I can’t tell because  I don’t remember their last names… </a:t>
                </a:r>
              </a:p>
              <a:p>
                <a:endParaRPr lang="en-US" sz="400" dirty="0">
                  <a:solidFill>
                    <a:schemeClr val="tx2">
                      <a:lumMod val="75000"/>
                    </a:schemeClr>
                  </a:solidFill>
                  <a:latin typeface="Segoe UI" pitchFamily="34" charset="0"/>
                </a:endParaRPr>
              </a:p>
              <a:p>
                <a:r>
                  <a:rPr lang="en-US" sz="900" dirty="0">
                    <a:solidFill>
                      <a:schemeClr val="tx2">
                        <a:lumMod val="75000"/>
                      </a:schemeClr>
                    </a:solidFill>
                    <a:latin typeface="Segoe UI" pitchFamily="34" charset="0"/>
                  </a:rPr>
                  <a:t>Thanks! </a:t>
                </a:r>
              </a:p>
            </p:txBody>
          </p:sp>
          <p:sp>
            <p:nvSpPr>
              <p:cNvPr id="296" name="Rectangle 295"/>
              <p:cNvSpPr/>
              <p:nvPr/>
            </p:nvSpPr>
            <p:spPr>
              <a:xfrm>
                <a:off x="6968455" y="2209799"/>
                <a:ext cx="1965820" cy="525011"/>
              </a:xfrm>
              <a:prstGeom prst="rect">
                <a:avLst/>
              </a:prstGeom>
              <a:solidFill>
                <a:schemeClr val="accent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68455" y="3810000"/>
                <a:ext cx="1965820" cy="685800"/>
              </a:xfrm>
              <a:prstGeom prst="rect">
                <a:avLst/>
              </a:prstGeom>
              <a:solidFill>
                <a:schemeClr val="accent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97"/>
              <p:cNvSpPr/>
              <p:nvPr/>
            </p:nvSpPr>
            <p:spPr>
              <a:xfrm>
                <a:off x="6985233" y="3826778"/>
                <a:ext cx="481222" cy="627288"/>
              </a:xfrm>
              <a:prstGeom prst="rect">
                <a:avLst/>
              </a:prstGeom>
            </p:spPr>
            <p:txBody>
              <a:bodyPr wrap="none">
                <a:spAutoFit/>
              </a:bodyPr>
              <a:lstStyle/>
              <a:p>
                <a:pPr>
                  <a:lnSpc>
                    <a:spcPct val="150000"/>
                  </a:lnSpc>
                </a:pPr>
                <a:r>
                  <a:rPr lang="en-US" sz="800" dirty="0">
                    <a:solidFill>
                      <a:schemeClr val="accent1">
                        <a:lumMod val="75000"/>
                      </a:schemeClr>
                    </a:solidFill>
                  </a:rPr>
                  <a:t>Reply </a:t>
                </a:r>
              </a:p>
              <a:p>
                <a:pPr>
                  <a:lnSpc>
                    <a:spcPct val="150000"/>
                  </a:lnSpc>
                </a:pPr>
                <a:r>
                  <a:rPr lang="en-US" sz="800" dirty="0">
                    <a:solidFill>
                      <a:schemeClr val="accent1">
                        <a:lumMod val="75000"/>
                      </a:schemeClr>
                    </a:solidFill>
                  </a:rPr>
                  <a:t>Close</a:t>
                </a:r>
              </a:p>
              <a:p>
                <a:pPr>
                  <a:lnSpc>
                    <a:spcPct val="150000"/>
                  </a:lnSpc>
                </a:pPr>
                <a:r>
                  <a:rPr lang="en-US" sz="800" dirty="0">
                    <a:solidFill>
                      <a:schemeClr val="accent1">
                        <a:lumMod val="75000"/>
                      </a:schemeClr>
                    </a:solidFill>
                  </a:rPr>
                  <a:t>Delete </a:t>
                </a:r>
              </a:p>
            </p:txBody>
          </p:sp>
          <p:grpSp>
            <p:nvGrpSpPr>
              <p:cNvPr id="286" name="Group 67"/>
              <p:cNvGrpSpPr/>
              <p:nvPr/>
            </p:nvGrpSpPr>
            <p:grpSpPr>
              <a:xfrm rot="1951928">
                <a:off x="7020821" y="2241312"/>
                <a:ext cx="230825" cy="389518"/>
                <a:chOff x="7239000" y="3810000"/>
                <a:chExt cx="304800" cy="514350"/>
              </a:xfrm>
              <a:solidFill>
                <a:schemeClr val="accent1">
                  <a:lumMod val="40000"/>
                  <a:lumOff val="60000"/>
                </a:schemeClr>
              </a:solidFill>
            </p:grpSpPr>
            <p:sp>
              <p:nvSpPr>
                <p:cNvPr id="303" name="Donut 302"/>
                <p:cNvSpPr/>
                <p:nvPr/>
              </p:nvSpPr>
              <p:spPr>
                <a:xfrm>
                  <a:off x="7239000" y="3810000"/>
                  <a:ext cx="304800" cy="228600"/>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4" name="Rectangle 303"/>
                <p:cNvSpPr/>
                <p:nvPr/>
              </p:nvSpPr>
              <p:spPr>
                <a:xfrm>
                  <a:off x="7353300" y="4019550"/>
                  <a:ext cx="76200" cy="304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5" name="Rectangle 304"/>
                <p:cNvSpPr/>
                <p:nvPr/>
              </p:nvSpPr>
              <p:spPr>
                <a:xfrm rot="5400000">
                  <a:off x="7443787" y="4230687"/>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6" name="Rectangle 305"/>
                <p:cNvSpPr/>
                <p:nvPr/>
              </p:nvSpPr>
              <p:spPr>
                <a:xfrm rot="5400000">
                  <a:off x="7443787" y="4151313"/>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300" name="Rectangle 299"/>
              <p:cNvSpPr/>
              <p:nvPr/>
            </p:nvSpPr>
            <p:spPr>
              <a:xfrm>
                <a:off x="6950978" y="2190690"/>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Private Message </a:t>
                </a:r>
                <a:br>
                  <a:rPr lang="en-US" sz="1000" b="1" dirty="0">
                    <a:solidFill>
                      <a:schemeClr val="accent1">
                        <a:lumMod val="75000"/>
                      </a:schemeClr>
                    </a:solidFill>
                    <a:latin typeface="Segoe UI" pitchFamily="34" charset="0"/>
                  </a:rPr>
                </a:br>
                <a:r>
                  <a:rPr lang="en-US" sz="1000" b="1" dirty="0">
                    <a:solidFill>
                      <a:schemeClr val="accent1">
                        <a:lumMod val="75000"/>
                      </a:schemeClr>
                    </a:solidFill>
                    <a:latin typeface="Segoe UI" pitchFamily="34" charset="0"/>
                  </a:rPr>
                  <a:t>from Deanna Lee</a:t>
                </a:r>
              </a:p>
            </p:txBody>
          </p:sp>
          <p:sp>
            <p:nvSpPr>
              <p:cNvPr id="301" name="Rectangle 300"/>
              <p:cNvSpPr/>
              <p:nvPr/>
            </p:nvSpPr>
            <p:spPr>
              <a:xfrm>
                <a:off x="7162800" y="2522989"/>
                <a:ext cx="1143000" cy="215444"/>
              </a:xfrm>
              <a:prstGeom prst="rect">
                <a:avLst/>
              </a:prstGeom>
            </p:spPr>
            <p:txBody>
              <a:bodyPr wrap="square">
                <a:spAutoFit/>
              </a:bodyPr>
              <a:lstStyle/>
              <a:p>
                <a:r>
                  <a:rPr lang="en-US" sz="800" dirty="0">
                    <a:solidFill>
                      <a:schemeClr val="accent1">
                        <a:lumMod val="75000"/>
                      </a:schemeClr>
                    </a:solidFill>
                  </a:rPr>
                  <a:t>TODAY  --  4:15 PM</a:t>
                </a:r>
              </a:p>
            </p:txBody>
          </p:sp>
          <p:sp>
            <p:nvSpPr>
              <p:cNvPr id="302" name="Rectangle 301"/>
              <p:cNvSpPr/>
              <p:nvPr/>
            </p:nvSpPr>
            <p:spPr>
              <a:xfrm>
                <a:off x="8245024" y="3826778"/>
                <a:ext cx="670376" cy="646331"/>
              </a:xfrm>
              <a:prstGeom prst="rect">
                <a:avLst/>
              </a:prstGeom>
            </p:spPr>
            <p:txBody>
              <a:bodyPr wrap="none">
                <a:spAutoFit/>
              </a:bodyPr>
              <a:lstStyle/>
              <a:p>
                <a:pPr>
                  <a:lnSpc>
                    <a:spcPct val="150000"/>
                  </a:lnSpc>
                </a:pPr>
                <a:r>
                  <a:rPr lang="en-US" sz="800" dirty="0">
                    <a:solidFill>
                      <a:schemeClr val="accent1">
                        <a:lumMod val="75000"/>
                      </a:schemeClr>
                    </a:solidFill>
                  </a:rPr>
                  <a:t>Archive</a:t>
                </a:r>
              </a:p>
              <a:p>
                <a:pPr>
                  <a:lnSpc>
                    <a:spcPct val="150000"/>
                  </a:lnSpc>
                </a:pPr>
                <a:r>
                  <a:rPr lang="en-US" sz="800" dirty="0">
                    <a:solidFill>
                      <a:schemeClr val="accent1">
                        <a:lumMod val="75000"/>
                      </a:schemeClr>
                    </a:solidFill>
                  </a:rPr>
                  <a:t>Go to Inbox</a:t>
                </a:r>
              </a:p>
              <a:p>
                <a:pPr>
                  <a:lnSpc>
                    <a:spcPct val="150000"/>
                  </a:lnSpc>
                </a:pPr>
                <a:r>
                  <a:rPr lang="en-US" sz="800" dirty="0">
                    <a:solidFill>
                      <a:schemeClr val="accent1">
                        <a:lumMod val="75000"/>
                      </a:schemeClr>
                    </a:solidFill>
                  </a:rPr>
                  <a:t>More…</a:t>
                </a:r>
              </a:p>
            </p:txBody>
          </p:sp>
        </p:grpSp>
        <p:pic>
          <p:nvPicPr>
            <p:cNvPr id="293" name="Picture 2"/>
            <p:cNvPicPr>
              <a:picLocks noChangeAspect="1" noChangeArrowheads="1"/>
            </p:cNvPicPr>
            <p:nvPr/>
          </p:nvPicPr>
          <p:blipFill>
            <a:blip r:embed="rId19" cstate="print"/>
            <a:srcRect/>
            <a:stretch>
              <a:fillRect/>
            </a:stretch>
          </p:blipFill>
          <p:spPr bwMode="auto">
            <a:xfrm>
              <a:off x="8272244" y="2227277"/>
              <a:ext cx="571500" cy="571500"/>
            </a:xfrm>
            <a:prstGeom prst="rect">
              <a:avLst/>
            </a:prstGeom>
            <a:noFill/>
            <a:ln w="9525">
              <a:noFill/>
              <a:miter lim="800000"/>
              <a:headEnd/>
              <a:tailEnd/>
            </a:ln>
            <a:effectLst/>
          </p:spPr>
        </p:pic>
      </p:grpSp>
      <p:grpSp>
        <p:nvGrpSpPr>
          <p:cNvPr id="287" name="Group 295"/>
          <p:cNvGrpSpPr/>
          <p:nvPr/>
        </p:nvGrpSpPr>
        <p:grpSpPr>
          <a:xfrm>
            <a:off x="8895706" y="0"/>
            <a:ext cx="248294" cy="6858000"/>
            <a:chOff x="8895706" y="0"/>
            <a:chExt cx="248294" cy="6858000"/>
          </a:xfrm>
        </p:grpSpPr>
        <p:pic>
          <p:nvPicPr>
            <p:cNvPr id="312" name="Picture 311"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288" name="Group 61"/>
            <p:cNvGrpSpPr/>
            <p:nvPr/>
          </p:nvGrpSpPr>
          <p:grpSpPr>
            <a:xfrm>
              <a:off x="8895706" y="884207"/>
              <a:ext cx="164592" cy="5623560"/>
              <a:chOff x="8901933" y="884725"/>
              <a:chExt cx="164592" cy="5623560"/>
            </a:xfrm>
          </p:grpSpPr>
          <p:sp>
            <p:nvSpPr>
              <p:cNvPr id="314" name="Rectangle 31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5" name="Rectangle 31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9" name="Group 67"/>
              <p:cNvGrpSpPr/>
              <p:nvPr/>
            </p:nvGrpSpPr>
            <p:grpSpPr>
              <a:xfrm>
                <a:off x="8939993" y="2382966"/>
                <a:ext cx="73152" cy="87341"/>
                <a:chOff x="8939993" y="2382966"/>
                <a:chExt cx="73152" cy="87341"/>
              </a:xfrm>
            </p:grpSpPr>
            <p:sp>
              <p:nvSpPr>
                <p:cNvPr id="319" name="Rounded Rectangle 31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ounded Rectangle 31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1" name="Rounded Rectangle 32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17" name="Isosceles Triangle 31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8" name="Isosceles Triangle 31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22" name="Rectangle 321">
            <a:hlinkClick r:id="" action="ppaction://hlinkshowjump?jump=nextslide"/>
          </p:cNvPr>
          <p:cNvSpPr/>
          <p:nvPr/>
        </p:nvSpPr>
        <p:spPr>
          <a:xfrm flipV="1">
            <a:off x="6907824" y="3300046"/>
            <a:ext cx="609600" cy="181708"/>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nodeType="withEffect">
                                  <p:stCondLst>
                                    <p:cond delay="0"/>
                                  </p:stCondLst>
                                  <p:childTnLst>
                                    <p:animMotion origin="layout" path="M 1.38889E-6 1.11022E-16 L 1.38889E-6 -0.02986 " pathEditMode="relative" rAng="0" ptsTypes="AA">
                                      <p:cBhvr>
                                        <p:cTn id="6" dur="500" fill="hold"/>
                                        <p:tgtEl>
                                          <p:spTgt spid="2"/>
                                        </p:tgtEl>
                                        <p:attrNameLst>
                                          <p:attrName>ppt_x</p:attrName>
                                          <p:attrName>ppt_y</p:attrName>
                                        </p:attrNameLst>
                                      </p:cBhvr>
                                      <p:rCtr x="0" y="-15"/>
                                    </p:animMotion>
                                  </p:childTnLst>
                                </p:cTn>
                              </p:par>
                              <p:par>
                                <p:cTn id="7" presetID="17" presetClass="exit" presetSubtype="1" fill="hold" nodeType="withEffect">
                                  <p:stCondLst>
                                    <p:cond delay="0"/>
                                  </p:stCondLst>
                                  <p:childTnLst>
                                    <p:anim calcmode="lin" valueType="num">
                                      <p:cBhvr>
                                        <p:cTn id="8" dur="500"/>
                                        <p:tgtEl>
                                          <p:spTgt spid="282"/>
                                        </p:tgtEl>
                                        <p:attrNameLst>
                                          <p:attrName>ppt_x</p:attrName>
                                        </p:attrNameLst>
                                      </p:cBhvr>
                                      <p:tavLst>
                                        <p:tav tm="0">
                                          <p:val>
                                            <p:strVal val="ppt_x"/>
                                          </p:val>
                                        </p:tav>
                                        <p:tav tm="100000">
                                          <p:val>
                                            <p:strVal val="ppt_x"/>
                                          </p:val>
                                        </p:tav>
                                      </p:tavLst>
                                    </p:anim>
                                    <p:anim calcmode="lin" valueType="num">
                                      <p:cBhvr>
                                        <p:cTn id="9" dur="500"/>
                                        <p:tgtEl>
                                          <p:spTgt spid="282"/>
                                        </p:tgtEl>
                                        <p:attrNameLst>
                                          <p:attrName>ppt_y</p:attrName>
                                        </p:attrNameLst>
                                      </p:cBhvr>
                                      <p:tavLst>
                                        <p:tav tm="0">
                                          <p:val>
                                            <p:strVal val="ppt_y"/>
                                          </p:val>
                                        </p:tav>
                                        <p:tav tm="100000">
                                          <p:val>
                                            <p:strVal val="ppt_y-ppt_h/2"/>
                                          </p:val>
                                        </p:tav>
                                      </p:tavLst>
                                    </p:anim>
                                    <p:anim calcmode="lin" valueType="num">
                                      <p:cBhvr>
                                        <p:cTn id="10" dur="500"/>
                                        <p:tgtEl>
                                          <p:spTgt spid="282"/>
                                        </p:tgtEl>
                                        <p:attrNameLst>
                                          <p:attrName>ppt_w</p:attrName>
                                        </p:attrNameLst>
                                      </p:cBhvr>
                                      <p:tavLst>
                                        <p:tav tm="0">
                                          <p:val>
                                            <p:strVal val="ppt_w"/>
                                          </p:val>
                                        </p:tav>
                                        <p:tav tm="100000">
                                          <p:val>
                                            <p:strVal val="ppt_w"/>
                                          </p:val>
                                        </p:tav>
                                      </p:tavLst>
                                    </p:anim>
                                    <p:anim calcmode="lin" valueType="num">
                                      <p:cBhvr>
                                        <p:cTn id="11" dur="500"/>
                                        <p:tgtEl>
                                          <p:spTgt spid="282"/>
                                        </p:tgtEl>
                                        <p:attrNameLst>
                                          <p:attrName>ppt_h</p:attrName>
                                        </p:attrNameLst>
                                      </p:cBhvr>
                                      <p:tavLst>
                                        <p:tav tm="0">
                                          <p:val>
                                            <p:strVal val="ppt_h"/>
                                          </p:val>
                                        </p:tav>
                                        <p:tav tm="100000">
                                          <p:val>
                                            <p:fltVal val="0"/>
                                          </p:val>
                                        </p:tav>
                                      </p:tavLst>
                                    </p:anim>
                                    <p:set>
                                      <p:cBhvr>
                                        <p:cTn id="12" dur="1" fill="hold">
                                          <p:stCondLst>
                                            <p:cond delay="499"/>
                                          </p:stCondLst>
                                        </p:cTn>
                                        <p:tgtEl>
                                          <p:spTgt spid="282"/>
                                        </p:tgtEl>
                                        <p:attrNameLst>
                                          <p:attrName>style.visibility</p:attrName>
                                        </p:attrNameLst>
                                      </p:cBhvr>
                                      <p:to>
                                        <p:strVal val="hidden"/>
                                      </p:to>
                                    </p:se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5.55556E-7 7.03704E-6 L -0.24167 7.03704E-6 " pathEditMode="relative" ptsTypes="AA">
                                      <p:cBhvr>
                                        <p:cTn id="15" dur="1000" fill="hold"/>
                                        <p:tgtEl>
                                          <p:spTgt spid="283"/>
                                        </p:tgtEl>
                                        <p:attrNameLst>
                                          <p:attrName>ppt_x</p:attrName>
                                          <p:attrName>ppt_y</p:attrName>
                                        </p:attrNameLst>
                                      </p:cBhvr>
                                    </p:animMotion>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322"/>
                                        </p:tgtEl>
                                        <p:attrNameLst>
                                          <p:attrName>style.visibility</p:attrName>
                                        </p:attrNameLst>
                                      </p:cBhvr>
                                      <p:to>
                                        <p:strVal val="visible"/>
                                      </p:to>
                                    </p:set>
                                    <p:animEffect transition="in" filter="fade">
                                      <p:cBhvr>
                                        <p:cTn id="19" dur="700"/>
                                        <p:tgtEl>
                                          <p:spTgt spid="3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grpSp>
        <p:nvGrpSpPr>
          <p:cNvPr id="2" name="Group 103"/>
          <p:cNvGrpSpPr/>
          <p:nvPr/>
        </p:nvGrpSpPr>
        <p:grpSpPr>
          <a:xfrm>
            <a:off x="1828800" y="1685192"/>
            <a:ext cx="5854889" cy="5116830"/>
            <a:chOff x="1828800" y="1684020"/>
            <a:chExt cx="5854889" cy="5116830"/>
          </a:xfrm>
        </p:grpSpPr>
        <p:sp>
          <p:nvSpPr>
            <p:cNvPr id="105" name="Rectangle 104"/>
            <p:cNvSpPr/>
            <p:nvPr/>
          </p:nvSpPr>
          <p:spPr>
            <a:xfrm>
              <a:off x="1828800" y="1684020"/>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29740"/>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4020"/>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3" name="Group 310"/>
            <p:cNvGrpSpPr/>
            <p:nvPr/>
          </p:nvGrpSpPr>
          <p:grpSpPr>
            <a:xfrm>
              <a:off x="1828800" y="1703070"/>
              <a:ext cx="5854889" cy="5097780"/>
              <a:chOff x="1828800" y="1920023"/>
              <a:chExt cx="5854889" cy="5097780"/>
            </a:xfrm>
          </p:grpSpPr>
          <p:grpSp>
            <p:nvGrpSpPr>
              <p:cNvPr id="4" name="Group 202"/>
              <p:cNvGrpSpPr/>
              <p:nvPr/>
            </p:nvGrpSpPr>
            <p:grpSpPr>
              <a:xfrm>
                <a:off x="1905000" y="1920023"/>
                <a:ext cx="5005166" cy="763823"/>
                <a:chOff x="1905000" y="2186781"/>
                <a:chExt cx="5005166" cy="763823"/>
              </a:xfrm>
            </p:grpSpPr>
            <p:grpSp>
              <p:nvGrpSpPr>
                <p:cNvPr id="5" name="Group 199"/>
                <p:cNvGrpSpPr/>
                <p:nvPr/>
              </p:nvGrpSpPr>
              <p:grpSpPr>
                <a:xfrm>
                  <a:off x="1905000" y="2220116"/>
                  <a:ext cx="5005166" cy="730488"/>
                  <a:chOff x="1905000" y="2220116"/>
                  <a:chExt cx="5005166" cy="730488"/>
                </a:xfrm>
              </p:grpSpPr>
              <p:grpSp>
                <p:nvGrpSpPr>
                  <p:cNvPr id="6"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959943"/>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8" name="Group 520"/>
              <p:cNvGrpSpPr/>
              <p:nvPr/>
            </p:nvGrpSpPr>
            <p:grpSpPr>
              <a:xfrm>
                <a:off x="1838958" y="3043763"/>
                <a:ext cx="5217160" cy="814387"/>
                <a:chOff x="1791331" y="4243387"/>
                <a:chExt cx="5447669" cy="814387"/>
              </a:xfrm>
            </p:grpSpPr>
            <p:grpSp>
              <p:nvGrpSpPr>
                <p:cNvPr id="9" name="Group 498"/>
                <p:cNvGrpSpPr/>
                <p:nvPr/>
              </p:nvGrpSpPr>
              <p:grpSpPr>
                <a:xfrm>
                  <a:off x="1791331" y="4243387"/>
                  <a:ext cx="5447669" cy="814387"/>
                  <a:chOff x="1791331" y="5638800"/>
                  <a:chExt cx="5447669" cy="814387"/>
                </a:xfrm>
              </p:grpSpPr>
              <p:grpSp>
                <p:nvGrpSpPr>
                  <p:cNvPr id="10"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1"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3"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4"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5" name="Group 393"/>
              <p:cNvGrpSpPr/>
              <p:nvPr/>
            </p:nvGrpSpPr>
            <p:grpSpPr>
              <a:xfrm>
                <a:off x="1845309" y="3880376"/>
                <a:ext cx="5210814" cy="971321"/>
                <a:chOff x="1822449" y="5027613"/>
                <a:chExt cx="5210814" cy="971321"/>
              </a:xfrm>
            </p:grpSpPr>
            <p:grpSp>
              <p:nvGrpSpPr>
                <p:cNvPr id="16" name="Group 218"/>
                <p:cNvGrpSpPr/>
                <p:nvPr/>
              </p:nvGrpSpPr>
              <p:grpSpPr>
                <a:xfrm>
                  <a:off x="1822449" y="5027613"/>
                  <a:ext cx="5210814" cy="971321"/>
                  <a:chOff x="1822449" y="5027613"/>
                  <a:chExt cx="5210814" cy="971321"/>
                </a:xfrm>
              </p:grpSpPr>
              <p:grpSp>
                <p:nvGrpSpPr>
                  <p:cNvPr id="17"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8"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9"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0"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1"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2"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3" name="Group 473"/>
              <p:cNvGrpSpPr/>
              <p:nvPr/>
            </p:nvGrpSpPr>
            <p:grpSpPr>
              <a:xfrm>
                <a:off x="1832609" y="5786963"/>
                <a:ext cx="5223508" cy="838200"/>
                <a:chOff x="1784702" y="5081587"/>
                <a:chExt cx="5454298" cy="838200"/>
              </a:xfrm>
            </p:grpSpPr>
            <p:grpSp>
              <p:nvGrpSpPr>
                <p:cNvPr id="24" name="Group 450"/>
                <p:cNvGrpSpPr/>
                <p:nvPr/>
              </p:nvGrpSpPr>
              <p:grpSpPr>
                <a:xfrm>
                  <a:off x="1784702" y="5081587"/>
                  <a:ext cx="5454298" cy="838200"/>
                  <a:chOff x="1784702" y="5614987"/>
                  <a:chExt cx="5454298" cy="838200"/>
                </a:xfrm>
              </p:grpSpPr>
              <p:grpSp>
                <p:nvGrpSpPr>
                  <p:cNvPr id="25"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6"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7"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8"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9"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30" name="Group 257"/>
              <p:cNvGrpSpPr/>
              <p:nvPr/>
            </p:nvGrpSpPr>
            <p:grpSpPr>
              <a:xfrm>
                <a:off x="1911350" y="2550558"/>
                <a:ext cx="4950460" cy="205135"/>
                <a:chOff x="1911350" y="2817316"/>
                <a:chExt cx="4950460" cy="205135"/>
              </a:xfrm>
            </p:grpSpPr>
            <p:pic>
              <p:nvPicPr>
                <p:cNvPr id="185" name="Picture 184" descr="MSOL_Share_32.gif"/>
                <p:cNvPicPr>
                  <a:picLocks noChangeAspect="1"/>
                </p:cNvPicPr>
                <p:nvPr/>
              </p:nvPicPr>
              <p:blipFill>
                <a:blip r:embed="rId11">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186" name="Rectangle 185"/>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7" name="Rectangle 186"/>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8" name="Chevron 187"/>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9" name="Chevron 188"/>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1" name="Group 273"/>
              <p:cNvGrpSpPr/>
              <p:nvPr/>
            </p:nvGrpSpPr>
            <p:grpSpPr>
              <a:xfrm>
                <a:off x="1832609" y="4887803"/>
                <a:ext cx="5223508" cy="777240"/>
                <a:chOff x="1809749" y="5196840"/>
                <a:chExt cx="5223508" cy="777240"/>
              </a:xfrm>
            </p:grpSpPr>
            <p:grpSp>
              <p:nvGrpSpPr>
                <p:cNvPr id="234" name="Group 450"/>
                <p:cNvGrpSpPr/>
                <p:nvPr/>
              </p:nvGrpSpPr>
              <p:grpSpPr>
                <a:xfrm>
                  <a:off x="1809749" y="5196840"/>
                  <a:ext cx="5223508" cy="777240"/>
                  <a:chOff x="1784702" y="5654040"/>
                  <a:chExt cx="5454298" cy="777240"/>
                </a:xfrm>
              </p:grpSpPr>
              <p:grpSp>
                <p:nvGrpSpPr>
                  <p:cNvPr id="236"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237"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9"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42"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43"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3" cstate="print"/>
              <a:srcRect l="11166" t="7207" r="11111" b="9282"/>
              <a:stretch>
                <a:fillRect/>
              </a:stretch>
            </p:blipFill>
            <p:spPr bwMode="auto">
              <a:xfrm>
                <a:off x="1939206" y="2120609"/>
                <a:ext cx="185306" cy="188895"/>
              </a:xfrm>
              <a:prstGeom prst="rect">
                <a:avLst/>
              </a:prstGeom>
              <a:noFill/>
              <a:ln>
                <a:solidFill>
                  <a:schemeClr val="bg1">
                    <a:lumMod val="50000"/>
                  </a:schemeClr>
                </a:solidFill>
              </a:ln>
            </p:spPr>
          </p:pic>
          <p:sp>
            <p:nvSpPr>
              <p:cNvPr id="117" name="Rectangle 116"/>
              <p:cNvSpPr/>
              <p:nvPr/>
            </p:nvSpPr>
            <p:spPr>
              <a:xfrm>
                <a:off x="2344135" y="2067402"/>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331662"/>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2181018" y="2121106"/>
                <a:ext cx="196948" cy="182880"/>
              </a:xfrm>
              <a:prstGeom prst="rect">
                <a:avLst/>
              </a:prstGeom>
              <a:noFill/>
              <a:ln w="9525">
                <a:noFill/>
                <a:miter lim="800000"/>
                <a:headEnd/>
                <a:tailEnd/>
              </a:ln>
              <a:effectLst/>
            </p:spPr>
          </p:pic>
          <p:grpSp>
            <p:nvGrpSpPr>
              <p:cNvPr id="255" name="Group 329"/>
              <p:cNvGrpSpPr/>
              <p:nvPr/>
            </p:nvGrpSpPr>
            <p:grpSpPr>
              <a:xfrm>
                <a:off x="1828800" y="2754203"/>
                <a:ext cx="5478780" cy="482398"/>
                <a:chOff x="1828800" y="2842260"/>
                <a:chExt cx="5410200" cy="482398"/>
              </a:xfrm>
            </p:grpSpPr>
            <p:grpSp>
              <p:nvGrpSpPr>
                <p:cNvPr id="258" name="Group 327"/>
                <p:cNvGrpSpPr/>
                <p:nvPr/>
              </p:nvGrpSpPr>
              <p:grpSpPr>
                <a:xfrm>
                  <a:off x="1828800" y="2895600"/>
                  <a:ext cx="5385216" cy="429058"/>
                  <a:chOff x="1828800" y="2895600"/>
                  <a:chExt cx="5385216" cy="429058"/>
                </a:xfrm>
              </p:grpSpPr>
              <p:grpSp>
                <p:nvGrpSpPr>
                  <p:cNvPr id="259"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71" name="Group 326"/>
                  <p:cNvGrpSpPr/>
                  <p:nvPr/>
                </p:nvGrpSpPr>
                <p:grpSpPr>
                  <a:xfrm>
                    <a:off x="1833661" y="2895600"/>
                    <a:ext cx="5380355" cy="200055"/>
                    <a:chOff x="1833661" y="2895600"/>
                    <a:chExt cx="5380355" cy="200055"/>
                  </a:xfrm>
                </p:grpSpPr>
                <p:grpSp>
                  <p:nvGrpSpPr>
                    <p:cNvPr id="272" name="Group 354"/>
                    <p:cNvGrpSpPr/>
                    <p:nvPr/>
                  </p:nvGrpSpPr>
                  <p:grpSpPr>
                    <a:xfrm>
                      <a:off x="1833661" y="2895600"/>
                      <a:ext cx="5380355" cy="200055"/>
                      <a:chOff x="1903511" y="2445243"/>
                      <a:chExt cx="5380355" cy="200055"/>
                    </a:xfrm>
                  </p:grpSpPr>
                  <p:sp>
                    <p:nvSpPr>
                      <p:cNvPr id="152" name="Rectangle 151"/>
                      <p:cNvSpPr/>
                      <p:nvPr/>
                    </p:nvSpPr>
                    <p:spPr>
                      <a:xfrm>
                        <a:off x="1903511"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73"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274"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275" name="Group 449"/>
              <p:cNvGrpSpPr/>
              <p:nvPr/>
            </p:nvGrpSpPr>
            <p:grpSpPr>
              <a:xfrm>
                <a:off x="2476922" y="2533223"/>
                <a:ext cx="5206767" cy="215623"/>
                <a:chOff x="1587689" y="2809696"/>
                <a:chExt cx="5206767" cy="215623"/>
              </a:xfrm>
            </p:grpSpPr>
            <p:grpSp>
              <p:nvGrpSpPr>
                <p:cNvPr id="276" name="Group 193"/>
                <p:cNvGrpSpPr/>
                <p:nvPr/>
              </p:nvGrpSpPr>
              <p:grpSpPr>
                <a:xfrm>
                  <a:off x="1587689" y="2809875"/>
                  <a:ext cx="5206767" cy="215444"/>
                  <a:chOff x="198997" y="2809696"/>
                  <a:chExt cx="5206767" cy="215444"/>
                </a:xfrm>
              </p:grpSpPr>
              <p:sp>
                <p:nvSpPr>
                  <p:cNvPr id="134" name="Rectangle 133"/>
                  <p:cNvSpPr/>
                  <p:nvPr/>
                </p:nvSpPr>
                <p:spPr>
                  <a:xfrm>
                    <a:off x="3662946"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35" name="Oval 134"/>
                  <p:cNvSpPr/>
                  <p:nvPr/>
                </p:nvSpPr>
                <p:spPr>
                  <a:xfrm>
                    <a:off x="3574235"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6" name="Rectangle 135"/>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37" name="Oval 136"/>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8" name="Rectangle 137"/>
                  <p:cNvSpPr/>
                  <p:nvPr/>
                </p:nvSpPr>
                <p:spPr>
                  <a:xfrm>
                    <a:off x="3970475" y="2809696"/>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277" name="Group 175"/>
                <p:cNvGrpSpPr/>
                <p:nvPr/>
              </p:nvGrpSpPr>
              <p:grpSpPr>
                <a:xfrm>
                  <a:off x="2387367" y="2809696"/>
                  <a:ext cx="3032760" cy="215444"/>
                  <a:chOff x="3342415" y="2809696"/>
                  <a:chExt cx="3032760" cy="215444"/>
                </a:xfrm>
              </p:grpSpPr>
              <p:grpSp>
                <p:nvGrpSpPr>
                  <p:cNvPr id="278" name="Group 164"/>
                  <p:cNvGrpSpPr/>
                  <p:nvPr/>
                </p:nvGrpSpPr>
                <p:grpSpPr>
                  <a:xfrm>
                    <a:off x="3342415" y="2809696"/>
                    <a:ext cx="1246902" cy="215444"/>
                    <a:chOff x="2348579" y="2809696"/>
                    <a:chExt cx="1246902" cy="215444"/>
                  </a:xfrm>
                </p:grpSpPr>
                <p:sp>
                  <p:nvSpPr>
                    <p:cNvPr id="132" name="Rectangle 131"/>
                    <p:cNvSpPr/>
                    <p:nvPr/>
                  </p:nvSpPr>
                  <p:spPr>
                    <a:xfrm>
                      <a:off x="2414430" y="2809696"/>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133" name="Oval 132"/>
                    <p:cNvSpPr/>
                    <p:nvPr/>
                  </p:nvSpPr>
                  <p:spPr>
                    <a:xfrm>
                      <a:off x="2348579"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68"/>
                  <p:cNvGrpSpPr/>
                  <p:nvPr/>
                </p:nvGrpSpPr>
                <p:grpSpPr>
                  <a:xfrm>
                    <a:off x="4172995" y="2809696"/>
                    <a:ext cx="1269762" cy="215444"/>
                    <a:chOff x="3591327" y="2809696"/>
                    <a:chExt cx="1269762" cy="215444"/>
                  </a:xfrm>
                </p:grpSpPr>
                <p:sp>
                  <p:nvSpPr>
                    <p:cNvPr id="130" name="Rectangle 129"/>
                    <p:cNvSpPr/>
                    <p:nvPr/>
                  </p:nvSpPr>
                  <p:spPr>
                    <a:xfrm>
                      <a:off x="3680038"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31" name="Oval 130"/>
                    <p:cNvSpPr/>
                    <p:nvPr/>
                  </p:nvSpPr>
                  <p:spPr>
                    <a:xfrm>
                      <a:off x="359132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0" name="Group 171"/>
                  <p:cNvGrpSpPr/>
                  <p:nvPr/>
                </p:nvGrpSpPr>
                <p:grpSpPr>
                  <a:xfrm>
                    <a:off x="4893905" y="2809696"/>
                    <a:ext cx="1481270" cy="215444"/>
                    <a:chOff x="3574235" y="2809696"/>
                    <a:chExt cx="1481270" cy="215444"/>
                  </a:xfrm>
                </p:grpSpPr>
                <p:sp>
                  <p:nvSpPr>
                    <p:cNvPr id="128" name="Rectangle 127"/>
                    <p:cNvSpPr/>
                    <p:nvPr/>
                  </p:nvSpPr>
                  <p:spPr>
                    <a:xfrm>
                      <a:off x="3662946"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29" name="Oval 128"/>
                    <p:cNvSpPr/>
                    <p:nvPr/>
                  </p:nvSpPr>
                  <p:spPr>
                    <a:xfrm>
                      <a:off x="3574235"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pic>
            <p:nvPicPr>
              <p:cNvPr id="122"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1930400" y="1963203"/>
                <a:ext cx="95739" cy="88900"/>
              </a:xfrm>
              <a:prstGeom prst="rect">
                <a:avLst/>
              </a:prstGeom>
              <a:noFill/>
              <a:ln w="9525">
                <a:noFill/>
                <a:miter lim="800000"/>
                <a:headEnd/>
                <a:tailEnd/>
              </a:ln>
              <a:effectLst/>
            </p:spPr>
          </p:pic>
        </p:grpSp>
      </p:grpSp>
      <p:grpSp>
        <p:nvGrpSpPr>
          <p:cNvPr id="28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7"/>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82" name="Group 76"/>
          <p:cNvGrpSpPr/>
          <p:nvPr/>
        </p:nvGrpSpPr>
        <p:grpSpPr>
          <a:xfrm>
            <a:off x="6972136" y="1430216"/>
            <a:ext cx="2010672" cy="2314578"/>
            <a:chOff x="6950978" y="2181224"/>
            <a:chExt cx="2010672" cy="2314578"/>
          </a:xfrm>
        </p:grpSpPr>
        <p:grpSp>
          <p:nvGrpSpPr>
            <p:cNvPr id="283" name="Group 75"/>
            <p:cNvGrpSpPr/>
            <p:nvPr/>
          </p:nvGrpSpPr>
          <p:grpSpPr>
            <a:xfrm>
              <a:off x="6950978" y="2181224"/>
              <a:ext cx="2010672" cy="2314578"/>
              <a:chOff x="6950978" y="2181224"/>
              <a:chExt cx="2010672" cy="2314578"/>
            </a:xfrm>
          </p:grpSpPr>
          <p:grpSp>
            <p:nvGrpSpPr>
              <p:cNvPr id="284" name="Group 99"/>
              <p:cNvGrpSpPr/>
              <p:nvPr/>
            </p:nvGrpSpPr>
            <p:grpSpPr>
              <a:xfrm>
                <a:off x="6957591" y="2181224"/>
                <a:ext cx="2004059" cy="2314578"/>
                <a:chOff x="6987545" y="2095262"/>
                <a:chExt cx="2004059" cy="2314578"/>
              </a:xfrm>
            </p:grpSpPr>
            <p:sp>
              <p:nvSpPr>
                <p:cNvPr id="320" name="Freeform 9"/>
                <p:cNvSpPr>
                  <a:spLocks/>
                </p:cNvSpPr>
                <p:nvPr/>
              </p:nvSpPr>
              <p:spPr bwMode="auto">
                <a:xfrm rot="16200000">
                  <a:off x="6832286" y="2250521"/>
                  <a:ext cx="231457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21" name="Rectangle 320"/>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22" name="Rectangle 321"/>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23" name="Rectangle 322"/>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308" name="Rectangle 307"/>
              <p:cNvSpPr/>
              <p:nvPr/>
            </p:nvSpPr>
            <p:spPr>
              <a:xfrm>
                <a:off x="6976144" y="2727816"/>
                <a:ext cx="1863056" cy="1061829"/>
              </a:xfrm>
              <a:prstGeom prst="rect">
                <a:avLst/>
              </a:prstGeom>
            </p:spPr>
            <p:txBody>
              <a:bodyPr wrap="square">
                <a:spAutoFit/>
              </a:bodyPr>
              <a:lstStyle/>
              <a:p>
                <a:r>
                  <a:rPr lang="en-US" sz="900" dirty="0">
                    <a:solidFill>
                      <a:schemeClr val="tx2">
                        <a:lumMod val="75000"/>
                      </a:schemeClr>
                    </a:solidFill>
                    <a:latin typeface="Segoe UI" pitchFamily="34" charset="0"/>
                  </a:rPr>
                  <a:t>Mia, </a:t>
                </a:r>
              </a:p>
              <a:p>
                <a:endParaRPr lang="en-US" sz="400" dirty="0">
                  <a:solidFill>
                    <a:schemeClr val="tx2">
                      <a:lumMod val="75000"/>
                    </a:schemeClr>
                  </a:solidFill>
                  <a:latin typeface="Segoe UI" pitchFamily="34" charset="0"/>
                </a:endParaRPr>
              </a:p>
              <a:p>
                <a:r>
                  <a:rPr lang="en-US" sz="900" dirty="0">
                    <a:solidFill>
                      <a:schemeClr val="tx2">
                        <a:lumMod val="75000"/>
                      </a:schemeClr>
                    </a:solidFill>
                    <a:latin typeface="Segoe UI" pitchFamily="34" charset="0"/>
                  </a:rPr>
                  <a:t>Can you tell me if I added the right people to this Workspace?  I can’t tell because  I don’t remember their last names… </a:t>
                </a:r>
              </a:p>
              <a:p>
                <a:endParaRPr lang="en-US" sz="400" dirty="0">
                  <a:solidFill>
                    <a:schemeClr val="tx2">
                      <a:lumMod val="75000"/>
                    </a:schemeClr>
                  </a:solidFill>
                  <a:latin typeface="Segoe UI" pitchFamily="34" charset="0"/>
                </a:endParaRPr>
              </a:p>
              <a:p>
                <a:r>
                  <a:rPr lang="en-US" sz="900" dirty="0">
                    <a:solidFill>
                      <a:schemeClr val="tx2">
                        <a:lumMod val="75000"/>
                      </a:schemeClr>
                    </a:solidFill>
                    <a:latin typeface="Segoe UI" pitchFamily="34" charset="0"/>
                  </a:rPr>
                  <a:t>Thanks! </a:t>
                </a:r>
              </a:p>
            </p:txBody>
          </p:sp>
          <p:sp>
            <p:nvSpPr>
              <p:cNvPr id="309" name="Rectangle 308"/>
              <p:cNvSpPr/>
              <p:nvPr/>
            </p:nvSpPr>
            <p:spPr>
              <a:xfrm>
                <a:off x="6968455" y="2209799"/>
                <a:ext cx="1965820" cy="525011"/>
              </a:xfrm>
              <a:prstGeom prst="rect">
                <a:avLst/>
              </a:prstGeom>
              <a:solidFill>
                <a:schemeClr val="accent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6968455" y="3810000"/>
                <a:ext cx="1965820" cy="685800"/>
              </a:xfrm>
              <a:prstGeom prst="rect">
                <a:avLst/>
              </a:prstGeom>
              <a:solidFill>
                <a:schemeClr val="accent1">
                  <a:alpha val="2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6985233" y="3826778"/>
                <a:ext cx="481222" cy="627288"/>
              </a:xfrm>
              <a:prstGeom prst="rect">
                <a:avLst/>
              </a:prstGeom>
            </p:spPr>
            <p:txBody>
              <a:bodyPr wrap="none">
                <a:spAutoFit/>
              </a:bodyPr>
              <a:lstStyle/>
              <a:p>
                <a:pPr>
                  <a:lnSpc>
                    <a:spcPct val="150000"/>
                  </a:lnSpc>
                </a:pPr>
                <a:r>
                  <a:rPr lang="en-US" sz="800" dirty="0">
                    <a:solidFill>
                      <a:schemeClr val="accent1">
                        <a:lumMod val="75000"/>
                      </a:schemeClr>
                    </a:solidFill>
                  </a:rPr>
                  <a:t>Reply </a:t>
                </a:r>
              </a:p>
              <a:p>
                <a:pPr>
                  <a:lnSpc>
                    <a:spcPct val="150000"/>
                  </a:lnSpc>
                </a:pPr>
                <a:r>
                  <a:rPr lang="en-US" sz="800" dirty="0">
                    <a:solidFill>
                      <a:schemeClr val="accent1">
                        <a:lumMod val="75000"/>
                      </a:schemeClr>
                    </a:solidFill>
                  </a:rPr>
                  <a:t>Close</a:t>
                </a:r>
              </a:p>
              <a:p>
                <a:pPr>
                  <a:lnSpc>
                    <a:spcPct val="150000"/>
                  </a:lnSpc>
                </a:pPr>
                <a:r>
                  <a:rPr lang="en-US" sz="800" dirty="0">
                    <a:solidFill>
                      <a:schemeClr val="accent1">
                        <a:lumMod val="75000"/>
                      </a:schemeClr>
                    </a:solidFill>
                  </a:rPr>
                  <a:t>Delete </a:t>
                </a:r>
              </a:p>
            </p:txBody>
          </p:sp>
          <p:grpSp>
            <p:nvGrpSpPr>
              <p:cNvPr id="285" name="Group 67"/>
              <p:cNvGrpSpPr/>
              <p:nvPr/>
            </p:nvGrpSpPr>
            <p:grpSpPr>
              <a:xfrm rot="1951928">
                <a:off x="7020821" y="2241312"/>
                <a:ext cx="230825" cy="389518"/>
                <a:chOff x="7239000" y="3810000"/>
                <a:chExt cx="304800" cy="514350"/>
              </a:xfrm>
              <a:solidFill>
                <a:schemeClr val="accent1">
                  <a:lumMod val="40000"/>
                  <a:lumOff val="60000"/>
                </a:schemeClr>
              </a:solidFill>
            </p:grpSpPr>
            <p:sp>
              <p:nvSpPr>
                <p:cNvPr id="316" name="Donut 315"/>
                <p:cNvSpPr/>
                <p:nvPr/>
              </p:nvSpPr>
              <p:spPr>
                <a:xfrm>
                  <a:off x="7239000" y="3810000"/>
                  <a:ext cx="304800" cy="228600"/>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7" name="Rectangle 316"/>
                <p:cNvSpPr/>
                <p:nvPr/>
              </p:nvSpPr>
              <p:spPr>
                <a:xfrm>
                  <a:off x="7353300" y="4019550"/>
                  <a:ext cx="76200" cy="304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8" name="Rectangle 317"/>
                <p:cNvSpPr/>
                <p:nvPr/>
              </p:nvSpPr>
              <p:spPr>
                <a:xfrm rot="5400000">
                  <a:off x="7443787" y="4230687"/>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9" name="Rectangle 318"/>
                <p:cNvSpPr/>
                <p:nvPr/>
              </p:nvSpPr>
              <p:spPr>
                <a:xfrm rot="5400000">
                  <a:off x="7443787" y="4151313"/>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313" name="Rectangle 312"/>
              <p:cNvSpPr/>
              <p:nvPr/>
            </p:nvSpPr>
            <p:spPr>
              <a:xfrm>
                <a:off x="6950978" y="2190690"/>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Private Message </a:t>
                </a:r>
                <a:br>
                  <a:rPr lang="en-US" sz="1000" b="1" dirty="0">
                    <a:solidFill>
                      <a:schemeClr val="accent1">
                        <a:lumMod val="75000"/>
                      </a:schemeClr>
                    </a:solidFill>
                    <a:latin typeface="Segoe UI" pitchFamily="34" charset="0"/>
                  </a:rPr>
                </a:br>
                <a:r>
                  <a:rPr lang="en-US" sz="1000" b="1" dirty="0">
                    <a:solidFill>
                      <a:schemeClr val="accent1">
                        <a:lumMod val="75000"/>
                      </a:schemeClr>
                    </a:solidFill>
                    <a:latin typeface="Segoe UI" pitchFamily="34" charset="0"/>
                  </a:rPr>
                  <a:t>from Deanna Lee</a:t>
                </a:r>
              </a:p>
            </p:txBody>
          </p:sp>
          <p:sp>
            <p:nvSpPr>
              <p:cNvPr id="314" name="Rectangle 313"/>
              <p:cNvSpPr/>
              <p:nvPr/>
            </p:nvSpPr>
            <p:spPr>
              <a:xfrm>
                <a:off x="7162800" y="2522989"/>
                <a:ext cx="1143000" cy="215444"/>
              </a:xfrm>
              <a:prstGeom prst="rect">
                <a:avLst/>
              </a:prstGeom>
            </p:spPr>
            <p:txBody>
              <a:bodyPr wrap="square">
                <a:spAutoFit/>
              </a:bodyPr>
              <a:lstStyle/>
              <a:p>
                <a:r>
                  <a:rPr lang="en-US" sz="800" dirty="0">
                    <a:solidFill>
                      <a:schemeClr val="accent1">
                        <a:lumMod val="75000"/>
                      </a:schemeClr>
                    </a:solidFill>
                  </a:rPr>
                  <a:t>TODAY  --  4:15 PM</a:t>
                </a:r>
              </a:p>
            </p:txBody>
          </p:sp>
          <p:sp>
            <p:nvSpPr>
              <p:cNvPr id="315" name="Rectangle 314"/>
              <p:cNvSpPr/>
              <p:nvPr/>
            </p:nvSpPr>
            <p:spPr>
              <a:xfrm>
                <a:off x="8056042" y="3826778"/>
                <a:ext cx="670376" cy="646331"/>
              </a:xfrm>
              <a:prstGeom prst="rect">
                <a:avLst/>
              </a:prstGeom>
            </p:spPr>
            <p:txBody>
              <a:bodyPr wrap="none">
                <a:spAutoFit/>
              </a:bodyPr>
              <a:lstStyle/>
              <a:p>
                <a:pPr>
                  <a:lnSpc>
                    <a:spcPct val="150000"/>
                  </a:lnSpc>
                </a:pPr>
                <a:r>
                  <a:rPr lang="en-US" sz="800" dirty="0">
                    <a:solidFill>
                      <a:schemeClr val="accent1">
                        <a:lumMod val="75000"/>
                      </a:schemeClr>
                    </a:solidFill>
                  </a:rPr>
                  <a:t>Archive</a:t>
                </a:r>
              </a:p>
              <a:p>
                <a:pPr>
                  <a:lnSpc>
                    <a:spcPct val="150000"/>
                  </a:lnSpc>
                </a:pPr>
                <a:r>
                  <a:rPr lang="en-US" sz="800" dirty="0">
                    <a:solidFill>
                      <a:schemeClr val="accent1">
                        <a:lumMod val="75000"/>
                      </a:schemeClr>
                    </a:solidFill>
                  </a:rPr>
                  <a:t>Go to Inbox</a:t>
                </a:r>
              </a:p>
              <a:p>
                <a:pPr>
                  <a:lnSpc>
                    <a:spcPct val="150000"/>
                  </a:lnSpc>
                </a:pPr>
                <a:r>
                  <a:rPr lang="en-US" sz="800" dirty="0">
                    <a:solidFill>
                      <a:schemeClr val="accent1">
                        <a:lumMod val="75000"/>
                      </a:schemeClr>
                    </a:solidFill>
                  </a:rPr>
                  <a:t>More…</a:t>
                </a:r>
              </a:p>
            </p:txBody>
          </p:sp>
        </p:grpSp>
        <p:pic>
          <p:nvPicPr>
            <p:cNvPr id="306" name="Picture 2"/>
            <p:cNvPicPr>
              <a:picLocks noChangeAspect="1" noChangeArrowheads="1"/>
            </p:cNvPicPr>
            <p:nvPr/>
          </p:nvPicPr>
          <p:blipFill>
            <a:blip r:embed="rId19" cstate="print"/>
            <a:srcRect/>
            <a:stretch>
              <a:fillRect/>
            </a:stretch>
          </p:blipFill>
          <p:spPr bwMode="auto">
            <a:xfrm>
              <a:off x="8272244" y="2227277"/>
              <a:ext cx="571500" cy="571500"/>
            </a:xfrm>
            <a:prstGeom prst="rect">
              <a:avLst/>
            </a:prstGeom>
            <a:noFill/>
            <a:ln w="9525">
              <a:noFill/>
              <a:miter lim="800000"/>
              <a:headEnd/>
              <a:tailEnd/>
            </a:ln>
            <a:effectLst/>
          </p:spPr>
        </p:pic>
      </p:grpSp>
      <p:grpSp>
        <p:nvGrpSpPr>
          <p:cNvPr id="286"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287"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8"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1000" fill="hold"/>
                                        <p:tgtEl>
                                          <p:spTgt spid="28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grpSp>
        <p:nvGrpSpPr>
          <p:cNvPr id="2" name="Group 103"/>
          <p:cNvGrpSpPr/>
          <p:nvPr/>
        </p:nvGrpSpPr>
        <p:grpSpPr>
          <a:xfrm>
            <a:off x="1828800" y="1685192"/>
            <a:ext cx="5854889" cy="5116830"/>
            <a:chOff x="1828800" y="1684020"/>
            <a:chExt cx="5854889" cy="5116830"/>
          </a:xfrm>
        </p:grpSpPr>
        <p:sp>
          <p:nvSpPr>
            <p:cNvPr id="105" name="Rectangle 104"/>
            <p:cNvSpPr/>
            <p:nvPr/>
          </p:nvSpPr>
          <p:spPr>
            <a:xfrm>
              <a:off x="1828800" y="1684020"/>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29740"/>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4020"/>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3" name="Group 310"/>
            <p:cNvGrpSpPr/>
            <p:nvPr/>
          </p:nvGrpSpPr>
          <p:grpSpPr>
            <a:xfrm>
              <a:off x="1828800" y="1703070"/>
              <a:ext cx="5854889" cy="5097780"/>
              <a:chOff x="1828800" y="1920023"/>
              <a:chExt cx="5854889" cy="5097780"/>
            </a:xfrm>
          </p:grpSpPr>
          <p:grpSp>
            <p:nvGrpSpPr>
              <p:cNvPr id="4" name="Group 202"/>
              <p:cNvGrpSpPr/>
              <p:nvPr/>
            </p:nvGrpSpPr>
            <p:grpSpPr>
              <a:xfrm>
                <a:off x="1905000" y="1920023"/>
                <a:ext cx="5005166" cy="763823"/>
                <a:chOff x="1905000" y="2186781"/>
                <a:chExt cx="5005166" cy="763823"/>
              </a:xfrm>
            </p:grpSpPr>
            <p:grpSp>
              <p:nvGrpSpPr>
                <p:cNvPr id="5" name="Group 199"/>
                <p:cNvGrpSpPr/>
                <p:nvPr/>
              </p:nvGrpSpPr>
              <p:grpSpPr>
                <a:xfrm>
                  <a:off x="1905000" y="2220116"/>
                  <a:ext cx="5005166" cy="730488"/>
                  <a:chOff x="1905000" y="2220116"/>
                  <a:chExt cx="5005166" cy="730488"/>
                </a:xfrm>
              </p:grpSpPr>
              <p:grpSp>
                <p:nvGrpSpPr>
                  <p:cNvPr id="6"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28800" y="2959943"/>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8" name="Group 520"/>
              <p:cNvGrpSpPr/>
              <p:nvPr/>
            </p:nvGrpSpPr>
            <p:grpSpPr>
              <a:xfrm>
                <a:off x="1838958" y="3043763"/>
                <a:ext cx="5217160" cy="814387"/>
                <a:chOff x="1791331" y="4243387"/>
                <a:chExt cx="5447669" cy="814387"/>
              </a:xfrm>
            </p:grpSpPr>
            <p:grpSp>
              <p:nvGrpSpPr>
                <p:cNvPr id="9" name="Group 498"/>
                <p:cNvGrpSpPr/>
                <p:nvPr/>
              </p:nvGrpSpPr>
              <p:grpSpPr>
                <a:xfrm>
                  <a:off x="1791331" y="4243387"/>
                  <a:ext cx="5447669" cy="814387"/>
                  <a:chOff x="1791331" y="5638800"/>
                  <a:chExt cx="5447669" cy="814387"/>
                </a:xfrm>
              </p:grpSpPr>
              <p:grpSp>
                <p:nvGrpSpPr>
                  <p:cNvPr id="10"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1"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3"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4"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5" name="Group 393"/>
              <p:cNvGrpSpPr/>
              <p:nvPr/>
            </p:nvGrpSpPr>
            <p:grpSpPr>
              <a:xfrm>
                <a:off x="1845309" y="3880376"/>
                <a:ext cx="5210814" cy="971321"/>
                <a:chOff x="1822449" y="5027613"/>
                <a:chExt cx="5210814" cy="971321"/>
              </a:xfrm>
            </p:grpSpPr>
            <p:grpSp>
              <p:nvGrpSpPr>
                <p:cNvPr id="16" name="Group 218"/>
                <p:cNvGrpSpPr/>
                <p:nvPr/>
              </p:nvGrpSpPr>
              <p:grpSpPr>
                <a:xfrm>
                  <a:off x="1822449" y="5027613"/>
                  <a:ext cx="5210814" cy="971321"/>
                  <a:chOff x="1822449" y="5027613"/>
                  <a:chExt cx="5210814" cy="971321"/>
                </a:xfrm>
              </p:grpSpPr>
              <p:grpSp>
                <p:nvGrpSpPr>
                  <p:cNvPr id="17"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8"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9"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0"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1"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2"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3" name="Group 473"/>
              <p:cNvGrpSpPr/>
              <p:nvPr/>
            </p:nvGrpSpPr>
            <p:grpSpPr>
              <a:xfrm>
                <a:off x="1832609" y="5786963"/>
                <a:ext cx="5223508" cy="838200"/>
                <a:chOff x="1784702" y="5081587"/>
                <a:chExt cx="5454298" cy="838200"/>
              </a:xfrm>
            </p:grpSpPr>
            <p:grpSp>
              <p:nvGrpSpPr>
                <p:cNvPr id="24" name="Group 450"/>
                <p:cNvGrpSpPr/>
                <p:nvPr/>
              </p:nvGrpSpPr>
              <p:grpSpPr>
                <a:xfrm>
                  <a:off x="1784702" y="5081587"/>
                  <a:ext cx="5454298" cy="838200"/>
                  <a:chOff x="1784702" y="5614987"/>
                  <a:chExt cx="5454298" cy="838200"/>
                </a:xfrm>
              </p:grpSpPr>
              <p:grpSp>
                <p:nvGrpSpPr>
                  <p:cNvPr id="25"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6"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7"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8"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9"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30" name="Group 257"/>
              <p:cNvGrpSpPr/>
              <p:nvPr/>
            </p:nvGrpSpPr>
            <p:grpSpPr>
              <a:xfrm>
                <a:off x="1911350" y="2550558"/>
                <a:ext cx="4950460" cy="205135"/>
                <a:chOff x="1911350" y="2817316"/>
                <a:chExt cx="4950460" cy="205135"/>
              </a:xfrm>
            </p:grpSpPr>
            <p:pic>
              <p:nvPicPr>
                <p:cNvPr id="185" name="Picture 184" descr="MSOL_Share_32.gif"/>
                <p:cNvPicPr>
                  <a:picLocks noChangeAspect="1"/>
                </p:cNvPicPr>
                <p:nvPr/>
              </p:nvPicPr>
              <p:blipFill>
                <a:blip r:embed="rId11">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186" name="Rectangle 185"/>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7" name="Rectangle 186"/>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8" name="Chevron 187"/>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9" name="Chevron 188"/>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1" name="Group 273"/>
              <p:cNvGrpSpPr/>
              <p:nvPr/>
            </p:nvGrpSpPr>
            <p:grpSpPr>
              <a:xfrm>
                <a:off x="1832609" y="4887803"/>
                <a:ext cx="5223508" cy="777240"/>
                <a:chOff x="1809749" y="5196840"/>
                <a:chExt cx="5223508" cy="777240"/>
              </a:xfrm>
            </p:grpSpPr>
            <p:grpSp>
              <p:nvGrpSpPr>
                <p:cNvPr id="234" name="Group 450"/>
                <p:cNvGrpSpPr/>
                <p:nvPr/>
              </p:nvGrpSpPr>
              <p:grpSpPr>
                <a:xfrm>
                  <a:off x="1809749" y="5196840"/>
                  <a:ext cx="5223508" cy="777240"/>
                  <a:chOff x="1784702" y="5654040"/>
                  <a:chExt cx="5454298" cy="777240"/>
                </a:xfrm>
              </p:grpSpPr>
              <p:grpSp>
                <p:nvGrpSpPr>
                  <p:cNvPr id="236"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237"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9"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42"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43"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2"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3" cstate="print"/>
              <a:srcRect l="11166" t="7207" r="11111" b="9282"/>
              <a:stretch>
                <a:fillRect/>
              </a:stretch>
            </p:blipFill>
            <p:spPr bwMode="auto">
              <a:xfrm>
                <a:off x="1939206" y="2120609"/>
                <a:ext cx="185306" cy="188895"/>
              </a:xfrm>
              <a:prstGeom prst="rect">
                <a:avLst/>
              </a:prstGeom>
              <a:noFill/>
              <a:ln>
                <a:solidFill>
                  <a:schemeClr val="bg1">
                    <a:lumMod val="50000"/>
                  </a:schemeClr>
                </a:solidFill>
              </a:ln>
            </p:spPr>
          </p:pic>
          <p:sp>
            <p:nvSpPr>
              <p:cNvPr id="117" name="Rectangle 116"/>
              <p:cNvSpPr/>
              <p:nvPr/>
            </p:nvSpPr>
            <p:spPr>
              <a:xfrm>
                <a:off x="2344135" y="2067402"/>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331662"/>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2181018" y="2121106"/>
                <a:ext cx="196948" cy="182880"/>
              </a:xfrm>
              <a:prstGeom prst="rect">
                <a:avLst/>
              </a:prstGeom>
              <a:noFill/>
              <a:ln w="9525">
                <a:noFill/>
                <a:miter lim="800000"/>
                <a:headEnd/>
                <a:tailEnd/>
              </a:ln>
              <a:effectLst/>
            </p:spPr>
          </p:pic>
          <p:grpSp>
            <p:nvGrpSpPr>
              <p:cNvPr id="255" name="Group 329"/>
              <p:cNvGrpSpPr/>
              <p:nvPr/>
            </p:nvGrpSpPr>
            <p:grpSpPr>
              <a:xfrm>
                <a:off x="1828800" y="2754203"/>
                <a:ext cx="5478780" cy="482398"/>
                <a:chOff x="1828800" y="2842260"/>
                <a:chExt cx="5410200" cy="482398"/>
              </a:xfrm>
            </p:grpSpPr>
            <p:grpSp>
              <p:nvGrpSpPr>
                <p:cNvPr id="258" name="Group 327"/>
                <p:cNvGrpSpPr/>
                <p:nvPr/>
              </p:nvGrpSpPr>
              <p:grpSpPr>
                <a:xfrm>
                  <a:off x="1828800" y="2876548"/>
                  <a:ext cx="5408319" cy="448110"/>
                  <a:chOff x="1828800" y="2876548"/>
                  <a:chExt cx="5408319" cy="448110"/>
                </a:xfrm>
              </p:grpSpPr>
              <p:grpSp>
                <p:nvGrpSpPr>
                  <p:cNvPr id="259"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71" name="Group 326"/>
                  <p:cNvGrpSpPr/>
                  <p:nvPr/>
                </p:nvGrpSpPr>
                <p:grpSpPr>
                  <a:xfrm>
                    <a:off x="1833660" y="2876548"/>
                    <a:ext cx="5403459" cy="200055"/>
                    <a:chOff x="1833660" y="2876548"/>
                    <a:chExt cx="5403459" cy="200055"/>
                  </a:xfrm>
                </p:grpSpPr>
                <p:grpSp>
                  <p:nvGrpSpPr>
                    <p:cNvPr id="272" name="Group 354"/>
                    <p:cNvGrpSpPr/>
                    <p:nvPr/>
                  </p:nvGrpSpPr>
                  <p:grpSpPr>
                    <a:xfrm>
                      <a:off x="1833660" y="2876548"/>
                      <a:ext cx="5403459" cy="200055"/>
                      <a:chOff x="1903510" y="2426191"/>
                      <a:chExt cx="5403459" cy="200055"/>
                    </a:xfrm>
                  </p:grpSpPr>
                  <p:sp>
                    <p:nvSpPr>
                      <p:cNvPr id="152" name="Rectangle 15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73" name="Group 174"/>
                      <p:cNvGrpSpPr/>
                      <p:nvPr/>
                    </p:nvGrpSpPr>
                    <p:grpSpPr>
                      <a:xfrm>
                        <a:off x="2514600" y="2426191"/>
                        <a:ext cx="4114800" cy="200055"/>
                        <a:chOff x="2514600" y="3445187"/>
                        <a:chExt cx="4114800" cy="200055"/>
                      </a:xfrm>
                    </p:grpSpPr>
                    <p:sp>
                      <p:nvSpPr>
                        <p:cNvPr id="156" name="TextBox 15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274"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275" name="Group 449"/>
              <p:cNvGrpSpPr/>
              <p:nvPr/>
            </p:nvGrpSpPr>
            <p:grpSpPr>
              <a:xfrm>
                <a:off x="2476922" y="2533223"/>
                <a:ext cx="5206767" cy="215623"/>
                <a:chOff x="1587689" y="2809696"/>
                <a:chExt cx="5206767" cy="215623"/>
              </a:xfrm>
            </p:grpSpPr>
            <p:grpSp>
              <p:nvGrpSpPr>
                <p:cNvPr id="276" name="Group 193"/>
                <p:cNvGrpSpPr/>
                <p:nvPr/>
              </p:nvGrpSpPr>
              <p:grpSpPr>
                <a:xfrm>
                  <a:off x="1587689" y="2809875"/>
                  <a:ext cx="5206767" cy="215444"/>
                  <a:chOff x="198997" y="2809696"/>
                  <a:chExt cx="5206767" cy="215444"/>
                </a:xfrm>
              </p:grpSpPr>
              <p:sp>
                <p:nvSpPr>
                  <p:cNvPr id="134" name="Rectangle 133"/>
                  <p:cNvSpPr/>
                  <p:nvPr/>
                </p:nvSpPr>
                <p:spPr>
                  <a:xfrm>
                    <a:off x="3662946"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35" name="Oval 134"/>
                  <p:cNvSpPr/>
                  <p:nvPr/>
                </p:nvSpPr>
                <p:spPr>
                  <a:xfrm>
                    <a:off x="3574235"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6" name="Rectangle 135"/>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37" name="Oval 136"/>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8" name="Rectangle 137"/>
                  <p:cNvSpPr/>
                  <p:nvPr/>
                </p:nvSpPr>
                <p:spPr>
                  <a:xfrm>
                    <a:off x="3970475" y="2809696"/>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277" name="Group 175"/>
                <p:cNvGrpSpPr/>
                <p:nvPr/>
              </p:nvGrpSpPr>
              <p:grpSpPr>
                <a:xfrm>
                  <a:off x="2387367" y="2809696"/>
                  <a:ext cx="3032760" cy="215444"/>
                  <a:chOff x="3342415" y="2809696"/>
                  <a:chExt cx="3032760" cy="215444"/>
                </a:xfrm>
              </p:grpSpPr>
              <p:grpSp>
                <p:nvGrpSpPr>
                  <p:cNvPr id="278" name="Group 164"/>
                  <p:cNvGrpSpPr/>
                  <p:nvPr/>
                </p:nvGrpSpPr>
                <p:grpSpPr>
                  <a:xfrm>
                    <a:off x="3342415" y="2809696"/>
                    <a:ext cx="1246902" cy="215444"/>
                    <a:chOff x="2348579" y="2809696"/>
                    <a:chExt cx="1246902" cy="215444"/>
                  </a:xfrm>
                </p:grpSpPr>
                <p:sp>
                  <p:nvSpPr>
                    <p:cNvPr id="132" name="Rectangle 131"/>
                    <p:cNvSpPr/>
                    <p:nvPr/>
                  </p:nvSpPr>
                  <p:spPr>
                    <a:xfrm>
                      <a:off x="2414430" y="2809696"/>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133" name="Oval 132"/>
                    <p:cNvSpPr/>
                    <p:nvPr/>
                  </p:nvSpPr>
                  <p:spPr>
                    <a:xfrm>
                      <a:off x="2348579"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68"/>
                  <p:cNvGrpSpPr/>
                  <p:nvPr/>
                </p:nvGrpSpPr>
                <p:grpSpPr>
                  <a:xfrm>
                    <a:off x="4172995" y="2809696"/>
                    <a:ext cx="1269762" cy="215444"/>
                    <a:chOff x="3591327" y="2809696"/>
                    <a:chExt cx="1269762" cy="215444"/>
                  </a:xfrm>
                </p:grpSpPr>
                <p:sp>
                  <p:nvSpPr>
                    <p:cNvPr id="130" name="Rectangle 129"/>
                    <p:cNvSpPr/>
                    <p:nvPr/>
                  </p:nvSpPr>
                  <p:spPr>
                    <a:xfrm>
                      <a:off x="3680038"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31" name="Oval 130"/>
                    <p:cNvSpPr/>
                    <p:nvPr/>
                  </p:nvSpPr>
                  <p:spPr>
                    <a:xfrm>
                      <a:off x="359132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0" name="Group 171"/>
                  <p:cNvGrpSpPr/>
                  <p:nvPr/>
                </p:nvGrpSpPr>
                <p:grpSpPr>
                  <a:xfrm>
                    <a:off x="4893905" y="2809696"/>
                    <a:ext cx="1481270" cy="215444"/>
                    <a:chOff x="3574235" y="2809696"/>
                    <a:chExt cx="1481270" cy="215444"/>
                  </a:xfrm>
                </p:grpSpPr>
                <p:sp>
                  <p:nvSpPr>
                    <p:cNvPr id="128" name="Rectangle 127"/>
                    <p:cNvSpPr/>
                    <p:nvPr/>
                  </p:nvSpPr>
                  <p:spPr>
                    <a:xfrm>
                      <a:off x="3662946"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29" name="Oval 128"/>
                    <p:cNvSpPr/>
                    <p:nvPr/>
                  </p:nvSpPr>
                  <p:spPr>
                    <a:xfrm>
                      <a:off x="3574235"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pic>
            <p:nvPicPr>
              <p:cNvPr id="122" name="Picture 3"/>
              <p:cNvPicPr>
                <a:picLocks noChangeAspect="1" noChangeArrowheads="1"/>
              </p:cNvPicPr>
              <p:nvPr/>
            </p:nvPicPr>
            <p:blipFill>
              <a:blip r:embed="rId14">
                <a:duotone>
                  <a:prstClr val="black"/>
                  <a:schemeClr val="accent3">
                    <a:tint val="45000"/>
                    <a:satMod val="400000"/>
                  </a:schemeClr>
                </a:duotone>
              </a:blip>
              <a:srcRect/>
              <a:stretch>
                <a:fillRect/>
              </a:stretch>
            </p:blipFill>
            <p:spPr bwMode="auto">
              <a:xfrm>
                <a:off x="1930400" y="1963203"/>
                <a:ext cx="95739" cy="88900"/>
              </a:xfrm>
              <a:prstGeom prst="rect">
                <a:avLst/>
              </a:prstGeom>
              <a:noFill/>
              <a:ln w="9525">
                <a:noFill/>
                <a:miter lim="800000"/>
                <a:headEnd/>
                <a:tailEnd/>
              </a:ln>
              <a:effectLst/>
            </p:spPr>
          </p:pic>
        </p:grpSp>
      </p:grpSp>
      <p:grpSp>
        <p:nvGrpSpPr>
          <p:cNvPr id="28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7"/>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82"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283"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4"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11" name="Rectangle 210">
            <a:hlinkClick r:id="" action="ppaction://hlinkshowjump?jump=nextslide"/>
          </p:cNvPr>
          <p:cNvSpPr/>
          <p:nvPr/>
        </p:nvSpPr>
        <p:spPr>
          <a:xfrm flipV="1">
            <a:off x="6692900" y="2286000"/>
            <a:ext cx="27305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fade">
                                      <p:cBhvr>
                                        <p:cTn id="7" dur="7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6" name="Group 189"/>
          <p:cNvGrpSpPr/>
          <p:nvPr/>
        </p:nvGrpSpPr>
        <p:grpSpPr>
          <a:xfrm>
            <a:off x="1828800" y="2538422"/>
            <a:ext cx="5478780" cy="4263600"/>
            <a:chOff x="1828800" y="2538422"/>
            <a:chExt cx="5478780" cy="4263600"/>
          </a:xfrm>
        </p:grpSpPr>
        <p:sp>
          <p:nvSpPr>
            <p:cNvPr id="110" name="Rectangle 109"/>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234"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9"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242" name="Group 329"/>
            <p:cNvGrpSpPr/>
            <p:nvPr/>
          </p:nvGrpSpPr>
          <p:grpSpPr>
            <a:xfrm>
              <a:off x="1828800" y="2538422"/>
              <a:ext cx="5478780" cy="482398"/>
              <a:chOff x="1828800" y="2842260"/>
              <a:chExt cx="5410200" cy="482398"/>
            </a:xfrm>
          </p:grpSpPr>
          <p:grpSp>
            <p:nvGrpSpPr>
              <p:cNvPr id="243" name="Group 327"/>
              <p:cNvGrpSpPr/>
              <p:nvPr/>
            </p:nvGrpSpPr>
            <p:grpSpPr>
              <a:xfrm>
                <a:off x="1828800" y="2876548"/>
                <a:ext cx="5408319" cy="448110"/>
                <a:chOff x="1828800" y="2876548"/>
                <a:chExt cx="5408319" cy="448110"/>
              </a:xfrm>
            </p:grpSpPr>
            <p:grpSp>
              <p:nvGrpSpPr>
                <p:cNvPr id="255"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8" name="Group 326"/>
                <p:cNvGrpSpPr/>
                <p:nvPr/>
              </p:nvGrpSpPr>
              <p:grpSpPr>
                <a:xfrm>
                  <a:off x="1833660" y="2876548"/>
                  <a:ext cx="5403459" cy="200055"/>
                  <a:chOff x="1833660" y="2876548"/>
                  <a:chExt cx="5403459" cy="200055"/>
                </a:xfrm>
              </p:grpSpPr>
              <p:grpSp>
                <p:nvGrpSpPr>
                  <p:cNvPr id="259" name="Group 354"/>
                  <p:cNvGrpSpPr/>
                  <p:nvPr/>
                </p:nvGrpSpPr>
                <p:grpSpPr>
                  <a:xfrm>
                    <a:off x="1833660" y="2876548"/>
                    <a:ext cx="5403459" cy="200055"/>
                    <a:chOff x="1903510" y="2426191"/>
                    <a:chExt cx="5403459" cy="200055"/>
                  </a:xfrm>
                </p:grpSpPr>
                <p:sp>
                  <p:nvSpPr>
                    <p:cNvPr id="152" name="Rectangle 15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71" name="Group 174"/>
                    <p:cNvGrpSpPr/>
                    <p:nvPr/>
                  </p:nvGrpSpPr>
                  <p:grpSpPr>
                    <a:xfrm>
                      <a:off x="2514600" y="2426191"/>
                      <a:ext cx="4114800" cy="200055"/>
                      <a:chOff x="2514600" y="3445187"/>
                      <a:chExt cx="4114800" cy="200055"/>
                    </a:xfrm>
                  </p:grpSpPr>
                  <p:sp>
                    <p:nvSpPr>
                      <p:cNvPr id="156" name="TextBox 15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272"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273" name="Group 220"/>
          <p:cNvGrpSpPr/>
          <p:nvPr/>
        </p:nvGrpSpPr>
        <p:grpSpPr>
          <a:xfrm>
            <a:off x="1911350" y="2317442"/>
            <a:ext cx="5772339" cy="222470"/>
            <a:chOff x="1911350" y="2317442"/>
            <a:chExt cx="5772339" cy="222470"/>
          </a:xfrm>
        </p:grpSpPr>
        <p:grpSp>
          <p:nvGrpSpPr>
            <p:cNvPr id="274" name="Group 257"/>
            <p:cNvGrpSpPr/>
            <p:nvPr/>
          </p:nvGrpSpPr>
          <p:grpSpPr>
            <a:xfrm>
              <a:off x="1911350" y="2334777"/>
              <a:ext cx="4950460" cy="205135"/>
              <a:chOff x="1911350" y="2817316"/>
              <a:chExt cx="4950460" cy="205135"/>
            </a:xfrm>
          </p:grpSpPr>
          <p:pic>
            <p:nvPicPr>
              <p:cNvPr id="185" name="Picture 184" descr="MSOL_Share_32.gif"/>
              <p:cNvPicPr>
                <a:picLocks noChangeAspect="1"/>
              </p:cNvPicPr>
              <p:nvPr/>
            </p:nvPicPr>
            <p:blipFill>
              <a:blip r:embed="rId15">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186" name="Rectangle 185"/>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187" name="Rectangle 186"/>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188" name="Chevron 187"/>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9" name="Chevron 188"/>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75" name="Group 449"/>
            <p:cNvGrpSpPr/>
            <p:nvPr/>
          </p:nvGrpSpPr>
          <p:grpSpPr>
            <a:xfrm>
              <a:off x="2476922" y="2317442"/>
              <a:ext cx="5206767" cy="215623"/>
              <a:chOff x="1587689" y="2809696"/>
              <a:chExt cx="5206767" cy="215623"/>
            </a:xfrm>
          </p:grpSpPr>
          <p:grpSp>
            <p:nvGrpSpPr>
              <p:cNvPr id="276" name="Group 193"/>
              <p:cNvGrpSpPr/>
              <p:nvPr/>
            </p:nvGrpSpPr>
            <p:grpSpPr>
              <a:xfrm>
                <a:off x="1587689" y="2809875"/>
                <a:ext cx="5206767" cy="215444"/>
                <a:chOff x="198997" y="2809696"/>
                <a:chExt cx="5206767" cy="215444"/>
              </a:xfrm>
            </p:grpSpPr>
            <p:sp>
              <p:nvSpPr>
                <p:cNvPr id="134" name="Rectangle 133"/>
                <p:cNvSpPr/>
                <p:nvPr/>
              </p:nvSpPr>
              <p:spPr>
                <a:xfrm>
                  <a:off x="3662946"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35" name="Oval 134"/>
                <p:cNvSpPr/>
                <p:nvPr/>
              </p:nvSpPr>
              <p:spPr>
                <a:xfrm>
                  <a:off x="3574235"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6" name="Rectangle 135"/>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37" name="Oval 136"/>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38" name="Rectangle 137"/>
                <p:cNvSpPr/>
                <p:nvPr/>
              </p:nvSpPr>
              <p:spPr>
                <a:xfrm>
                  <a:off x="3970475" y="2809696"/>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277" name="Group 175"/>
              <p:cNvGrpSpPr/>
              <p:nvPr/>
            </p:nvGrpSpPr>
            <p:grpSpPr>
              <a:xfrm>
                <a:off x="2387367" y="2809696"/>
                <a:ext cx="3032760" cy="215444"/>
                <a:chOff x="3342415" y="2809696"/>
                <a:chExt cx="3032760" cy="215444"/>
              </a:xfrm>
            </p:grpSpPr>
            <p:grpSp>
              <p:nvGrpSpPr>
                <p:cNvPr id="278" name="Group 164"/>
                <p:cNvGrpSpPr/>
                <p:nvPr/>
              </p:nvGrpSpPr>
              <p:grpSpPr>
                <a:xfrm>
                  <a:off x="3342415" y="2809696"/>
                  <a:ext cx="1246902" cy="215444"/>
                  <a:chOff x="2348579" y="2809696"/>
                  <a:chExt cx="1246902" cy="215444"/>
                </a:xfrm>
              </p:grpSpPr>
              <p:sp>
                <p:nvSpPr>
                  <p:cNvPr id="132" name="Rectangle 131"/>
                  <p:cNvSpPr/>
                  <p:nvPr/>
                </p:nvSpPr>
                <p:spPr>
                  <a:xfrm>
                    <a:off x="2414430" y="2809696"/>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133" name="Oval 132"/>
                  <p:cNvSpPr/>
                  <p:nvPr/>
                </p:nvSpPr>
                <p:spPr>
                  <a:xfrm>
                    <a:off x="2348579"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68"/>
                <p:cNvGrpSpPr/>
                <p:nvPr/>
              </p:nvGrpSpPr>
              <p:grpSpPr>
                <a:xfrm>
                  <a:off x="4172995" y="2809696"/>
                  <a:ext cx="1269762" cy="215444"/>
                  <a:chOff x="3591327" y="2809696"/>
                  <a:chExt cx="1269762" cy="215444"/>
                </a:xfrm>
              </p:grpSpPr>
              <p:sp>
                <p:nvSpPr>
                  <p:cNvPr id="130" name="Rectangle 129"/>
                  <p:cNvSpPr/>
                  <p:nvPr/>
                </p:nvSpPr>
                <p:spPr>
                  <a:xfrm>
                    <a:off x="3680038"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31" name="Oval 130"/>
                  <p:cNvSpPr/>
                  <p:nvPr/>
                </p:nvSpPr>
                <p:spPr>
                  <a:xfrm>
                    <a:off x="359132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0" name="Group 171"/>
                <p:cNvGrpSpPr/>
                <p:nvPr/>
              </p:nvGrpSpPr>
              <p:grpSpPr>
                <a:xfrm>
                  <a:off x="4893905" y="2809696"/>
                  <a:ext cx="1481270" cy="215444"/>
                  <a:chOff x="3574235" y="2809696"/>
                  <a:chExt cx="1481270" cy="215444"/>
                </a:xfrm>
              </p:grpSpPr>
              <p:sp>
                <p:nvSpPr>
                  <p:cNvPr id="128" name="Rectangle 127"/>
                  <p:cNvSpPr/>
                  <p:nvPr/>
                </p:nvSpPr>
                <p:spPr>
                  <a:xfrm>
                    <a:off x="3662946"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29" name="Oval 128"/>
                  <p:cNvSpPr/>
                  <p:nvPr/>
                </p:nvSpPr>
                <p:spPr>
                  <a:xfrm>
                    <a:off x="3574235"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grpSp>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28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7"/>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82"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283"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4"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85" name="Group 346"/>
          <p:cNvGrpSpPr/>
          <p:nvPr/>
        </p:nvGrpSpPr>
        <p:grpSpPr>
          <a:xfrm>
            <a:off x="1908266" y="2327032"/>
            <a:ext cx="4841404" cy="754380"/>
            <a:chOff x="1908266" y="2327032"/>
            <a:chExt cx="4841404" cy="754380"/>
          </a:xfrm>
        </p:grpSpPr>
        <p:grpSp>
          <p:nvGrpSpPr>
            <p:cNvPr id="286" name="Group 341"/>
            <p:cNvGrpSpPr/>
            <p:nvPr/>
          </p:nvGrpSpPr>
          <p:grpSpPr>
            <a:xfrm>
              <a:off x="1908266" y="2327032"/>
              <a:ext cx="4841404" cy="754380"/>
              <a:chOff x="1908266" y="2327032"/>
              <a:chExt cx="4841404" cy="754380"/>
            </a:xfrm>
          </p:grpSpPr>
          <p:grpSp>
            <p:nvGrpSpPr>
              <p:cNvPr id="287" name="Group 308"/>
              <p:cNvGrpSpPr/>
              <p:nvPr/>
            </p:nvGrpSpPr>
            <p:grpSpPr>
              <a:xfrm>
                <a:off x="1908266" y="2327032"/>
                <a:ext cx="4841404" cy="754380"/>
                <a:chOff x="1908266" y="2327032"/>
                <a:chExt cx="4841404" cy="754380"/>
              </a:xfrm>
            </p:grpSpPr>
            <p:sp>
              <p:nvSpPr>
                <p:cNvPr id="371" name="Rectangle 370"/>
                <p:cNvSpPr/>
                <p:nvPr/>
              </p:nvSpPr>
              <p:spPr>
                <a:xfrm>
                  <a:off x="1908266" y="2332568"/>
                  <a:ext cx="4841404" cy="748844"/>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372" name="Picture 371"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373" name="Rectangle 372"/>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74" name="Rectangle 373"/>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75" name="TextBox 374"/>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376" name="TextBox 375"/>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96" name="Group 315"/>
              <p:cNvGrpSpPr/>
              <p:nvPr/>
            </p:nvGrpSpPr>
            <p:grpSpPr>
              <a:xfrm>
                <a:off x="2202180" y="2471918"/>
                <a:ext cx="4079690" cy="517466"/>
                <a:chOff x="2202180" y="2471918"/>
                <a:chExt cx="4079690" cy="517466"/>
              </a:xfrm>
            </p:grpSpPr>
            <p:grpSp>
              <p:nvGrpSpPr>
                <p:cNvPr id="97" name="Group 449"/>
                <p:cNvGrpSpPr/>
                <p:nvPr/>
              </p:nvGrpSpPr>
              <p:grpSpPr>
                <a:xfrm>
                  <a:off x="2202180" y="2471918"/>
                  <a:ext cx="4079690" cy="517466"/>
                  <a:chOff x="1587689" y="2809875"/>
                  <a:chExt cx="4079690" cy="517466"/>
                </a:xfrm>
              </p:grpSpPr>
              <p:grpSp>
                <p:nvGrpSpPr>
                  <p:cNvPr id="98" name="Group 193"/>
                  <p:cNvGrpSpPr/>
                  <p:nvPr/>
                </p:nvGrpSpPr>
                <p:grpSpPr>
                  <a:xfrm>
                    <a:off x="1587689" y="2809875"/>
                    <a:ext cx="2369820" cy="215444"/>
                    <a:chOff x="198997" y="2809696"/>
                    <a:chExt cx="2369820" cy="215444"/>
                  </a:xfrm>
                </p:grpSpPr>
                <p:sp>
                  <p:nvSpPr>
                    <p:cNvPr id="367" name="Rectangle 366"/>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68" name="Oval 367"/>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69" name="Rectangle 368"/>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70" name="Oval 369"/>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99" name="Group 175"/>
                  <p:cNvGrpSpPr/>
                  <p:nvPr/>
                </p:nvGrpSpPr>
                <p:grpSpPr>
                  <a:xfrm>
                    <a:off x="2436287" y="3107055"/>
                    <a:ext cx="3231092" cy="220286"/>
                    <a:chOff x="3391335" y="3107055"/>
                    <a:chExt cx="3231092" cy="220286"/>
                  </a:xfrm>
                </p:grpSpPr>
                <p:grpSp>
                  <p:nvGrpSpPr>
                    <p:cNvPr id="100" name="Group 168"/>
                    <p:cNvGrpSpPr/>
                    <p:nvPr/>
                  </p:nvGrpSpPr>
                  <p:grpSpPr>
                    <a:xfrm>
                      <a:off x="3391335" y="3111897"/>
                      <a:ext cx="1269762" cy="215444"/>
                      <a:chOff x="2809667" y="3111897"/>
                      <a:chExt cx="1269762" cy="215444"/>
                    </a:xfrm>
                  </p:grpSpPr>
                  <p:sp>
                    <p:nvSpPr>
                      <p:cNvPr id="365" name="Rectangle 364"/>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66" name="Oval 365"/>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01" name="Group 171"/>
                    <p:cNvGrpSpPr/>
                    <p:nvPr/>
                  </p:nvGrpSpPr>
                  <p:grpSpPr>
                    <a:xfrm>
                      <a:off x="4112457" y="3107055"/>
                      <a:ext cx="2509970" cy="215444"/>
                      <a:chOff x="2792787" y="3107055"/>
                      <a:chExt cx="2509970" cy="215444"/>
                    </a:xfrm>
                  </p:grpSpPr>
                  <p:sp>
                    <p:nvSpPr>
                      <p:cNvPr id="361" name="Rectangle 360"/>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62" name="Oval 361"/>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63" name="Rectangle 362"/>
                      <p:cNvSpPr/>
                      <p:nvPr/>
                    </p:nvSpPr>
                    <p:spPr>
                      <a:xfrm>
                        <a:off x="3910198"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364" name="Oval 363"/>
                      <p:cNvSpPr/>
                      <p:nvPr/>
                    </p:nvSpPr>
                    <p:spPr>
                      <a:xfrm>
                        <a:off x="38214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355" name="Rectangle 354"/>
                <p:cNvSpPr/>
                <p:nvPr/>
              </p:nvSpPr>
              <p:spPr>
                <a:xfrm>
                  <a:off x="2275651" y="2773940"/>
                  <a:ext cx="1181051" cy="215444"/>
                </a:xfrm>
                <a:prstGeom prst="rect">
                  <a:avLst/>
                </a:prstGeom>
              </p:spPr>
              <p:txBody>
                <a:bodyPr wrap="square">
                  <a:spAutoFit/>
                </a:bodyPr>
                <a:lstStyle/>
                <a:p>
                  <a:r>
                    <a:rPr lang="en-US" sz="800" b="0" u="sng" baseline="0" dirty="0">
                      <a:solidFill>
                        <a:srgbClr val="002060"/>
                      </a:solidFill>
                      <a:latin typeface="Segoe UI" pitchFamily="34" charset="0"/>
                    </a:rPr>
                    <a:t>Jerry </a:t>
                  </a:r>
                  <a:r>
                    <a:rPr lang="en-US" sz="800" b="0" u="sng" baseline="0" dirty="0" err="1">
                      <a:solidFill>
                        <a:srgbClr val="002060"/>
                      </a:solidFill>
                      <a:latin typeface="Segoe UI" pitchFamily="34" charset="0"/>
                    </a:rPr>
                    <a:t>Orman</a:t>
                  </a:r>
                  <a:r>
                    <a:rPr lang="en-US" sz="800" b="0" u="sng" baseline="0" dirty="0">
                      <a:solidFill>
                        <a:srgbClr val="002060"/>
                      </a:solidFill>
                      <a:latin typeface="Segoe UI" pitchFamily="34" charset="0"/>
                    </a:rPr>
                    <a:t> </a:t>
                  </a:r>
                </a:p>
              </p:txBody>
            </p:sp>
            <p:sp>
              <p:nvSpPr>
                <p:cNvPr id="356" name="Oval 355"/>
                <p:cNvSpPr/>
                <p:nvPr/>
              </p:nvSpPr>
              <p:spPr>
                <a:xfrm>
                  <a:off x="220980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02" name="Group 342"/>
            <p:cNvGrpSpPr/>
            <p:nvPr/>
          </p:nvGrpSpPr>
          <p:grpSpPr>
            <a:xfrm>
              <a:off x="4750055" y="2743200"/>
              <a:ext cx="243977" cy="246221"/>
              <a:chOff x="4750055" y="2743200"/>
              <a:chExt cx="243977" cy="246221"/>
            </a:xfrm>
          </p:grpSpPr>
          <p:sp>
            <p:nvSpPr>
              <p:cNvPr id="350" name="Oval 349"/>
              <p:cNvSpPr/>
              <p:nvPr/>
            </p:nvSpPr>
            <p:spPr>
              <a:xfrm>
                <a:off x="4800600"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51" name="Rectangle 350"/>
              <p:cNvSpPr/>
              <p:nvPr/>
            </p:nvSpPr>
            <p:spPr>
              <a:xfrm>
                <a:off x="4750055"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8.33333E-7 1.48148E-6 L 8.33333E-7 0.09676 " pathEditMode="relative" rAng="0" ptsTypes="AA">
                                      <p:cBhvr>
                                        <p:cTn id="6" dur="1100" fill="hold"/>
                                        <p:tgtEl>
                                          <p:spTgt spid="6"/>
                                        </p:tgtEl>
                                        <p:attrNameLst>
                                          <p:attrName>ppt_x</p:attrName>
                                          <p:attrName>ppt_y</p:attrName>
                                        </p:attrNameLst>
                                      </p:cBhvr>
                                      <p:rCtr x="0" y="48"/>
                                    </p:animMotion>
                                  </p:childTnLst>
                                </p:cTn>
                              </p:par>
                            </p:childTnLst>
                          </p:cTn>
                        </p:par>
                        <p:par>
                          <p:cTn id="7" fill="hold">
                            <p:stCondLst>
                              <p:cond delay="1100"/>
                            </p:stCondLst>
                            <p:childTnLst>
                              <p:par>
                                <p:cTn id="8" presetID="10" presetClass="exit" presetSubtype="0" fill="hold" nodeType="afterEffect">
                                  <p:stCondLst>
                                    <p:cond delay="0"/>
                                  </p:stCondLst>
                                  <p:childTnLst>
                                    <p:animEffect transition="out" filter="fade">
                                      <p:cBhvr>
                                        <p:cTn id="9" dur="800"/>
                                        <p:tgtEl>
                                          <p:spTgt spid="273"/>
                                        </p:tgtEl>
                                      </p:cBhvr>
                                    </p:animEffect>
                                    <p:set>
                                      <p:cBhvr>
                                        <p:cTn id="10" dur="1" fill="hold">
                                          <p:stCondLst>
                                            <p:cond delay="799"/>
                                          </p:stCondLst>
                                        </p:cTn>
                                        <p:tgtEl>
                                          <p:spTgt spid="273"/>
                                        </p:tgtEl>
                                        <p:attrNameLst>
                                          <p:attrName>style.visibility</p:attrName>
                                        </p:attrNameLst>
                                      </p:cBhvr>
                                      <p:to>
                                        <p:strVal val="hidden"/>
                                      </p:to>
                                    </p:set>
                                  </p:childTnLst>
                                </p:cTn>
                              </p:par>
                              <p:par>
                                <p:cTn id="11" presetID="10" presetClass="entr" presetSubtype="0" fill="hold" nodeType="withEffect">
                                  <p:stCondLst>
                                    <p:cond delay="600"/>
                                  </p:stCondLst>
                                  <p:childTnLst>
                                    <p:set>
                                      <p:cBhvr>
                                        <p:cTn id="12" dur="1" fill="hold">
                                          <p:stCondLst>
                                            <p:cond delay="0"/>
                                          </p:stCondLst>
                                        </p:cTn>
                                        <p:tgtEl>
                                          <p:spTgt spid="285"/>
                                        </p:tgtEl>
                                        <p:attrNameLst>
                                          <p:attrName>style.visibility</p:attrName>
                                        </p:attrNameLst>
                                      </p:cBhvr>
                                      <p:to>
                                        <p:strVal val="visible"/>
                                      </p:to>
                                    </p:set>
                                    <p:animEffect transition="in" filter="fade">
                                      <p:cBhvr>
                                        <p:cTn id="13" dur="600"/>
                                        <p:tgtEl>
                                          <p:spTgt spid="2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 name="Group 189"/>
          <p:cNvGrpSpPr/>
          <p:nvPr/>
        </p:nvGrpSpPr>
        <p:grpSpPr>
          <a:xfrm>
            <a:off x="1828800" y="3136592"/>
            <a:ext cx="5478780" cy="4263600"/>
            <a:chOff x="1828800" y="2538422"/>
            <a:chExt cx="5478780" cy="4263600"/>
          </a:xfrm>
        </p:grpSpPr>
        <p:sp>
          <p:nvSpPr>
            <p:cNvPr id="192" name="Rectangle 191"/>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2827982"/>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393" name="Freeform 39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4" name="Picture 393" descr="thumb_tack_small.png"/>
                  <p:cNvPicPr>
                    <a:picLocks noChangeAspect="1"/>
                  </p:cNvPicPr>
                  <p:nvPr/>
                </p:nvPicPr>
                <p:blipFill>
                  <a:blip r:embed="rId6" cstate="print"/>
                  <a:stretch>
                    <a:fillRect/>
                  </a:stretch>
                </p:blipFill>
                <p:spPr>
                  <a:xfrm flipH="1">
                    <a:off x="1791331" y="5638800"/>
                    <a:ext cx="260427" cy="357187"/>
                  </a:xfrm>
                  <a:prstGeom prst="rect">
                    <a:avLst/>
                  </a:prstGeom>
                </p:spPr>
              </p:pic>
              <p:pic>
                <p:nvPicPr>
                  <p:cNvPr id="395" name="Picture 394"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379"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382" name="TextBox 38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390" name="Snip Single Corner Rectangle 38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1" name="Rounded Rectangle 39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2" name="Curved Left Arrow 39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388" name="TextBox 38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9" name="TextBox 388"/>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5" name="TextBox 38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6" name="TextBox 38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7" name="TextBox 38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1" name="Picture 380"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76" name="Picture 375" descr="xls16.png"/>
              <p:cNvPicPr>
                <a:picLocks noChangeAspect="1"/>
              </p:cNvPicPr>
              <p:nvPr/>
            </p:nvPicPr>
            <p:blipFill>
              <a:blip r:embed="rId10"/>
              <a:stretch>
                <a:fillRect/>
              </a:stretch>
            </p:blipFill>
            <p:spPr>
              <a:xfrm>
                <a:off x="2514600" y="4823460"/>
                <a:ext cx="136207" cy="136207"/>
              </a:xfrm>
              <a:prstGeom prst="rect">
                <a:avLst/>
              </a:prstGeom>
            </p:spPr>
          </p:pic>
        </p:grpSp>
        <p:grpSp>
          <p:nvGrpSpPr>
            <p:cNvPr id="17" name="Group 393"/>
            <p:cNvGrpSpPr/>
            <p:nvPr/>
          </p:nvGrpSpPr>
          <p:grpSpPr>
            <a:xfrm>
              <a:off x="1845309" y="3664595"/>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372" name="Freeform 371"/>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3" name="Picture 372" descr="thumb_tack_small.png"/>
                  <p:cNvPicPr>
                    <a:picLocks noChangeAspect="1"/>
                  </p:cNvPicPr>
                  <p:nvPr/>
                </p:nvPicPr>
                <p:blipFill>
                  <a:blip r:embed="rId6" cstate="print"/>
                  <a:stretch>
                    <a:fillRect/>
                  </a:stretch>
                </p:blipFill>
                <p:spPr>
                  <a:xfrm flipH="1">
                    <a:off x="1797962" y="5537200"/>
                    <a:ext cx="260427" cy="357187"/>
                  </a:xfrm>
                  <a:prstGeom prst="rect">
                    <a:avLst/>
                  </a:prstGeom>
                </p:spPr>
              </p:pic>
              <p:pic>
                <p:nvPicPr>
                  <p:cNvPr id="374" name="Picture 373"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359"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361" name="TextBox 36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369" name="Snip Single Corner Rectangle 36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0" name="Rounded Rectangle 36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1" name="Curved Left Arrow 37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367" name="TextBox 36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8" name="TextBox 367"/>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364" name="TextBox 36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65" name="TextBox 36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66" name="TextBox 36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354" name="Picture 2"/>
                <p:cNvPicPr>
                  <a:picLocks noChangeAspect="1" noChangeArrowheads="1"/>
                </p:cNvPicPr>
                <p:nvPr/>
              </p:nvPicPr>
              <p:blipFill>
                <a:blip r:embed="rId11"/>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55" name="Picture 354" descr="WSExplore0010 12-14-2007.png"/>
                <p:cNvPicPr>
                  <a:picLocks noChangeAspect="1"/>
                </p:cNvPicPr>
                <p:nvPr/>
              </p:nvPicPr>
              <p:blipFill>
                <a:blip r:embed="rId9"/>
                <a:stretch>
                  <a:fillRect/>
                </a:stretch>
              </p:blipFill>
              <p:spPr>
                <a:xfrm>
                  <a:off x="2071864" y="5288810"/>
                  <a:ext cx="100342" cy="104775"/>
                </a:xfrm>
                <a:prstGeom prst="rect">
                  <a:avLst/>
                </a:prstGeom>
              </p:spPr>
            </p:pic>
            <p:pic>
              <p:nvPicPr>
                <p:cNvPr id="356" name="Picture 355" descr="ppt16.png"/>
                <p:cNvPicPr>
                  <a:picLocks noChangeAspect="1"/>
                </p:cNvPicPr>
                <p:nvPr/>
              </p:nvPicPr>
              <p:blipFill>
                <a:blip r:embed="rId12"/>
                <a:stretch>
                  <a:fillRect/>
                </a:stretch>
              </p:blipFill>
              <p:spPr>
                <a:xfrm>
                  <a:off x="2511518" y="5718829"/>
                  <a:ext cx="121304" cy="126664"/>
                </a:xfrm>
                <a:prstGeom prst="rect">
                  <a:avLst/>
                </a:prstGeom>
              </p:spPr>
            </p:pic>
          </p:grpSp>
        </p:grpSp>
        <p:grpSp>
          <p:nvGrpSpPr>
            <p:cNvPr id="25" name="Group 473"/>
            <p:cNvGrpSpPr/>
            <p:nvPr/>
          </p:nvGrpSpPr>
          <p:grpSpPr>
            <a:xfrm>
              <a:off x="1832609" y="5571182"/>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349" name="Freeform 3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0" name="Picture 349" descr="thumb_tack_small.png"/>
                  <p:cNvPicPr>
                    <a:picLocks noChangeAspect="1"/>
                  </p:cNvPicPr>
                  <p:nvPr/>
                </p:nvPicPr>
                <p:blipFill>
                  <a:blip r:embed="rId6" cstate="print"/>
                  <a:stretch>
                    <a:fillRect/>
                  </a:stretch>
                </p:blipFill>
                <p:spPr>
                  <a:xfrm flipH="1">
                    <a:off x="1784702" y="5614987"/>
                    <a:ext cx="260427" cy="357187"/>
                  </a:xfrm>
                  <a:prstGeom prst="rect">
                    <a:avLst/>
                  </a:prstGeom>
                </p:spPr>
              </p:pic>
              <p:pic>
                <p:nvPicPr>
                  <p:cNvPr id="351" name="Picture 350"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35"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38" name="TextBox 337"/>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346" name="Snip Single Corner Rectangle 3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7" name="Rounded Rectangle 3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8" name="Curved Left Arrow 3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344" name="TextBox 3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45" name="TextBox 344"/>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41" name="TextBox 3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42" name="TextBox 3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43" name="TextBox 3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37" name="Picture 336"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24" name="Picture 323" descr="IC16DOCX.gif"/>
              <p:cNvPicPr>
                <a:picLocks noChangeAspect="1"/>
              </p:cNvPicPr>
              <p:nvPr/>
            </p:nvPicPr>
            <p:blipFill>
              <a:blip r:embed="rId13"/>
              <a:stretch>
                <a:fillRect/>
              </a:stretch>
            </p:blipFill>
            <p:spPr>
              <a:xfrm>
                <a:off x="2514600" y="5692140"/>
                <a:ext cx="115389" cy="115389"/>
              </a:xfrm>
              <a:prstGeom prst="rect">
                <a:avLst/>
              </a:prstGeom>
            </p:spPr>
          </p:pic>
        </p:grpSp>
        <p:grpSp>
          <p:nvGrpSpPr>
            <p:cNvPr id="96" name="Group 273"/>
            <p:cNvGrpSpPr/>
            <p:nvPr/>
          </p:nvGrpSpPr>
          <p:grpSpPr>
            <a:xfrm>
              <a:off x="1832609" y="4672022"/>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20" name="Freeform 319"/>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21" name="Picture 320" descr="thumb_tack_small.png"/>
                  <p:cNvPicPr>
                    <a:picLocks noChangeAspect="1"/>
                  </p:cNvPicPr>
                  <p:nvPr/>
                </p:nvPicPr>
                <p:blipFill>
                  <a:blip r:embed="rId6" cstate="print"/>
                  <a:stretch>
                    <a:fillRect/>
                  </a:stretch>
                </p:blipFill>
                <p:spPr>
                  <a:xfrm flipH="1">
                    <a:off x="1784702" y="5715000"/>
                    <a:ext cx="260427" cy="357187"/>
                  </a:xfrm>
                  <a:prstGeom prst="rect">
                    <a:avLst/>
                  </a:prstGeom>
                </p:spPr>
              </p:pic>
              <p:pic>
                <p:nvPicPr>
                  <p:cNvPr id="322" name="Picture 321" descr="thumb_tack_small.png"/>
                  <p:cNvPicPr>
                    <a:picLocks noChangeAspect="1"/>
                  </p:cNvPicPr>
                  <p:nvPr/>
                </p:nvPicPr>
                <p:blipFill>
                  <a:blip r:embed="rId7"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06"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09" name="TextBox 30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17" name="Snip Single Corner Rectangle 316"/>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8" name="Rounded Rectangle 317"/>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9" name="Curved Left Arrow 318"/>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15" name="TextBox 31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6" name="TextBox 315"/>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12" name="TextBox 31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13" name="TextBox 31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14" name="TextBox 31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08" name="Picture 307"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01" name="Picture 3"/>
              <p:cNvPicPr>
                <a:picLocks noChangeAspect="1" noChangeArrowheads="1"/>
              </p:cNvPicPr>
              <p:nvPr/>
            </p:nvPicPr>
            <p:blipFill>
              <a:blip r:embed="rId14"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02" name="Picture 301" descr="WSExplore0010 12-14-2007.png"/>
              <p:cNvPicPr>
                <a:picLocks noChangeAspect="1"/>
              </p:cNvPicPr>
              <p:nvPr/>
            </p:nvPicPr>
            <p:blipFill>
              <a:blip r:embed="rId9"/>
              <a:stretch>
                <a:fillRect/>
              </a:stretch>
            </p:blipFill>
            <p:spPr>
              <a:xfrm>
                <a:off x="2071863" y="5335233"/>
                <a:ext cx="100342" cy="104775"/>
              </a:xfrm>
              <a:prstGeom prst="rect">
                <a:avLst/>
              </a:prstGeom>
            </p:spPr>
          </p:pic>
          <p:pic>
            <p:nvPicPr>
              <p:cNvPr id="303" name="Picture 302" descr="IC16DOCX.gif"/>
              <p:cNvPicPr>
                <a:picLocks noChangeAspect="1"/>
              </p:cNvPicPr>
              <p:nvPr/>
            </p:nvPicPr>
            <p:blipFill>
              <a:blip r:embed="rId13"/>
              <a:stretch>
                <a:fillRect/>
              </a:stretch>
            </p:blipFill>
            <p:spPr>
              <a:xfrm>
                <a:off x="2508763" y="5768340"/>
                <a:ext cx="110506" cy="115389"/>
              </a:xfrm>
              <a:prstGeom prst="rect">
                <a:avLst/>
              </a:prstGeom>
            </p:spPr>
          </p:pic>
        </p:grpSp>
        <p:grpSp>
          <p:nvGrpSpPr>
            <p:cNvPr id="104" name="Group 329"/>
            <p:cNvGrpSpPr/>
            <p:nvPr/>
          </p:nvGrpSpPr>
          <p:grpSpPr>
            <a:xfrm>
              <a:off x="1828800" y="2538422"/>
              <a:ext cx="5478780" cy="482398"/>
              <a:chOff x="1828800" y="2842260"/>
              <a:chExt cx="5410200" cy="482398"/>
            </a:xfrm>
          </p:grpSpPr>
          <p:grpSp>
            <p:nvGrpSpPr>
              <p:cNvPr id="108" name="Group 327"/>
              <p:cNvGrpSpPr/>
              <p:nvPr/>
            </p:nvGrpSpPr>
            <p:grpSpPr>
              <a:xfrm>
                <a:off x="1828800" y="2876548"/>
                <a:ext cx="5408319" cy="448110"/>
                <a:chOff x="1828800" y="2876548"/>
                <a:chExt cx="5408319" cy="448110"/>
              </a:xfrm>
            </p:grpSpPr>
            <p:grpSp>
              <p:nvGrpSpPr>
                <p:cNvPr id="109" name="Group 102"/>
                <p:cNvGrpSpPr/>
                <p:nvPr/>
              </p:nvGrpSpPr>
              <p:grpSpPr>
                <a:xfrm>
                  <a:off x="1828800" y="3055620"/>
                  <a:ext cx="5379296" cy="269038"/>
                  <a:chOff x="1907091" y="3385870"/>
                  <a:chExt cx="4486632" cy="177144"/>
                </a:xfrm>
              </p:grpSpPr>
              <p:sp>
                <p:nvSpPr>
                  <p:cNvPr id="298" name="Rectangle 297"/>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9" name="Straight Connector 298"/>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326"/>
                <p:cNvGrpSpPr/>
                <p:nvPr/>
              </p:nvGrpSpPr>
              <p:grpSpPr>
                <a:xfrm>
                  <a:off x="1833660" y="2876548"/>
                  <a:ext cx="5403459" cy="200055"/>
                  <a:chOff x="1833660" y="2876548"/>
                  <a:chExt cx="5403459" cy="200055"/>
                </a:xfrm>
              </p:grpSpPr>
              <p:grpSp>
                <p:nvGrpSpPr>
                  <p:cNvPr id="111" name="Group 354"/>
                  <p:cNvGrpSpPr/>
                  <p:nvPr/>
                </p:nvGrpSpPr>
                <p:grpSpPr>
                  <a:xfrm>
                    <a:off x="1833660" y="2876548"/>
                    <a:ext cx="5403459" cy="200055"/>
                    <a:chOff x="1903510" y="2426191"/>
                    <a:chExt cx="5403459" cy="200055"/>
                  </a:xfrm>
                </p:grpSpPr>
                <p:sp>
                  <p:nvSpPr>
                    <p:cNvPr id="290" name="Rectangle 289"/>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2" name="Group 174"/>
                    <p:cNvGrpSpPr/>
                    <p:nvPr/>
                  </p:nvGrpSpPr>
                  <p:grpSpPr>
                    <a:xfrm>
                      <a:off x="2514600" y="2426191"/>
                      <a:ext cx="4114800" cy="200055"/>
                      <a:chOff x="2514600" y="3445187"/>
                      <a:chExt cx="4114800" cy="200055"/>
                    </a:xfrm>
                  </p:grpSpPr>
                  <p:sp>
                    <p:nvSpPr>
                      <p:cNvPr id="294" name="TextBox 293"/>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95" name="TextBox 294"/>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96" name="TextBox 295"/>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97" name="TextBox 296"/>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292" name="Right Triangle 291"/>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3" name="Picture 292" descr="WSExplore0010 12-14-2007.png"/>
                    <p:cNvPicPr>
                      <a:picLocks noChangeAspect="1"/>
                    </p:cNvPicPr>
                    <p:nvPr/>
                  </p:nvPicPr>
                  <p:blipFill>
                    <a:blip r:embed="rId9"/>
                    <a:stretch>
                      <a:fillRect/>
                    </a:stretch>
                  </p:blipFill>
                  <p:spPr>
                    <a:xfrm>
                      <a:off x="2144080" y="2474593"/>
                      <a:ext cx="104775" cy="104775"/>
                    </a:xfrm>
                    <a:prstGeom prst="rect">
                      <a:avLst/>
                    </a:prstGeom>
                  </p:spPr>
                </p:pic>
              </p:grpSp>
              <p:grpSp>
                <p:nvGrpSpPr>
                  <p:cNvPr id="113" name="Group 324"/>
                  <p:cNvGrpSpPr/>
                  <p:nvPr/>
                </p:nvGrpSpPr>
                <p:grpSpPr>
                  <a:xfrm>
                    <a:off x="2215956" y="2899158"/>
                    <a:ext cx="4577786" cy="148932"/>
                    <a:chOff x="2215956" y="2899073"/>
                    <a:chExt cx="4577786" cy="177809"/>
                  </a:xfrm>
                </p:grpSpPr>
                <p:cxnSp>
                  <p:nvCxnSpPr>
                    <p:cNvPr id="285" name="Straight Connector 284"/>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284" name="Picture 283"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216" name="Rectangle 215"/>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114" name="Group 171"/>
          <p:cNvGrpSpPr/>
          <p:nvPr/>
        </p:nvGrpSpPr>
        <p:grpSpPr>
          <a:xfrm flipH="1" flipV="1">
            <a:off x="6811924" y="3020452"/>
            <a:ext cx="49886" cy="57273"/>
            <a:chOff x="6811924" y="2893331"/>
            <a:chExt cx="49886" cy="57273"/>
          </a:xfrm>
        </p:grpSpPr>
        <p:sp>
          <p:nvSpPr>
            <p:cNvPr id="401" name="Chevron 400"/>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02" name="Chevron 40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15" name="Group 426"/>
          <p:cNvGrpSpPr/>
          <p:nvPr/>
        </p:nvGrpSpPr>
        <p:grpSpPr>
          <a:xfrm>
            <a:off x="1908266" y="2327032"/>
            <a:ext cx="4841404" cy="754380"/>
            <a:chOff x="1908266" y="2327032"/>
            <a:chExt cx="4841404" cy="754380"/>
          </a:xfrm>
        </p:grpSpPr>
        <p:sp>
          <p:nvSpPr>
            <p:cNvPr id="428" name="Rectangle 427"/>
            <p:cNvSpPr/>
            <p:nvPr/>
          </p:nvSpPr>
          <p:spPr>
            <a:xfrm>
              <a:off x="1908266" y="2332568"/>
              <a:ext cx="4841404" cy="748844"/>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429" name="Picture 428"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430" name="Rectangle 429"/>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1" name="Rectangle 430"/>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2" name="TextBox 431"/>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433" name="TextBox 432"/>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0" name="Group 433"/>
          <p:cNvGrpSpPr/>
          <p:nvPr/>
        </p:nvGrpSpPr>
        <p:grpSpPr>
          <a:xfrm>
            <a:off x="2202180" y="2471918"/>
            <a:ext cx="4079690" cy="517466"/>
            <a:chOff x="2202180" y="2471918"/>
            <a:chExt cx="4079690" cy="517466"/>
          </a:xfrm>
        </p:grpSpPr>
        <p:grpSp>
          <p:nvGrpSpPr>
            <p:cNvPr id="121" name="Group 449"/>
            <p:cNvGrpSpPr/>
            <p:nvPr/>
          </p:nvGrpSpPr>
          <p:grpSpPr>
            <a:xfrm>
              <a:off x="2202180" y="2471918"/>
              <a:ext cx="4079690" cy="517466"/>
              <a:chOff x="1587689" y="2809875"/>
              <a:chExt cx="4079690" cy="517466"/>
            </a:xfrm>
          </p:grpSpPr>
          <p:grpSp>
            <p:nvGrpSpPr>
              <p:cNvPr id="123" name="Group 193"/>
              <p:cNvGrpSpPr/>
              <p:nvPr/>
            </p:nvGrpSpPr>
            <p:grpSpPr>
              <a:xfrm>
                <a:off x="1587689" y="2809875"/>
                <a:ext cx="2369820" cy="215444"/>
                <a:chOff x="198997" y="2809696"/>
                <a:chExt cx="2369820" cy="215444"/>
              </a:xfrm>
            </p:grpSpPr>
            <p:sp>
              <p:nvSpPr>
                <p:cNvPr id="448" name="Rectangle 447"/>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449" name="Oval 448"/>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50" name="Rectangle 449"/>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451" name="Oval 450"/>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4" name="Group 175"/>
              <p:cNvGrpSpPr/>
              <p:nvPr/>
            </p:nvGrpSpPr>
            <p:grpSpPr>
              <a:xfrm>
                <a:off x="2436287" y="3107055"/>
                <a:ext cx="3231092" cy="220286"/>
                <a:chOff x="3391335" y="3107055"/>
                <a:chExt cx="3231092" cy="220286"/>
              </a:xfrm>
            </p:grpSpPr>
            <p:grpSp>
              <p:nvGrpSpPr>
                <p:cNvPr id="125" name="Group 168"/>
                <p:cNvGrpSpPr/>
                <p:nvPr/>
              </p:nvGrpSpPr>
              <p:grpSpPr>
                <a:xfrm>
                  <a:off x="3391335" y="3111897"/>
                  <a:ext cx="1269762" cy="215444"/>
                  <a:chOff x="2809667" y="3111897"/>
                  <a:chExt cx="1269762" cy="215444"/>
                </a:xfrm>
              </p:grpSpPr>
              <p:sp>
                <p:nvSpPr>
                  <p:cNvPr id="446" name="Rectangle 445"/>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447" name="Oval 446"/>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6" name="Group 171"/>
                <p:cNvGrpSpPr/>
                <p:nvPr/>
              </p:nvGrpSpPr>
              <p:grpSpPr>
                <a:xfrm>
                  <a:off x="4112457" y="3107055"/>
                  <a:ext cx="2509970" cy="215444"/>
                  <a:chOff x="2792787" y="3107055"/>
                  <a:chExt cx="2509970" cy="215444"/>
                </a:xfrm>
              </p:grpSpPr>
              <p:sp>
                <p:nvSpPr>
                  <p:cNvPr id="442" name="Rectangle 441"/>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443" name="Oval 442"/>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444" name="Rectangle 443"/>
                  <p:cNvSpPr/>
                  <p:nvPr/>
                </p:nvSpPr>
                <p:spPr>
                  <a:xfrm>
                    <a:off x="3910198"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445" name="Oval 444"/>
                  <p:cNvSpPr/>
                  <p:nvPr/>
                </p:nvSpPr>
                <p:spPr>
                  <a:xfrm>
                    <a:off x="38214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436" name="Rectangle 435"/>
            <p:cNvSpPr/>
            <p:nvPr/>
          </p:nvSpPr>
          <p:spPr>
            <a:xfrm>
              <a:off x="2275651" y="2773940"/>
              <a:ext cx="1181051" cy="215444"/>
            </a:xfrm>
            <a:prstGeom prst="rect">
              <a:avLst/>
            </a:prstGeom>
          </p:spPr>
          <p:txBody>
            <a:bodyPr wrap="square">
              <a:spAutoFit/>
            </a:bodyPr>
            <a:lstStyle/>
            <a:p>
              <a:r>
                <a:rPr lang="en-US" sz="800" b="0" u="sng" baseline="0" dirty="0">
                  <a:solidFill>
                    <a:srgbClr val="002060"/>
                  </a:solidFill>
                  <a:latin typeface="Segoe UI" pitchFamily="34" charset="0"/>
                </a:rPr>
                <a:t>Jerry </a:t>
              </a:r>
              <a:r>
                <a:rPr lang="en-US" sz="800" b="0" u="sng" baseline="0" dirty="0" err="1">
                  <a:solidFill>
                    <a:srgbClr val="002060"/>
                  </a:solidFill>
                  <a:latin typeface="Segoe UI" pitchFamily="34" charset="0"/>
                </a:rPr>
                <a:t>Orman</a:t>
              </a:r>
              <a:r>
                <a:rPr lang="en-US" sz="800" b="0" u="sng" baseline="0" dirty="0">
                  <a:solidFill>
                    <a:srgbClr val="002060"/>
                  </a:solidFill>
                  <a:latin typeface="Segoe UI" pitchFamily="34" charset="0"/>
                </a:rPr>
                <a:t> </a:t>
              </a:r>
            </a:p>
          </p:txBody>
        </p:sp>
        <p:sp>
          <p:nvSpPr>
            <p:cNvPr id="437" name="Oval 436"/>
            <p:cNvSpPr/>
            <p:nvPr/>
          </p:nvSpPr>
          <p:spPr>
            <a:xfrm>
              <a:off x="220980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452" name="Rectangle 451">
            <a:hlinkClick r:id="" action="ppaction://hlinkshowjump?jump=nextslide"/>
          </p:cNvPr>
          <p:cNvSpPr/>
          <p:nvPr/>
        </p:nvSpPr>
        <p:spPr>
          <a:xfrm flipV="1">
            <a:off x="2168768" y="2801816"/>
            <a:ext cx="8382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27" name="Group 452"/>
          <p:cNvGrpSpPr/>
          <p:nvPr/>
        </p:nvGrpSpPr>
        <p:grpSpPr>
          <a:xfrm>
            <a:off x="4750055" y="2743200"/>
            <a:ext cx="243977" cy="246221"/>
            <a:chOff x="4750055" y="2743200"/>
            <a:chExt cx="243977" cy="246221"/>
          </a:xfrm>
        </p:grpSpPr>
        <p:sp>
          <p:nvSpPr>
            <p:cNvPr id="454" name="Oval 453"/>
            <p:cNvSpPr/>
            <p:nvPr/>
          </p:nvSpPr>
          <p:spPr>
            <a:xfrm>
              <a:off x="4800600"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455" name="Rectangle 454"/>
            <p:cNvSpPr/>
            <p:nvPr/>
          </p:nvSpPr>
          <p:spPr>
            <a:xfrm>
              <a:off x="4750055"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193" name="Group 270"/>
          <p:cNvGrpSpPr/>
          <p:nvPr/>
        </p:nvGrpSpPr>
        <p:grpSpPr>
          <a:xfrm>
            <a:off x="5937" y="6522720"/>
            <a:ext cx="9138063" cy="335280"/>
            <a:chOff x="5937" y="6522720"/>
            <a:chExt cx="9138063" cy="335280"/>
          </a:xfrm>
        </p:grpSpPr>
        <p:pic>
          <p:nvPicPr>
            <p:cNvPr id="457" name="Picture 456" descr="Picture1.png"/>
            <p:cNvPicPr>
              <a:picLocks noChangeAspect="1"/>
            </p:cNvPicPr>
            <p:nvPr/>
          </p:nvPicPr>
          <p:blipFill>
            <a:blip r:embed="rId5"/>
            <a:srcRect t="95111"/>
            <a:stretch>
              <a:fillRect/>
            </a:stretch>
          </p:blipFill>
          <p:spPr>
            <a:xfrm>
              <a:off x="5937" y="6522720"/>
              <a:ext cx="9138063" cy="335280"/>
            </a:xfrm>
            <a:prstGeom prst="rect">
              <a:avLst/>
            </a:prstGeom>
          </p:spPr>
        </p:pic>
        <p:pic>
          <p:nvPicPr>
            <p:cNvPr id="458" name="Picture 457" descr="tabe.png"/>
            <p:cNvPicPr>
              <a:picLocks noChangeAspect="1"/>
            </p:cNvPicPr>
            <p:nvPr/>
          </p:nvPicPr>
          <p:blipFill>
            <a:blip r:embed="rId17"/>
            <a:stretch>
              <a:fillRect/>
            </a:stretch>
          </p:blipFill>
          <p:spPr>
            <a:xfrm>
              <a:off x="1333500" y="6582064"/>
              <a:ext cx="1476375" cy="266700"/>
            </a:xfrm>
            <a:prstGeom prst="rect">
              <a:avLst/>
            </a:prstGeom>
          </p:spPr>
        </p:pic>
        <p:pic>
          <p:nvPicPr>
            <p:cNvPr id="459"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52"/>
                                        </p:tgtEl>
                                        <p:attrNameLst>
                                          <p:attrName>style.visibility</p:attrName>
                                        </p:attrNameLst>
                                      </p:cBhvr>
                                      <p:to>
                                        <p:strVal val="visible"/>
                                      </p:to>
                                    </p:set>
                                    <p:animEffect transition="in" filter="fade">
                                      <p:cBhvr>
                                        <p:cTn id="7" dur="700"/>
                                        <p:tgtEl>
                                          <p:spTgt spid="4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 name="Group 189"/>
          <p:cNvGrpSpPr/>
          <p:nvPr/>
        </p:nvGrpSpPr>
        <p:grpSpPr>
          <a:xfrm>
            <a:off x="1828800" y="3136592"/>
            <a:ext cx="5478780" cy="4263600"/>
            <a:chOff x="1828800" y="2538422"/>
            <a:chExt cx="5478780" cy="4263600"/>
          </a:xfrm>
        </p:grpSpPr>
        <p:sp>
          <p:nvSpPr>
            <p:cNvPr id="192" name="Rectangle 191"/>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2827982"/>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393" name="Freeform 39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4" name="Picture 393" descr="thumb_tack_small.png"/>
                  <p:cNvPicPr>
                    <a:picLocks noChangeAspect="1"/>
                  </p:cNvPicPr>
                  <p:nvPr/>
                </p:nvPicPr>
                <p:blipFill>
                  <a:blip r:embed="rId6" cstate="print"/>
                  <a:stretch>
                    <a:fillRect/>
                  </a:stretch>
                </p:blipFill>
                <p:spPr>
                  <a:xfrm flipH="1">
                    <a:off x="1791331" y="5638800"/>
                    <a:ext cx="260427" cy="357187"/>
                  </a:xfrm>
                  <a:prstGeom prst="rect">
                    <a:avLst/>
                  </a:prstGeom>
                </p:spPr>
              </p:pic>
              <p:pic>
                <p:nvPicPr>
                  <p:cNvPr id="395" name="Picture 394"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379"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382" name="TextBox 38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390" name="Snip Single Corner Rectangle 38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1" name="Rounded Rectangle 39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2" name="Curved Left Arrow 39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388" name="TextBox 38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9" name="TextBox 388"/>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5" name="TextBox 38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6" name="TextBox 38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7" name="TextBox 38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1" name="Picture 380"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76" name="Picture 375" descr="xls16.png"/>
              <p:cNvPicPr>
                <a:picLocks noChangeAspect="1"/>
              </p:cNvPicPr>
              <p:nvPr/>
            </p:nvPicPr>
            <p:blipFill>
              <a:blip r:embed="rId10"/>
              <a:stretch>
                <a:fillRect/>
              </a:stretch>
            </p:blipFill>
            <p:spPr>
              <a:xfrm>
                <a:off x="2514600" y="4823460"/>
                <a:ext cx="136207" cy="136207"/>
              </a:xfrm>
              <a:prstGeom prst="rect">
                <a:avLst/>
              </a:prstGeom>
            </p:spPr>
          </p:pic>
        </p:grpSp>
        <p:grpSp>
          <p:nvGrpSpPr>
            <p:cNvPr id="17" name="Group 393"/>
            <p:cNvGrpSpPr/>
            <p:nvPr/>
          </p:nvGrpSpPr>
          <p:grpSpPr>
            <a:xfrm>
              <a:off x="1845309" y="3664595"/>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372" name="Freeform 371"/>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3" name="Picture 372" descr="thumb_tack_small.png"/>
                  <p:cNvPicPr>
                    <a:picLocks noChangeAspect="1"/>
                  </p:cNvPicPr>
                  <p:nvPr/>
                </p:nvPicPr>
                <p:blipFill>
                  <a:blip r:embed="rId6" cstate="print"/>
                  <a:stretch>
                    <a:fillRect/>
                  </a:stretch>
                </p:blipFill>
                <p:spPr>
                  <a:xfrm flipH="1">
                    <a:off x="1797962" y="5537200"/>
                    <a:ext cx="260427" cy="357187"/>
                  </a:xfrm>
                  <a:prstGeom prst="rect">
                    <a:avLst/>
                  </a:prstGeom>
                </p:spPr>
              </p:pic>
              <p:pic>
                <p:nvPicPr>
                  <p:cNvPr id="374" name="Picture 373"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359"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361" name="TextBox 36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369" name="Snip Single Corner Rectangle 36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0" name="Rounded Rectangle 36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1" name="Curved Left Arrow 37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367" name="TextBox 36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8" name="TextBox 367"/>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364" name="TextBox 36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65" name="TextBox 36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66" name="TextBox 36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354" name="Picture 2"/>
                <p:cNvPicPr>
                  <a:picLocks noChangeAspect="1" noChangeArrowheads="1"/>
                </p:cNvPicPr>
                <p:nvPr/>
              </p:nvPicPr>
              <p:blipFill>
                <a:blip r:embed="rId11"/>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55" name="Picture 354" descr="WSExplore0010 12-14-2007.png"/>
                <p:cNvPicPr>
                  <a:picLocks noChangeAspect="1"/>
                </p:cNvPicPr>
                <p:nvPr/>
              </p:nvPicPr>
              <p:blipFill>
                <a:blip r:embed="rId9"/>
                <a:stretch>
                  <a:fillRect/>
                </a:stretch>
              </p:blipFill>
              <p:spPr>
                <a:xfrm>
                  <a:off x="2071864" y="5288810"/>
                  <a:ext cx="100342" cy="104775"/>
                </a:xfrm>
                <a:prstGeom prst="rect">
                  <a:avLst/>
                </a:prstGeom>
              </p:spPr>
            </p:pic>
            <p:pic>
              <p:nvPicPr>
                <p:cNvPr id="356" name="Picture 355" descr="ppt16.png"/>
                <p:cNvPicPr>
                  <a:picLocks noChangeAspect="1"/>
                </p:cNvPicPr>
                <p:nvPr/>
              </p:nvPicPr>
              <p:blipFill>
                <a:blip r:embed="rId12"/>
                <a:stretch>
                  <a:fillRect/>
                </a:stretch>
              </p:blipFill>
              <p:spPr>
                <a:xfrm>
                  <a:off x="2511518" y="5718829"/>
                  <a:ext cx="121304" cy="126664"/>
                </a:xfrm>
                <a:prstGeom prst="rect">
                  <a:avLst/>
                </a:prstGeom>
              </p:spPr>
            </p:pic>
          </p:grpSp>
        </p:grpSp>
        <p:grpSp>
          <p:nvGrpSpPr>
            <p:cNvPr id="25" name="Group 473"/>
            <p:cNvGrpSpPr/>
            <p:nvPr/>
          </p:nvGrpSpPr>
          <p:grpSpPr>
            <a:xfrm>
              <a:off x="1832609" y="5571182"/>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349" name="Freeform 3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0" name="Picture 349" descr="thumb_tack_small.png"/>
                  <p:cNvPicPr>
                    <a:picLocks noChangeAspect="1"/>
                  </p:cNvPicPr>
                  <p:nvPr/>
                </p:nvPicPr>
                <p:blipFill>
                  <a:blip r:embed="rId6" cstate="print"/>
                  <a:stretch>
                    <a:fillRect/>
                  </a:stretch>
                </p:blipFill>
                <p:spPr>
                  <a:xfrm flipH="1">
                    <a:off x="1784702" y="5614987"/>
                    <a:ext cx="260427" cy="357187"/>
                  </a:xfrm>
                  <a:prstGeom prst="rect">
                    <a:avLst/>
                  </a:prstGeom>
                </p:spPr>
              </p:pic>
              <p:pic>
                <p:nvPicPr>
                  <p:cNvPr id="351" name="Picture 350"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35"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38" name="TextBox 337"/>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346" name="Snip Single Corner Rectangle 3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7" name="Rounded Rectangle 3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8" name="Curved Left Arrow 3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344" name="TextBox 3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45" name="TextBox 344"/>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41" name="TextBox 3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42" name="TextBox 3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43" name="TextBox 3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37" name="Picture 336"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24" name="Picture 323" descr="IC16DOCX.gif"/>
              <p:cNvPicPr>
                <a:picLocks noChangeAspect="1"/>
              </p:cNvPicPr>
              <p:nvPr/>
            </p:nvPicPr>
            <p:blipFill>
              <a:blip r:embed="rId13"/>
              <a:stretch>
                <a:fillRect/>
              </a:stretch>
            </p:blipFill>
            <p:spPr>
              <a:xfrm>
                <a:off x="2514600" y="5692140"/>
                <a:ext cx="115389" cy="115389"/>
              </a:xfrm>
              <a:prstGeom prst="rect">
                <a:avLst/>
              </a:prstGeom>
            </p:spPr>
          </p:pic>
        </p:grpSp>
        <p:grpSp>
          <p:nvGrpSpPr>
            <p:cNvPr id="96" name="Group 273"/>
            <p:cNvGrpSpPr/>
            <p:nvPr/>
          </p:nvGrpSpPr>
          <p:grpSpPr>
            <a:xfrm>
              <a:off x="1832609" y="4672022"/>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20" name="Freeform 319"/>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21" name="Picture 320" descr="thumb_tack_small.png"/>
                  <p:cNvPicPr>
                    <a:picLocks noChangeAspect="1"/>
                  </p:cNvPicPr>
                  <p:nvPr/>
                </p:nvPicPr>
                <p:blipFill>
                  <a:blip r:embed="rId6" cstate="print"/>
                  <a:stretch>
                    <a:fillRect/>
                  </a:stretch>
                </p:blipFill>
                <p:spPr>
                  <a:xfrm flipH="1">
                    <a:off x="1784702" y="5715000"/>
                    <a:ext cx="260427" cy="357187"/>
                  </a:xfrm>
                  <a:prstGeom prst="rect">
                    <a:avLst/>
                  </a:prstGeom>
                </p:spPr>
              </p:pic>
              <p:pic>
                <p:nvPicPr>
                  <p:cNvPr id="322" name="Picture 321" descr="thumb_tack_small.png"/>
                  <p:cNvPicPr>
                    <a:picLocks noChangeAspect="1"/>
                  </p:cNvPicPr>
                  <p:nvPr/>
                </p:nvPicPr>
                <p:blipFill>
                  <a:blip r:embed="rId7"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06"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09" name="TextBox 30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17" name="Snip Single Corner Rectangle 316"/>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8" name="Rounded Rectangle 317"/>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9" name="Curved Left Arrow 318"/>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15" name="TextBox 31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6" name="TextBox 315"/>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12" name="TextBox 31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13" name="TextBox 31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14" name="TextBox 31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08" name="Picture 307" descr="WSExplore0010 12-14-2007.png"/>
                  <p:cNvPicPr>
                    <a:picLocks noChangeAspect="1"/>
                  </p:cNvPicPr>
                  <p:nvPr/>
                </p:nvPicPr>
                <p:blipFill>
                  <a:blip r:embed="rId9"/>
                  <a:stretch>
                    <a:fillRect/>
                  </a:stretch>
                </p:blipFill>
                <p:spPr>
                  <a:xfrm>
                    <a:off x="1966957" y="6065097"/>
                    <a:ext cx="104775" cy="104775"/>
                  </a:xfrm>
                  <a:prstGeom prst="rect">
                    <a:avLst/>
                  </a:prstGeom>
                </p:spPr>
              </p:pic>
            </p:grpSp>
          </p:grpSp>
          <p:pic>
            <p:nvPicPr>
              <p:cNvPr id="301" name="Picture 3"/>
              <p:cNvPicPr>
                <a:picLocks noChangeAspect="1" noChangeArrowheads="1"/>
              </p:cNvPicPr>
              <p:nvPr/>
            </p:nvPicPr>
            <p:blipFill>
              <a:blip r:embed="rId14"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02" name="Picture 301" descr="WSExplore0010 12-14-2007.png"/>
              <p:cNvPicPr>
                <a:picLocks noChangeAspect="1"/>
              </p:cNvPicPr>
              <p:nvPr/>
            </p:nvPicPr>
            <p:blipFill>
              <a:blip r:embed="rId9"/>
              <a:stretch>
                <a:fillRect/>
              </a:stretch>
            </p:blipFill>
            <p:spPr>
              <a:xfrm>
                <a:off x="2071863" y="5335233"/>
                <a:ext cx="100342" cy="104775"/>
              </a:xfrm>
              <a:prstGeom prst="rect">
                <a:avLst/>
              </a:prstGeom>
            </p:spPr>
          </p:pic>
          <p:pic>
            <p:nvPicPr>
              <p:cNvPr id="303" name="Picture 302" descr="IC16DOCX.gif"/>
              <p:cNvPicPr>
                <a:picLocks noChangeAspect="1"/>
              </p:cNvPicPr>
              <p:nvPr/>
            </p:nvPicPr>
            <p:blipFill>
              <a:blip r:embed="rId13"/>
              <a:stretch>
                <a:fillRect/>
              </a:stretch>
            </p:blipFill>
            <p:spPr>
              <a:xfrm>
                <a:off x="2508763" y="5768340"/>
                <a:ext cx="110506" cy="115389"/>
              </a:xfrm>
              <a:prstGeom prst="rect">
                <a:avLst/>
              </a:prstGeom>
            </p:spPr>
          </p:pic>
        </p:grpSp>
        <p:grpSp>
          <p:nvGrpSpPr>
            <p:cNvPr id="104" name="Group 329"/>
            <p:cNvGrpSpPr/>
            <p:nvPr/>
          </p:nvGrpSpPr>
          <p:grpSpPr>
            <a:xfrm>
              <a:off x="1828800" y="2538422"/>
              <a:ext cx="5478780" cy="482398"/>
              <a:chOff x="1828800" y="2842260"/>
              <a:chExt cx="5410200" cy="482398"/>
            </a:xfrm>
          </p:grpSpPr>
          <p:grpSp>
            <p:nvGrpSpPr>
              <p:cNvPr id="108" name="Group 327"/>
              <p:cNvGrpSpPr/>
              <p:nvPr/>
            </p:nvGrpSpPr>
            <p:grpSpPr>
              <a:xfrm>
                <a:off x="1828800" y="2876548"/>
                <a:ext cx="5408319" cy="448110"/>
                <a:chOff x="1828800" y="2876548"/>
                <a:chExt cx="5408319" cy="448110"/>
              </a:xfrm>
            </p:grpSpPr>
            <p:grpSp>
              <p:nvGrpSpPr>
                <p:cNvPr id="109" name="Group 102"/>
                <p:cNvGrpSpPr/>
                <p:nvPr/>
              </p:nvGrpSpPr>
              <p:grpSpPr>
                <a:xfrm>
                  <a:off x="1828800" y="3055620"/>
                  <a:ext cx="5379296" cy="269038"/>
                  <a:chOff x="1907091" y="3385870"/>
                  <a:chExt cx="4486632" cy="177144"/>
                </a:xfrm>
              </p:grpSpPr>
              <p:sp>
                <p:nvSpPr>
                  <p:cNvPr id="298" name="Rectangle 297"/>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9" name="Straight Connector 298"/>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326"/>
                <p:cNvGrpSpPr/>
                <p:nvPr/>
              </p:nvGrpSpPr>
              <p:grpSpPr>
                <a:xfrm>
                  <a:off x="1833660" y="2876548"/>
                  <a:ext cx="5403459" cy="200055"/>
                  <a:chOff x="1833660" y="2876548"/>
                  <a:chExt cx="5403459" cy="200055"/>
                </a:xfrm>
              </p:grpSpPr>
              <p:grpSp>
                <p:nvGrpSpPr>
                  <p:cNvPr id="111" name="Group 354"/>
                  <p:cNvGrpSpPr/>
                  <p:nvPr/>
                </p:nvGrpSpPr>
                <p:grpSpPr>
                  <a:xfrm>
                    <a:off x="1833660" y="2876548"/>
                    <a:ext cx="5403459" cy="200055"/>
                    <a:chOff x="1903510" y="2426191"/>
                    <a:chExt cx="5403459" cy="200055"/>
                  </a:xfrm>
                </p:grpSpPr>
                <p:sp>
                  <p:nvSpPr>
                    <p:cNvPr id="290" name="Rectangle 289"/>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2" name="Group 174"/>
                    <p:cNvGrpSpPr/>
                    <p:nvPr/>
                  </p:nvGrpSpPr>
                  <p:grpSpPr>
                    <a:xfrm>
                      <a:off x="2514600" y="2426191"/>
                      <a:ext cx="4114800" cy="200055"/>
                      <a:chOff x="2514600" y="3445187"/>
                      <a:chExt cx="4114800" cy="200055"/>
                    </a:xfrm>
                  </p:grpSpPr>
                  <p:sp>
                    <p:nvSpPr>
                      <p:cNvPr id="294" name="TextBox 293"/>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95" name="TextBox 294"/>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96" name="TextBox 295"/>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97" name="TextBox 296"/>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292" name="Right Triangle 291"/>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3" name="Picture 292" descr="WSExplore0010 12-14-2007.png"/>
                    <p:cNvPicPr>
                      <a:picLocks noChangeAspect="1"/>
                    </p:cNvPicPr>
                    <p:nvPr/>
                  </p:nvPicPr>
                  <p:blipFill>
                    <a:blip r:embed="rId9"/>
                    <a:stretch>
                      <a:fillRect/>
                    </a:stretch>
                  </p:blipFill>
                  <p:spPr>
                    <a:xfrm>
                      <a:off x="2144080" y="2474593"/>
                      <a:ext cx="104775" cy="104775"/>
                    </a:xfrm>
                    <a:prstGeom prst="rect">
                      <a:avLst/>
                    </a:prstGeom>
                  </p:spPr>
                </p:pic>
              </p:grpSp>
              <p:grpSp>
                <p:nvGrpSpPr>
                  <p:cNvPr id="113" name="Group 324"/>
                  <p:cNvGrpSpPr/>
                  <p:nvPr/>
                </p:nvGrpSpPr>
                <p:grpSpPr>
                  <a:xfrm>
                    <a:off x="2215956" y="2899158"/>
                    <a:ext cx="4577786" cy="148932"/>
                    <a:chOff x="2215956" y="2899073"/>
                    <a:chExt cx="4577786" cy="177809"/>
                  </a:xfrm>
                </p:grpSpPr>
                <p:cxnSp>
                  <p:nvCxnSpPr>
                    <p:cNvPr id="285" name="Straight Connector 284"/>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284" name="Picture 283" descr="MSOL_Documents_Lists_16.gif"/>
                  <p:cNvPicPr>
                    <a:picLocks noChangeAspect="1"/>
                  </p:cNvPicPr>
                  <p:nvPr/>
                </p:nvPicPr>
                <p:blipFill>
                  <a:blip r:embed="rId15"/>
                  <a:stretch>
                    <a:fillRect/>
                  </a:stretch>
                </p:blipFill>
                <p:spPr>
                  <a:xfrm>
                    <a:off x="2278380" y="2918460"/>
                    <a:ext cx="106680" cy="106680"/>
                  </a:xfrm>
                  <a:prstGeom prst="rect">
                    <a:avLst/>
                  </a:prstGeom>
                </p:spPr>
              </p:pic>
            </p:grpSp>
          </p:grpSp>
          <p:sp>
            <p:nvSpPr>
              <p:cNvPr id="216" name="Rectangle 215"/>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114" name="Group 171"/>
          <p:cNvGrpSpPr/>
          <p:nvPr/>
        </p:nvGrpSpPr>
        <p:grpSpPr>
          <a:xfrm flipH="1" flipV="1">
            <a:off x="6811924" y="3020452"/>
            <a:ext cx="49886" cy="57273"/>
            <a:chOff x="6811924" y="2893331"/>
            <a:chExt cx="49886" cy="57273"/>
          </a:xfrm>
        </p:grpSpPr>
        <p:sp>
          <p:nvSpPr>
            <p:cNvPr id="401" name="Chevron 400"/>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02" name="Chevron 40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15" name="Group 426"/>
          <p:cNvGrpSpPr/>
          <p:nvPr/>
        </p:nvGrpSpPr>
        <p:grpSpPr>
          <a:xfrm>
            <a:off x="1908266" y="2327032"/>
            <a:ext cx="4841404" cy="754380"/>
            <a:chOff x="1908266" y="2327032"/>
            <a:chExt cx="4841404" cy="754380"/>
          </a:xfrm>
        </p:grpSpPr>
        <p:sp>
          <p:nvSpPr>
            <p:cNvPr id="428" name="Rectangle 427"/>
            <p:cNvSpPr/>
            <p:nvPr/>
          </p:nvSpPr>
          <p:spPr>
            <a:xfrm>
              <a:off x="1908266" y="2332568"/>
              <a:ext cx="4841404" cy="748844"/>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429" name="Picture 428"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430" name="Rectangle 429"/>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1" name="Rectangle 430"/>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2" name="TextBox 431"/>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433" name="TextBox 432"/>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0" name="Group 449"/>
          <p:cNvGrpSpPr/>
          <p:nvPr/>
        </p:nvGrpSpPr>
        <p:grpSpPr>
          <a:xfrm>
            <a:off x="2202180" y="2471918"/>
            <a:ext cx="4079690" cy="517466"/>
            <a:chOff x="1587689" y="2809875"/>
            <a:chExt cx="4079690" cy="517466"/>
          </a:xfrm>
        </p:grpSpPr>
        <p:grpSp>
          <p:nvGrpSpPr>
            <p:cNvPr id="121" name="Group 193"/>
            <p:cNvGrpSpPr/>
            <p:nvPr/>
          </p:nvGrpSpPr>
          <p:grpSpPr>
            <a:xfrm>
              <a:off x="1587689" y="2809875"/>
              <a:ext cx="2369820" cy="215444"/>
              <a:chOff x="198997" y="2809696"/>
              <a:chExt cx="2369820" cy="215444"/>
            </a:xfrm>
          </p:grpSpPr>
          <p:sp>
            <p:nvSpPr>
              <p:cNvPr id="448" name="Rectangle 447"/>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449" name="Oval 448"/>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50" name="Rectangle 449"/>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451" name="Oval 450"/>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3" name="Group 175"/>
            <p:cNvGrpSpPr/>
            <p:nvPr/>
          </p:nvGrpSpPr>
          <p:grpSpPr>
            <a:xfrm>
              <a:off x="2436287" y="3107055"/>
              <a:ext cx="3231092" cy="220286"/>
              <a:chOff x="3391335" y="3107055"/>
              <a:chExt cx="3231092" cy="220286"/>
            </a:xfrm>
          </p:grpSpPr>
          <p:grpSp>
            <p:nvGrpSpPr>
              <p:cNvPr id="124" name="Group 168"/>
              <p:cNvGrpSpPr/>
              <p:nvPr/>
            </p:nvGrpSpPr>
            <p:grpSpPr>
              <a:xfrm>
                <a:off x="3391335" y="3111897"/>
                <a:ext cx="1269762" cy="215444"/>
                <a:chOff x="2809667" y="3111897"/>
                <a:chExt cx="1269762" cy="215444"/>
              </a:xfrm>
            </p:grpSpPr>
            <p:sp>
              <p:nvSpPr>
                <p:cNvPr id="446" name="Rectangle 445"/>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447" name="Oval 446"/>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5" name="Group 171"/>
              <p:cNvGrpSpPr/>
              <p:nvPr/>
            </p:nvGrpSpPr>
            <p:grpSpPr>
              <a:xfrm>
                <a:off x="4112457" y="3107055"/>
                <a:ext cx="2509970" cy="215444"/>
                <a:chOff x="2792787" y="3107055"/>
                <a:chExt cx="2509970" cy="215444"/>
              </a:xfrm>
            </p:grpSpPr>
            <p:sp>
              <p:nvSpPr>
                <p:cNvPr id="442" name="Rectangle 441"/>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443" name="Oval 442"/>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444" name="Rectangle 443"/>
                <p:cNvSpPr/>
                <p:nvPr/>
              </p:nvSpPr>
              <p:spPr>
                <a:xfrm>
                  <a:off x="3910198"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445" name="Oval 444"/>
                <p:cNvSpPr/>
                <p:nvPr/>
              </p:nvSpPr>
              <p:spPr>
                <a:xfrm>
                  <a:off x="38214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203" name="Rectangle 202"/>
          <p:cNvSpPr/>
          <p:nvPr/>
        </p:nvSpPr>
        <p:spPr>
          <a:xfrm>
            <a:off x="2179320" y="2802988"/>
            <a:ext cx="762000" cy="152400"/>
          </a:xfrm>
          <a:prstGeom prst="rect">
            <a:avLst/>
          </a:prstGeom>
          <a:solidFill>
            <a:srgbClr val="0070C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p:cNvSpPr/>
          <p:nvPr/>
        </p:nvSpPr>
        <p:spPr>
          <a:xfrm>
            <a:off x="2275651" y="2773940"/>
            <a:ext cx="1181051" cy="215444"/>
          </a:xfrm>
          <a:prstGeom prst="rect">
            <a:avLst/>
          </a:prstGeom>
        </p:spPr>
        <p:txBody>
          <a:bodyPr wrap="square">
            <a:spAutoFit/>
          </a:bodyPr>
          <a:lstStyle/>
          <a:p>
            <a:r>
              <a:rPr lang="en-US" sz="800" b="0" u="sng" baseline="0" dirty="0">
                <a:solidFill>
                  <a:srgbClr val="002060"/>
                </a:solidFill>
                <a:latin typeface="Segoe UI" pitchFamily="34" charset="0"/>
              </a:rPr>
              <a:t>Jerry </a:t>
            </a:r>
            <a:r>
              <a:rPr lang="en-US" sz="800" b="0" u="sng" baseline="0" dirty="0" err="1">
                <a:solidFill>
                  <a:srgbClr val="002060"/>
                </a:solidFill>
                <a:latin typeface="Segoe UI" pitchFamily="34" charset="0"/>
              </a:rPr>
              <a:t>Orman</a:t>
            </a:r>
            <a:r>
              <a:rPr lang="en-US" sz="800" b="0" u="sng" baseline="0" dirty="0">
                <a:solidFill>
                  <a:srgbClr val="002060"/>
                </a:solidFill>
                <a:latin typeface="Segoe UI" pitchFamily="34" charset="0"/>
              </a:rPr>
              <a:t> </a:t>
            </a:r>
          </a:p>
        </p:txBody>
      </p:sp>
      <p:sp>
        <p:nvSpPr>
          <p:cNvPr id="205" name="Oval 204"/>
          <p:cNvSpPr/>
          <p:nvPr/>
        </p:nvSpPr>
        <p:spPr>
          <a:xfrm>
            <a:off x="220980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nvGrpSpPr>
          <p:cNvPr id="126" name="Group 205"/>
          <p:cNvGrpSpPr/>
          <p:nvPr/>
        </p:nvGrpSpPr>
        <p:grpSpPr>
          <a:xfrm>
            <a:off x="4750055" y="2743200"/>
            <a:ext cx="243977" cy="246221"/>
            <a:chOff x="4750055" y="2743200"/>
            <a:chExt cx="243977" cy="246221"/>
          </a:xfrm>
        </p:grpSpPr>
        <p:sp>
          <p:nvSpPr>
            <p:cNvPr id="207" name="Oval 206"/>
            <p:cNvSpPr/>
            <p:nvPr/>
          </p:nvSpPr>
          <p:spPr>
            <a:xfrm>
              <a:off x="4800600"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208" name="Rectangle 207"/>
            <p:cNvSpPr/>
            <p:nvPr/>
          </p:nvSpPr>
          <p:spPr>
            <a:xfrm>
              <a:off x="4750055"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127" name="Group 270"/>
          <p:cNvGrpSpPr/>
          <p:nvPr/>
        </p:nvGrpSpPr>
        <p:grpSpPr>
          <a:xfrm>
            <a:off x="5937" y="6522720"/>
            <a:ext cx="9138063" cy="335280"/>
            <a:chOff x="5937" y="6522720"/>
            <a:chExt cx="9138063" cy="335280"/>
          </a:xfrm>
        </p:grpSpPr>
        <p:pic>
          <p:nvPicPr>
            <p:cNvPr id="434" name="Picture 433" descr="Picture1.png"/>
            <p:cNvPicPr>
              <a:picLocks noChangeAspect="1"/>
            </p:cNvPicPr>
            <p:nvPr/>
          </p:nvPicPr>
          <p:blipFill>
            <a:blip r:embed="rId5"/>
            <a:srcRect t="95111"/>
            <a:stretch>
              <a:fillRect/>
            </a:stretch>
          </p:blipFill>
          <p:spPr>
            <a:xfrm>
              <a:off x="5937" y="6522720"/>
              <a:ext cx="9138063" cy="335280"/>
            </a:xfrm>
            <a:prstGeom prst="rect">
              <a:avLst/>
            </a:prstGeom>
          </p:spPr>
        </p:pic>
        <p:pic>
          <p:nvPicPr>
            <p:cNvPr id="435" name="Picture 434" descr="tabe.png"/>
            <p:cNvPicPr>
              <a:picLocks noChangeAspect="1"/>
            </p:cNvPicPr>
            <p:nvPr/>
          </p:nvPicPr>
          <p:blipFill>
            <a:blip r:embed="rId17"/>
            <a:stretch>
              <a:fillRect/>
            </a:stretch>
          </p:blipFill>
          <p:spPr>
            <a:xfrm>
              <a:off x="1333500" y="6582064"/>
              <a:ext cx="1476375" cy="266700"/>
            </a:xfrm>
            <a:prstGeom prst="rect">
              <a:avLst/>
            </a:prstGeom>
          </p:spPr>
        </p:pic>
        <p:pic>
          <p:nvPicPr>
            <p:cNvPr id="438"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93" name="Group 213"/>
          <p:cNvGrpSpPr/>
          <p:nvPr/>
        </p:nvGrpSpPr>
        <p:grpSpPr>
          <a:xfrm>
            <a:off x="2133600" y="7467600"/>
            <a:ext cx="9296400" cy="3276600"/>
            <a:chOff x="1219200" y="4953000"/>
            <a:chExt cx="9296400" cy="3276600"/>
          </a:xfrm>
        </p:grpSpPr>
        <p:sp>
          <p:nvSpPr>
            <p:cNvPr id="211" name="Rectangle 210"/>
            <p:cNvSpPr/>
            <p:nvPr/>
          </p:nvSpPr>
          <p:spPr>
            <a:xfrm rot="21144625">
              <a:off x="1219200" y="4953000"/>
              <a:ext cx="9296400" cy="3276600"/>
            </a:xfrm>
            <a:prstGeom prst="rect">
              <a:avLst/>
            </a:prstGeom>
            <a:solidFill>
              <a:schemeClr val="bg1"/>
            </a:solidFill>
            <a:scene3d>
              <a:camera prst="orthographicFront"/>
              <a:lightRig rig="threePt" dir="t"/>
            </a:scene3d>
            <a:sp3d extrusionH="38100">
              <a:bevelT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12" name="Picture 2" descr="http://www.bristol.ac.uk/is/learning/documentation/keyboard-r1/keyboard-r1.gif"/>
            <p:cNvPicPr>
              <a:picLocks noChangeAspect="1" noChangeArrowheads="1"/>
            </p:cNvPicPr>
            <p:nvPr/>
          </p:nvPicPr>
          <p:blipFill>
            <a:blip r:embed="rId19"/>
            <a:srcRect/>
            <a:stretch>
              <a:fillRect/>
            </a:stretch>
          </p:blipFill>
          <p:spPr bwMode="auto">
            <a:xfrm rot="21144625">
              <a:off x="1447800" y="5105400"/>
              <a:ext cx="8839200" cy="2940171"/>
            </a:xfrm>
            <a:prstGeom prst="rect">
              <a:avLst/>
            </a:prstGeom>
            <a:noFill/>
          </p:spPr>
        </p:pic>
      </p:grpSp>
      <p:sp>
        <p:nvSpPr>
          <p:cNvPr id="215" name="Rectangle 214">
            <a:hlinkClick r:id="" action="ppaction://hlinkshowjump?jump=nextslide"/>
          </p:cNvPr>
          <p:cNvSpPr/>
          <p:nvPr/>
        </p:nvSpPr>
        <p:spPr>
          <a:xfrm rot="21144625" flipV="1">
            <a:off x="6682306" y="6324076"/>
            <a:ext cx="422032" cy="444500"/>
          </a:xfrm>
          <a:prstGeom prst="rect">
            <a:avLst/>
          </a:prstGeom>
          <a:solidFill>
            <a:srgbClr val="FFFF00">
              <a:alpha val="12000"/>
            </a:srgb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6.66667E-6 -4.44444E-6 L -0.17501 -0.33333 " pathEditMode="relative" ptsTypes="AA">
                                      <p:cBhvr>
                                        <p:cTn id="6" dur="800" fill="hold"/>
                                        <p:tgtEl>
                                          <p:spTgt spid="193"/>
                                        </p:tgtEl>
                                        <p:attrNameLst>
                                          <p:attrName>ppt_x</p:attrName>
                                          <p:attrName>ppt_y</p:attrName>
                                        </p:attrNameLst>
                                      </p:cBhvr>
                                    </p:animMotion>
                                  </p:childTnLst>
                                </p:cTn>
                              </p:par>
                            </p:childTnLst>
                          </p:cTn>
                        </p:par>
                        <p:par>
                          <p:cTn id="7" fill="hold">
                            <p:stCondLst>
                              <p:cond delay="800"/>
                            </p:stCondLst>
                            <p:childTnLst>
                              <p:par>
                                <p:cTn id="8" presetID="10" presetClass="entr" presetSubtype="0" fill="hold" grpId="0" nodeType="afterEffect">
                                  <p:stCondLst>
                                    <p:cond delay="0"/>
                                  </p:stCondLst>
                                  <p:childTnLst>
                                    <p:set>
                                      <p:cBhvr>
                                        <p:cTn id="9" dur="1" fill="hold">
                                          <p:stCondLst>
                                            <p:cond delay="0"/>
                                          </p:stCondLst>
                                        </p:cTn>
                                        <p:tgtEl>
                                          <p:spTgt spid="215"/>
                                        </p:tgtEl>
                                        <p:attrNameLst>
                                          <p:attrName>style.visibility</p:attrName>
                                        </p:attrNameLst>
                                      </p:cBhvr>
                                      <p:to>
                                        <p:strVal val="visible"/>
                                      </p:to>
                                    </p:set>
                                    <p:animEffect transition="in" filter="fade">
                                      <p:cBhvr>
                                        <p:cTn id="10" dur="700"/>
                                        <p:tgtEl>
                                          <p:spTgt spid="2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325" name="Picture 324"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327" name="Rectangle 32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8" name="Rectangle 32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332" name="Rounded Rectangle 33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3" name="Rounded Rectangle 33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4" name="Rounded Rectangle 33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0" name="Isosceles Triangle 32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1" name="Isosceles Triangle 33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 name="Group 171"/>
          <p:cNvGrpSpPr/>
          <p:nvPr/>
        </p:nvGrpSpPr>
        <p:grpSpPr>
          <a:xfrm flipH="1" flipV="1">
            <a:off x="6811924" y="3020452"/>
            <a:ext cx="49886" cy="57273"/>
            <a:chOff x="6811924" y="2893331"/>
            <a:chExt cx="49886" cy="57273"/>
          </a:xfrm>
        </p:grpSpPr>
        <p:sp>
          <p:nvSpPr>
            <p:cNvPr id="401" name="Chevron 400"/>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02" name="Chevron 40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0" name="Group 426"/>
          <p:cNvGrpSpPr/>
          <p:nvPr/>
        </p:nvGrpSpPr>
        <p:grpSpPr>
          <a:xfrm>
            <a:off x="1908266" y="2327032"/>
            <a:ext cx="4841404" cy="978142"/>
            <a:chOff x="1908266" y="2327032"/>
            <a:chExt cx="4841404" cy="978142"/>
          </a:xfrm>
        </p:grpSpPr>
        <p:sp>
          <p:nvSpPr>
            <p:cNvPr id="428" name="Rectangle 427"/>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429" name="Picture 428" descr="MSOL_Share_32.gif"/>
            <p:cNvPicPr>
              <a:picLocks noChangeAspect="1"/>
            </p:cNvPicPr>
            <p:nvPr/>
          </p:nvPicPr>
          <p:blipFill>
            <a:blip r:embed="rId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430" name="Rectangle 429"/>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1" name="Rectangle 430"/>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432" name="TextBox 431"/>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433" name="TextBox 432"/>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1" name="Group 449"/>
          <p:cNvGrpSpPr/>
          <p:nvPr/>
        </p:nvGrpSpPr>
        <p:grpSpPr>
          <a:xfrm>
            <a:off x="2202180" y="2471918"/>
            <a:ext cx="4079690" cy="517466"/>
            <a:chOff x="1587689" y="2809875"/>
            <a:chExt cx="4079690" cy="517466"/>
          </a:xfrm>
        </p:grpSpPr>
        <p:grpSp>
          <p:nvGrpSpPr>
            <p:cNvPr id="12" name="Group 193"/>
            <p:cNvGrpSpPr/>
            <p:nvPr/>
          </p:nvGrpSpPr>
          <p:grpSpPr>
            <a:xfrm>
              <a:off x="1587689" y="2809875"/>
              <a:ext cx="2369820" cy="215444"/>
              <a:chOff x="198997" y="2809696"/>
              <a:chExt cx="2369820" cy="215444"/>
            </a:xfrm>
          </p:grpSpPr>
          <p:sp>
            <p:nvSpPr>
              <p:cNvPr id="448" name="Rectangle 447"/>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449" name="Oval 448"/>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50" name="Rectangle 449"/>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451" name="Oval 450"/>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3" name="Group 175"/>
            <p:cNvGrpSpPr/>
            <p:nvPr/>
          </p:nvGrpSpPr>
          <p:grpSpPr>
            <a:xfrm>
              <a:off x="2436287" y="3107055"/>
              <a:ext cx="3231092" cy="220286"/>
              <a:chOff x="3391335" y="3107055"/>
              <a:chExt cx="3231092" cy="220286"/>
            </a:xfrm>
          </p:grpSpPr>
          <p:grpSp>
            <p:nvGrpSpPr>
              <p:cNvPr id="14" name="Group 168"/>
              <p:cNvGrpSpPr/>
              <p:nvPr/>
            </p:nvGrpSpPr>
            <p:grpSpPr>
              <a:xfrm>
                <a:off x="3391335" y="3111897"/>
                <a:ext cx="1269762" cy="215444"/>
                <a:chOff x="2809667" y="3111897"/>
                <a:chExt cx="1269762" cy="215444"/>
              </a:xfrm>
            </p:grpSpPr>
            <p:sp>
              <p:nvSpPr>
                <p:cNvPr id="446" name="Rectangle 445"/>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447" name="Oval 446"/>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5" name="Group 171"/>
              <p:cNvGrpSpPr/>
              <p:nvPr/>
            </p:nvGrpSpPr>
            <p:grpSpPr>
              <a:xfrm>
                <a:off x="4112457" y="3107055"/>
                <a:ext cx="2509970" cy="215444"/>
                <a:chOff x="2792787" y="3107055"/>
                <a:chExt cx="2509970" cy="215444"/>
              </a:xfrm>
            </p:grpSpPr>
            <p:sp>
              <p:nvSpPr>
                <p:cNvPr id="442" name="Rectangle 441"/>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443" name="Oval 442"/>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444" name="Rectangle 443"/>
                <p:cNvSpPr/>
                <p:nvPr/>
              </p:nvSpPr>
              <p:spPr>
                <a:xfrm>
                  <a:off x="3910198"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grpSp>
        </p:grpSp>
      </p:grpSp>
      <p:sp>
        <p:nvSpPr>
          <p:cNvPr id="201" name="Rectangle 200"/>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202" name="Oval 201"/>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nvGrpSpPr>
          <p:cNvPr id="16" name="Group 216"/>
          <p:cNvGrpSpPr/>
          <p:nvPr/>
        </p:nvGrpSpPr>
        <p:grpSpPr>
          <a:xfrm>
            <a:off x="4750055" y="2743200"/>
            <a:ext cx="243977" cy="246221"/>
            <a:chOff x="4750055" y="2743200"/>
            <a:chExt cx="243977" cy="246221"/>
          </a:xfrm>
        </p:grpSpPr>
        <p:sp>
          <p:nvSpPr>
            <p:cNvPr id="218" name="Oval 217"/>
            <p:cNvSpPr/>
            <p:nvPr/>
          </p:nvSpPr>
          <p:spPr>
            <a:xfrm>
              <a:off x="4800600"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219" name="Rectangle 218"/>
            <p:cNvSpPr/>
            <p:nvPr/>
          </p:nvSpPr>
          <p:spPr>
            <a:xfrm>
              <a:off x="4750055"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sp>
        <p:nvSpPr>
          <p:cNvPr id="220" name="Rectangle 219">
            <a:hlinkClick r:id="" action="ppaction://hlinkshowjump?jump=nextslide"/>
          </p:cNvPr>
          <p:cNvSpPr/>
          <p:nvPr/>
        </p:nvSpPr>
        <p:spPr>
          <a:xfrm flipV="1">
            <a:off x="6019800" y="2794196"/>
            <a:ext cx="228600" cy="169984"/>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7" name="Group 220"/>
          <p:cNvGrpSpPr/>
          <p:nvPr/>
        </p:nvGrpSpPr>
        <p:grpSpPr>
          <a:xfrm>
            <a:off x="4973955" y="3028950"/>
            <a:ext cx="1692931" cy="200055"/>
            <a:chOff x="4907280" y="3535680"/>
            <a:chExt cx="1692931" cy="200055"/>
          </a:xfrm>
        </p:grpSpPr>
        <p:sp>
          <p:nvSpPr>
            <p:cNvPr id="222" name="Rectangle 221"/>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223" name="Rectangle 222"/>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224" name="TextBox 223"/>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18" name="Group 189"/>
          <p:cNvGrpSpPr/>
          <p:nvPr/>
        </p:nvGrpSpPr>
        <p:grpSpPr>
          <a:xfrm>
            <a:off x="1828800" y="3136592"/>
            <a:ext cx="5478780" cy="4263600"/>
            <a:chOff x="1828800" y="2538422"/>
            <a:chExt cx="5478780" cy="4263600"/>
          </a:xfrm>
        </p:grpSpPr>
        <p:sp>
          <p:nvSpPr>
            <p:cNvPr id="226" name="Rectangle 225"/>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9" name="Group 520"/>
            <p:cNvGrpSpPr/>
            <p:nvPr/>
          </p:nvGrpSpPr>
          <p:grpSpPr>
            <a:xfrm>
              <a:off x="1838958" y="2827982"/>
              <a:ext cx="5217160" cy="814387"/>
              <a:chOff x="1791331" y="4243387"/>
              <a:chExt cx="5447669" cy="814387"/>
            </a:xfrm>
          </p:grpSpPr>
          <p:grpSp>
            <p:nvGrpSpPr>
              <p:cNvPr id="20" name="Group 498"/>
              <p:cNvGrpSpPr/>
              <p:nvPr/>
            </p:nvGrpSpPr>
            <p:grpSpPr>
              <a:xfrm>
                <a:off x="1791331" y="4243387"/>
                <a:ext cx="5447669" cy="814387"/>
                <a:chOff x="1791331" y="5638800"/>
                <a:chExt cx="5447669" cy="814387"/>
              </a:xfrm>
            </p:grpSpPr>
            <p:grpSp>
              <p:nvGrpSpPr>
                <p:cNvPr id="21" name="Group 500"/>
                <p:cNvGrpSpPr/>
                <p:nvPr/>
              </p:nvGrpSpPr>
              <p:grpSpPr>
                <a:xfrm>
                  <a:off x="1791331" y="5638800"/>
                  <a:ext cx="5066669" cy="814387"/>
                  <a:chOff x="1791331" y="5638800"/>
                  <a:chExt cx="5066669" cy="814387"/>
                </a:xfrm>
              </p:grpSpPr>
              <p:sp>
                <p:nvSpPr>
                  <p:cNvPr id="454" name="Freeform 45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5" name="Picture 454" descr="thumb_tack_small.png"/>
                  <p:cNvPicPr>
                    <a:picLocks noChangeAspect="1"/>
                  </p:cNvPicPr>
                  <p:nvPr/>
                </p:nvPicPr>
                <p:blipFill>
                  <a:blip r:embed="rId7" cstate="print"/>
                  <a:stretch>
                    <a:fillRect/>
                  </a:stretch>
                </p:blipFill>
                <p:spPr>
                  <a:xfrm flipH="1">
                    <a:off x="1791331" y="5638800"/>
                    <a:ext cx="260427" cy="357187"/>
                  </a:xfrm>
                  <a:prstGeom prst="rect">
                    <a:avLst/>
                  </a:prstGeom>
                </p:spPr>
              </p:pic>
              <p:pic>
                <p:nvPicPr>
                  <p:cNvPr id="456" name="Picture 455"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22" name="Group 501"/>
                <p:cNvGrpSpPr/>
                <p:nvPr/>
              </p:nvGrpSpPr>
              <p:grpSpPr>
                <a:xfrm>
                  <a:off x="2026920" y="5722620"/>
                  <a:ext cx="5212080" cy="678179"/>
                  <a:chOff x="1935480" y="5989320"/>
                  <a:chExt cx="5212080" cy="678179"/>
                </a:xfrm>
              </p:grpSpPr>
              <p:pic>
                <p:nvPicPr>
                  <p:cNvPr id="424"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 name="Group 354"/>
                  <p:cNvGrpSpPr/>
                  <p:nvPr/>
                </p:nvGrpSpPr>
                <p:grpSpPr>
                  <a:xfrm>
                    <a:off x="2506980" y="5989320"/>
                    <a:ext cx="4640580" cy="678179"/>
                    <a:chOff x="2506980" y="5349240"/>
                    <a:chExt cx="4640580" cy="678179"/>
                  </a:xfrm>
                </p:grpSpPr>
                <p:sp>
                  <p:nvSpPr>
                    <p:cNvPr id="427" name="TextBox 42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24" name="Group 122"/>
                    <p:cNvGrpSpPr/>
                    <p:nvPr/>
                  </p:nvGrpSpPr>
                  <p:grpSpPr>
                    <a:xfrm>
                      <a:off x="6497224" y="5349240"/>
                      <a:ext cx="223616" cy="186778"/>
                      <a:chOff x="5842673" y="3935369"/>
                      <a:chExt cx="223616" cy="186778"/>
                    </a:xfrm>
                  </p:grpSpPr>
                  <p:sp>
                    <p:nvSpPr>
                      <p:cNvPr id="441" name="Snip Single Corner Rectangle 44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52" name="Rounded Rectangle 45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53" name="Curved Left Arrow 45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5" name="Group 197"/>
                    <p:cNvGrpSpPr/>
                    <p:nvPr/>
                  </p:nvGrpSpPr>
                  <p:grpSpPr>
                    <a:xfrm>
                      <a:off x="2508726" y="5611921"/>
                      <a:ext cx="1354613" cy="415498"/>
                      <a:chOff x="2645673" y="1897285"/>
                      <a:chExt cx="1066876" cy="435872"/>
                    </a:xfrm>
                  </p:grpSpPr>
                  <p:sp>
                    <p:nvSpPr>
                      <p:cNvPr id="439" name="TextBox 43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0" name="TextBox 439"/>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36" name="TextBox 43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37" name="TextBox 43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38" name="TextBox 43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26" name="Picture 425"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421" name="Picture 420" descr="xls16.png"/>
              <p:cNvPicPr>
                <a:picLocks noChangeAspect="1"/>
              </p:cNvPicPr>
              <p:nvPr/>
            </p:nvPicPr>
            <p:blipFill>
              <a:blip r:embed="rId11"/>
              <a:stretch>
                <a:fillRect/>
              </a:stretch>
            </p:blipFill>
            <p:spPr>
              <a:xfrm>
                <a:off x="2514600" y="4823460"/>
                <a:ext cx="136207" cy="136207"/>
              </a:xfrm>
              <a:prstGeom prst="rect">
                <a:avLst/>
              </a:prstGeom>
            </p:spPr>
          </p:pic>
        </p:grpSp>
        <p:grpSp>
          <p:nvGrpSpPr>
            <p:cNvPr id="26" name="Group 393"/>
            <p:cNvGrpSpPr/>
            <p:nvPr/>
          </p:nvGrpSpPr>
          <p:grpSpPr>
            <a:xfrm>
              <a:off x="1845309" y="3664595"/>
              <a:ext cx="5210814" cy="971321"/>
              <a:chOff x="1822449" y="5027613"/>
              <a:chExt cx="5210814" cy="971321"/>
            </a:xfrm>
          </p:grpSpPr>
          <p:grpSp>
            <p:nvGrpSpPr>
              <p:cNvPr id="27" name="Group 218"/>
              <p:cNvGrpSpPr/>
              <p:nvPr/>
            </p:nvGrpSpPr>
            <p:grpSpPr>
              <a:xfrm>
                <a:off x="1822449" y="5027613"/>
                <a:ext cx="5210814" cy="971321"/>
                <a:chOff x="1822449" y="5027613"/>
                <a:chExt cx="5210814" cy="971321"/>
              </a:xfrm>
            </p:grpSpPr>
            <p:grpSp>
              <p:nvGrpSpPr>
                <p:cNvPr id="28" name="Group 478"/>
                <p:cNvGrpSpPr/>
                <p:nvPr/>
              </p:nvGrpSpPr>
              <p:grpSpPr>
                <a:xfrm>
                  <a:off x="1822449" y="5027613"/>
                  <a:ext cx="4845931" cy="915987"/>
                  <a:chOff x="1797962" y="5537200"/>
                  <a:chExt cx="5060038" cy="915987"/>
                </a:xfrm>
              </p:grpSpPr>
              <p:sp>
                <p:nvSpPr>
                  <p:cNvPr id="417" name="Freeform 416"/>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8" name="Picture 417" descr="thumb_tack_small.png"/>
                  <p:cNvPicPr>
                    <a:picLocks noChangeAspect="1"/>
                  </p:cNvPicPr>
                  <p:nvPr/>
                </p:nvPicPr>
                <p:blipFill>
                  <a:blip r:embed="rId7" cstate="print"/>
                  <a:stretch>
                    <a:fillRect/>
                  </a:stretch>
                </p:blipFill>
                <p:spPr>
                  <a:xfrm flipH="1">
                    <a:off x="1797962" y="5537200"/>
                    <a:ext cx="260427" cy="357187"/>
                  </a:xfrm>
                  <a:prstGeom prst="rect">
                    <a:avLst/>
                  </a:prstGeom>
                </p:spPr>
              </p:pic>
              <p:pic>
                <p:nvPicPr>
                  <p:cNvPr id="419" name="Picture 418"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29" name="Group 479"/>
                <p:cNvGrpSpPr/>
                <p:nvPr/>
              </p:nvGrpSpPr>
              <p:grpSpPr>
                <a:xfrm>
                  <a:off x="2041720" y="5213033"/>
                  <a:ext cx="4991543" cy="785901"/>
                  <a:chOff x="1935480" y="5989320"/>
                  <a:chExt cx="5212080" cy="785901"/>
                </a:xfrm>
              </p:grpSpPr>
              <p:pic>
                <p:nvPicPr>
                  <p:cNvPr id="404"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30" name="Group 354"/>
                  <p:cNvGrpSpPr/>
                  <p:nvPr/>
                </p:nvGrpSpPr>
                <p:grpSpPr>
                  <a:xfrm>
                    <a:off x="2506980" y="5989320"/>
                    <a:ext cx="4640580" cy="785901"/>
                    <a:chOff x="2506980" y="5349240"/>
                    <a:chExt cx="4640580" cy="785901"/>
                  </a:xfrm>
                </p:grpSpPr>
                <p:sp>
                  <p:nvSpPr>
                    <p:cNvPr id="406" name="TextBox 4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31" name="Group 122"/>
                    <p:cNvGrpSpPr/>
                    <p:nvPr/>
                  </p:nvGrpSpPr>
                  <p:grpSpPr>
                    <a:xfrm>
                      <a:off x="6497224" y="5349240"/>
                      <a:ext cx="223616" cy="186778"/>
                      <a:chOff x="5842673" y="3935369"/>
                      <a:chExt cx="223616" cy="186778"/>
                    </a:xfrm>
                  </p:grpSpPr>
                  <p:sp>
                    <p:nvSpPr>
                      <p:cNvPr id="414" name="Snip Single Corner Rectangle 4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5" name="Rounded Rectangle 4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16" name="Curved Left Arrow 4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6" name="Group 197"/>
                    <p:cNvGrpSpPr/>
                    <p:nvPr/>
                  </p:nvGrpSpPr>
                  <p:grpSpPr>
                    <a:xfrm>
                      <a:off x="2508726" y="5611921"/>
                      <a:ext cx="1354613" cy="523220"/>
                      <a:chOff x="2645673" y="1897286"/>
                      <a:chExt cx="1066876" cy="548876"/>
                    </a:xfrm>
                  </p:grpSpPr>
                  <p:sp>
                    <p:nvSpPr>
                      <p:cNvPr id="412" name="TextBox 4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3" name="TextBox 412"/>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09" name="TextBox 4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10" name="TextBox 4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11" name="TextBox 4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97" name="Group 217"/>
              <p:cNvGrpSpPr/>
              <p:nvPr/>
            </p:nvGrpSpPr>
            <p:grpSpPr>
              <a:xfrm>
                <a:off x="2042160" y="5257800"/>
                <a:ext cx="590662" cy="587693"/>
                <a:chOff x="2042160" y="5257800"/>
                <a:chExt cx="590662" cy="587693"/>
              </a:xfrm>
            </p:grpSpPr>
            <p:pic>
              <p:nvPicPr>
                <p:cNvPr id="397" name="Picture 2"/>
                <p:cNvPicPr>
                  <a:picLocks noChangeAspect="1" noChangeArrowheads="1"/>
                </p:cNvPicPr>
                <p:nvPr/>
              </p:nvPicPr>
              <p:blipFill>
                <a:blip r:embed="rId12"/>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98" name="Picture 397" descr="WSExplore0010 12-14-2007.png"/>
                <p:cNvPicPr>
                  <a:picLocks noChangeAspect="1"/>
                </p:cNvPicPr>
                <p:nvPr/>
              </p:nvPicPr>
              <p:blipFill>
                <a:blip r:embed="rId10"/>
                <a:stretch>
                  <a:fillRect/>
                </a:stretch>
              </p:blipFill>
              <p:spPr>
                <a:xfrm>
                  <a:off x="2071864" y="5288810"/>
                  <a:ext cx="100342" cy="104775"/>
                </a:xfrm>
                <a:prstGeom prst="rect">
                  <a:avLst/>
                </a:prstGeom>
              </p:spPr>
            </p:pic>
            <p:pic>
              <p:nvPicPr>
                <p:cNvPr id="399" name="Picture 398" descr="ppt16.png"/>
                <p:cNvPicPr>
                  <a:picLocks noChangeAspect="1"/>
                </p:cNvPicPr>
                <p:nvPr/>
              </p:nvPicPr>
              <p:blipFill>
                <a:blip r:embed="rId13"/>
                <a:stretch>
                  <a:fillRect/>
                </a:stretch>
              </p:blipFill>
              <p:spPr>
                <a:xfrm>
                  <a:off x="2511518" y="5718829"/>
                  <a:ext cx="121304" cy="126664"/>
                </a:xfrm>
                <a:prstGeom prst="rect">
                  <a:avLst/>
                </a:prstGeom>
              </p:spPr>
            </p:pic>
          </p:grpSp>
        </p:grpSp>
        <p:grpSp>
          <p:nvGrpSpPr>
            <p:cNvPr id="98" name="Group 473"/>
            <p:cNvGrpSpPr/>
            <p:nvPr/>
          </p:nvGrpSpPr>
          <p:grpSpPr>
            <a:xfrm>
              <a:off x="1832609" y="5571182"/>
              <a:ext cx="5223508" cy="838200"/>
              <a:chOff x="1784702" y="5081587"/>
              <a:chExt cx="5454298" cy="838200"/>
            </a:xfrm>
          </p:grpSpPr>
          <p:grpSp>
            <p:nvGrpSpPr>
              <p:cNvPr id="99" name="Group 450"/>
              <p:cNvGrpSpPr/>
              <p:nvPr/>
            </p:nvGrpSpPr>
            <p:grpSpPr>
              <a:xfrm>
                <a:off x="1784702" y="5081587"/>
                <a:ext cx="5454298" cy="838200"/>
                <a:chOff x="1784702" y="5614987"/>
                <a:chExt cx="5454298" cy="838200"/>
              </a:xfrm>
            </p:grpSpPr>
            <p:grpSp>
              <p:nvGrpSpPr>
                <p:cNvPr id="100" name="Group 452"/>
                <p:cNvGrpSpPr/>
                <p:nvPr/>
              </p:nvGrpSpPr>
              <p:grpSpPr>
                <a:xfrm>
                  <a:off x="1784702" y="5614987"/>
                  <a:ext cx="5073298" cy="838200"/>
                  <a:chOff x="1784702" y="5614987"/>
                  <a:chExt cx="5073298" cy="838200"/>
                </a:xfrm>
              </p:grpSpPr>
              <p:sp>
                <p:nvSpPr>
                  <p:cNvPr id="378" name="Freeform 37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0" name="Picture 379" descr="thumb_tack_small.png"/>
                  <p:cNvPicPr>
                    <a:picLocks noChangeAspect="1"/>
                  </p:cNvPicPr>
                  <p:nvPr/>
                </p:nvPicPr>
                <p:blipFill>
                  <a:blip r:embed="rId7" cstate="print"/>
                  <a:stretch>
                    <a:fillRect/>
                  </a:stretch>
                </p:blipFill>
                <p:spPr>
                  <a:xfrm flipH="1">
                    <a:off x="1784702" y="5614987"/>
                    <a:ext cx="260427" cy="357187"/>
                  </a:xfrm>
                  <a:prstGeom prst="rect">
                    <a:avLst/>
                  </a:prstGeom>
                </p:spPr>
              </p:pic>
              <p:pic>
                <p:nvPicPr>
                  <p:cNvPr id="383" name="Picture 382"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101" name="Group 453"/>
                <p:cNvGrpSpPr/>
                <p:nvPr/>
              </p:nvGrpSpPr>
              <p:grpSpPr>
                <a:xfrm>
                  <a:off x="2026920" y="5722620"/>
                  <a:ext cx="5212080" cy="594360"/>
                  <a:chOff x="1935480" y="5989320"/>
                  <a:chExt cx="5212080" cy="594360"/>
                </a:xfrm>
              </p:grpSpPr>
              <p:pic>
                <p:nvPicPr>
                  <p:cNvPr id="326"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2" name="Group 354"/>
                  <p:cNvGrpSpPr/>
                  <p:nvPr/>
                </p:nvGrpSpPr>
                <p:grpSpPr>
                  <a:xfrm>
                    <a:off x="2506980" y="5989320"/>
                    <a:ext cx="4640580" cy="462737"/>
                    <a:chOff x="2506980" y="5349240"/>
                    <a:chExt cx="4640580" cy="462737"/>
                  </a:xfrm>
                </p:grpSpPr>
                <p:sp>
                  <p:nvSpPr>
                    <p:cNvPr id="339" name="TextBox 338"/>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04" name="Group 122"/>
                    <p:cNvGrpSpPr/>
                    <p:nvPr/>
                  </p:nvGrpSpPr>
                  <p:grpSpPr>
                    <a:xfrm>
                      <a:off x="6497224" y="5349240"/>
                      <a:ext cx="223616" cy="186778"/>
                      <a:chOff x="5842673" y="3935369"/>
                      <a:chExt cx="223616" cy="186778"/>
                    </a:xfrm>
                  </p:grpSpPr>
                  <p:sp>
                    <p:nvSpPr>
                      <p:cNvPr id="363" name="Snip Single Corner Rectangle 36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5" name="Rounded Rectangle 37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7" name="Curved Left Arrow 37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8" name="Group 197"/>
                    <p:cNvGrpSpPr/>
                    <p:nvPr/>
                  </p:nvGrpSpPr>
                  <p:grpSpPr>
                    <a:xfrm>
                      <a:off x="2508726" y="5611921"/>
                      <a:ext cx="1432296" cy="200056"/>
                      <a:chOff x="2645673" y="1897291"/>
                      <a:chExt cx="1128058" cy="209866"/>
                    </a:xfrm>
                  </p:grpSpPr>
                  <p:sp>
                    <p:nvSpPr>
                      <p:cNvPr id="360" name="TextBox 35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2" name="TextBox 361"/>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53" name="TextBox 35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57" name="TextBox 35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58" name="TextBox 35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36" name="Picture 335"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310" name="Picture 309" descr="IC16DOCX.gif"/>
              <p:cNvPicPr>
                <a:picLocks noChangeAspect="1"/>
              </p:cNvPicPr>
              <p:nvPr/>
            </p:nvPicPr>
            <p:blipFill>
              <a:blip r:embed="rId14"/>
              <a:stretch>
                <a:fillRect/>
              </a:stretch>
            </p:blipFill>
            <p:spPr>
              <a:xfrm>
                <a:off x="2514600" y="5692140"/>
                <a:ext cx="115389" cy="115389"/>
              </a:xfrm>
              <a:prstGeom prst="rect">
                <a:avLst/>
              </a:prstGeom>
            </p:spPr>
          </p:pic>
        </p:grpSp>
        <p:grpSp>
          <p:nvGrpSpPr>
            <p:cNvPr id="109" name="Group 273"/>
            <p:cNvGrpSpPr/>
            <p:nvPr/>
          </p:nvGrpSpPr>
          <p:grpSpPr>
            <a:xfrm>
              <a:off x="1832609" y="4672022"/>
              <a:ext cx="5223508" cy="777240"/>
              <a:chOff x="1809749" y="5196840"/>
              <a:chExt cx="5223508" cy="777240"/>
            </a:xfrm>
          </p:grpSpPr>
          <p:grpSp>
            <p:nvGrpSpPr>
              <p:cNvPr id="110" name="Group 450"/>
              <p:cNvGrpSpPr/>
              <p:nvPr/>
            </p:nvGrpSpPr>
            <p:grpSpPr>
              <a:xfrm>
                <a:off x="1809749" y="5196840"/>
                <a:ext cx="5223508" cy="777240"/>
                <a:chOff x="1784702" y="5654040"/>
                <a:chExt cx="5454298" cy="777240"/>
              </a:xfrm>
            </p:grpSpPr>
            <p:grpSp>
              <p:nvGrpSpPr>
                <p:cNvPr id="111" name="Group 452"/>
                <p:cNvGrpSpPr/>
                <p:nvPr/>
              </p:nvGrpSpPr>
              <p:grpSpPr>
                <a:xfrm>
                  <a:off x="1784702" y="5654040"/>
                  <a:ext cx="5073298" cy="777240"/>
                  <a:chOff x="1784702" y="5654040"/>
                  <a:chExt cx="5073298" cy="777240"/>
                </a:xfrm>
              </p:grpSpPr>
              <p:sp>
                <p:nvSpPr>
                  <p:cNvPr id="300" name="Freeform 299"/>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4" name="Picture 303" descr="thumb_tack_small.png"/>
                  <p:cNvPicPr>
                    <a:picLocks noChangeAspect="1"/>
                  </p:cNvPicPr>
                  <p:nvPr/>
                </p:nvPicPr>
                <p:blipFill>
                  <a:blip r:embed="rId7" cstate="print"/>
                  <a:stretch>
                    <a:fillRect/>
                  </a:stretch>
                </p:blipFill>
                <p:spPr>
                  <a:xfrm flipH="1">
                    <a:off x="1784702" y="5715000"/>
                    <a:ext cx="260427" cy="357187"/>
                  </a:xfrm>
                  <a:prstGeom prst="rect">
                    <a:avLst/>
                  </a:prstGeom>
                </p:spPr>
              </p:pic>
              <p:pic>
                <p:nvPicPr>
                  <p:cNvPr id="305" name="Picture 304" descr="thumb_tack_small.png"/>
                  <p:cNvPicPr>
                    <a:picLocks noChangeAspect="1"/>
                  </p:cNvPicPr>
                  <p:nvPr/>
                </p:nvPicPr>
                <p:blipFill>
                  <a:blip r:embed="rId8" cstate="print"/>
                  <a:stretch>
                    <a:fillRect/>
                  </a:stretch>
                </p:blipFill>
                <p:spPr>
                  <a:xfrm>
                    <a:off x="6578599" y="6043613"/>
                    <a:ext cx="266700" cy="357187"/>
                  </a:xfrm>
                  <a:prstGeom prst="rect">
                    <a:avLst/>
                  </a:prstGeom>
                </p:spPr>
              </p:pic>
            </p:grpSp>
            <p:grpSp>
              <p:nvGrpSpPr>
                <p:cNvPr id="112" name="Group 453"/>
                <p:cNvGrpSpPr/>
                <p:nvPr/>
              </p:nvGrpSpPr>
              <p:grpSpPr>
                <a:xfrm>
                  <a:off x="2026920" y="5722620"/>
                  <a:ext cx="5212080" cy="594360"/>
                  <a:chOff x="1935480" y="5989320"/>
                  <a:chExt cx="5212080" cy="594360"/>
                </a:xfrm>
              </p:grpSpPr>
              <p:pic>
                <p:nvPicPr>
                  <p:cNvPr id="271"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3" name="Group 354"/>
                  <p:cNvGrpSpPr/>
                  <p:nvPr/>
                </p:nvGrpSpPr>
                <p:grpSpPr>
                  <a:xfrm>
                    <a:off x="2506980" y="5989320"/>
                    <a:ext cx="4640580" cy="570460"/>
                    <a:chOff x="2506980" y="5349240"/>
                    <a:chExt cx="4640580" cy="570460"/>
                  </a:xfrm>
                </p:grpSpPr>
                <p:sp>
                  <p:nvSpPr>
                    <p:cNvPr id="274" name="TextBox 273"/>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14" name="Group 122"/>
                    <p:cNvGrpSpPr/>
                    <p:nvPr/>
                  </p:nvGrpSpPr>
                  <p:grpSpPr>
                    <a:xfrm>
                      <a:off x="6497224" y="5349240"/>
                      <a:ext cx="223616" cy="186778"/>
                      <a:chOff x="5842673" y="3935369"/>
                      <a:chExt cx="223616" cy="186778"/>
                    </a:xfrm>
                  </p:grpSpPr>
                  <p:sp>
                    <p:nvSpPr>
                      <p:cNvPr id="282" name="Snip Single Corner Rectangle 28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83" name="Rounded Rectangle 28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91" name="Curved Left Arrow 29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5" name="Group 197"/>
                    <p:cNvGrpSpPr/>
                    <p:nvPr/>
                  </p:nvGrpSpPr>
                  <p:grpSpPr>
                    <a:xfrm>
                      <a:off x="2508726" y="5611923"/>
                      <a:ext cx="1354613" cy="307777"/>
                      <a:chOff x="2645673" y="1897291"/>
                      <a:chExt cx="1066876" cy="322869"/>
                    </a:xfrm>
                  </p:grpSpPr>
                  <p:sp>
                    <p:nvSpPr>
                      <p:cNvPr id="280" name="TextBox 27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81" name="TextBox 280"/>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277" name="TextBox 27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78" name="TextBox 27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79" name="TextBox 27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273" name="Picture 272"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255" name="Picture 3"/>
              <p:cNvPicPr>
                <a:picLocks noChangeAspect="1" noChangeArrowheads="1"/>
              </p:cNvPicPr>
              <p:nvPr/>
            </p:nvPicPr>
            <p:blipFill>
              <a:blip r:embed="rId15"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258" name="Picture 257" descr="WSExplore0010 12-14-2007.png"/>
              <p:cNvPicPr>
                <a:picLocks noChangeAspect="1"/>
              </p:cNvPicPr>
              <p:nvPr/>
            </p:nvPicPr>
            <p:blipFill>
              <a:blip r:embed="rId10"/>
              <a:stretch>
                <a:fillRect/>
              </a:stretch>
            </p:blipFill>
            <p:spPr>
              <a:xfrm>
                <a:off x="2071863" y="5335233"/>
                <a:ext cx="100342" cy="104775"/>
              </a:xfrm>
              <a:prstGeom prst="rect">
                <a:avLst/>
              </a:prstGeom>
            </p:spPr>
          </p:pic>
          <p:pic>
            <p:nvPicPr>
              <p:cNvPr id="259" name="Picture 258" descr="IC16DOCX.gif"/>
              <p:cNvPicPr>
                <a:picLocks noChangeAspect="1"/>
              </p:cNvPicPr>
              <p:nvPr/>
            </p:nvPicPr>
            <p:blipFill>
              <a:blip r:embed="rId14"/>
              <a:stretch>
                <a:fillRect/>
              </a:stretch>
            </p:blipFill>
            <p:spPr>
              <a:xfrm>
                <a:off x="2508763" y="5768340"/>
                <a:ext cx="110506" cy="115389"/>
              </a:xfrm>
              <a:prstGeom prst="rect">
                <a:avLst/>
              </a:prstGeom>
            </p:spPr>
          </p:pic>
        </p:grpSp>
        <p:grpSp>
          <p:nvGrpSpPr>
            <p:cNvPr id="120" name="Group 329"/>
            <p:cNvGrpSpPr/>
            <p:nvPr/>
          </p:nvGrpSpPr>
          <p:grpSpPr>
            <a:xfrm>
              <a:off x="1828800" y="2538422"/>
              <a:ext cx="5478780" cy="482398"/>
              <a:chOff x="1828800" y="2842260"/>
              <a:chExt cx="5410200" cy="482398"/>
            </a:xfrm>
          </p:grpSpPr>
          <p:grpSp>
            <p:nvGrpSpPr>
              <p:cNvPr id="121" name="Group 327"/>
              <p:cNvGrpSpPr/>
              <p:nvPr/>
            </p:nvGrpSpPr>
            <p:grpSpPr>
              <a:xfrm>
                <a:off x="1828800" y="2876548"/>
                <a:ext cx="5408319" cy="448110"/>
                <a:chOff x="1828800" y="2876548"/>
                <a:chExt cx="5408319" cy="448110"/>
              </a:xfrm>
            </p:grpSpPr>
            <p:grpSp>
              <p:nvGrpSpPr>
                <p:cNvPr id="123" name="Group 102"/>
                <p:cNvGrpSpPr/>
                <p:nvPr/>
              </p:nvGrpSpPr>
              <p:grpSpPr>
                <a:xfrm>
                  <a:off x="1828800" y="3055620"/>
                  <a:ext cx="5379296" cy="269038"/>
                  <a:chOff x="1907091" y="3385870"/>
                  <a:chExt cx="4486632" cy="177144"/>
                </a:xfrm>
              </p:grpSpPr>
              <p:sp>
                <p:nvSpPr>
                  <p:cNvPr id="252" name="Rectangle 25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3" name="Straight Connector 25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24" name="Group 326"/>
                <p:cNvGrpSpPr/>
                <p:nvPr/>
              </p:nvGrpSpPr>
              <p:grpSpPr>
                <a:xfrm>
                  <a:off x="1833660" y="2876548"/>
                  <a:ext cx="5403459" cy="200055"/>
                  <a:chOff x="1833660" y="2876548"/>
                  <a:chExt cx="5403459" cy="200055"/>
                </a:xfrm>
              </p:grpSpPr>
              <p:grpSp>
                <p:nvGrpSpPr>
                  <p:cNvPr id="125" name="Group 354"/>
                  <p:cNvGrpSpPr/>
                  <p:nvPr/>
                </p:nvGrpSpPr>
                <p:grpSpPr>
                  <a:xfrm>
                    <a:off x="1833660" y="2876548"/>
                    <a:ext cx="5403459" cy="200055"/>
                    <a:chOff x="1903510" y="2426191"/>
                    <a:chExt cx="5403459" cy="200055"/>
                  </a:xfrm>
                </p:grpSpPr>
                <p:sp>
                  <p:nvSpPr>
                    <p:cNvPr id="244" name="Rectangle 243"/>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26" name="Group 174"/>
                    <p:cNvGrpSpPr/>
                    <p:nvPr/>
                  </p:nvGrpSpPr>
                  <p:grpSpPr>
                    <a:xfrm>
                      <a:off x="2514600" y="2426191"/>
                      <a:ext cx="4114800" cy="200055"/>
                      <a:chOff x="2514600" y="3445187"/>
                      <a:chExt cx="4114800" cy="200055"/>
                    </a:xfrm>
                  </p:grpSpPr>
                  <p:sp>
                    <p:nvSpPr>
                      <p:cNvPr id="248" name="TextBox 247"/>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49" name="TextBox 248"/>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50" name="TextBox 24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51" name="TextBox 250"/>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246" name="Right Triangle 245"/>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7" name="Picture 246" descr="WSExplore0010 12-14-2007.png"/>
                    <p:cNvPicPr>
                      <a:picLocks noChangeAspect="1"/>
                    </p:cNvPicPr>
                    <p:nvPr/>
                  </p:nvPicPr>
                  <p:blipFill>
                    <a:blip r:embed="rId10"/>
                    <a:stretch>
                      <a:fillRect/>
                    </a:stretch>
                  </p:blipFill>
                  <p:spPr>
                    <a:xfrm>
                      <a:off x="2144080" y="2474593"/>
                      <a:ext cx="104775" cy="104775"/>
                    </a:xfrm>
                    <a:prstGeom prst="rect">
                      <a:avLst/>
                    </a:prstGeom>
                  </p:spPr>
                </p:pic>
              </p:grpSp>
              <p:grpSp>
                <p:nvGrpSpPr>
                  <p:cNvPr id="127" name="Group 324"/>
                  <p:cNvGrpSpPr/>
                  <p:nvPr/>
                </p:nvGrpSpPr>
                <p:grpSpPr>
                  <a:xfrm>
                    <a:off x="2215956" y="2899192"/>
                    <a:ext cx="4577786" cy="148934"/>
                    <a:chOff x="2215956" y="2899073"/>
                    <a:chExt cx="4577786" cy="177809"/>
                  </a:xfrm>
                </p:grpSpPr>
                <p:cxnSp>
                  <p:nvCxnSpPr>
                    <p:cNvPr id="239" name="Straight Connector 238"/>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238" name="Picture 237" descr="MSOL_Documents_Lists_16.gif"/>
                  <p:cNvPicPr>
                    <a:picLocks noChangeAspect="1"/>
                  </p:cNvPicPr>
                  <p:nvPr/>
                </p:nvPicPr>
                <p:blipFill>
                  <a:blip r:embed="rId16"/>
                  <a:stretch>
                    <a:fillRect/>
                  </a:stretch>
                </p:blipFill>
                <p:spPr>
                  <a:xfrm>
                    <a:off x="2278380" y="2918460"/>
                    <a:ext cx="106680" cy="106680"/>
                  </a:xfrm>
                  <a:prstGeom prst="rect">
                    <a:avLst/>
                  </a:prstGeom>
                </p:spPr>
              </p:pic>
            </p:grpSp>
          </p:grpSp>
          <p:sp>
            <p:nvSpPr>
              <p:cNvPr id="233" name="Rectangle 232"/>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160" name="Group 270"/>
          <p:cNvGrpSpPr/>
          <p:nvPr/>
        </p:nvGrpSpPr>
        <p:grpSpPr>
          <a:xfrm>
            <a:off x="5937" y="6522720"/>
            <a:ext cx="9138063" cy="335280"/>
            <a:chOff x="5937" y="6522720"/>
            <a:chExt cx="9138063" cy="335280"/>
          </a:xfrm>
        </p:grpSpPr>
        <p:pic>
          <p:nvPicPr>
            <p:cNvPr id="458" name="Picture 457" descr="Picture1.png"/>
            <p:cNvPicPr>
              <a:picLocks noChangeAspect="1"/>
            </p:cNvPicPr>
            <p:nvPr/>
          </p:nvPicPr>
          <p:blipFill>
            <a:blip r:embed="rId5"/>
            <a:srcRect t="95111"/>
            <a:stretch>
              <a:fillRect/>
            </a:stretch>
          </p:blipFill>
          <p:spPr>
            <a:xfrm>
              <a:off x="5937" y="6522720"/>
              <a:ext cx="9138063" cy="335280"/>
            </a:xfrm>
            <a:prstGeom prst="rect">
              <a:avLst/>
            </a:prstGeom>
          </p:spPr>
        </p:pic>
        <p:pic>
          <p:nvPicPr>
            <p:cNvPr id="459" name="Picture 458" descr="tabe.png"/>
            <p:cNvPicPr>
              <a:picLocks noChangeAspect="1"/>
            </p:cNvPicPr>
            <p:nvPr/>
          </p:nvPicPr>
          <p:blipFill>
            <a:blip r:embed="rId17"/>
            <a:stretch>
              <a:fillRect/>
            </a:stretch>
          </p:blipFill>
          <p:spPr>
            <a:xfrm>
              <a:off x="1333500" y="6582064"/>
              <a:ext cx="1476375" cy="266700"/>
            </a:xfrm>
            <a:prstGeom prst="rect">
              <a:avLst/>
            </a:prstGeom>
          </p:spPr>
        </p:pic>
        <p:pic>
          <p:nvPicPr>
            <p:cNvPr id="46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61" name="Group 188"/>
          <p:cNvGrpSpPr/>
          <p:nvPr/>
        </p:nvGrpSpPr>
        <p:grpSpPr>
          <a:xfrm>
            <a:off x="520700" y="5168900"/>
            <a:ext cx="9296400" cy="3276600"/>
            <a:chOff x="1219200" y="4953000"/>
            <a:chExt cx="9296400" cy="3276600"/>
          </a:xfrm>
        </p:grpSpPr>
        <p:sp>
          <p:nvSpPr>
            <p:cNvPr id="190" name="Rectangle 189"/>
            <p:cNvSpPr/>
            <p:nvPr/>
          </p:nvSpPr>
          <p:spPr>
            <a:xfrm rot="21144625">
              <a:off x="1219200" y="4953000"/>
              <a:ext cx="9296400" cy="3276600"/>
            </a:xfrm>
            <a:prstGeom prst="rect">
              <a:avLst/>
            </a:prstGeom>
            <a:solidFill>
              <a:schemeClr val="bg1"/>
            </a:solidFill>
            <a:scene3d>
              <a:camera prst="orthographicFront"/>
              <a:lightRig rig="threePt" dir="t"/>
            </a:scene3d>
            <a:sp3d extrusionH="38100">
              <a:bevelT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1" name="Picture 2" descr="http://www.bristol.ac.uk/is/learning/documentation/keyboard-r1/keyboard-r1.gif"/>
            <p:cNvPicPr>
              <a:picLocks noChangeAspect="1" noChangeArrowheads="1"/>
            </p:cNvPicPr>
            <p:nvPr/>
          </p:nvPicPr>
          <p:blipFill>
            <a:blip r:embed="rId19"/>
            <a:srcRect/>
            <a:stretch>
              <a:fillRect/>
            </a:stretch>
          </p:blipFill>
          <p:spPr bwMode="auto">
            <a:xfrm rot="21144625">
              <a:off x="1447800" y="5105400"/>
              <a:ext cx="8839200" cy="2940171"/>
            </a:xfrm>
            <a:prstGeom prst="rect">
              <a:avLst/>
            </a:prstGeom>
            <a:noFill/>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700"/>
                                        <p:tgtEl>
                                          <p:spTgt spid="220"/>
                                        </p:tgtEl>
                                      </p:cBhvr>
                                    </p:animEffect>
                                  </p:childTnLst>
                                </p:cTn>
                              </p:par>
                              <p:par>
                                <p:cTn id="8" presetID="42" presetClass="path" presetSubtype="0" accel="50000" decel="50000" fill="hold" nodeType="withEffect">
                                  <p:stCondLst>
                                    <p:cond delay="0"/>
                                  </p:stCondLst>
                                  <p:childTnLst>
                                    <p:animMotion origin="layout" path="M 8.33333E-7 2.96296E-6 L 8.33333E-7 0.04282 " pathEditMode="relative" rAng="0" ptsTypes="AA">
                                      <p:cBhvr>
                                        <p:cTn id="9" dur="700" fill="hold"/>
                                        <p:tgtEl>
                                          <p:spTgt spid="18"/>
                                        </p:tgtEl>
                                        <p:attrNameLst>
                                          <p:attrName>ppt_x</p:attrName>
                                          <p:attrName>ppt_y</p:attrName>
                                        </p:attrNameLst>
                                      </p:cBhvr>
                                      <p:rCtr x="0" y="21"/>
                                    </p:animMotion>
                                  </p:childTnLst>
                                </p:cTn>
                              </p:par>
                              <p:par>
                                <p:cTn id="10" presetID="49" presetClass="path" presetSubtype="0" accel="50000" decel="50000" fill="hold" nodeType="withEffect">
                                  <p:stCondLst>
                                    <p:cond delay="300"/>
                                  </p:stCondLst>
                                  <p:childTnLst>
                                    <p:animMotion origin="layout" path="M 0 0  L 0.25 0.33333  E" pathEditMode="relative" ptsTypes="">
                                      <p:cBhvr>
                                        <p:cTn id="11" dur="600" fill="hold"/>
                                        <p:tgtEl>
                                          <p:spTgt spid="161"/>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64020"/>
            <a:ext cx="5478780" cy="4263600"/>
            <a:chOff x="1828800" y="2538422"/>
            <a:chExt cx="5478780" cy="4263600"/>
          </a:xfrm>
        </p:grpSpPr>
        <p:sp>
          <p:nvSpPr>
            <p:cNvPr id="921" name="Rectangle 920"/>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1034" name="Freeform 103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35" name="Picture 1034"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1036" name="Picture 1035"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102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1023" name="TextBox 102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1031" name="Snip Single Corner Rectangle 103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032" name="Rounded Rectangle 103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033" name="Curved Left Arrow 103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1029" name="TextBox 102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030" name="TextBox 1029"/>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1026" name="TextBox 102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027" name="TextBox 102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028" name="TextBox 102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1022" name="Picture 102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1017" name="Picture 1016"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1013" name="Freeform 1012"/>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14" name="Picture 1013"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1015" name="Picture 101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100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1002" name="TextBox 100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1010" name="Snip Single Corner Rectangle 100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011" name="Rounded Rectangle 101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012" name="Curved Left Arrow 101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1008" name="TextBox 100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009" name="TextBox 1008"/>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1005" name="TextBox 100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006" name="TextBox 100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007" name="TextBox 100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995"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996" name="Picture 995"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997" name="Picture 996"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990" name="Freeform 989"/>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91" name="Picture 990"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992" name="Picture 991"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976"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979" name="TextBox 978"/>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987" name="Snip Single Corner Rectangle 986"/>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988" name="Rounded Rectangle 987"/>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989" name="Curved Left Arrow 988"/>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985" name="TextBox 98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986" name="TextBox 985"/>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982" name="TextBox 98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983" name="TextBox 98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984" name="TextBox 98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978" name="Picture 977"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973" name="Picture 972"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969" name="Freeform 96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70" name="Picture 969"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971" name="Picture 970"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6" name="Group 453"/>
                <p:cNvGrpSpPr/>
                <p:nvPr/>
              </p:nvGrpSpPr>
              <p:grpSpPr>
                <a:xfrm>
                  <a:off x="2026920" y="5722620"/>
                  <a:ext cx="5212080" cy="594360"/>
                  <a:chOff x="1935480" y="5989320"/>
                  <a:chExt cx="5212080" cy="594360"/>
                </a:xfrm>
              </p:grpSpPr>
              <p:pic>
                <p:nvPicPr>
                  <p:cNvPr id="95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7" name="Group 354"/>
                  <p:cNvGrpSpPr/>
                  <p:nvPr/>
                </p:nvGrpSpPr>
                <p:grpSpPr>
                  <a:xfrm>
                    <a:off x="2506980" y="5989320"/>
                    <a:ext cx="4640580" cy="570460"/>
                    <a:chOff x="2506980" y="5349240"/>
                    <a:chExt cx="4640580" cy="570460"/>
                  </a:xfrm>
                </p:grpSpPr>
                <p:sp>
                  <p:nvSpPr>
                    <p:cNvPr id="958" name="TextBox 95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8" name="Group 122"/>
                    <p:cNvGrpSpPr/>
                    <p:nvPr/>
                  </p:nvGrpSpPr>
                  <p:grpSpPr>
                    <a:xfrm>
                      <a:off x="6497224" y="5349240"/>
                      <a:ext cx="223616" cy="186778"/>
                      <a:chOff x="5842673" y="3935369"/>
                      <a:chExt cx="223616" cy="186778"/>
                    </a:xfrm>
                  </p:grpSpPr>
                  <p:sp>
                    <p:nvSpPr>
                      <p:cNvPr id="966" name="Snip Single Corner Rectangle 96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967" name="Rounded Rectangle 96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968" name="Curved Left Arrow 96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9" name="Group 197"/>
                    <p:cNvGrpSpPr/>
                    <p:nvPr/>
                  </p:nvGrpSpPr>
                  <p:grpSpPr>
                    <a:xfrm>
                      <a:off x="2508726" y="5611923"/>
                      <a:ext cx="1354613" cy="307777"/>
                      <a:chOff x="2645673" y="1897291"/>
                      <a:chExt cx="1066876" cy="322869"/>
                    </a:xfrm>
                  </p:grpSpPr>
                  <p:sp>
                    <p:nvSpPr>
                      <p:cNvPr id="964" name="TextBox 96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965" name="TextBox 964"/>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961" name="TextBox 96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962" name="TextBox 96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963" name="TextBox 96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957" name="Picture 95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950"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951" name="Picture 950"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952" name="Picture 951"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0" name="Group 329"/>
            <p:cNvGrpSpPr/>
            <p:nvPr/>
          </p:nvGrpSpPr>
          <p:grpSpPr>
            <a:xfrm>
              <a:off x="1828800" y="2538422"/>
              <a:ext cx="5478780" cy="482398"/>
              <a:chOff x="1828800" y="2842260"/>
              <a:chExt cx="5410200" cy="482398"/>
            </a:xfrm>
          </p:grpSpPr>
          <p:grpSp>
            <p:nvGrpSpPr>
              <p:cNvPr id="101" name="Group 327"/>
              <p:cNvGrpSpPr/>
              <p:nvPr/>
            </p:nvGrpSpPr>
            <p:grpSpPr>
              <a:xfrm>
                <a:off x="1828800" y="2876548"/>
                <a:ext cx="5408319" cy="448110"/>
                <a:chOff x="1828800" y="2876548"/>
                <a:chExt cx="5408319" cy="448110"/>
              </a:xfrm>
            </p:grpSpPr>
            <p:grpSp>
              <p:nvGrpSpPr>
                <p:cNvPr id="102" name="Group 102"/>
                <p:cNvGrpSpPr/>
                <p:nvPr/>
              </p:nvGrpSpPr>
              <p:grpSpPr>
                <a:xfrm>
                  <a:off x="1828800" y="3055620"/>
                  <a:ext cx="5379296" cy="269038"/>
                  <a:chOff x="1907091" y="3385870"/>
                  <a:chExt cx="4486632" cy="177144"/>
                </a:xfrm>
              </p:grpSpPr>
              <p:sp>
                <p:nvSpPr>
                  <p:cNvPr id="947" name="Rectangle 946"/>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48" name="Straight Connector 947"/>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4" name="Group 326"/>
                <p:cNvGrpSpPr/>
                <p:nvPr/>
              </p:nvGrpSpPr>
              <p:grpSpPr>
                <a:xfrm>
                  <a:off x="1833660" y="2876548"/>
                  <a:ext cx="5403459" cy="200055"/>
                  <a:chOff x="1833660" y="2876548"/>
                  <a:chExt cx="5403459" cy="200055"/>
                </a:xfrm>
              </p:grpSpPr>
              <p:grpSp>
                <p:nvGrpSpPr>
                  <p:cNvPr id="108" name="Group 354"/>
                  <p:cNvGrpSpPr/>
                  <p:nvPr/>
                </p:nvGrpSpPr>
                <p:grpSpPr>
                  <a:xfrm>
                    <a:off x="1833660" y="2876548"/>
                    <a:ext cx="5403459" cy="200055"/>
                    <a:chOff x="1903510" y="2426191"/>
                    <a:chExt cx="5403459" cy="200055"/>
                  </a:xfrm>
                </p:grpSpPr>
                <p:sp>
                  <p:nvSpPr>
                    <p:cNvPr id="939" name="Rectangle 938"/>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9" name="Group 174"/>
                    <p:cNvGrpSpPr/>
                    <p:nvPr/>
                  </p:nvGrpSpPr>
                  <p:grpSpPr>
                    <a:xfrm>
                      <a:off x="2514600" y="2426191"/>
                      <a:ext cx="4114800" cy="200055"/>
                      <a:chOff x="2514600" y="3445187"/>
                      <a:chExt cx="4114800" cy="200055"/>
                    </a:xfrm>
                  </p:grpSpPr>
                  <p:sp>
                    <p:nvSpPr>
                      <p:cNvPr id="943" name="TextBox 942"/>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944" name="TextBox 943"/>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945" name="TextBox 944"/>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946" name="TextBox 945"/>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941" name="Right Triangle 940"/>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42" name="Picture 941"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0" name="Group 324"/>
                  <p:cNvGrpSpPr/>
                  <p:nvPr/>
                </p:nvGrpSpPr>
                <p:grpSpPr>
                  <a:xfrm>
                    <a:off x="2215956" y="2899192"/>
                    <a:ext cx="4577786" cy="148934"/>
                    <a:chOff x="2215956" y="2899073"/>
                    <a:chExt cx="4577786" cy="177809"/>
                  </a:xfrm>
                </p:grpSpPr>
                <p:cxnSp>
                  <p:nvCxnSpPr>
                    <p:cNvPr id="934" name="Straight Connector 933"/>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5" name="Straight Connector 934"/>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6" name="Straight Connector 935"/>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7" name="Straight Connector 936"/>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8" name="Straight Connector 937"/>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933" name="Picture 932"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928" name="Rectangle 927"/>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111" name="Group 1196"/>
          <p:cNvGrpSpPr/>
          <p:nvPr/>
        </p:nvGrpSpPr>
        <p:grpSpPr>
          <a:xfrm>
            <a:off x="1908266" y="2327032"/>
            <a:ext cx="4953544" cy="978142"/>
            <a:chOff x="1908266" y="2327032"/>
            <a:chExt cx="4953544" cy="978142"/>
          </a:xfrm>
        </p:grpSpPr>
        <p:grpSp>
          <p:nvGrpSpPr>
            <p:cNvPr id="112" name="Group 171"/>
            <p:cNvGrpSpPr/>
            <p:nvPr/>
          </p:nvGrpSpPr>
          <p:grpSpPr>
            <a:xfrm flipH="1" flipV="1">
              <a:off x="6811924" y="3020452"/>
              <a:ext cx="49886" cy="57273"/>
              <a:chOff x="6811924" y="2893331"/>
              <a:chExt cx="49886" cy="57273"/>
            </a:xfrm>
          </p:grpSpPr>
          <p:sp>
            <p:nvSpPr>
              <p:cNvPr id="401" name="Chevron 400"/>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02" name="Chevron 40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13" name="Group 426"/>
            <p:cNvGrpSpPr/>
            <p:nvPr/>
          </p:nvGrpSpPr>
          <p:grpSpPr>
            <a:xfrm>
              <a:off x="1908266" y="2327032"/>
              <a:ext cx="4841404" cy="978142"/>
              <a:chOff x="1908266" y="2327032"/>
              <a:chExt cx="4841404" cy="978142"/>
            </a:xfrm>
          </p:grpSpPr>
          <p:sp>
            <p:nvSpPr>
              <p:cNvPr id="1049" name="Rectangle 1048"/>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1050" name="Picture 1049"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1051" name="Rectangle 1050"/>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1052" name="Rectangle 1051"/>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1053" name="TextBox 1052"/>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1054" name="TextBox 1053"/>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14" name="Group 1054"/>
            <p:cNvGrpSpPr/>
            <p:nvPr/>
          </p:nvGrpSpPr>
          <p:grpSpPr>
            <a:xfrm>
              <a:off x="4973955" y="3028950"/>
              <a:ext cx="1692931" cy="200055"/>
              <a:chOff x="4907280" y="3535680"/>
              <a:chExt cx="1692931" cy="200055"/>
            </a:xfrm>
          </p:grpSpPr>
          <p:sp>
            <p:nvSpPr>
              <p:cNvPr id="1056" name="Rectangle 1055"/>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1057" name="Rectangle 1056"/>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1058" name="TextBox 1057"/>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115" name="Group 449"/>
            <p:cNvGrpSpPr/>
            <p:nvPr/>
          </p:nvGrpSpPr>
          <p:grpSpPr>
            <a:xfrm>
              <a:off x="2202180" y="2471918"/>
              <a:ext cx="4027436" cy="517466"/>
              <a:chOff x="1587689" y="2809875"/>
              <a:chExt cx="4027436" cy="517466"/>
            </a:xfrm>
          </p:grpSpPr>
          <p:grpSp>
            <p:nvGrpSpPr>
              <p:cNvPr id="120" name="Group 193"/>
              <p:cNvGrpSpPr/>
              <p:nvPr/>
            </p:nvGrpSpPr>
            <p:grpSpPr>
              <a:xfrm>
                <a:off x="1587689" y="2809875"/>
                <a:ext cx="2369820" cy="215444"/>
                <a:chOff x="198997" y="2809696"/>
                <a:chExt cx="2369820" cy="215444"/>
              </a:xfrm>
            </p:grpSpPr>
            <p:sp>
              <p:nvSpPr>
                <p:cNvPr id="1069" name="Rectangle 106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1070" name="Oval 106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071" name="Rectangle 107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1072" name="Oval 107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1" name="Group 175"/>
              <p:cNvGrpSpPr/>
              <p:nvPr/>
            </p:nvGrpSpPr>
            <p:grpSpPr>
              <a:xfrm>
                <a:off x="2436287" y="3107055"/>
                <a:ext cx="3178838" cy="220286"/>
                <a:chOff x="3391335" y="3107055"/>
                <a:chExt cx="3178838" cy="220286"/>
              </a:xfrm>
            </p:grpSpPr>
            <p:grpSp>
              <p:nvGrpSpPr>
                <p:cNvPr id="123" name="Group 168"/>
                <p:cNvGrpSpPr/>
                <p:nvPr/>
              </p:nvGrpSpPr>
              <p:grpSpPr>
                <a:xfrm>
                  <a:off x="3391335" y="3111897"/>
                  <a:ext cx="1269762" cy="215444"/>
                  <a:chOff x="2809667" y="3111897"/>
                  <a:chExt cx="1269762" cy="215444"/>
                </a:xfrm>
              </p:grpSpPr>
              <p:sp>
                <p:nvSpPr>
                  <p:cNvPr id="1067" name="Rectangle 1066"/>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1068" name="Oval 1067"/>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4" name="Group 171"/>
                <p:cNvGrpSpPr/>
                <p:nvPr/>
              </p:nvGrpSpPr>
              <p:grpSpPr>
                <a:xfrm>
                  <a:off x="4112457" y="3107055"/>
                  <a:ext cx="2457716" cy="215444"/>
                  <a:chOff x="2792787" y="3107055"/>
                  <a:chExt cx="2457716" cy="215444"/>
                </a:xfrm>
              </p:grpSpPr>
              <p:sp>
                <p:nvSpPr>
                  <p:cNvPr id="1064" name="Rectangle 1063"/>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1065" name="Oval 1064"/>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1066" name="Rectangle 1065"/>
                  <p:cNvSpPr/>
                  <p:nvPr/>
                </p:nvSpPr>
                <p:spPr>
                  <a:xfrm>
                    <a:off x="3857944"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grpSp>
          </p:grpSp>
        </p:grpSp>
        <p:sp>
          <p:nvSpPr>
            <p:cNvPr id="1073" name="Rectangle 1072"/>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1074" name="Oval 1073"/>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nvGrpSpPr>
            <p:cNvPr id="125" name="Group 1074"/>
            <p:cNvGrpSpPr/>
            <p:nvPr/>
          </p:nvGrpSpPr>
          <p:grpSpPr>
            <a:xfrm>
              <a:off x="4697801" y="2743200"/>
              <a:ext cx="243977" cy="246221"/>
              <a:chOff x="4697801" y="2743200"/>
              <a:chExt cx="243977" cy="246221"/>
            </a:xfrm>
          </p:grpSpPr>
          <p:sp>
            <p:nvSpPr>
              <p:cNvPr id="1076" name="Oval 1075"/>
              <p:cNvSpPr/>
              <p:nvPr/>
            </p:nvSpPr>
            <p:spPr>
              <a:xfrm>
                <a:off x="4748346"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1077" name="Rectangle 1076"/>
              <p:cNvSpPr/>
              <p:nvPr/>
            </p:nvSpPr>
            <p:spPr>
              <a:xfrm>
                <a:off x="4697801"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pic>
        <p:nvPicPr>
          <p:cNvPr id="1078" name="Picture 1077" descr="mouse_type.gif"/>
          <p:cNvPicPr>
            <a:picLocks noChangeAspect="1"/>
          </p:cNvPicPr>
          <p:nvPr/>
        </p:nvPicPr>
        <p:blipFill>
          <a:blip r:embed="rId16"/>
          <a:stretch>
            <a:fillRect/>
          </a:stretch>
        </p:blipFill>
        <p:spPr>
          <a:xfrm>
            <a:off x="6049146" y="2815409"/>
            <a:ext cx="55563" cy="127000"/>
          </a:xfrm>
          <a:prstGeom prst="rect">
            <a:avLst/>
          </a:prstGeom>
        </p:spPr>
      </p:pic>
      <p:grpSp>
        <p:nvGrpSpPr>
          <p:cNvPr id="126" name="Group 1078"/>
          <p:cNvGrpSpPr/>
          <p:nvPr/>
        </p:nvGrpSpPr>
        <p:grpSpPr>
          <a:xfrm>
            <a:off x="8953500" y="1424351"/>
            <a:ext cx="2100703" cy="5052648"/>
            <a:chOff x="6967097" y="1424351"/>
            <a:chExt cx="2100703" cy="5052648"/>
          </a:xfrm>
        </p:grpSpPr>
        <p:grpSp>
          <p:nvGrpSpPr>
            <p:cNvPr id="127" name="Group 671"/>
            <p:cNvGrpSpPr/>
            <p:nvPr/>
          </p:nvGrpSpPr>
          <p:grpSpPr>
            <a:xfrm>
              <a:off x="6967097" y="1424351"/>
              <a:ext cx="2100703" cy="5052648"/>
              <a:chOff x="9172575" y="1424351"/>
              <a:chExt cx="2100703" cy="5052648"/>
            </a:xfrm>
          </p:grpSpPr>
          <p:grpSp>
            <p:nvGrpSpPr>
              <p:cNvPr id="896" name="Group 99"/>
              <p:cNvGrpSpPr/>
              <p:nvPr/>
            </p:nvGrpSpPr>
            <p:grpSpPr>
              <a:xfrm>
                <a:off x="9172575" y="1424351"/>
                <a:ext cx="2004059" cy="5052648"/>
                <a:chOff x="6987543" y="2095262"/>
                <a:chExt cx="2004059" cy="5052648"/>
              </a:xfrm>
            </p:grpSpPr>
            <p:sp>
              <p:nvSpPr>
                <p:cNvPr id="1172"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173" name="Rectangle 1172"/>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74" name="Picture 1173" descr="soft treatment.png"/>
                <p:cNvPicPr>
                  <a:picLocks noChangeAspect="1"/>
                </p:cNvPicPr>
                <p:nvPr/>
              </p:nvPicPr>
              <p:blipFill>
                <a:blip r:embed="rId17"/>
                <a:srcRect l="5507" t="14507" r="3913"/>
                <a:stretch>
                  <a:fillRect/>
                </a:stretch>
              </p:blipFill>
              <p:spPr>
                <a:xfrm rot="5400000">
                  <a:off x="6493745" y="4058691"/>
                  <a:ext cx="3171826" cy="1435724"/>
                </a:xfrm>
                <a:prstGeom prst="rect">
                  <a:avLst/>
                </a:prstGeom>
              </p:spPr>
            </p:pic>
            <p:sp>
              <p:nvSpPr>
                <p:cNvPr id="1175" name="Rectangle 1174"/>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176" name="Rectangle 1175"/>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177" name="Rectangle 117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178" name="Rectangle 1177"/>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79" name="Rectangle 1178"/>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180" name="Picture 15" descr="Microsoft Office Online">
                  <a:hlinkClick r:id="rId18" tooltip="Microsoft Office Online"/>
                </p:cNvPr>
                <p:cNvPicPr>
                  <a:picLocks noChangeAspect="1" noChangeArrowheads="1"/>
                </p:cNvPicPr>
                <p:nvPr/>
              </p:nvPicPr>
              <p:blipFill>
                <a:blip r:embed="rId19">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181" name="Round Same Side Corner Rectangle 1180"/>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82" name="Rectangle 1181"/>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183" name="Picture 15" descr="Microsoft Office Online">
                  <a:hlinkClick r:id="rId18" tooltip="Microsoft Office Online"/>
                </p:cNvPr>
                <p:cNvPicPr>
                  <a:picLocks noChangeAspect="1" noChangeArrowheads="1"/>
                </p:cNvPicPr>
                <p:nvPr/>
              </p:nvPicPr>
              <p:blipFill>
                <a:blip r:embed="rId19">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184" name="Rectangle 1183"/>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897" name="Group 262"/>
              <p:cNvGrpSpPr/>
              <p:nvPr/>
            </p:nvGrpSpPr>
            <p:grpSpPr>
              <a:xfrm>
                <a:off x="9192043" y="1430543"/>
                <a:ext cx="2081235" cy="1081895"/>
                <a:chOff x="6671197" y="2137889"/>
                <a:chExt cx="2166294" cy="1081895"/>
              </a:xfrm>
            </p:grpSpPr>
            <p:sp>
              <p:nvSpPr>
                <p:cNvPr id="1167" name="Rectangle 1166"/>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898" name="Group 367"/>
                <p:cNvGrpSpPr/>
                <p:nvPr/>
              </p:nvGrpSpPr>
              <p:grpSpPr>
                <a:xfrm>
                  <a:off x="6741418" y="2582780"/>
                  <a:ext cx="2096073" cy="637004"/>
                  <a:chOff x="6741401" y="2582780"/>
                  <a:chExt cx="2096067" cy="637004"/>
                </a:xfrm>
              </p:grpSpPr>
              <p:sp>
                <p:nvSpPr>
                  <p:cNvPr id="1169" name="Round Same Side Corner Rectangle 1168"/>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170" name="Rectangle 1169"/>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1171" name="Rectangle 1170"/>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088" name="Picture 1087" descr="officelive.png"/>
              <p:cNvPicPr>
                <a:picLocks noChangeAspect="1"/>
              </p:cNvPicPr>
              <p:nvPr/>
            </p:nvPicPr>
            <p:blipFill>
              <a:blip r:embed="rId20"/>
              <a:stretch>
                <a:fillRect/>
              </a:stretch>
            </p:blipFill>
            <p:spPr>
              <a:xfrm>
                <a:off x="9282792" y="1917870"/>
                <a:ext cx="624161" cy="189618"/>
              </a:xfrm>
              <a:prstGeom prst="rect">
                <a:avLst/>
              </a:prstGeom>
            </p:spPr>
          </p:pic>
          <p:sp>
            <p:nvSpPr>
              <p:cNvPr id="1089" name="Rectangle 1088"/>
              <p:cNvSpPr/>
              <p:nvPr/>
            </p:nvSpPr>
            <p:spPr>
              <a:xfrm>
                <a:off x="10279380" y="566734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090" name="Round Same Side Corner Rectangle 1089"/>
              <p:cNvSpPr/>
              <p:nvPr/>
            </p:nvSpPr>
            <p:spPr>
              <a:xfrm>
                <a:off x="9258304"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091" name="Picture 1090" descr="outlook.png"/>
              <p:cNvPicPr>
                <a:picLocks noChangeAspect="1"/>
              </p:cNvPicPr>
              <p:nvPr/>
            </p:nvPicPr>
            <p:blipFill>
              <a:blip r:embed="rId21"/>
              <a:stretch>
                <a:fillRect/>
              </a:stretch>
            </p:blipFill>
            <p:spPr>
              <a:xfrm>
                <a:off x="9305929" y="2133552"/>
                <a:ext cx="537482" cy="163286"/>
              </a:xfrm>
              <a:prstGeom prst="rect">
                <a:avLst/>
              </a:prstGeom>
            </p:spPr>
          </p:pic>
          <p:sp>
            <p:nvSpPr>
              <p:cNvPr id="1092" name="Round Same Side Corner Rectangle 1091"/>
              <p:cNvSpPr/>
              <p:nvPr/>
            </p:nvSpPr>
            <p:spPr>
              <a:xfrm>
                <a:off x="10096504"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093" name="Picture 1092" descr="linkedin.png"/>
              <p:cNvPicPr>
                <a:picLocks noChangeAspect="1"/>
              </p:cNvPicPr>
              <p:nvPr/>
            </p:nvPicPr>
            <p:blipFill>
              <a:blip r:embed="rId22"/>
              <a:stretch>
                <a:fillRect/>
              </a:stretch>
            </p:blipFill>
            <p:spPr>
              <a:xfrm>
                <a:off x="10134604" y="2133963"/>
                <a:ext cx="537482" cy="163285"/>
              </a:xfrm>
              <a:prstGeom prst="rect">
                <a:avLst/>
              </a:prstGeom>
            </p:spPr>
          </p:pic>
          <p:sp>
            <p:nvSpPr>
              <p:cNvPr id="1094" name="Rectangle 1093"/>
              <p:cNvSpPr/>
              <p:nvPr/>
            </p:nvSpPr>
            <p:spPr>
              <a:xfrm rot="16200000">
                <a:off x="10689224"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095" name="Round Same Side Corner Rectangle 1094"/>
              <p:cNvSpPr/>
              <p:nvPr/>
            </p:nvSpPr>
            <p:spPr>
              <a:xfrm>
                <a:off x="9258304"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096" name="Round Same Side Corner Rectangle 1095"/>
              <p:cNvSpPr/>
              <p:nvPr/>
            </p:nvSpPr>
            <p:spPr>
              <a:xfrm>
                <a:off x="10096504"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097" name="Picture 1096" descr="yahoo.png"/>
              <p:cNvPicPr>
                <a:picLocks noChangeAspect="1"/>
              </p:cNvPicPr>
              <p:nvPr/>
            </p:nvPicPr>
            <p:blipFill>
              <a:blip r:embed="rId23"/>
              <a:stretch>
                <a:fillRect/>
              </a:stretch>
            </p:blipFill>
            <p:spPr>
              <a:xfrm>
                <a:off x="9301166" y="2357801"/>
                <a:ext cx="537482" cy="163286"/>
              </a:xfrm>
              <a:prstGeom prst="rect">
                <a:avLst/>
              </a:prstGeom>
            </p:spPr>
          </p:pic>
          <p:pic>
            <p:nvPicPr>
              <p:cNvPr id="1098" name="Picture 1097" descr="facebook.png"/>
              <p:cNvPicPr>
                <a:picLocks noChangeAspect="1"/>
              </p:cNvPicPr>
              <p:nvPr/>
            </p:nvPicPr>
            <p:blipFill>
              <a:blip r:embed="rId24"/>
              <a:stretch>
                <a:fillRect/>
              </a:stretch>
            </p:blipFill>
            <p:spPr>
              <a:xfrm>
                <a:off x="10134604" y="2376852"/>
                <a:ext cx="537482" cy="163285"/>
              </a:xfrm>
              <a:prstGeom prst="rect">
                <a:avLst/>
              </a:prstGeom>
            </p:spPr>
          </p:pic>
          <p:sp>
            <p:nvSpPr>
              <p:cNvPr id="1099" name="Rectangle 1098"/>
              <p:cNvSpPr/>
              <p:nvPr/>
            </p:nvSpPr>
            <p:spPr>
              <a:xfrm rot="16200000">
                <a:off x="10698745"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100" name="Rectangle 1099"/>
              <p:cNvSpPr/>
              <p:nvPr/>
            </p:nvSpPr>
            <p:spPr>
              <a:xfrm rot="16200000">
                <a:off x="9765299"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101" name="Rectangle 1100"/>
              <p:cNvSpPr/>
              <p:nvPr/>
            </p:nvSpPr>
            <p:spPr>
              <a:xfrm rot="16200000">
                <a:off x="9806954"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899" name="Group 81"/>
              <p:cNvGrpSpPr/>
              <p:nvPr/>
            </p:nvGrpSpPr>
            <p:grpSpPr>
              <a:xfrm>
                <a:off x="9250608" y="1675777"/>
                <a:ext cx="1656784" cy="176463"/>
                <a:chOff x="7046520" y="2462361"/>
                <a:chExt cx="1656784" cy="176463"/>
              </a:xfrm>
            </p:grpSpPr>
            <p:sp>
              <p:nvSpPr>
                <p:cNvPr id="1164" name="Rectangle 1163"/>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65" name="Rectangle 1164"/>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66" name="Picture 1165" descr="glyphs.jpg"/>
                <p:cNvPicPr>
                  <a:picLocks noChangeAspect="1"/>
                </p:cNvPicPr>
                <p:nvPr/>
              </p:nvPicPr>
              <p:blipFill>
                <a:blip r:embed="rId25"/>
                <a:srcRect l="45336" t="52046" r="51370" b="43862"/>
                <a:stretch>
                  <a:fillRect/>
                </a:stretch>
              </p:blipFill>
              <p:spPr>
                <a:xfrm>
                  <a:off x="8555352" y="2478403"/>
                  <a:ext cx="134854" cy="152400"/>
                </a:xfrm>
                <a:prstGeom prst="rect">
                  <a:avLst/>
                </a:prstGeom>
              </p:spPr>
            </p:pic>
          </p:grpSp>
          <p:sp>
            <p:nvSpPr>
              <p:cNvPr id="1103" name="Rectangle 1102"/>
              <p:cNvSpPr/>
              <p:nvPr/>
            </p:nvSpPr>
            <p:spPr>
              <a:xfrm>
                <a:off x="9256386"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00" name="Group 281"/>
              <p:cNvGrpSpPr/>
              <p:nvPr/>
            </p:nvGrpSpPr>
            <p:grpSpPr>
              <a:xfrm>
                <a:off x="9286311" y="6046764"/>
                <a:ext cx="1715061" cy="327660"/>
                <a:chOff x="7076511" y="6133465"/>
                <a:chExt cx="1715061" cy="327660"/>
              </a:xfrm>
            </p:grpSpPr>
            <p:sp>
              <p:nvSpPr>
                <p:cNvPr id="1156" name="Rectangle 1155"/>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901" name="Group 160"/>
                <p:cNvGrpSpPr/>
                <p:nvPr/>
              </p:nvGrpSpPr>
              <p:grpSpPr>
                <a:xfrm>
                  <a:off x="8072099" y="6216014"/>
                  <a:ext cx="557551" cy="171214"/>
                  <a:chOff x="5638800" y="2628900"/>
                  <a:chExt cx="609600" cy="180989"/>
                </a:xfrm>
              </p:grpSpPr>
              <p:sp>
                <p:nvSpPr>
                  <p:cNvPr id="1162" name="Rectangle 116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63" name="Rectangle 1162"/>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02" name="Group 18"/>
                <p:cNvGrpSpPr/>
                <p:nvPr/>
              </p:nvGrpSpPr>
              <p:grpSpPr>
                <a:xfrm>
                  <a:off x="7309011" y="6215983"/>
                  <a:ext cx="670101" cy="171236"/>
                  <a:chOff x="5520951" y="3048000"/>
                  <a:chExt cx="732657" cy="181014"/>
                </a:xfrm>
              </p:grpSpPr>
              <p:sp>
                <p:nvSpPr>
                  <p:cNvPr id="1160" name="Rectangle 1159"/>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61" name="Rectangle 1160"/>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159" name="TextBox 1158"/>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a:t>
                  </a:r>
                </a:p>
              </p:txBody>
            </p:sp>
          </p:grpSp>
          <p:grpSp>
            <p:nvGrpSpPr>
              <p:cNvPr id="903" name="Group 321"/>
              <p:cNvGrpSpPr/>
              <p:nvPr/>
            </p:nvGrpSpPr>
            <p:grpSpPr>
              <a:xfrm>
                <a:off x="9420939" y="3007071"/>
                <a:ext cx="1531765" cy="200055"/>
                <a:chOff x="7211139" y="3763944"/>
                <a:chExt cx="1531765" cy="200055"/>
              </a:xfrm>
            </p:grpSpPr>
            <p:sp>
              <p:nvSpPr>
                <p:cNvPr id="1154" name="TextBox 1153"/>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endParaRPr lang="en-US" sz="700" i="1" dirty="0">
                    <a:solidFill>
                      <a:schemeClr val="accent3">
                        <a:lumMod val="75000"/>
                      </a:schemeClr>
                    </a:solidFill>
                    <a:latin typeface="Segoe UI" pitchFamily="34" charset="0"/>
                    <a:cs typeface="Segoe UI" pitchFamily="34" charset="0"/>
                  </a:endParaRPr>
                </a:p>
              </p:txBody>
            </p:sp>
            <p:pic>
              <p:nvPicPr>
                <p:cNvPr id="1155" name="Picture 1154" descr="face_none.png"/>
                <p:cNvPicPr>
                  <a:picLocks noChangeAspect="1"/>
                </p:cNvPicPr>
                <p:nvPr/>
              </p:nvPicPr>
              <p:blipFill>
                <a:blip r:embed="rId26"/>
                <a:stretch>
                  <a:fillRect/>
                </a:stretch>
              </p:blipFill>
              <p:spPr>
                <a:xfrm>
                  <a:off x="7211139" y="3771558"/>
                  <a:ext cx="167034" cy="167034"/>
                </a:xfrm>
                <a:prstGeom prst="rect">
                  <a:avLst/>
                </a:prstGeom>
              </p:spPr>
            </p:pic>
          </p:grpSp>
          <p:grpSp>
            <p:nvGrpSpPr>
              <p:cNvPr id="904" name="Group 320"/>
              <p:cNvGrpSpPr/>
              <p:nvPr/>
            </p:nvGrpSpPr>
            <p:grpSpPr>
              <a:xfrm>
                <a:off x="9420939" y="3262116"/>
                <a:ext cx="1531765" cy="215444"/>
                <a:chOff x="7211139" y="3971405"/>
                <a:chExt cx="1531765" cy="215444"/>
              </a:xfrm>
            </p:grpSpPr>
            <p:pic>
              <p:nvPicPr>
                <p:cNvPr id="1152" name="Picture 1151" descr="face_none.png"/>
                <p:cNvPicPr>
                  <a:picLocks noChangeAspect="1"/>
                </p:cNvPicPr>
                <p:nvPr/>
              </p:nvPicPr>
              <p:blipFill>
                <a:blip r:embed="rId26"/>
                <a:stretch>
                  <a:fillRect/>
                </a:stretch>
              </p:blipFill>
              <p:spPr>
                <a:xfrm>
                  <a:off x="7211139" y="3992605"/>
                  <a:ext cx="167034" cy="167034"/>
                </a:xfrm>
                <a:prstGeom prst="rect">
                  <a:avLst/>
                </a:prstGeom>
              </p:spPr>
            </p:pic>
            <p:sp>
              <p:nvSpPr>
                <p:cNvPr id="1153" name="TextBox 1152"/>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905" name="Group 319"/>
              <p:cNvGrpSpPr/>
              <p:nvPr/>
            </p:nvGrpSpPr>
            <p:grpSpPr>
              <a:xfrm>
                <a:off x="9420939" y="3532550"/>
                <a:ext cx="1531765" cy="215444"/>
                <a:chOff x="7211139" y="4194255"/>
                <a:chExt cx="1531765" cy="215444"/>
              </a:xfrm>
            </p:grpSpPr>
            <p:pic>
              <p:nvPicPr>
                <p:cNvPr id="1150" name="Picture 1149" descr="face_none.png"/>
                <p:cNvPicPr>
                  <a:picLocks noChangeAspect="1"/>
                </p:cNvPicPr>
                <p:nvPr/>
              </p:nvPicPr>
              <p:blipFill>
                <a:blip r:embed="rId26"/>
                <a:stretch>
                  <a:fillRect/>
                </a:stretch>
              </p:blipFill>
              <p:spPr>
                <a:xfrm>
                  <a:off x="7211139" y="4213652"/>
                  <a:ext cx="167034" cy="167034"/>
                </a:xfrm>
                <a:prstGeom prst="rect">
                  <a:avLst/>
                </a:prstGeom>
              </p:spPr>
            </p:pic>
            <p:sp>
              <p:nvSpPr>
                <p:cNvPr id="1151" name="TextBox 1150"/>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906" name="Group 318"/>
              <p:cNvGrpSpPr/>
              <p:nvPr/>
            </p:nvGrpSpPr>
            <p:grpSpPr>
              <a:xfrm>
                <a:off x="9420939" y="3802984"/>
                <a:ext cx="1531765" cy="215444"/>
                <a:chOff x="7211139" y="4417105"/>
                <a:chExt cx="1531765" cy="215444"/>
              </a:xfrm>
            </p:grpSpPr>
            <p:pic>
              <p:nvPicPr>
                <p:cNvPr id="1148" name="Picture 1147" descr="face_none.png"/>
                <p:cNvPicPr>
                  <a:picLocks noChangeAspect="1"/>
                </p:cNvPicPr>
                <p:nvPr/>
              </p:nvPicPr>
              <p:blipFill>
                <a:blip r:embed="rId26"/>
                <a:stretch>
                  <a:fillRect/>
                </a:stretch>
              </p:blipFill>
              <p:spPr>
                <a:xfrm>
                  <a:off x="7211139" y="4434699"/>
                  <a:ext cx="167034" cy="167034"/>
                </a:xfrm>
                <a:prstGeom prst="rect">
                  <a:avLst/>
                </a:prstGeom>
              </p:spPr>
            </p:pic>
            <p:sp>
              <p:nvSpPr>
                <p:cNvPr id="1149" name="TextBox 1148"/>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907" name="Group 317"/>
              <p:cNvGrpSpPr/>
              <p:nvPr/>
            </p:nvGrpSpPr>
            <p:grpSpPr>
              <a:xfrm>
                <a:off x="9420939" y="4073418"/>
                <a:ext cx="1531765" cy="200055"/>
                <a:chOff x="7211139" y="4639955"/>
                <a:chExt cx="1531765" cy="200055"/>
              </a:xfrm>
            </p:grpSpPr>
            <p:pic>
              <p:nvPicPr>
                <p:cNvPr id="1146" name="Picture 1145" descr="face_none.png"/>
                <p:cNvPicPr>
                  <a:picLocks noChangeAspect="1"/>
                </p:cNvPicPr>
                <p:nvPr/>
              </p:nvPicPr>
              <p:blipFill>
                <a:blip r:embed="rId26"/>
                <a:stretch>
                  <a:fillRect/>
                </a:stretch>
              </p:blipFill>
              <p:spPr>
                <a:xfrm>
                  <a:off x="7211139" y="4655746"/>
                  <a:ext cx="167034" cy="167034"/>
                </a:xfrm>
                <a:prstGeom prst="rect">
                  <a:avLst/>
                </a:prstGeom>
              </p:spPr>
            </p:pic>
            <p:sp>
              <p:nvSpPr>
                <p:cNvPr id="1147" name="TextBox 1146"/>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p>
              </p:txBody>
            </p:sp>
          </p:grpSp>
          <p:grpSp>
            <p:nvGrpSpPr>
              <p:cNvPr id="908" name="Group 316"/>
              <p:cNvGrpSpPr/>
              <p:nvPr/>
            </p:nvGrpSpPr>
            <p:grpSpPr>
              <a:xfrm>
                <a:off x="9420939" y="4328463"/>
                <a:ext cx="1531765" cy="215444"/>
                <a:chOff x="7211139" y="4847416"/>
                <a:chExt cx="1531765" cy="215444"/>
              </a:xfrm>
            </p:grpSpPr>
            <p:pic>
              <p:nvPicPr>
                <p:cNvPr id="1144" name="Picture 1143" descr="face_none.png"/>
                <p:cNvPicPr>
                  <a:picLocks noChangeAspect="1"/>
                </p:cNvPicPr>
                <p:nvPr/>
              </p:nvPicPr>
              <p:blipFill>
                <a:blip r:embed="rId26"/>
                <a:stretch>
                  <a:fillRect/>
                </a:stretch>
              </p:blipFill>
              <p:spPr>
                <a:xfrm>
                  <a:off x="7211139" y="4876793"/>
                  <a:ext cx="167034" cy="167034"/>
                </a:xfrm>
                <a:prstGeom prst="rect">
                  <a:avLst/>
                </a:prstGeom>
              </p:spPr>
            </p:pic>
            <p:sp>
              <p:nvSpPr>
                <p:cNvPr id="1145" name="TextBox 1144"/>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909" name="Group 315"/>
              <p:cNvGrpSpPr/>
              <p:nvPr/>
            </p:nvGrpSpPr>
            <p:grpSpPr>
              <a:xfrm>
                <a:off x="9420939" y="4598897"/>
                <a:ext cx="1531765" cy="215444"/>
                <a:chOff x="7211139" y="5070266"/>
                <a:chExt cx="1531765" cy="215444"/>
              </a:xfrm>
            </p:grpSpPr>
            <p:pic>
              <p:nvPicPr>
                <p:cNvPr id="1142" name="Picture 1141" descr="face_none.png"/>
                <p:cNvPicPr>
                  <a:picLocks noChangeAspect="1"/>
                </p:cNvPicPr>
                <p:nvPr/>
              </p:nvPicPr>
              <p:blipFill>
                <a:blip r:embed="rId26"/>
                <a:stretch>
                  <a:fillRect/>
                </a:stretch>
              </p:blipFill>
              <p:spPr>
                <a:xfrm>
                  <a:off x="7211139" y="5097840"/>
                  <a:ext cx="167034" cy="167034"/>
                </a:xfrm>
                <a:prstGeom prst="rect">
                  <a:avLst/>
                </a:prstGeom>
              </p:spPr>
            </p:pic>
            <p:sp>
              <p:nvSpPr>
                <p:cNvPr id="1143" name="TextBox 1142"/>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910" name="Group 314"/>
              <p:cNvGrpSpPr/>
              <p:nvPr/>
            </p:nvGrpSpPr>
            <p:grpSpPr>
              <a:xfrm>
                <a:off x="9420939" y="4869331"/>
                <a:ext cx="1531765" cy="215444"/>
                <a:chOff x="7211139" y="5293116"/>
                <a:chExt cx="1531765" cy="215444"/>
              </a:xfrm>
            </p:grpSpPr>
            <p:pic>
              <p:nvPicPr>
                <p:cNvPr id="1140" name="Picture 1139" descr="face_none.png"/>
                <p:cNvPicPr>
                  <a:picLocks noChangeAspect="1"/>
                </p:cNvPicPr>
                <p:nvPr/>
              </p:nvPicPr>
              <p:blipFill>
                <a:blip r:embed="rId26"/>
                <a:stretch>
                  <a:fillRect/>
                </a:stretch>
              </p:blipFill>
              <p:spPr>
                <a:xfrm>
                  <a:off x="7211139" y="5318887"/>
                  <a:ext cx="167034" cy="167034"/>
                </a:xfrm>
                <a:prstGeom prst="rect">
                  <a:avLst/>
                </a:prstGeom>
              </p:spPr>
            </p:pic>
            <p:sp>
              <p:nvSpPr>
                <p:cNvPr id="1141" name="TextBox 1140"/>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911" name="Group 313"/>
              <p:cNvGrpSpPr/>
              <p:nvPr/>
            </p:nvGrpSpPr>
            <p:grpSpPr>
              <a:xfrm>
                <a:off x="9420939" y="5139765"/>
                <a:ext cx="1531765" cy="215444"/>
                <a:chOff x="7211139" y="5515966"/>
                <a:chExt cx="1531765" cy="215444"/>
              </a:xfrm>
            </p:grpSpPr>
            <p:pic>
              <p:nvPicPr>
                <p:cNvPr id="1138" name="Picture 1137" descr="face_none.png"/>
                <p:cNvPicPr>
                  <a:picLocks noChangeAspect="1"/>
                </p:cNvPicPr>
                <p:nvPr/>
              </p:nvPicPr>
              <p:blipFill>
                <a:blip r:embed="rId26"/>
                <a:stretch>
                  <a:fillRect/>
                </a:stretch>
              </p:blipFill>
              <p:spPr>
                <a:xfrm>
                  <a:off x="7211139" y="5539934"/>
                  <a:ext cx="167034" cy="167034"/>
                </a:xfrm>
                <a:prstGeom prst="rect">
                  <a:avLst/>
                </a:prstGeom>
              </p:spPr>
            </p:pic>
            <p:sp>
              <p:nvSpPr>
                <p:cNvPr id="1139" name="TextBox 1138"/>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912" name="Group 312"/>
              <p:cNvGrpSpPr/>
              <p:nvPr/>
            </p:nvGrpSpPr>
            <p:grpSpPr>
              <a:xfrm>
                <a:off x="9420939" y="5410200"/>
                <a:ext cx="1531765" cy="200055"/>
                <a:chOff x="7211139" y="5738815"/>
                <a:chExt cx="1531765" cy="200055"/>
              </a:xfrm>
            </p:grpSpPr>
            <p:pic>
              <p:nvPicPr>
                <p:cNvPr id="1136" name="Picture 1135" descr="face_none.png"/>
                <p:cNvPicPr>
                  <a:picLocks noChangeAspect="1"/>
                </p:cNvPicPr>
                <p:nvPr/>
              </p:nvPicPr>
              <p:blipFill>
                <a:blip r:embed="rId26"/>
                <a:stretch>
                  <a:fillRect/>
                </a:stretch>
              </p:blipFill>
              <p:spPr>
                <a:xfrm>
                  <a:off x="7211139" y="5763020"/>
                  <a:ext cx="167034" cy="167034"/>
                </a:xfrm>
                <a:prstGeom prst="rect">
                  <a:avLst/>
                </a:prstGeom>
              </p:spPr>
            </p:pic>
            <p:sp>
              <p:nvSpPr>
                <p:cNvPr id="1137" name="TextBox 1136"/>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Jerry Roman </a:t>
                  </a:r>
                  <a:endParaRPr lang="en-US" sz="600" dirty="0">
                    <a:latin typeface="Segoe UI" pitchFamily="34" charset="0"/>
                    <a:cs typeface="Segoe UI" pitchFamily="34" charset="0"/>
                  </a:endParaRPr>
                </a:p>
              </p:txBody>
            </p:sp>
          </p:grpSp>
          <p:grpSp>
            <p:nvGrpSpPr>
              <p:cNvPr id="913" name="Group 324"/>
              <p:cNvGrpSpPr/>
              <p:nvPr/>
            </p:nvGrpSpPr>
            <p:grpSpPr>
              <a:xfrm>
                <a:off x="9256386" y="1898432"/>
                <a:ext cx="1804747" cy="759936"/>
                <a:chOff x="7046586" y="2655305"/>
                <a:chExt cx="1804747" cy="759936"/>
              </a:xfrm>
            </p:grpSpPr>
            <p:sp>
              <p:nvSpPr>
                <p:cNvPr id="1116" name="Rectangle 111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17" name="Rectangle 1116"/>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118" name="Picture 15" descr="Microsoft Office Online">
                  <a:hlinkClick r:id="rId18" tooltip="Microsoft Office Online"/>
                </p:cNvPr>
                <p:cNvPicPr>
                  <a:picLocks noChangeAspect="1" noChangeArrowheads="1"/>
                </p:cNvPicPr>
                <p:nvPr/>
              </p:nvPicPr>
              <p:blipFill>
                <a:blip r:embed="rId19">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119" name="Round Same Side Corner Rectangle 1118"/>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20" name="Rectangle 1119"/>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121" name="Picture 15" descr="Microsoft Office Online">
                  <a:hlinkClick r:id="rId18" tooltip="Microsoft Office Online"/>
                </p:cNvPr>
                <p:cNvPicPr>
                  <a:picLocks noChangeAspect="1" noChangeArrowheads="1"/>
                </p:cNvPicPr>
                <p:nvPr/>
              </p:nvPicPr>
              <p:blipFill>
                <a:blip r:embed="rId19">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122" name="Picture 1121" descr="officelive.png"/>
                <p:cNvPicPr>
                  <a:picLocks noChangeAspect="1"/>
                </p:cNvPicPr>
                <p:nvPr/>
              </p:nvPicPr>
              <p:blipFill>
                <a:blip r:embed="rId20"/>
                <a:stretch>
                  <a:fillRect/>
                </a:stretch>
              </p:blipFill>
              <p:spPr>
                <a:xfrm>
                  <a:off x="7080612" y="2674743"/>
                  <a:ext cx="624161" cy="189618"/>
                </a:xfrm>
                <a:prstGeom prst="rect">
                  <a:avLst/>
                </a:prstGeom>
              </p:spPr>
            </p:pic>
            <p:sp>
              <p:nvSpPr>
                <p:cNvPr id="1123" name="Round Same Side Corner Rectangle 112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24" name="Round Same Side Corner Rectangle 1123"/>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125" name="Picture 1124" descr="linkedin.png"/>
                <p:cNvPicPr>
                  <a:picLocks noChangeAspect="1"/>
                </p:cNvPicPr>
                <p:nvPr/>
              </p:nvPicPr>
              <p:blipFill>
                <a:blip r:embed="rId22"/>
                <a:stretch>
                  <a:fillRect/>
                </a:stretch>
              </p:blipFill>
              <p:spPr>
                <a:xfrm>
                  <a:off x="7924804" y="2890836"/>
                  <a:ext cx="537482" cy="163285"/>
                </a:xfrm>
                <a:prstGeom prst="rect">
                  <a:avLst/>
                </a:prstGeom>
              </p:spPr>
            </p:pic>
            <p:sp>
              <p:nvSpPr>
                <p:cNvPr id="1126" name="Rectangle 1125"/>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(99)</a:t>
                  </a:r>
                </a:p>
              </p:txBody>
            </p:sp>
            <p:sp>
              <p:nvSpPr>
                <p:cNvPr id="1127" name="Round Same Side Corner Rectangle 1126"/>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28" name="Round Same Side Corner Rectangle 1127"/>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129" name="Picture 1128" descr="yahoo.png"/>
                <p:cNvPicPr>
                  <a:picLocks noChangeAspect="1"/>
                </p:cNvPicPr>
                <p:nvPr/>
              </p:nvPicPr>
              <p:blipFill>
                <a:blip r:embed="rId23"/>
                <a:stretch>
                  <a:fillRect/>
                </a:stretch>
              </p:blipFill>
              <p:spPr>
                <a:xfrm>
                  <a:off x="7091366" y="3114674"/>
                  <a:ext cx="537482" cy="163286"/>
                </a:xfrm>
                <a:prstGeom prst="rect">
                  <a:avLst/>
                </a:prstGeom>
              </p:spPr>
            </p:pic>
            <p:pic>
              <p:nvPicPr>
                <p:cNvPr id="1130" name="Picture 1129" descr="facebook.png"/>
                <p:cNvPicPr>
                  <a:picLocks noChangeAspect="1"/>
                </p:cNvPicPr>
                <p:nvPr/>
              </p:nvPicPr>
              <p:blipFill>
                <a:blip r:embed="rId24"/>
                <a:stretch>
                  <a:fillRect/>
                </a:stretch>
              </p:blipFill>
              <p:spPr>
                <a:xfrm>
                  <a:off x="7105650" y="2895600"/>
                  <a:ext cx="537482" cy="163285"/>
                </a:xfrm>
                <a:prstGeom prst="rect">
                  <a:avLst/>
                </a:prstGeom>
              </p:spPr>
            </p:pic>
            <p:sp>
              <p:nvSpPr>
                <p:cNvPr id="1131" name="Rectangle 1130"/>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(102)</a:t>
                  </a:r>
                </a:p>
              </p:txBody>
            </p:sp>
            <p:sp>
              <p:nvSpPr>
                <p:cNvPr id="1132" name="Rectangle 1131"/>
                <p:cNvSpPr/>
                <p:nvPr/>
              </p:nvSpPr>
              <p:spPr>
                <a:xfrm>
                  <a:off x="8412480"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a:t>
                  </a:r>
                  <a:r>
                    <a:rPr lang="en-US" sz="700" dirty="0">
                      <a:solidFill>
                        <a:schemeClr val="accent1">
                          <a:lumMod val="75000"/>
                        </a:schemeClr>
                      </a:solidFill>
                      <a:latin typeface="Tahoma" pitchFamily="34" charset="0"/>
                      <a:ea typeface="Tahoma" pitchFamily="34" charset="0"/>
                      <a:cs typeface="Tahoma" pitchFamily="34" charset="0"/>
                    </a:rPr>
                    <a:t>301</a:t>
                  </a:r>
                  <a:r>
                    <a:rPr lang="en-US" sz="700" b="0" dirty="0">
                      <a:solidFill>
                        <a:schemeClr val="accent1">
                          <a:lumMod val="75000"/>
                        </a:schemeClr>
                      </a:solidFill>
                      <a:latin typeface="Tahoma" pitchFamily="34" charset="0"/>
                      <a:ea typeface="Tahoma" pitchFamily="34" charset="0"/>
                      <a:cs typeface="Tahoma" pitchFamily="34" charset="0"/>
                    </a:rPr>
                    <a:t>)</a:t>
                  </a:r>
                </a:p>
              </p:txBody>
            </p:sp>
            <p:sp>
              <p:nvSpPr>
                <p:cNvPr id="1133" name="Rectangle 1132"/>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34" name="Cross 1133"/>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1135" name="Rectangle 1134"/>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(100)</a:t>
                  </a:r>
                </a:p>
              </p:txBody>
            </p:sp>
          </p:grpSp>
        </p:grpSp>
        <p:grpSp>
          <p:nvGrpSpPr>
            <p:cNvPr id="914" name="Group 502"/>
            <p:cNvGrpSpPr/>
            <p:nvPr/>
          </p:nvGrpSpPr>
          <p:grpSpPr>
            <a:xfrm>
              <a:off x="7016374" y="2609850"/>
              <a:ext cx="2051426" cy="395633"/>
              <a:chOff x="7092574" y="3400544"/>
              <a:chExt cx="2051426" cy="395633"/>
            </a:xfrm>
          </p:grpSpPr>
          <p:sp>
            <p:nvSpPr>
              <p:cNvPr id="1082" name="Rectangle 1081"/>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083" name="Rectangle 1082"/>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84" name="Rectangle 1083"/>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1085" name="Rectangle 1084"/>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301 Filtered Results</a:t>
                </a:r>
              </a:p>
            </p:txBody>
          </p:sp>
        </p:grpSp>
      </p:grpSp>
      <p:grpSp>
        <p:nvGrpSpPr>
          <p:cNvPr id="915" name="Group 295"/>
          <p:cNvGrpSpPr/>
          <p:nvPr/>
        </p:nvGrpSpPr>
        <p:grpSpPr>
          <a:xfrm>
            <a:off x="8895706" y="0"/>
            <a:ext cx="248294" cy="6858000"/>
            <a:chOff x="8895706" y="0"/>
            <a:chExt cx="248294" cy="6858000"/>
          </a:xfrm>
        </p:grpSpPr>
        <p:pic>
          <p:nvPicPr>
            <p:cNvPr id="1186" name="Picture 1185" descr="Picture1.png"/>
            <p:cNvPicPr>
              <a:picLocks noChangeAspect="1"/>
            </p:cNvPicPr>
            <p:nvPr/>
          </p:nvPicPr>
          <p:blipFill>
            <a:blip r:embed="rId27"/>
            <a:srcRect l="98332"/>
            <a:stretch>
              <a:fillRect/>
            </a:stretch>
          </p:blipFill>
          <p:spPr>
            <a:xfrm>
              <a:off x="8991600" y="0"/>
              <a:ext cx="152400" cy="6858000"/>
            </a:xfrm>
            <a:prstGeom prst="rect">
              <a:avLst/>
            </a:prstGeom>
          </p:spPr>
        </p:pic>
        <p:grpSp>
          <p:nvGrpSpPr>
            <p:cNvPr id="916" name="Group 61"/>
            <p:cNvGrpSpPr/>
            <p:nvPr/>
          </p:nvGrpSpPr>
          <p:grpSpPr>
            <a:xfrm>
              <a:off x="8895706" y="884207"/>
              <a:ext cx="164592" cy="5623560"/>
              <a:chOff x="8901933" y="884725"/>
              <a:chExt cx="164592" cy="5623560"/>
            </a:xfrm>
          </p:grpSpPr>
          <p:sp>
            <p:nvSpPr>
              <p:cNvPr id="1188" name="Rectangle 1187"/>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9" name="Rectangle 1188"/>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17" name="Group 67"/>
              <p:cNvGrpSpPr/>
              <p:nvPr/>
            </p:nvGrpSpPr>
            <p:grpSpPr>
              <a:xfrm>
                <a:off x="8939993" y="2382966"/>
                <a:ext cx="73152" cy="87341"/>
                <a:chOff x="8939993" y="2382966"/>
                <a:chExt cx="73152" cy="87341"/>
              </a:xfrm>
            </p:grpSpPr>
            <p:sp>
              <p:nvSpPr>
                <p:cNvPr id="1193" name="Rounded Rectangle 1192"/>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4" name="Rounded Rectangle 1193"/>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5" name="Rounded Rectangle 119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91" name="Isosceles Triangle 119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2" name="Isosceles Triangle 1191"/>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18" name="Group 270"/>
          <p:cNvGrpSpPr/>
          <p:nvPr/>
        </p:nvGrpSpPr>
        <p:grpSpPr>
          <a:xfrm>
            <a:off x="5937" y="6522720"/>
            <a:ext cx="9138063" cy="335280"/>
            <a:chOff x="5937" y="6522720"/>
            <a:chExt cx="9138063" cy="335280"/>
          </a:xfrm>
        </p:grpSpPr>
        <p:pic>
          <p:nvPicPr>
            <p:cNvPr id="1199" name="Picture 1198" descr="Picture1.png"/>
            <p:cNvPicPr>
              <a:picLocks noChangeAspect="1"/>
            </p:cNvPicPr>
            <p:nvPr/>
          </p:nvPicPr>
          <p:blipFill>
            <a:blip r:embed="rId27"/>
            <a:srcRect t="95111"/>
            <a:stretch>
              <a:fillRect/>
            </a:stretch>
          </p:blipFill>
          <p:spPr>
            <a:xfrm>
              <a:off x="5937" y="6522720"/>
              <a:ext cx="9138063" cy="335280"/>
            </a:xfrm>
            <a:prstGeom prst="rect">
              <a:avLst/>
            </a:prstGeom>
          </p:spPr>
        </p:pic>
        <p:pic>
          <p:nvPicPr>
            <p:cNvPr id="1200" name="Picture 1199" descr="tabe.png"/>
            <p:cNvPicPr>
              <a:picLocks noChangeAspect="1"/>
            </p:cNvPicPr>
            <p:nvPr/>
          </p:nvPicPr>
          <p:blipFill>
            <a:blip r:embed="rId28"/>
            <a:stretch>
              <a:fillRect/>
            </a:stretch>
          </p:blipFill>
          <p:spPr>
            <a:xfrm>
              <a:off x="1333500" y="6582064"/>
              <a:ext cx="1476375" cy="266700"/>
            </a:xfrm>
            <a:prstGeom prst="rect">
              <a:avLst/>
            </a:prstGeom>
          </p:spPr>
        </p:pic>
        <p:pic>
          <p:nvPicPr>
            <p:cNvPr id="1201" name="Picture 2"/>
            <p:cNvPicPr>
              <a:picLocks noChangeAspect="1" noChangeArrowheads="1"/>
            </p:cNvPicPr>
            <p:nvPr/>
          </p:nvPicPr>
          <p:blipFill>
            <a:blip r:embed="rId29"/>
            <a:srcRect l="2289" t="97181" r="95104" b="77"/>
            <a:stretch>
              <a:fillRect/>
            </a:stretch>
          </p:blipFill>
          <p:spPr bwMode="auto">
            <a:xfrm>
              <a:off x="502444" y="6583678"/>
              <a:ext cx="778669" cy="255878"/>
            </a:xfrm>
            <a:prstGeom prst="rect">
              <a:avLst/>
            </a:prstGeom>
            <a:noFill/>
            <a:ln w="9525">
              <a:noFill/>
              <a:miter lim="800000"/>
              <a:headEnd/>
              <a:tailEnd/>
            </a:ln>
            <a:effectLst/>
          </p:spPr>
        </p:pic>
      </p:gr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withEffect">
                                  <p:stCondLst>
                                    <p:cond delay="0"/>
                                  </p:stCondLst>
                                  <p:childTnLst>
                                    <p:anim calcmode="discrete" valueType="str">
                                      <p:cBhvr>
                                        <p:cTn id="6" dur="1000" fill="hold"/>
                                        <p:tgtEl>
                                          <p:spTgt spid="1078"/>
                                        </p:tgtEl>
                                        <p:attrNameLst>
                                          <p:attrName>style.visibility</p:attrName>
                                        </p:attrNameLst>
                                      </p:cBhvr>
                                      <p:tavLst>
                                        <p:tav tm="0">
                                          <p:val>
                                            <p:strVal val="hidden"/>
                                          </p:val>
                                        </p:tav>
                                        <p:tav tm="50000">
                                          <p:val>
                                            <p:strVal val="visible"/>
                                          </p:val>
                                        </p:tav>
                                      </p:tavLst>
                                    </p:anim>
                                  </p:childTnLst>
                                </p:cTn>
                              </p:par>
                              <p:par>
                                <p:cTn id="7" presetID="35" presetClass="path" presetSubtype="0" accel="50000" decel="50000" fill="hold" nodeType="withEffect">
                                  <p:stCondLst>
                                    <p:cond delay="0"/>
                                  </p:stCondLst>
                                  <p:childTnLst>
                                    <p:animMotion origin="layout" path="M -2.77778E-7 4.07407E-6 L -0.21476 4.07407E-6 " pathEditMode="relative" rAng="0" ptsTypes="AA">
                                      <p:cBhvr>
                                        <p:cTn id="8" dur="2000" fill="hold"/>
                                        <p:tgtEl>
                                          <p:spTgt spid="126"/>
                                        </p:tgtEl>
                                        <p:attrNameLst>
                                          <p:attrName>ppt_x</p:attrName>
                                          <p:attrName>ppt_y</p:attrName>
                                        </p:attrNameLst>
                                      </p:cBhvr>
                                      <p:rCtr x="-1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Event Template</a:t>
            </a:r>
            <a:r>
              <a:rPr lang="en-US" dirty="0"/>
              <a:t> </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162" name="Group 164"/>
          <p:cNvGrpSpPr/>
          <p:nvPr/>
        </p:nvGrpSpPr>
        <p:grpSpPr>
          <a:xfrm>
            <a:off x="7087230" y="3215639"/>
            <a:ext cx="49880" cy="57277"/>
            <a:chOff x="5257800" y="6957060"/>
            <a:chExt cx="381018" cy="437514"/>
          </a:xfrm>
        </p:grpSpPr>
        <p:sp>
          <p:nvSpPr>
            <p:cNvPr id="163" name="Chevron 162"/>
            <p:cNvSpPr/>
            <p:nvPr/>
          </p:nvSpPr>
          <p:spPr>
            <a:xfrm rot="5400000">
              <a:off x="5334018" y="7089774"/>
              <a:ext cx="228599" cy="381001"/>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4" name="Chevron 163"/>
            <p:cNvSpPr/>
            <p:nvPr/>
          </p:nvSpPr>
          <p:spPr>
            <a:xfrm rot="5400000">
              <a:off x="5334000" y="6880860"/>
              <a:ext cx="228600" cy="381000"/>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30" name="Group 129"/>
          <p:cNvGrpSpPr/>
          <p:nvPr/>
        </p:nvGrpSpPr>
        <p:grpSpPr>
          <a:xfrm>
            <a:off x="6961905" y="2179083"/>
            <a:ext cx="2004059" cy="4356099"/>
            <a:chOff x="6961905" y="2095263"/>
            <a:chExt cx="2004059" cy="4356099"/>
          </a:xfrm>
        </p:grpSpPr>
        <p:sp>
          <p:nvSpPr>
            <p:cNvPr id="131" name="Freeform 9"/>
            <p:cNvSpPr>
              <a:spLocks/>
            </p:cNvSpPr>
            <p:nvPr/>
          </p:nvSpPr>
          <p:spPr bwMode="auto">
            <a:xfrm rot="16200000">
              <a:off x="5785885"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33" name="Rectangle 132"/>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35" name="Picture 134"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36" name="Rectangle 13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template…</a:t>
              </a:r>
            </a:p>
          </p:txBody>
        </p:sp>
        <p:sp>
          <p:nvSpPr>
            <p:cNvPr id="137" name="Rectangle 136"/>
            <p:cNvSpPr/>
            <p:nvPr/>
          </p:nvSpPr>
          <p:spPr>
            <a:xfrm>
              <a:off x="7071288" y="2378541"/>
              <a:ext cx="140215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800" i="1" kern="1200" dirty="0">
                  <a:solidFill>
                    <a:schemeClr val="bg1">
                      <a:lumMod val="65000"/>
                    </a:schemeClr>
                  </a:solidFill>
                  <a:latin typeface="Segoe UI" pitchFamily="34" charset="0"/>
                  <a:ea typeface="+mn-ea"/>
                  <a:cs typeface="+mn-cs"/>
                </a:rPr>
                <a:t>Search all </a:t>
              </a:r>
              <a:r>
                <a:rPr lang="en-US" sz="800" i="1" dirty="0">
                  <a:solidFill>
                    <a:schemeClr val="bg1">
                      <a:lumMod val="65000"/>
                    </a:schemeClr>
                  </a:solidFill>
                  <a:latin typeface="Segoe UI" pitchFamily="34" charset="0"/>
                </a:rPr>
                <a:t>files</a:t>
              </a:r>
              <a:r>
                <a:rPr lang="en-US" sz="800" i="1" kern="1200" dirty="0">
                  <a:solidFill>
                    <a:schemeClr val="bg1">
                      <a:lumMod val="65000"/>
                    </a:schemeClr>
                  </a:solidFill>
                  <a:latin typeface="Segoe UI" pitchFamily="34" charset="0"/>
                  <a:ea typeface="+mn-ea"/>
                  <a:cs typeface="+mn-cs"/>
                </a:rPr>
                <a:t>…</a:t>
              </a:r>
            </a:p>
          </p:txBody>
        </p:sp>
        <p:sp>
          <p:nvSpPr>
            <p:cNvPr id="139" name="Rectangle 138"/>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40" name="Picture 139" descr="glyphs.jpg"/>
            <p:cNvPicPr>
              <a:picLocks noChangeAspect="1"/>
            </p:cNvPicPr>
            <p:nvPr/>
          </p:nvPicPr>
          <p:blipFill>
            <a:blip r:embed="rId5"/>
            <a:srcRect l="45336" t="52046" r="51370" b="43862"/>
            <a:stretch>
              <a:fillRect/>
            </a:stretch>
          </p:blipFill>
          <p:spPr>
            <a:xfrm>
              <a:off x="8312941" y="2394583"/>
              <a:ext cx="134854" cy="152400"/>
            </a:xfrm>
            <a:prstGeom prst="rect">
              <a:avLst/>
            </a:prstGeom>
          </p:spPr>
        </p:pic>
        <p:sp>
          <p:nvSpPr>
            <p:cNvPr id="150" name="Rectangle 149"/>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5" name="Group 15"/>
            <p:cNvGrpSpPr/>
            <p:nvPr/>
          </p:nvGrpSpPr>
          <p:grpSpPr>
            <a:xfrm>
              <a:off x="7976849" y="6149100"/>
              <a:ext cx="557551" cy="171212"/>
              <a:chOff x="5638800" y="2628900"/>
              <a:chExt cx="609600" cy="180987"/>
            </a:xfrm>
          </p:grpSpPr>
          <p:sp>
            <p:nvSpPr>
              <p:cNvPr id="266" name="Rectangle 26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67" name="Rectangle 26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69" name="Group 18"/>
            <p:cNvGrpSpPr/>
            <p:nvPr/>
          </p:nvGrpSpPr>
          <p:grpSpPr>
            <a:xfrm>
              <a:off x="7321549" y="6149082"/>
              <a:ext cx="557552" cy="171231"/>
              <a:chOff x="5638800" y="3048000"/>
              <a:chExt cx="609601" cy="181008"/>
            </a:xfrm>
          </p:grpSpPr>
          <p:sp>
            <p:nvSpPr>
              <p:cNvPr id="264" name="Rectangle 26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65" name="Rectangle 26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70" name="Rectangle 169"/>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79" name="Round Same Side Corner Rectangle 178"/>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0" name="Rectangle 179"/>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182" name="Group 460"/>
            <p:cNvGrpSpPr/>
            <p:nvPr/>
          </p:nvGrpSpPr>
          <p:grpSpPr>
            <a:xfrm>
              <a:off x="7039176" y="3521472"/>
              <a:ext cx="1723824" cy="476251"/>
              <a:chOff x="272616" y="3448050"/>
              <a:chExt cx="1723823" cy="476251"/>
            </a:xfrm>
          </p:grpSpPr>
          <p:sp>
            <p:nvSpPr>
              <p:cNvPr id="260" name="Rounded Rectangle 259"/>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1" name="Rectangle 260"/>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62" name="Rectangle 261"/>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Workspace</a:t>
                </a:r>
              </a:p>
            </p:txBody>
          </p:sp>
          <p:pic>
            <p:nvPicPr>
              <p:cNvPr id="263" name="Picture 262" descr="ws-icons.png"/>
              <p:cNvPicPr>
                <a:picLocks noChangeAspect="1"/>
              </p:cNvPicPr>
              <p:nvPr/>
            </p:nvPicPr>
            <p:blipFill>
              <a:blip r:embed="rId6"/>
              <a:srcRect l="19259" r="14074" b="85714"/>
              <a:stretch>
                <a:fillRect/>
              </a:stretch>
            </p:blipFill>
            <p:spPr>
              <a:xfrm>
                <a:off x="272616" y="3448050"/>
                <a:ext cx="218210" cy="266700"/>
              </a:xfrm>
              <a:prstGeom prst="rect">
                <a:avLst/>
              </a:prstGeom>
              <a:noFill/>
              <a:ln w="12700" cap="sq" cmpd="sng">
                <a:noFill/>
              </a:ln>
            </p:spPr>
          </p:pic>
        </p:grpSp>
        <p:grpSp>
          <p:nvGrpSpPr>
            <p:cNvPr id="184" name="Group 463"/>
            <p:cNvGrpSpPr/>
            <p:nvPr/>
          </p:nvGrpSpPr>
          <p:grpSpPr>
            <a:xfrm>
              <a:off x="7052308" y="5018805"/>
              <a:ext cx="1710691" cy="457201"/>
              <a:chOff x="285748" y="4838702"/>
              <a:chExt cx="1710691" cy="457201"/>
            </a:xfrm>
          </p:grpSpPr>
          <p:sp>
            <p:nvSpPr>
              <p:cNvPr id="256" name="Rounded Rectangle 255"/>
              <p:cNvSpPr/>
              <p:nvPr/>
            </p:nvSpPr>
            <p:spPr>
              <a:xfrm>
                <a:off x="361228" y="4838702"/>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57" name="Rectangle 256"/>
              <p:cNvSpPr/>
              <p:nvPr/>
            </p:nvSpPr>
            <p:spPr>
              <a:xfrm>
                <a:off x="447674" y="4985319"/>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Share info with family or housemates.</a:t>
                </a:r>
              </a:p>
            </p:txBody>
          </p:sp>
          <p:sp>
            <p:nvSpPr>
              <p:cNvPr id="258" name="Rectangle 257"/>
              <p:cNvSpPr/>
              <p:nvPr/>
            </p:nvSpPr>
            <p:spPr>
              <a:xfrm>
                <a:off x="447674" y="4853874"/>
                <a:ext cx="1245405" cy="215444"/>
              </a:xfrm>
              <a:prstGeom prst="rect">
                <a:avLst/>
              </a:prstGeom>
            </p:spPr>
            <p:txBody>
              <a:bodyPr wrap="square">
                <a:spAutoFit/>
              </a:bodyPr>
              <a:lstStyle/>
              <a:p>
                <a:r>
                  <a:rPr lang="en-US" sz="800" dirty="0">
                    <a:solidFill>
                      <a:schemeClr val="tx1"/>
                    </a:solidFill>
                    <a:latin typeface="Segoe UI" pitchFamily="34" charset="0"/>
                  </a:rPr>
                  <a:t>Household Workspace</a:t>
                </a:r>
              </a:p>
            </p:txBody>
          </p:sp>
          <p:pic>
            <p:nvPicPr>
              <p:cNvPr id="259" name="Picture 258" descr="ws-icons.png"/>
              <p:cNvPicPr>
                <a:picLocks noChangeAspect="1"/>
              </p:cNvPicPr>
              <p:nvPr/>
            </p:nvPicPr>
            <p:blipFill>
              <a:blip r:embed="rId6"/>
              <a:srcRect l="14815" t="52209" r="11111" b="35843"/>
              <a:stretch>
                <a:fillRect/>
              </a:stretch>
            </p:blipFill>
            <p:spPr>
              <a:xfrm>
                <a:off x="285748" y="4872297"/>
                <a:ext cx="231746" cy="213207"/>
              </a:xfrm>
              <a:prstGeom prst="rect">
                <a:avLst/>
              </a:prstGeom>
            </p:spPr>
          </p:pic>
        </p:grpSp>
        <p:grpSp>
          <p:nvGrpSpPr>
            <p:cNvPr id="185" name="Group 461"/>
            <p:cNvGrpSpPr/>
            <p:nvPr/>
          </p:nvGrpSpPr>
          <p:grpSpPr>
            <a:xfrm>
              <a:off x="7060557" y="4028203"/>
              <a:ext cx="1702442" cy="466726"/>
              <a:chOff x="293997" y="3914776"/>
              <a:chExt cx="1702442" cy="466726"/>
            </a:xfrm>
          </p:grpSpPr>
          <p:sp>
            <p:nvSpPr>
              <p:cNvPr id="252" name="Rounded Rectangle 251"/>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53" name="Rectangle 252"/>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54" name="Rectangle 253"/>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Event Workspace</a:t>
                </a:r>
              </a:p>
            </p:txBody>
          </p:sp>
          <p:pic>
            <p:nvPicPr>
              <p:cNvPr id="255" name="Picture 254" descr="ws-icons.png"/>
              <p:cNvPicPr>
                <a:picLocks noChangeAspect="1"/>
              </p:cNvPicPr>
              <p:nvPr/>
            </p:nvPicPr>
            <p:blipFill>
              <a:blip r:embed="rId6"/>
              <a:srcRect l="22222" t="18182" r="15556" b="67792"/>
              <a:stretch>
                <a:fillRect/>
              </a:stretch>
            </p:blipFill>
            <p:spPr>
              <a:xfrm>
                <a:off x="293997" y="3914776"/>
                <a:ext cx="194667" cy="250286"/>
              </a:xfrm>
              <a:prstGeom prst="rect">
                <a:avLst/>
              </a:prstGeom>
            </p:spPr>
          </p:pic>
        </p:grpSp>
        <p:grpSp>
          <p:nvGrpSpPr>
            <p:cNvPr id="190" name="Group 462"/>
            <p:cNvGrpSpPr/>
            <p:nvPr/>
          </p:nvGrpSpPr>
          <p:grpSpPr>
            <a:xfrm>
              <a:off x="7052307" y="4531123"/>
              <a:ext cx="1710693" cy="457201"/>
              <a:chOff x="285747" y="4381501"/>
              <a:chExt cx="1710693" cy="457201"/>
            </a:xfrm>
          </p:grpSpPr>
          <p:sp>
            <p:nvSpPr>
              <p:cNvPr id="212" name="Rounded Rectangle 211"/>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41" name="Rectangle 240"/>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43" name="Rectangle 242"/>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Class Planner</a:t>
                </a:r>
              </a:p>
            </p:txBody>
          </p:sp>
          <p:pic>
            <p:nvPicPr>
              <p:cNvPr id="246" name="Picture 245" descr="ws-icons.png"/>
              <p:cNvPicPr>
                <a:picLocks noChangeAspect="1"/>
              </p:cNvPicPr>
              <p:nvPr/>
            </p:nvPicPr>
            <p:blipFill>
              <a:blip r:embed="rId6"/>
              <a:srcRect l="10370" t="33766" b="50389"/>
              <a:stretch>
                <a:fillRect/>
              </a:stretch>
            </p:blipFill>
            <p:spPr>
              <a:xfrm>
                <a:off x="285747" y="4384520"/>
                <a:ext cx="238125" cy="240093"/>
              </a:xfrm>
              <a:prstGeom prst="rect">
                <a:avLst/>
              </a:prstGeom>
            </p:spPr>
          </p:pic>
        </p:grpSp>
        <p:grpSp>
          <p:nvGrpSpPr>
            <p:cNvPr id="191" name="Group 464"/>
            <p:cNvGrpSpPr/>
            <p:nvPr/>
          </p:nvGrpSpPr>
          <p:grpSpPr>
            <a:xfrm>
              <a:off x="7033260" y="5502742"/>
              <a:ext cx="1729739" cy="457201"/>
              <a:chOff x="266700" y="5292159"/>
              <a:chExt cx="1729739" cy="457201"/>
            </a:xfrm>
          </p:grpSpPr>
          <p:sp>
            <p:nvSpPr>
              <p:cNvPr id="208" name="Rounded Rectangle 207"/>
              <p:cNvSpPr/>
              <p:nvPr/>
            </p:nvSpPr>
            <p:spPr>
              <a:xfrm>
                <a:off x="361228" y="5292159"/>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09" name="Rectangle 208"/>
              <p:cNvSpPr/>
              <p:nvPr/>
            </p:nvSpPr>
            <p:spPr>
              <a:xfrm>
                <a:off x="447674" y="5438776"/>
                <a:ext cx="1295400"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job search, applications, &amp; prep work.</a:t>
                </a:r>
              </a:p>
            </p:txBody>
          </p:sp>
          <p:sp>
            <p:nvSpPr>
              <p:cNvPr id="210" name="Rectangle 209"/>
              <p:cNvSpPr/>
              <p:nvPr/>
            </p:nvSpPr>
            <p:spPr>
              <a:xfrm>
                <a:off x="447674" y="5307331"/>
                <a:ext cx="1245405" cy="215444"/>
              </a:xfrm>
              <a:prstGeom prst="rect">
                <a:avLst/>
              </a:prstGeom>
            </p:spPr>
            <p:txBody>
              <a:bodyPr wrap="square">
                <a:spAutoFit/>
              </a:bodyPr>
              <a:lstStyle/>
              <a:p>
                <a:r>
                  <a:rPr lang="en-US" sz="800" dirty="0">
                    <a:solidFill>
                      <a:schemeClr val="tx1"/>
                    </a:solidFill>
                    <a:latin typeface="Segoe UI" pitchFamily="34" charset="0"/>
                  </a:rPr>
                  <a:t>Job Search</a:t>
                </a:r>
              </a:p>
            </p:txBody>
          </p:sp>
          <p:pic>
            <p:nvPicPr>
              <p:cNvPr id="211" name="Picture 210" descr="ws-icons.png"/>
              <p:cNvPicPr>
                <a:picLocks noChangeAspect="1"/>
              </p:cNvPicPr>
              <p:nvPr/>
            </p:nvPicPr>
            <p:blipFill>
              <a:blip r:embed="rId6"/>
              <a:srcRect l="14815" t="69352" r="11111" b="19219"/>
              <a:stretch>
                <a:fillRect/>
              </a:stretch>
            </p:blipFill>
            <p:spPr>
              <a:xfrm>
                <a:off x="266700" y="5320569"/>
                <a:ext cx="231746" cy="203937"/>
              </a:xfrm>
              <a:prstGeom prst="rect">
                <a:avLst/>
              </a:prstGeom>
            </p:spPr>
          </p:pic>
        </p:grpSp>
        <p:pic>
          <p:nvPicPr>
            <p:cNvPr id="192"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93" name="Round Same Side Corner Rectangle 192"/>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94" name="Rectangle 193"/>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195"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6" name="Rectangle 195"/>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03" name="Group 106"/>
            <p:cNvGrpSpPr/>
            <p:nvPr/>
          </p:nvGrpSpPr>
          <p:grpSpPr>
            <a:xfrm>
              <a:off x="8762271" y="2946163"/>
              <a:ext cx="107409" cy="101419"/>
              <a:chOff x="8762271" y="2946163"/>
              <a:chExt cx="107409" cy="101419"/>
            </a:xfrm>
          </p:grpSpPr>
          <p:sp>
            <p:nvSpPr>
              <p:cNvPr id="206" name="Rounded Rectangle 205"/>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7" name="Cross 206"/>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204"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205" name="Rectangle 204"/>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sp>
        <p:nvSpPr>
          <p:cNvPr id="268" name="Rounded Rectangle 267"/>
          <p:cNvSpPr/>
          <p:nvPr/>
        </p:nvSpPr>
        <p:spPr>
          <a:xfrm>
            <a:off x="7124700" y="4114800"/>
            <a:ext cx="1630680"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4" name="Rectangle 213"/>
          <p:cNvSpPr/>
          <p:nvPr/>
        </p:nvSpPr>
        <p:spPr>
          <a:xfrm>
            <a:off x="8276271" y="326700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15" name="Rectangle 214"/>
          <p:cNvSpPr/>
          <p:nvPr/>
        </p:nvSpPr>
        <p:spPr>
          <a:xfrm>
            <a:off x="8433351" y="317476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216" name="Group 25"/>
          <p:cNvGrpSpPr/>
          <p:nvPr/>
        </p:nvGrpSpPr>
        <p:grpSpPr>
          <a:xfrm>
            <a:off x="8895706" y="0"/>
            <a:ext cx="248294" cy="6858000"/>
            <a:chOff x="8895706" y="0"/>
            <a:chExt cx="248294" cy="6858000"/>
          </a:xfrm>
        </p:grpSpPr>
        <p:pic>
          <p:nvPicPr>
            <p:cNvPr id="217" name="Picture 216"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218" name="Group 61"/>
            <p:cNvGrpSpPr/>
            <p:nvPr/>
          </p:nvGrpSpPr>
          <p:grpSpPr>
            <a:xfrm>
              <a:off x="8895706" y="884207"/>
              <a:ext cx="164592" cy="5623560"/>
              <a:chOff x="8901933" y="884725"/>
              <a:chExt cx="164592" cy="5623560"/>
            </a:xfrm>
          </p:grpSpPr>
          <p:sp>
            <p:nvSpPr>
              <p:cNvPr id="219" name="Rectangle 21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ectangle 21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1" name="Group 67"/>
              <p:cNvGrpSpPr/>
              <p:nvPr/>
            </p:nvGrpSpPr>
            <p:grpSpPr>
              <a:xfrm>
                <a:off x="8939993" y="2382966"/>
                <a:ext cx="73152" cy="87341"/>
                <a:chOff x="8939993" y="2382966"/>
                <a:chExt cx="73152" cy="87341"/>
              </a:xfrm>
            </p:grpSpPr>
            <p:sp>
              <p:nvSpPr>
                <p:cNvPr id="224" name="Rounded Rectangle 22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Rounded Rectangle 22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ounded Rectangle 228"/>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2" name="Isosceles Triangle 22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Isosceles Triangle 22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18" name="Rectangle 117"/>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pic>
        <p:nvPicPr>
          <p:cNvPr id="119" name="Picture 118" descr="WSExplore0010 12-14-2007.png"/>
          <p:cNvPicPr>
            <a:picLocks noChangeAspect="1"/>
          </p:cNvPicPr>
          <p:nvPr/>
        </p:nvPicPr>
        <p:blipFill>
          <a:blip r:embed="rId10"/>
          <a:stretch>
            <a:fillRect/>
          </a:stretch>
        </p:blipFill>
        <p:spPr>
          <a:xfrm>
            <a:off x="1934028" y="3402873"/>
            <a:ext cx="104775" cy="104775"/>
          </a:xfrm>
          <a:prstGeom prst="rect">
            <a:avLst/>
          </a:prstGeom>
        </p:spPr>
      </p:pic>
      <p:pic>
        <p:nvPicPr>
          <p:cNvPr id="120" name="Picture 119" descr="WSExplore0010 12-14-2007.png"/>
          <p:cNvPicPr>
            <a:picLocks noChangeAspect="1"/>
          </p:cNvPicPr>
          <p:nvPr/>
        </p:nvPicPr>
        <p:blipFill>
          <a:blip r:embed="rId10"/>
          <a:stretch>
            <a:fillRect/>
          </a:stretch>
        </p:blipFill>
        <p:spPr>
          <a:xfrm>
            <a:off x="1934028" y="3842597"/>
            <a:ext cx="104775" cy="104775"/>
          </a:xfrm>
          <a:prstGeom prst="rect">
            <a:avLst/>
          </a:prstGeom>
        </p:spPr>
      </p:pic>
      <p:pic>
        <p:nvPicPr>
          <p:cNvPr id="121" name="Picture 120" descr="WSExplore0010 12-14-2007.png"/>
          <p:cNvPicPr>
            <a:picLocks noChangeAspect="1"/>
          </p:cNvPicPr>
          <p:nvPr/>
        </p:nvPicPr>
        <p:blipFill>
          <a:blip r:embed="rId10"/>
          <a:stretch>
            <a:fillRect/>
          </a:stretch>
        </p:blipFill>
        <p:spPr>
          <a:xfrm>
            <a:off x="1934028" y="3622735"/>
            <a:ext cx="104775" cy="104775"/>
          </a:xfrm>
          <a:prstGeom prst="rect">
            <a:avLst/>
          </a:prstGeom>
        </p:spPr>
      </p:pic>
      <p:pic>
        <p:nvPicPr>
          <p:cNvPr id="124" name="Picture 123" descr="WSExplore0010 12-14-2007.png"/>
          <p:cNvPicPr>
            <a:picLocks noChangeAspect="1"/>
          </p:cNvPicPr>
          <p:nvPr/>
        </p:nvPicPr>
        <p:blipFill>
          <a:blip r:embed="rId10"/>
          <a:stretch>
            <a:fillRect/>
          </a:stretch>
        </p:blipFill>
        <p:spPr>
          <a:xfrm>
            <a:off x="1934028" y="4062460"/>
            <a:ext cx="104775" cy="104775"/>
          </a:xfrm>
          <a:prstGeom prst="rect">
            <a:avLst/>
          </a:prstGeom>
        </p:spPr>
      </p:pic>
      <p:graphicFrame>
        <p:nvGraphicFramePr>
          <p:cNvPr id="125" name="Table 124"/>
          <p:cNvGraphicFramePr>
            <a:graphicFrameLocks noGrp="1"/>
          </p:cNvGraphicFramePr>
          <p:nvPr/>
        </p:nvGraphicFramePr>
        <p:xfrm>
          <a:off x="2446747" y="33528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Notes</a:t>
                      </a:r>
                      <a:r>
                        <a:rPr lang="en-US" sz="800" baseline="0" dirty="0"/>
                        <a:t> </a:t>
                      </a:r>
                      <a:endParaRPr lang="en-US" sz="800" dirty="0"/>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pic>
        <p:nvPicPr>
          <p:cNvPr id="126" name="Picture 125" descr="IC16DOCX.gif"/>
          <p:cNvPicPr>
            <a:picLocks noChangeAspect="1"/>
          </p:cNvPicPr>
          <p:nvPr/>
        </p:nvPicPr>
        <p:blipFill>
          <a:blip r:embed="rId11"/>
          <a:stretch>
            <a:fillRect/>
          </a:stretch>
        </p:blipFill>
        <p:spPr>
          <a:xfrm>
            <a:off x="2225766" y="3617319"/>
            <a:ext cx="115389" cy="115389"/>
          </a:xfrm>
          <a:prstGeom prst="rect">
            <a:avLst/>
          </a:prstGeom>
        </p:spPr>
      </p:pic>
      <p:pic>
        <p:nvPicPr>
          <p:cNvPr id="127" name="Picture 126" descr="ppt16.png"/>
          <p:cNvPicPr>
            <a:picLocks noChangeAspect="1"/>
          </p:cNvPicPr>
          <p:nvPr/>
        </p:nvPicPr>
        <p:blipFill>
          <a:blip r:embed="rId12"/>
          <a:stretch>
            <a:fillRect/>
          </a:stretch>
        </p:blipFill>
        <p:spPr>
          <a:xfrm>
            <a:off x="2217057" y="3397428"/>
            <a:ext cx="126664" cy="126664"/>
          </a:xfrm>
          <a:prstGeom prst="rect">
            <a:avLst/>
          </a:prstGeom>
        </p:spPr>
      </p:pic>
      <p:pic>
        <p:nvPicPr>
          <p:cNvPr id="128" name="Picture 127" descr="IC16DOCX.gif"/>
          <p:cNvPicPr>
            <a:picLocks noChangeAspect="1"/>
          </p:cNvPicPr>
          <p:nvPr/>
        </p:nvPicPr>
        <p:blipFill>
          <a:blip r:embed="rId11"/>
          <a:stretch>
            <a:fillRect/>
          </a:stretch>
        </p:blipFill>
        <p:spPr>
          <a:xfrm>
            <a:off x="2225766" y="4049484"/>
            <a:ext cx="115389" cy="115389"/>
          </a:xfrm>
          <a:prstGeom prst="rect">
            <a:avLst/>
          </a:prstGeom>
        </p:spPr>
      </p:pic>
      <p:pic>
        <p:nvPicPr>
          <p:cNvPr id="129" name="Picture 128" descr="ppt16.png"/>
          <p:cNvPicPr>
            <a:picLocks noChangeAspect="1"/>
          </p:cNvPicPr>
          <p:nvPr/>
        </p:nvPicPr>
        <p:blipFill>
          <a:blip r:embed="rId12"/>
          <a:stretch>
            <a:fillRect/>
          </a:stretch>
        </p:blipFill>
        <p:spPr>
          <a:xfrm>
            <a:off x="2217057" y="3829593"/>
            <a:ext cx="126664" cy="126664"/>
          </a:xfrm>
          <a:prstGeom prst="rect">
            <a:avLst/>
          </a:prstGeom>
        </p:spPr>
      </p:pic>
      <p:graphicFrame>
        <p:nvGraphicFramePr>
          <p:cNvPr id="138" name="Table 137"/>
          <p:cNvGraphicFramePr>
            <a:graphicFrameLocks noGrp="1"/>
          </p:cNvGraphicFramePr>
          <p:nvPr/>
        </p:nvGraphicFramePr>
        <p:xfrm>
          <a:off x="2446747" y="3569788"/>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Event Agenda</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41" name="Table 140"/>
          <p:cNvGraphicFramePr>
            <a:graphicFrameLocks noGrp="1"/>
          </p:cNvGraphicFramePr>
          <p:nvPr/>
        </p:nvGraphicFramePr>
        <p:xfrm>
          <a:off x="2446747" y="3786776"/>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Party Invitation</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42" name="Table 141"/>
          <p:cNvGraphicFramePr>
            <a:graphicFrameLocks noGrp="1"/>
          </p:cNvGraphicFramePr>
          <p:nvPr/>
        </p:nvGraphicFramePr>
        <p:xfrm>
          <a:off x="2446747" y="4003764"/>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Directions</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pSp>
        <p:nvGrpSpPr>
          <p:cNvPr id="143" name="Group 142"/>
          <p:cNvGrpSpPr/>
          <p:nvPr/>
        </p:nvGrpSpPr>
        <p:grpSpPr>
          <a:xfrm>
            <a:off x="1875246" y="3552597"/>
            <a:ext cx="4892040" cy="666116"/>
            <a:chOff x="1889760" y="4715192"/>
            <a:chExt cx="5196840" cy="666116"/>
          </a:xfrm>
        </p:grpSpPr>
        <p:cxnSp>
          <p:nvCxnSpPr>
            <p:cNvPr id="144" name="Straight Connector 143"/>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1889760" y="537972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7" name="Group 166"/>
          <p:cNvGrpSpPr/>
          <p:nvPr/>
        </p:nvGrpSpPr>
        <p:grpSpPr>
          <a:xfrm>
            <a:off x="1875246" y="4423227"/>
            <a:ext cx="4892040" cy="666116"/>
            <a:chOff x="1889760" y="4715192"/>
            <a:chExt cx="5196840" cy="666116"/>
          </a:xfrm>
        </p:grpSpPr>
        <p:cxnSp>
          <p:nvCxnSpPr>
            <p:cNvPr id="168" name="Straight Connector 167"/>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1889760" y="537972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74" name="Table 173"/>
          <p:cNvGraphicFramePr>
            <a:graphicFrameLocks noGrp="1"/>
          </p:cNvGraphicFramePr>
          <p:nvPr/>
        </p:nvGraphicFramePr>
        <p:xfrm>
          <a:off x="2446747" y="4212774"/>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Business Event Flyer</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75" name="Table 174"/>
          <p:cNvGraphicFramePr>
            <a:graphicFrameLocks noGrp="1"/>
          </p:cNvGraphicFramePr>
          <p:nvPr/>
        </p:nvGraphicFramePr>
        <p:xfrm>
          <a:off x="2446747" y="4429762"/>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Event Budget</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76" name="Table 175"/>
          <p:cNvGraphicFramePr>
            <a:graphicFrameLocks noGrp="1"/>
          </p:cNvGraphicFramePr>
          <p:nvPr/>
        </p:nvGraphicFramePr>
        <p:xfrm>
          <a:off x="2446747" y="464675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Lis</a:t>
                      </a:r>
                      <a:r>
                        <a:rPr lang="en-US" sz="800" baseline="0" dirty="0"/>
                        <a:t>t of invitees</a:t>
                      </a:r>
                      <a:endParaRPr lang="en-US" sz="800" dirty="0"/>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78" name="Table 177"/>
          <p:cNvGraphicFramePr>
            <a:graphicFrameLocks noGrp="1"/>
          </p:cNvGraphicFramePr>
          <p:nvPr/>
        </p:nvGraphicFramePr>
        <p:xfrm>
          <a:off x="2446747" y="4863738"/>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To-Do List</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pic>
        <p:nvPicPr>
          <p:cNvPr id="189" name="Picture 188" descr="WSExplore0010 12-14-2007.png"/>
          <p:cNvPicPr>
            <a:picLocks noChangeAspect="1"/>
          </p:cNvPicPr>
          <p:nvPr/>
        </p:nvPicPr>
        <p:blipFill>
          <a:blip r:embed="rId10"/>
          <a:stretch>
            <a:fillRect/>
          </a:stretch>
        </p:blipFill>
        <p:spPr>
          <a:xfrm>
            <a:off x="1934028" y="4273734"/>
            <a:ext cx="104775" cy="104775"/>
          </a:xfrm>
          <a:prstGeom prst="rect">
            <a:avLst/>
          </a:prstGeom>
        </p:spPr>
      </p:pic>
      <p:pic>
        <p:nvPicPr>
          <p:cNvPr id="199" name="Picture 198" descr="WSExplore0010 12-14-2007.png"/>
          <p:cNvPicPr>
            <a:picLocks noChangeAspect="1"/>
          </p:cNvPicPr>
          <p:nvPr/>
        </p:nvPicPr>
        <p:blipFill>
          <a:blip r:embed="rId10"/>
          <a:stretch>
            <a:fillRect/>
          </a:stretch>
        </p:blipFill>
        <p:spPr>
          <a:xfrm>
            <a:off x="1934028" y="4713458"/>
            <a:ext cx="104775" cy="104775"/>
          </a:xfrm>
          <a:prstGeom prst="rect">
            <a:avLst/>
          </a:prstGeom>
        </p:spPr>
      </p:pic>
      <p:pic>
        <p:nvPicPr>
          <p:cNvPr id="200" name="Picture 199" descr="WSExplore0010 12-14-2007.png"/>
          <p:cNvPicPr>
            <a:picLocks noChangeAspect="1"/>
          </p:cNvPicPr>
          <p:nvPr/>
        </p:nvPicPr>
        <p:blipFill>
          <a:blip r:embed="rId10"/>
          <a:stretch>
            <a:fillRect/>
          </a:stretch>
        </p:blipFill>
        <p:spPr>
          <a:xfrm>
            <a:off x="1934028" y="4493596"/>
            <a:ext cx="104775" cy="104775"/>
          </a:xfrm>
          <a:prstGeom prst="rect">
            <a:avLst/>
          </a:prstGeom>
        </p:spPr>
      </p:pic>
      <p:pic>
        <p:nvPicPr>
          <p:cNvPr id="201" name="Picture 200" descr="WSExplore0010 12-14-2007.png"/>
          <p:cNvPicPr>
            <a:picLocks noChangeAspect="1"/>
          </p:cNvPicPr>
          <p:nvPr/>
        </p:nvPicPr>
        <p:blipFill>
          <a:blip r:embed="rId10"/>
          <a:stretch>
            <a:fillRect/>
          </a:stretch>
        </p:blipFill>
        <p:spPr>
          <a:xfrm>
            <a:off x="1934028" y="4933321"/>
            <a:ext cx="104775" cy="104775"/>
          </a:xfrm>
          <a:prstGeom prst="rect">
            <a:avLst/>
          </a:prstGeom>
        </p:spPr>
      </p:pic>
      <p:pic>
        <p:nvPicPr>
          <p:cNvPr id="213" name="Picture 212" descr="IC16DOCX.gif"/>
          <p:cNvPicPr>
            <a:picLocks noChangeAspect="1"/>
          </p:cNvPicPr>
          <p:nvPr/>
        </p:nvPicPr>
        <p:blipFill>
          <a:blip r:embed="rId11"/>
          <a:stretch>
            <a:fillRect/>
          </a:stretch>
        </p:blipFill>
        <p:spPr>
          <a:xfrm>
            <a:off x="2225766" y="4488180"/>
            <a:ext cx="115389" cy="115389"/>
          </a:xfrm>
          <a:prstGeom prst="rect">
            <a:avLst/>
          </a:prstGeom>
        </p:spPr>
      </p:pic>
      <p:pic>
        <p:nvPicPr>
          <p:cNvPr id="226" name="Picture 225" descr="ppt16.png"/>
          <p:cNvPicPr>
            <a:picLocks noChangeAspect="1"/>
          </p:cNvPicPr>
          <p:nvPr/>
        </p:nvPicPr>
        <p:blipFill>
          <a:blip r:embed="rId12"/>
          <a:stretch>
            <a:fillRect/>
          </a:stretch>
        </p:blipFill>
        <p:spPr>
          <a:xfrm>
            <a:off x="2217057" y="4268289"/>
            <a:ext cx="126664" cy="126664"/>
          </a:xfrm>
          <a:prstGeom prst="rect">
            <a:avLst/>
          </a:prstGeom>
        </p:spPr>
      </p:pic>
      <p:pic>
        <p:nvPicPr>
          <p:cNvPr id="227" name="Picture 226" descr="IC16DOCX.gif"/>
          <p:cNvPicPr>
            <a:picLocks noChangeAspect="1"/>
          </p:cNvPicPr>
          <p:nvPr/>
        </p:nvPicPr>
        <p:blipFill>
          <a:blip r:embed="rId11"/>
          <a:stretch>
            <a:fillRect/>
          </a:stretch>
        </p:blipFill>
        <p:spPr>
          <a:xfrm>
            <a:off x="2225766" y="4920345"/>
            <a:ext cx="115389" cy="115389"/>
          </a:xfrm>
          <a:prstGeom prst="rect">
            <a:avLst/>
          </a:prstGeom>
        </p:spPr>
      </p:pic>
      <p:pic>
        <p:nvPicPr>
          <p:cNvPr id="228" name="Picture 227" descr="ppt16.png"/>
          <p:cNvPicPr>
            <a:picLocks noChangeAspect="1"/>
          </p:cNvPicPr>
          <p:nvPr/>
        </p:nvPicPr>
        <p:blipFill>
          <a:blip r:embed="rId12"/>
          <a:stretch>
            <a:fillRect/>
          </a:stretch>
        </p:blipFill>
        <p:spPr>
          <a:xfrm>
            <a:off x="2217057" y="4700454"/>
            <a:ext cx="126664" cy="126664"/>
          </a:xfrm>
          <a:prstGeom prst="rect">
            <a:avLst/>
          </a:prstGeom>
        </p:spPr>
      </p:pic>
      <p:sp>
        <p:nvSpPr>
          <p:cNvPr id="122" name="Rectangle 121"/>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
        <p:nvSpPr>
          <p:cNvPr id="115" name="Rectangle 114">
            <a:hlinkClick r:id="" action="ppaction://hlinkshowjump?jump=nextslide"/>
          </p:cNvPr>
          <p:cNvSpPr/>
          <p:nvPr/>
        </p:nvSpPr>
        <p:spPr>
          <a:xfrm>
            <a:off x="7086600" y="4625340"/>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68"/>
                                        </p:tgtEl>
                                        <p:attrNameLst>
                                          <p:attrName>style.visibility</p:attrName>
                                        </p:attrNameLst>
                                      </p:cBhvr>
                                      <p:to>
                                        <p:strVal val="visible"/>
                                      </p:to>
                                    </p:set>
                                    <p:animEffect transition="in" filter="fade">
                                      <p:cBhvr>
                                        <p:cTn id="7" dur="400"/>
                                        <p:tgtEl>
                                          <p:spTgt spid="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8"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192" name="Rectangle 191"/>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393" name="Freeform 39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4" name="Picture 393"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395" name="Picture 39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37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382" name="TextBox 38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390" name="Snip Single Corner Rectangle 38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1" name="Rounded Rectangle 39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2" name="Curved Left Arrow 39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388" name="TextBox 38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9" name="TextBox 388"/>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385" name="TextBox 38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86" name="TextBox 38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87" name="TextBox 38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1" name="Picture 38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76" name="Picture 375"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372" name="Freeform 371"/>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3" name="Picture 372"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374" name="Picture 373"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3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361" name="TextBox 36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369" name="Snip Single Corner Rectangle 36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0" name="Rounded Rectangle 36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1" name="Curved Left Arrow 37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367" name="TextBox 36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8" name="TextBox 367"/>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364" name="TextBox 36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65" name="TextBox 36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66" name="TextBox 36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354"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355" name="Picture 354"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356" name="Picture 355"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349" name="Freeform 3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0" name="Picture 349"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51" name="Picture 3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3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338" name="TextBox 337"/>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346" name="Snip Single Corner Rectangle 3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7" name="Rounded Rectangle 3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48" name="Curved Left Arrow 3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344" name="TextBox 3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45" name="TextBox 344"/>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41" name="TextBox 3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42" name="TextBox 3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43" name="TextBox 3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37" name="Picture 3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24" name="Picture 323"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320" name="Freeform 319"/>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21" name="Picture 320"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22" name="Picture 321"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36" name="Group 453"/>
                <p:cNvGrpSpPr/>
                <p:nvPr/>
              </p:nvGrpSpPr>
              <p:grpSpPr>
                <a:xfrm>
                  <a:off x="2026920" y="5722620"/>
                  <a:ext cx="5212080" cy="594360"/>
                  <a:chOff x="1935480" y="5989320"/>
                  <a:chExt cx="5212080" cy="594360"/>
                </a:xfrm>
              </p:grpSpPr>
              <p:pic>
                <p:nvPicPr>
                  <p:cNvPr id="306"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37" name="Group 354"/>
                  <p:cNvGrpSpPr/>
                  <p:nvPr/>
                </p:nvGrpSpPr>
                <p:grpSpPr>
                  <a:xfrm>
                    <a:off x="2506980" y="5989320"/>
                    <a:ext cx="4640580" cy="570460"/>
                    <a:chOff x="2506980" y="5349240"/>
                    <a:chExt cx="4640580" cy="570460"/>
                  </a:xfrm>
                </p:grpSpPr>
                <p:sp>
                  <p:nvSpPr>
                    <p:cNvPr id="309" name="TextBox 308"/>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38" name="Group 122"/>
                    <p:cNvGrpSpPr/>
                    <p:nvPr/>
                  </p:nvGrpSpPr>
                  <p:grpSpPr>
                    <a:xfrm>
                      <a:off x="6497224" y="5349240"/>
                      <a:ext cx="223616" cy="186778"/>
                      <a:chOff x="5842673" y="3935369"/>
                      <a:chExt cx="223616" cy="186778"/>
                    </a:xfrm>
                  </p:grpSpPr>
                  <p:sp>
                    <p:nvSpPr>
                      <p:cNvPr id="317" name="Snip Single Corner Rectangle 316"/>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8" name="Rounded Rectangle 317"/>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19" name="Curved Left Arrow 318"/>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39" name="Group 197"/>
                    <p:cNvGrpSpPr/>
                    <p:nvPr/>
                  </p:nvGrpSpPr>
                  <p:grpSpPr>
                    <a:xfrm>
                      <a:off x="2508726" y="5611923"/>
                      <a:ext cx="1354613" cy="307777"/>
                      <a:chOff x="2645673" y="1897291"/>
                      <a:chExt cx="1066876" cy="322869"/>
                    </a:xfrm>
                  </p:grpSpPr>
                  <p:sp>
                    <p:nvSpPr>
                      <p:cNvPr id="315" name="TextBox 314"/>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6" name="TextBox 315"/>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12" name="TextBox 311"/>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13" name="TextBox 312"/>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14" name="TextBox 313"/>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08" name="Picture 307"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01"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02" name="Picture 301"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03" name="Picture 302"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40" name="Group 329"/>
            <p:cNvGrpSpPr/>
            <p:nvPr/>
          </p:nvGrpSpPr>
          <p:grpSpPr>
            <a:xfrm>
              <a:off x="1828800" y="2538422"/>
              <a:ext cx="5478780" cy="482398"/>
              <a:chOff x="1828800" y="2842260"/>
              <a:chExt cx="5410200" cy="482398"/>
            </a:xfrm>
          </p:grpSpPr>
          <p:grpSp>
            <p:nvGrpSpPr>
              <p:cNvPr id="741" name="Group 327"/>
              <p:cNvGrpSpPr/>
              <p:nvPr/>
            </p:nvGrpSpPr>
            <p:grpSpPr>
              <a:xfrm>
                <a:off x="1828800" y="2876548"/>
                <a:ext cx="5408319" cy="448110"/>
                <a:chOff x="1828800" y="2876548"/>
                <a:chExt cx="5408319" cy="448110"/>
              </a:xfrm>
            </p:grpSpPr>
            <p:grpSp>
              <p:nvGrpSpPr>
                <p:cNvPr id="759" name="Group 102"/>
                <p:cNvGrpSpPr/>
                <p:nvPr/>
              </p:nvGrpSpPr>
              <p:grpSpPr>
                <a:xfrm>
                  <a:off x="1828800" y="3055620"/>
                  <a:ext cx="5379296" cy="269038"/>
                  <a:chOff x="1907091" y="3385870"/>
                  <a:chExt cx="4486632" cy="177144"/>
                </a:xfrm>
              </p:grpSpPr>
              <p:sp>
                <p:nvSpPr>
                  <p:cNvPr id="298" name="Rectangle 297"/>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9" name="Straight Connector 298"/>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60" name="Group 326"/>
                <p:cNvGrpSpPr/>
                <p:nvPr/>
              </p:nvGrpSpPr>
              <p:grpSpPr>
                <a:xfrm>
                  <a:off x="1833660" y="2876548"/>
                  <a:ext cx="5403459" cy="200055"/>
                  <a:chOff x="1833660" y="2876548"/>
                  <a:chExt cx="5403459" cy="200055"/>
                </a:xfrm>
              </p:grpSpPr>
              <p:grpSp>
                <p:nvGrpSpPr>
                  <p:cNvPr id="761" name="Group 354"/>
                  <p:cNvGrpSpPr/>
                  <p:nvPr/>
                </p:nvGrpSpPr>
                <p:grpSpPr>
                  <a:xfrm>
                    <a:off x="1833660" y="2876548"/>
                    <a:ext cx="5403459" cy="200055"/>
                    <a:chOff x="1903510" y="2426191"/>
                    <a:chExt cx="5403459" cy="200055"/>
                  </a:xfrm>
                </p:grpSpPr>
                <p:sp>
                  <p:nvSpPr>
                    <p:cNvPr id="290" name="Rectangle 289"/>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62" name="Group 174"/>
                    <p:cNvGrpSpPr/>
                    <p:nvPr/>
                  </p:nvGrpSpPr>
                  <p:grpSpPr>
                    <a:xfrm>
                      <a:off x="2514600" y="2426191"/>
                      <a:ext cx="4114800" cy="200055"/>
                      <a:chOff x="2514600" y="3445187"/>
                      <a:chExt cx="4114800" cy="200055"/>
                    </a:xfrm>
                  </p:grpSpPr>
                  <p:sp>
                    <p:nvSpPr>
                      <p:cNvPr id="294" name="TextBox 293"/>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295" name="TextBox 294"/>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296" name="TextBox 295"/>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297" name="TextBox 296"/>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292" name="Right Triangle 291"/>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3" name="Picture 292"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63" name="Group 324"/>
                  <p:cNvGrpSpPr/>
                  <p:nvPr/>
                </p:nvGrpSpPr>
                <p:grpSpPr>
                  <a:xfrm>
                    <a:off x="2215956" y="2899158"/>
                    <a:ext cx="4577786" cy="148932"/>
                    <a:chOff x="2215956" y="2899073"/>
                    <a:chExt cx="4577786" cy="177809"/>
                  </a:xfrm>
                </p:grpSpPr>
                <p:cxnSp>
                  <p:nvCxnSpPr>
                    <p:cNvPr id="285" name="Straight Connector 284"/>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284" name="Picture 283"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216" name="Rectangle 215"/>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64" name="Group 270"/>
          <p:cNvGrpSpPr/>
          <p:nvPr/>
        </p:nvGrpSpPr>
        <p:grpSpPr>
          <a:xfrm>
            <a:off x="5937" y="6522720"/>
            <a:ext cx="9138063" cy="335280"/>
            <a:chOff x="5937" y="6522720"/>
            <a:chExt cx="9138063" cy="335280"/>
          </a:xfrm>
        </p:grpSpPr>
        <p:pic>
          <p:nvPicPr>
            <p:cNvPr id="207" name="Picture 206"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08" name="Picture 207" descr="tabe.png"/>
            <p:cNvPicPr>
              <a:picLocks noChangeAspect="1"/>
            </p:cNvPicPr>
            <p:nvPr/>
          </p:nvPicPr>
          <p:blipFill>
            <a:blip r:embed="rId16"/>
            <a:stretch>
              <a:fillRect/>
            </a:stretch>
          </p:blipFill>
          <p:spPr>
            <a:xfrm>
              <a:off x="1333500" y="6582064"/>
              <a:ext cx="1476375" cy="266700"/>
            </a:xfrm>
            <a:prstGeom prst="rect">
              <a:avLst/>
            </a:prstGeom>
          </p:spPr>
        </p:pic>
        <p:pic>
          <p:nvPicPr>
            <p:cNvPr id="209"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765" name="Group 99"/>
          <p:cNvGrpSpPr/>
          <p:nvPr/>
        </p:nvGrpSpPr>
        <p:grpSpPr>
          <a:xfrm>
            <a:off x="6967097" y="1424351"/>
            <a:ext cx="2004059" cy="5052648"/>
            <a:chOff x="6987543" y="2095262"/>
            <a:chExt cx="2004059" cy="5052648"/>
          </a:xfrm>
        </p:grpSpPr>
        <p:sp>
          <p:nvSpPr>
            <p:cNvPr id="471"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472" name="Rectangle 471"/>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73" name="Picture 472" descr="soft treatment.png"/>
            <p:cNvPicPr>
              <a:picLocks noChangeAspect="1"/>
            </p:cNvPicPr>
            <p:nvPr/>
          </p:nvPicPr>
          <p:blipFill>
            <a:blip r:embed="rId18"/>
            <a:srcRect l="5507" t="14507" r="3913"/>
            <a:stretch>
              <a:fillRect/>
            </a:stretch>
          </p:blipFill>
          <p:spPr>
            <a:xfrm rot="5400000">
              <a:off x="6493745" y="4058691"/>
              <a:ext cx="3171826" cy="1435724"/>
            </a:xfrm>
            <a:prstGeom prst="rect">
              <a:avLst/>
            </a:prstGeom>
          </p:spPr>
        </p:pic>
        <p:sp>
          <p:nvSpPr>
            <p:cNvPr id="474" name="Rectangle 473"/>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475" name="Rectangle 474"/>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476" name="Rectangle 475"/>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477" name="Rectangle 476"/>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479" name="Picture 15" descr="Microsoft Office Online">
              <a:hlinkClick r:id="rId19" tooltip="Microsoft Office Online"/>
            </p:cNvPr>
            <p:cNvPicPr>
              <a:picLocks noChangeAspect="1" noChangeArrowheads="1"/>
            </p:cNvPicPr>
            <p:nvPr/>
          </p:nvPicPr>
          <p:blipFill>
            <a:blip r:embed="rId20">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480" name="Round Same Side Corner Rectangle 4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81" name="Rectangle 4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482" name="Picture 15" descr="Microsoft Office Online">
              <a:hlinkClick r:id="rId19" tooltip="Microsoft Office Online"/>
            </p:cNvPr>
            <p:cNvPicPr>
              <a:picLocks noChangeAspect="1" noChangeArrowheads="1"/>
            </p:cNvPicPr>
            <p:nvPr/>
          </p:nvPicPr>
          <p:blipFill>
            <a:blip r:embed="rId20">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483" name="Rectangle 482"/>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766" name="Group 262"/>
          <p:cNvGrpSpPr/>
          <p:nvPr/>
        </p:nvGrpSpPr>
        <p:grpSpPr>
          <a:xfrm>
            <a:off x="6986565" y="1430543"/>
            <a:ext cx="2081235" cy="1081895"/>
            <a:chOff x="6671197" y="2137889"/>
            <a:chExt cx="2166294" cy="1081895"/>
          </a:xfrm>
        </p:grpSpPr>
        <p:sp>
          <p:nvSpPr>
            <p:cNvPr id="466" name="Rectangle 465"/>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67" name="Group 367"/>
            <p:cNvGrpSpPr/>
            <p:nvPr/>
          </p:nvGrpSpPr>
          <p:grpSpPr>
            <a:xfrm>
              <a:off x="6741418" y="2582780"/>
              <a:ext cx="2096073" cy="637004"/>
              <a:chOff x="6741401" y="2582780"/>
              <a:chExt cx="2096067" cy="637004"/>
            </a:xfrm>
          </p:grpSpPr>
          <p:sp>
            <p:nvSpPr>
              <p:cNvPr id="468" name="Round Same Side Corner Rectangle 467"/>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69" name="Rectangle 468"/>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470" name="Rectangle 469"/>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325" name="Picture 324" descr="officelive.png"/>
          <p:cNvPicPr>
            <a:picLocks noChangeAspect="1"/>
          </p:cNvPicPr>
          <p:nvPr/>
        </p:nvPicPr>
        <p:blipFill>
          <a:blip r:embed="rId21"/>
          <a:stretch>
            <a:fillRect/>
          </a:stretch>
        </p:blipFill>
        <p:spPr>
          <a:xfrm>
            <a:off x="7077314" y="1917870"/>
            <a:ext cx="624161" cy="189618"/>
          </a:xfrm>
          <a:prstGeom prst="rect">
            <a:avLst/>
          </a:prstGeom>
        </p:spPr>
      </p:pic>
      <p:sp>
        <p:nvSpPr>
          <p:cNvPr id="326" name="Rectangle 325"/>
          <p:cNvSpPr/>
          <p:nvPr/>
        </p:nvSpPr>
        <p:spPr>
          <a:xfrm>
            <a:off x="8073902" y="566734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327" name="Round Same Side Corner Rectangle 326"/>
          <p:cNvSpPr/>
          <p:nvPr/>
        </p:nvSpPr>
        <p:spPr>
          <a:xfrm>
            <a:off x="7052826"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328" name="Picture 327" descr="outlook.png"/>
          <p:cNvPicPr>
            <a:picLocks noChangeAspect="1"/>
          </p:cNvPicPr>
          <p:nvPr/>
        </p:nvPicPr>
        <p:blipFill>
          <a:blip r:embed="rId22"/>
          <a:stretch>
            <a:fillRect/>
          </a:stretch>
        </p:blipFill>
        <p:spPr>
          <a:xfrm>
            <a:off x="7100451" y="2133552"/>
            <a:ext cx="537482" cy="163286"/>
          </a:xfrm>
          <a:prstGeom prst="rect">
            <a:avLst/>
          </a:prstGeom>
        </p:spPr>
      </p:pic>
      <p:sp>
        <p:nvSpPr>
          <p:cNvPr id="329" name="Round Same Side Corner Rectangle 328"/>
          <p:cNvSpPr/>
          <p:nvPr/>
        </p:nvSpPr>
        <p:spPr>
          <a:xfrm>
            <a:off x="7891026"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330" name="Picture 329" descr="linkedin.png"/>
          <p:cNvPicPr>
            <a:picLocks noChangeAspect="1"/>
          </p:cNvPicPr>
          <p:nvPr/>
        </p:nvPicPr>
        <p:blipFill>
          <a:blip r:embed="rId23"/>
          <a:stretch>
            <a:fillRect/>
          </a:stretch>
        </p:blipFill>
        <p:spPr>
          <a:xfrm>
            <a:off x="7929126" y="2133963"/>
            <a:ext cx="537482" cy="163285"/>
          </a:xfrm>
          <a:prstGeom prst="rect">
            <a:avLst/>
          </a:prstGeom>
        </p:spPr>
      </p:pic>
      <p:sp>
        <p:nvSpPr>
          <p:cNvPr id="331" name="Rectangle 330"/>
          <p:cNvSpPr/>
          <p:nvPr/>
        </p:nvSpPr>
        <p:spPr>
          <a:xfrm rot="16200000">
            <a:off x="8483746"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32" name="Round Same Side Corner Rectangle 331"/>
          <p:cNvSpPr/>
          <p:nvPr/>
        </p:nvSpPr>
        <p:spPr>
          <a:xfrm>
            <a:off x="7052826"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33" name="Round Same Side Corner Rectangle 332"/>
          <p:cNvSpPr/>
          <p:nvPr/>
        </p:nvSpPr>
        <p:spPr>
          <a:xfrm>
            <a:off x="7891026"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334" name="Picture 333" descr="yahoo.png"/>
          <p:cNvPicPr>
            <a:picLocks noChangeAspect="1"/>
          </p:cNvPicPr>
          <p:nvPr/>
        </p:nvPicPr>
        <p:blipFill>
          <a:blip r:embed="rId24"/>
          <a:stretch>
            <a:fillRect/>
          </a:stretch>
        </p:blipFill>
        <p:spPr>
          <a:xfrm>
            <a:off x="7095688" y="2357801"/>
            <a:ext cx="537482" cy="163286"/>
          </a:xfrm>
          <a:prstGeom prst="rect">
            <a:avLst/>
          </a:prstGeom>
        </p:spPr>
      </p:pic>
      <p:pic>
        <p:nvPicPr>
          <p:cNvPr id="336" name="Picture 335" descr="facebook.png"/>
          <p:cNvPicPr>
            <a:picLocks noChangeAspect="1"/>
          </p:cNvPicPr>
          <p:nvPr/>
        </p:nvPicPr>
        <p:blipFill>
          <a:blip r:embed="rId25"/>
          <a:stretch>
            <a:fillRect/>
          </a:stretch>
        </p:blipFill>
        <p:spPr>
          <a:xfrm>
            <a:off x="7929126" y="2376852"/>
            <a:ext cx="537482" cy="163285"/>
          </a:xfrm>
          <a:prstGeom prst="rect">
            <a:avLst/>
          </a:prstGeom>
        </p:spPr>
      </p:pic>
      <p:sp>
        <p:nvSpPr>
          <p:cNvPr id="339" name="Rectangle 338"/>
          <p:cNvSpPr/>
          <p:nvPr/>
        </p:nvSpPr>
        <p:spPr>
          <a:xfrm rot="16200000">
            <a:off x="8493267"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40" name="Rectangle 339"/>
          <p:cNvSpPr/>
          <p:nvPr/>
        </p:nvSpPr>
        <p:spPr>
          <a:xfrm rot="16200000">
            <a:off x="7559821"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352" name="Rectangle 351"/>
          <p:cNvSpPr/>
          <p:nvPr/>
        </p:nvSpPr>
        <p:spPr>
          <a:xfrm rot="16200000">
            <a:off x="7601476"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96" name="Group 81"/>
          <p:cNvGrpSpPr/>
          <p:nvPr/>
        </p:nvGrpSpPr>
        <p:grpSpPr>
          <a:xfrm>
            <a:off x="7045130" y="1675777"/>
            <a:ext cx="1656784" cy="176463"/>
            <a:chOff x="7046520" y="2462361"/>
            <a:chExt cx="1656784" cy="176463"/>
          </a:xfrm>
        </p:grpSpPr>
        <p:sp>
          <p:nvSpPr>
            <p:cNvPr id="463" name="Rectangle 462"/>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64" name="Rectangle 463"/>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65" name="Picture 464" descr="glyphs.jpg"/>
            <p:cNvPicPr>
              <a:picLocks noChangeAspect="1"/>
            </p:cNvPicPr>
            <p:nvPr/>
          </p:nvPicPr>
          <p:blipFill>
            <a:blip r:embed="rId26"/>
            <a:srcRect l="45336" t="52046" r="51370" b="43862"/>
            <a:stretch>
              <a:fillRect/>
            </a:stretch>
          </p:blipFill>
          <p:spPr>
            <a:xfrm>
              <a:off x="8555352" y="2478403"/>
              <a:ext cx="134854" cy="152400"/>
            </a:xfrm>
            <a:prstGeom prst="rect">
              <a:avLst/>
            </a:prstGeom>
          </p:spPr>
        </p:pic>
      </p:grpSp>
      <p:sp>
        <p:nvSpPr>
          <p:cNvPr id="357" name="Rectangle 356"/>
          <p:cNvSpPr/>
          <p:nvPr/>
        </p:nvSpPr>
        <p:spPr>
          <a:xfrm>
            <a:off x="7050908"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7" name="Group 281"/>
          <p:cNvGrpSpPr/>
          <p:nvPr/>
        </p:nvGrpSpPr>
        <p:grpSpPr>
          <a:xfrm>
            <a:off x="7080833" y="6046764"/>
            <a:ext cx="1715061" cy="327660"/>
            <a:chOff x="7076511" y="6133465"/>
            <a:chExt cx="1715061" cy="327660"/>
          </a:xfrm>
        </p:grpSpPr>
        <p:sp>
          <p:nvSpPr>
            <p:cNvPr id="455" name="Rectangle 454"/>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98" name="Group 160"/>
            <p:cNvGrpSpPr/>
            <p:nvPr/>
          </p:nvGrpSpPr>
          <p:grpSpPr>
            <a:xfrm>
              <a:off x="8072099" y="6216014"/>
              <a:ext cx="557551" cy="171214"/>
              <a:chOff x="5638800" y="2628900"/>
              <a:chExt cx="609600" cy="180989"/>
            </a:xfrm>
          </p:grpSpPr>
          <p:sp>
            <p:nvSpPr>
              <p:cNvPr id="461" name="Rectangle 46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62" name="Rectangle 461"/>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9" name="Group 18"/>
            <p:cNvGrpSpPr/>
            <p:nvPr/>
          </p:nvGrpSpPr>
          <p:grpSpPr>
            <a:xfrm>
              <a:off x="7309011" y="6215983"/>
              <a:ext cx="670101" cy="171236"/>
              <a:chOff x="5520951" y="3048000"/>
              <a:chExt cx="732657" cy="181014"/>
            </a:xfrm>
          </p:grpSpPr>
          <p:sp>
            <p:nvSpPr>
              <p:cNvPr id="459" name="Rectangle 458"/>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60" name="Rectangle 459"/>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458" name="TextBox 457"/>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a:t>
              </a:r>
            </a:p>
          </p:txBody>
        </p:sp>
      </p:grpSp>
      <p:grpSp>
        <p:nvGrpSpPr>
          <p:cNvPr id="100" name="Group 321"/>
          <p:cNvGrpSpPr/>
          <p:nvPr/>
        </p:nvGrpSpPr>
        <p:grpSpPr>
          <a:xfrm>
            <a:off x="7215461" y="3007071"/>
            <a:ext cx="1531765" cy="200055"/>
            <a:chOff x="7211139" y="3763944"/>
            <a:chExt cx="1531765" cy="200055"/>
          </a:xfrm>
        </p:grpSpPr>
        <p:sp>
          <p:nvSpPr>
            <p:cNvPr id="453" name="TextBox 452"/>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endParaRPr lang="en-US" sz="700" i="1" dirty="0">
                <a:solidFill>
                  <a:schemeClr val="accent3">
                    <a:lumMod val="75000"/>
                  </a:schemeClr>
                </a:solidFill>
                <a:latin typeface="Segoe UI" pitchFamily="34" charset="0"/>
                <a:cs typeface="Segoe UI" pitchFamily="34" charset="0"/>
              </a:endParaRPr>
            </a:p>
          </p:txBody>
        </p:sp>
        <p:pic>
          <p:nvPicPr>
            <p:cNvPr id="454" name="Picture 453" descr="face_none.png"/>
            <p:cNvPicPr>
              <a:picLocks noChangeAspect="1"/>
            </p:cNvPicPr>
            <p:nvPr/>
          </p:nvPicPr>
          <p:blipFill>
            <a:blip r:embed="rId27"/>
            <a:stretch>
              <a:fillRect/>
            </a:stretch>
          </p:blipFill>
          <p:spPr>
            <a:xfrm>
              <a:off x="7211139" y="3771558"/>
              <a:ext cx="167034" cy="167034"/>
            </a:xfrm>
            <a:prstGeom prst="rect">
              <a:avLst/>
            </a:prstGeom>
          </p:spPr>
        </p:pic>
      </p:grpSp>
      <p:grpSp>
        <p:nvGrpSpPr>
          <p:cNvPr id="101" name="Group 320"/>
          <p:cNvGrpSpPr/>
          <p:nvPr/>
        </p:nvGrpSpPr>
        <p:grpSpPr>
          <a:xfrm>
            <a:off x="7215461" y="3262116"/>
            <a:ext cx="1531765" cy="215444"/>
            <a:chOff x="7211139" y="3971405"/>
            <a:chExt cx="1531765" cy="215444"/>
          </a:xfrm>
        </p:grpSpPr>
        <p:pic>
          <p:nvPicPr>
            <p:cNvPr id="445" name="Picture 444" descr="face_none.png"/>
            <p:cNvPicPr>
              <a:picLocks noChangeAspect="1"/>
            </p:cNvPicPr>
            <p:nvPr/>
          </p:nvPicPr>
          <p:blipFill>
            <a:blip r:embed="rId27"/>
            <a:stretch>
              <a:fillRect/>
            </a:stretch>
          </p:blipFill>
          <p:spPr>
            <a:xfrm>
              <a:off x="7211139" y="3992605"/>
              <a:ext cx="167034" cy="167034"/>
            </a:xfrm>
            <a:prstGeom prst="rect">
              <a:avLst/>
            </a:prstGeom>
          </p:spPr>
        </p:pic>
        <p:sp>
          <p:nvSpPr>
            <p:cNvPr id="452" name="TextBox 451"/>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102" name="Group 319"/>
          <p:cNvGrpSpPr/>
          <p:nvPr/>
        </p:nvGrpSpPr>
        <p:grpSpPr>
          <a:xfrm>
            <a:off x="7215461" y="3532550"/>
            <a:ext cx="1531765" cy="215444"/>
            <a:chOff x="7211139" y="4194255"/>
            <a:chExt cx="1531765" cy="215444"/>
          </a:xfrm>
        </p:grpSpPr>
        <p:pic>
          <p:nvPicPr>
            <p:cNvPr id="440" name="Picture 439" descr="face_none.png"/>
            <p:cNvPicPr>
              <a:picLocks noChangeAspect="1"/>
            </p:cNvPicPr>
            <p:nvPr/>
          </p:nvPicPr>
          <p:blipFill>
            <a:blip r:embed="rId27"/>
            <a:stretch>
              <a:fillRect/>
            </a:stretch>
          </p:blipFill>
          <p:spPr>
            <a:xfrm>
              <a:off x="7211139" y="4213652"/>
              <a:ext cx="167034" cy="167034"/>
            </a:xfrm>
            <a:prstGeom prst="rect">
              <a:avLst/>
            </a:prstGeom>
          </p:spPr>
        </p:pic>
        <p:sp>
          <p:nvSpPr>
            <p:cNvPr id="441" name="TextBox 440"/>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104" name="Group 318"/>
          <p:cNvGrpSpPr/>
          <p:nvPr/>
        </p:nvGrpSpPr>
        <p:grpSpPr>
          <a:xfrm>
            <a:off x="7215461" y="3802984"/>
            <a:ext cx="1531765" cy="215444"/>
            <a:chOff x="7211139" y="4417105"/>
            <a:chExt cx="1531765" cy="215444"/>
          </a:xfrm>
        </p:grpSpPr>
        <p:pic>
          <p:nvPicPr>
            <p:cNvPr id="438" name="Picture 437" descr="face_none.png"/>
            <p:cNvPicPr>
              <a:picLocks noChangeAspect="1"/>
            </p:cNvPicPr>
            <p:nvPr/>
          </p:nvPicPr>
          <p:blipFill>
            <a:blip r:embed="rId27"/>
            <a:stretch>
              <a:fillRect/>
            </a:stretch>
          </p:blipFill>
          <p:spPr>
            <a:xfrm>
              <a:off x="7211139" y="4434699"/>
              <a:ext cx="167034" cy="167034"/>
            </a:xfrm>
            <a:prstGeom prst="rect">
              <a:avLst/>
            </a:prstGeom>
          </p:spPr>
        </p:pic>
        <p:sp>
          <p:nvSpPr>
            <p:cNvPr id="439" name="TextBox 438"/>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08" name="Group 317"/>
          <p:cNvGrpSpPr/>
          <p:nvPr/>
        </p:nvGrpSpPr>
        <p:grpSpPr>
          <a:xfrm>
            <a:off x="7215461" y="4073418"/>
            <a:ext cx="1531765" cy="200055"/>
            <a:chOff x="7211139" y="4639955"/>
            <a:chExt cx="1531765" cy="200055"/>
          </a:xfrm>
        </p:grpSpPr>
        <p:pic>
          <p:nvPicPr>
            <p:cNvPr id="436" name="Picture 435" descr="face_none.png"/>
            <p:cNvPicPr>
              <a:picLocks noChangeAspect="1"/>
            </p:cNvPicPr>
            <p:nvPr/>
          </p:nvPicPr>
          <p:blipFill>
            <a:blip r:embed="rId27"/>
            <a:stretch>
              <a:fillRect/>
            </a:stretch>
          </p:blipFill>
          <p:spPr>
            <a:xfrm>
              <a:off x="7211139" y="4655746"/>
              <a:ext cx="167034" cy="167034"/>
            </a:xfrm>
            <a:prstGeom prst="rect">
              <a:avLst/>
            </a:prstGeom>
          </p:spPr>
        </p:pic>
        <p:sp>
          <p:nvSpPr>
            <p:cNvPr id="437" name="TextBox 436"/>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p>
          </p:txBody>
        </p:sp>
      </p:grpSp>
      <p:grpSp>
        <p:nvGrpSpPr>
          <p:cNvPr id="109" name="Group 316"/>
          <p:cNvGrpSpPr/>
          <p:nvPr/>
        </p:nvGrpSpPr>
        <p:grpSpPr>
          <a:xfrm>
            <a:off x="7215461" y="4328463"/>
            <a:ext cx="1531765" cy="215444"/>
            <a:chOff x="7211139" y="4847416"/>
            <a:chExt cx="1531765" cy="215444"/>
          </a:xfrm>
        </p:grpSpPr>
        <p:pic>
          <p:nvPicPr>
            <p:cNvPr id="434" name="Picture 433" descr="face_none.png"/>
            <p:cNvPicPr>
              <a:picLocks noChangeAspect="1"/>
            </p:cNvPicPr>
            <p:nvPr/>
          </p:nvPicPr>
          <p:blipFill>
            <a:blip r:embed="rId27"/>
            <a:stretch>
              <a:fillRect/>
            </a:stretch>
          </p:blipFill>
          <p:spPr>
            <a:xfrm>
              <a:off x="7211139" y="4876793"/>
              <a:ext cx="167034" cy="167034"/>
            </a:xfrm>
            <a:prstGeom prst="rect">
              <a:avLst/>
            </a:prstGeom>
          </p:spPr>
        </p:pic>
        <p:sp>
          <p:nvSpPr>
            <p:cNvPr id="435" name="TextBox 434"/>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10" name="Group 315"/>
          <p:cNvGrpSpPr/>
          <p:nvPr/>
        </p:nvGrpSpPr>
        <p:grpSpPr>
          <a:xfrm>
            <a:off x="7215461" y="4598897"/>
            <a:ext cx="1531765" cy="200055"/>
            <a:chOff x="7211139" y="5070266"/>
            <a:chExt cx="1531765" cy="200055"/>
          </a:xfrm>
        </p:grpSpPr>
        <p:pic>
          <p:nvPicPr>
            <p:cNvPr id="426" name="Picture 425" descr="face_none.png"/>
            <p:cNvPicPr>
              <a:picLocks noChangeAspect="1"/>
            </p:cNvPicPr>
            <p:nvPr/>
          </p:nvPicPr>
          <p:blipFill>
            <a:blip r:embed="rId27"/>
            <a:stretch>
              <a:fillRect/>
            </a:stretch>
          </p:blipFill>
          <p:spPr>
            <a:xfrm>
              <a:off x="7211139" y="5097840"/>
              <a:ext cx="167034" cy="167034"/>
            </a:xfrm>
            <a:prstGeom prst="rect">
              <a:avLst/>
            </a:prstGeom>
          </p:spPr>
        </p:pic>
        <p:sp>
          <p:nvSpPr>
            <p:cNvPr id="427" name="TextBox 426"/>
            <p:cNvSpPr txBox="1"/>
            <p:nvPr/>
          </p:nvSpPr>
          <p:spPr>
            <a:xfrm>
              <a:off x="7344488" y="50702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Deanna Lee</a:t>
              </a:r>
            </a:p>
          </p:txBody>
        </p:sp>
      </p:grpSp>
      <p:grpSp>
        <p:nvGrpSpPr>
          <p:cNvPr id="111" name="Group 314"/>
          <p:cNvGrpSpPr/>
          <p:nvPr/>
        </p:nvGrpSpPr>
        <p:grpSpPr>
          <a:xfrm>
            <a:off x="7215461" y="4869331"/>
            <a:ext cx="1531765" cy="200055"/>
            <a:chOff x="7211139" y="5293116"/>
            <a:chExt cx="1531765" cy="200055"/>
          </a:xfrm>
        </p:grpSpPr>
        <p:pic>
          <p:nvPicPr>
            <p:cNvPr id="424" name="Picture 423" descr="face_none.png"/>
            <p:cNvPicPr>
              <a:picLocks noChangeAspect="1"/>
            </p:cNvPicPr>
            <p:nvPr/>
          </p:nvPicPr>
          <p:blipFill>
            <a:blip r:embed="rId27"/>
            <a:stretch>
              <a:fillRect/>
            </a:stretch>
          </p:blipFill>
          <p:spPr>
            <a:xfrm>
              <a:off x="7211139" y="5318887"/>
              <a:ext cx="167034" cy="167034"/>
            </a:xfrm>
            <a:prstGeom prst="rect">
              <a:avLst/>
            </a:prstGeom>
          </p:spPr>
        </p:pic>
        <p:sp>
          <p:nvSpPr>
            <p:cNvPr id="425" name="TextBox 424"/>
            <p:cNvSpPr txBox="1"/>
            <p:nvPr/>
          </p:nvSpPr>
          <p:spPr>
            <a:xfrm>
              <a:off x="7344488" y="529311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Deanna Thomas</a:t>
              </a:r>
            </a:p>
          </p:txBody>
        </p:sp>
      </p:grpSp>
      <p:grpSp>
        <p:nvGrpSpPr>
          <p:cNvPr id="112" name="Group 313"/>
          <p:cNvGrpSpPr/>
          <p:nvPr/>
        </p:nvGrpSpPr>
        <p:grpSpPr>
          <a:xfrm>
            <a:off x="7215461" y="5139765"/>
            <a:ext cx="1531765" cy="200055"/>
            <a:chOff x="7211139" y="5515966"/>
            <a:chExt cx="1531765" cy="200055"/>
          </a:xfrm>
        </p:grpSpPr>
        <p:pic>
          <p:nvPicPr>
            <p:cNvPr id="422" name="Picture 421" descr="face_none.png"/>
            <p:cNvPicPr>
              <a:picLocks noChangeAspect="1"/>
            </p:cNvPicPr>
            <p:nvPr/>
          </p:nvPicPr>
          <p:blipFill>
            <a:blip r:embed="rId27"/>
            <a:stretch>
              <a:fillRect/>
            </a:stretch>
          </p:blipFill>
          <p:spPr>
            <a:xfrm>
              <a:off x="7211139" y="5539934"/>
              <a:ext cx="167034" cy="167034"/>
            </a:xfrm>
            <a:prstGeom prst="rect">
              <a:avLst/>
            </a:prstGeom>
          </p:spPr>
        </p:pic>
        <p:sp>
          <p:nvSpPr>
            <p:cNvPr id="423" name="TextBox 422"/>
            <p:cNvSpPr txBox="1"/>
            <p:nvPr/>
          </p:nvSpPr>
          <p:spPr>
            <a:xfrm>
              <a:off x="7344488" y="55159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Evan Smith</a:t>
              </a:r>
            </a:p>
          </p:txBody>
        </p:sp>
      </p:grpSp>
      <p:grpSp>
        <p:nvGrpSpPr>
          <p:cNvPr id="113" name="Group 312"/>
          <p:cNvGrpSpPr/>
          <p:nvPr/>
        </p:nvGrpSpPr>
        <p:grpSpPr>
          <a:xfrm>
            <a:off x="7215461" y="5410200"/>
            <a:ext cx="1531765" cy="200055"/>
            <a:chOff x="7211139" y="5738815"/>
            <a:chExt cx="1531765" cy="200055"/>
          </a:xfrm>
        </p:grpSpPr>
        <p:pic>
          <p:nvPicPr>
            <p:cNvPr id="420" name="Picture 419" descr="face_none.png"/>
            <p:cNvPicPr>
              <a:picLocks noChangeAspect="1"/>
            </p:cNvPicPr>
            <p:nvPr/>
          </p:nvPicPr>
          <p:blipFill>
            <a:blip r:embed="rId27"/>
            <a:stretch>
              <a:fillRect/>
            </a:stretch>
          </p:blipFill>
          <p:spPr>
            <a:xfrm>
              <a:off x="7211139" y="5763020"/>
              <a:ext cx="167034" cy="167034"/>
            </a:xfrm>
            <a:prstGeom prst="rect">
              <a:avLst/>
            </a:prstGeom>
          </p:spPr>
        </p:pic>
        <p:sp>
          <p:nvSpPr>
            <p:cNvPr id="421" name="TextBox 420"/>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Evan Turner</a:t>
              </a:r>
              <a:endParaRPr lang="en-US" sz="600" dirty="0">
                <a:latin typeface="Segoe UI" pitchFamily="34" charset="0"/>
                <a:cs typeface="Segoe UI" pitchFamily="34" charset="0"/>
              </a:endParaRPr>
            </a:p>
          </p:txBody>
        </p:sp>
      </p:grpSp>
      <p:grpSp>
        <p:nvGrpSpPr>
          <p:cNvPr id="114" name="Group 324"/>
          <p:cNvGrpSpPr/>
          <p:nvPr/>
        </p:nvGrpSpPr>
        <p:grpSpPr>
          <a:xfrm>
            <a:off x="7050908" y="1898432"/>
            <a:ext cx="1804747" cy="759936"/>
            <a:chOff x="7046586" y="2655305"/>
            <a:chExt cx="1804747" cy="759936"/>
          </a:xfrm>
        </p:grpSpPr>
        <p:sp>
          <p:nvSpPr>
            <p:cNvPr id="398" name="Rectangle 397"/>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99" name="Rectangle 398"/>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400" name="Picture 15" descr="Microsoft Office Online">
              <a:hlinkClick r:id="rId19" tooltip="Microsoft Office Online"/>
            </p:cNvPr>
            <p:cNvPicPr>
              <a:picLocks noChangeAspect="1" noChangeArrowheads="1"/>
            </p:cNvPicPr>
            <p:nvPr/>
          </p:nvPicPr>
          <p:blipFill>
            <a:blip r:embed="rId20">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403" name="Round Same Side Corner Rectangle 402"/>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04" name="Rectangle 403"/>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405" name="Picture 15" descr="Microsoft Office Online">
              <a:hlinkClick r:id="rId19" tooltip="Microsoft Office Online"/>
            </p:cNvPr>
            <p:cNvPicPr>
              <a:picLocks noChangeAspect="1" noChangeArrowheads="1"/>
            </p:cNvPicPr>
            <p:nvPr/>
          </p:nvPicPr>
          <p:blipFill>
            <a:blip r:embed="rId20">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406" name="Picture 405" descr="officelive.png"/>
            <p:cNvPicPr>
              <a:picLocks noChangeAspect="1"/>
            </p:cNvPicPr>
            <p:nvPr/>
          </p:nvPicPr>
          <p:blipFill>
            <a:blip r:embed="rId21"/>
            <a:stretch>
              <a:fillRect/>
            </a:stretch>
          </p:blipFill>
          <p:spPr>
            <a:xfrm>
              <a:off x="7080612" y="2674743"/>
              <a:ext cx="624161" cy="189618"/>
            </a:xfrm>
            <a:prstGeom prst="rect">
              <a:avLst/>
            </a:prstGeom>
          </p:spPr>
        </p:pic>
        <p:sp>
          <p:nvSpPr>
            <p:cNvPr id="407" name="Round Same Side Corner Rectangle 406"/>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08" name="Round Same Side Corner Rectangle 407"/>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09" name="Picture 408" descr="linkedin.png"/>
            <p:cNvPicPr>
              <a:picLocks noChangeAspect="1"/>
            </p:cNvPicPr>
            <p:nvPr/>
          </p:nvPicPr>
          <p:blipFill>
            <a:blip r:embed="rId23"/>
            <a:stretch>
              <a:fillRect/>
            </a:stretch>
          </p:blipFill>
          <p:spPr>
            <a:xfrm>
              <a:off x="7924804" y="2890836"/>
              <a:ext cx="537482" cy="163285"/>
            </a:xfrm>
            <a:prstGeom prst="rect">
              <a:avLst/>
            </a:prstGeom>
          </p:spPr>
        </p:pic>
        <p:sp>
          <p:nvSpPr>
            <p:cNvPr id="410" name="Rectangle 409"/>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(99)</a:t>
              </a:r>
            </a:p>
          </p:txBody>
        </p:sp>
        <p:sp>
          <p:nvSpPr>
            <p:cNvPr id="411" name="Round Same Side Corner Rectangle 410"/>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2" name="Round Same Side Corner Rectangle 411"/>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13" name="Picture 412" descr="yahoo.png"/>
            <p:cNvPicPr>
              <a:picLocks noChangeAspect="1"/>
            </p:cNvPicPr>
            <p:nvPr/>
          </p:nvPicPr>
          <p:blipFill>
            <a:blip r:embed="rId24"/>
            <a:stretch>
              <a:fillRect/>
            </a:stretch>
          </p:blipFill>
          <p:spPr>
            <a:xfrm>
              <a:off x="7091366" y="3114674"/>
              <a:ext cx="537482" cy="163286"/>
            </a:xfrm>
            <a:prstGeom prst="rect">
              <a:avLst/>
            </a:prstGeom>
          </p:spPr>
        </p:pic>
        <p:pic>
          <p:nvPicPr>
            <p:cNvPr id="414" name="Picture 413" descr="facebook.png"/>
            <p:cNvPicPr>
              <a:picLocks noChangeAspect="1"/>
            </p:cNvPicPr>
            <p:nvPr/>
          </p:nvPicPr>
          <p:blipFill>
            <a:blip r:embed="rId25"/>
            <a:stretch>
              <a:fillRect/>
            </a:stretch>
          </p:blipFill>
          <p:spPr>
            <a:xfrm>
              <a:off x="7105650" y="2895600"/>
              <a:ext cx="537482" cy="163285"/>
            </a:xfrm>
            <a:prstGeom prst="rect">
              <a:avLst/>
            </a:prstGeom>
          </p:spPr>
        </p:pic>
        <p:sp>
          <p:nvSpPr>
            <p:cNvPr id="415" name="Rectangle 414"/>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(102)</a:t>
              </a:r>
            </a:p>
          </p:txBody>
        </p:sp>
        <p:sp>
          <p:nvSpPr>
            <p:cNvPr id="416" name="Rectangle 415"/>
            <p:cNvSpPr/>
            <p:nvPr/>
          </p:nvSpPr>
          <p:spPr>
            <a:xfrm>
              <a:off x="8412480"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a:t>
              </a:r>
              <a:r>
                <a:rPr lang="en-US" sz="700" dirty="0">
                  <a:solidFill>
                    <a:schemeClr val="accent1">
                      <a:lumMod val="75000"/>
                    </a:schemeClr>
                  </a:solidFill>
                  <a:latin typeface="Tahoma" pitchFamily="34" charset="0"/>
                  <a:ea typeface="Tahoma" pitchFamily="34" charset="0"/>
                  <a:cs typeface="Tahoma" pitchFamily="34" charset="0"/>
                </a:rPr>
                <a:t>301</a:t>
              </a:r>
              <a:r>
                <a:rPr lang="en-US" sz="700" b="0" dirty="0">
                  <a:solidFill>
                    <a:schemeClr val="accent1">
                      <a:lumMod val="75000"/>
                    </a:schemeClr>
                  </a:solidFill>
                  <a:latin typeface="Tahoma" pitchFamily="34" charset="0"/>
                  <a:ea typeface="Tahoma" pitchFamily="34" charset="0"/>
                  <a:cs typeface="Tahoma" pitchFamily="34" charset="0"/>
                </a:rPr>
                <a:t>)</a:t>
              </a:r>
            </a:p>
          </p:txBody>
        </p:sp>
        <p:sp>
          <p:nvSpPr>
            <p:cNvPr id="417" name="Rectangle 416"/>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18" name="Cross 417"/>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419" name="Rectangle 418"/>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(100)</a:t>
              </a:r>
            </a:p>
          </p:txBody>
        </p:sp>
      </p:grpSp>
      <p:grpSp>
        <p:nvGrpSpPr>
          <p:cNvPr id="115" name="Group 494"/>
          <p:cNvGrpSpPr/>
          <p:nvPr/>
        </p:nvGrpSpPr>
        <p:grpSpPr>
          <a:xfrm>
            <a:off x="7016374" y="2609850"/>
            <a:ext cx="2051426" cy="395633"/>
            <a:chOff x="7092574" y="3400544"/>
            <a:chExt cx="2051426" cy="395633"/>
          </a:xfrm>
        </p:grpSpPr>
        <p:sp>
          <p:nvSpPr>
            <p:cNvPr id="496" name="Rectangle 495"/>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97" name="Rectangle 496"/>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98" name="Rectangle 497"/>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499" name="Rectangle 498"/>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301 Filtered Results</a:t>
              </a:r>
            </a:p>
          </p:txBody>
        </p:sp>
      </p:grpSp>
      <p:grpSp>
        <p:nvGrpSpPr>
          <p:cNvPr id="120" name="Group 295"/>
          <p:cNvGrpSpPr/>
          <p:nvPr/>
        </p:nvGrpSpPr>
        <p:grpSpPr>
          <a:xfrm>
            <a:off x="8895706" y="0"/>
            <a:ext cx="248294" cy="6858000"/>
            <a:chOff x="8895706" y="0"/>
            <a:chExt cx="248294" cy="6858000"/>
          </a:xfrm>
        </p:grpSpPr>
        <p:pic>
          <p:nvPicPr>
            <p:cNvPr id="702" name="Picture 701"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21" name="Group 61"/>
            <p:cNvGrpSpPr/>
            <p:nvPr/>
          </p:nvGrpSpPr>
          <p:grpSpPr>
            <a:xfrm>
              <a:off x="8895706" y="884207"/>
              <a:ext cx="164592" cy="5623560"/>
              <a:chOff x="8901933" y="884725"/>
              <a:chExt cx="164592" cy="5623560"/>
            </a:xfrm>
          </p:grpSpPr>
          <p:sp>
            <p:nvSpPr>
              <p:cNvPr id="704" name="Rectangle 70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5" name="Rectangle 70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3" name="Group 67"/>
              <p:cNvGrpSpPr/>
              <p:nvPr/>
            </p:nvGrpSpPr>
            <p:grpSpPr>
              <a:xfrm>
                <a:off x="8939993" y="2382966"/>
                <a:ext cx="73152" cy="87341"/>
                <a:chOff x="8939993" y="2382966"/>
                <a:chExt cx="73152" cy="87341"/>
              </a:xfrm>
            </p:grpSpPr>
            <p:sp>
              <p:nvSpPr>
                <p:cNvPr id="709" name="Rounded Rectangle 70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0" name="Rounded Rectangle 70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1" name="Rounded Rectangle 71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07" name="Isosceles Triangle 70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8" name="Isosceles Triangle 70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712" name="Picture 711" descr="mouse_type.gif"/>
          <p:cNvPicPr>
            <a:picLocks noChangeAspect="1"/>
          </p:cNvPicPr>
          <p:nvPr/>
        </p:nvPicPr>
        <p:blipFill>
          <a:blip r:embed="rId28"/>
          <a:stretch>
            <a:fillRect/>
          </a:stretch>
        </p:blipFill>
        <p:spPr>
          <a:xfrm>
            <a:off x="7086600" y="1704975"/>
            <a:ext cx="55563" cy="127000"/>
          </a:xfrm>
          <a:prstGeom prst="rect">
            <a:avLst/>
          </a:prstGeom>
        </p:spPr>
      </p:pic>
      <p:sp>
        <p:nvSpPr>
          <p:cNvPr id="713" name="Rectangle 712"/>
          <p:cNvSpPr/>
          <p:nvPr/>
        </p:nvSpPr>
        <p:spPr>
          <a:xfrm>
            <a:off x="7000875" y="1670506"/>
            <a:ext cx="344966" cy="215444"/>
          </a:xfrm>
          <a:prstGeom prst="rect">
            <a:avLst/>
          </a:prstGeom>
        </p:spPr>
        <p:txBody>
          <a:bodyPr wrap="none">
            <a:spAutoFit/>
          </a:bodyPr>
          <a:lstStyle/>
          <a:p>
            <a:r>
              <a:rPr lang="en-US" sz="800" dirty="0" err="1">
                <a:solidFill>
                  <a:schemeClr val="tx2">
                    <a:lumMod val="75000"/>
                  </a:schemeClr>
                </a:solidFill>
                <a:latin typeface="Segoe UI" pitchFamily="34" charset="0"/>
              </a:rPr>
              <a:t>Jerr</a:t>
            </a:r>
            <a:endParaRPr lang="en-US" sz="800" dirty="0">
              <a:solidFill>
                <a:schemeClr val="tx2">
                  <a:lumMod val="75000"/>
                </a:schemeClr>
              </a:solidFill>
              <a:latin typeface="Segoe UI" pitchFamily="34" charset="0"/>
            </a:endParaRPr>
          </a:p>
        </p:txBody>
      </p:sp>
      <p:grpSp>
        <p:nvGrpSpPr>
          <p:cNvPr id="124" name="Group 317"/>
          <p:cNvGrpSpPr/>
          <p:nvPr/>
        </p:nvGrpSpPr>
        <p:grpSpPr>
          <a:xfrm>
            <a:off x="7215461" y="5791200"/>
            <a:ext cx="1531765" cy="200055"/>
            <a:chOff x="7211139" y="4639955"/>
            <a:chExt cx="1531765" cy="200055"/>
          </a:xfrm>
        </p:grpSpPr>
        <p:pic>
          <p:nvPicPr>
            <p:cNvPr id="717" name="Picture 716" descr="face_none.png"/>
            <p:cNvPicPr>
              <a:picLocks noChangeAspect="1"/>
            </p:cNvPicPr>
            <p:nvPr/>
          </p:nvPicPr>
          <p:blipFill>
            <a:blip r:embed="rId27"/>
            <a:stretch>
              <a:fillRect/>
            </a:stretch>
          </p:blipFill>
          <p:spPr>
            <a:xfrm>
              <a:off x="7211139" y="4655746"/>
              <a:ext cx="167034" cy="167034"/>
            </a:xfrm>
            <a:prstGeom prst="rect">
              <a:avLst/>
            </a:prstGeom>
          </p:spPr>
        </p:pic>
        <p:sp>
          <p:nvSpPr>
            <p:cNvPr id="718" name="TextBox 717"/>
            <p:cNvSpPr txBox="1"/>
            <p:nvPr/>
          </p:nvSpPr>
          <p:spPr>
            <a:xfrm>
              <a:off x="7344488" y="4639955"/>
              <a:ext cx="1398416" cy="200055"/>
            </a:xfrm>
            <a:prstGeom prst="rect">
              <a:avLst/>
            </a:prstGeom>
            <a:noFill/>
          </p:spPr>
          <p:txBody>
            <a:bodyPr wrap="square" rtlCol="0">
              <a:spAutoFit/>
            </a:bodyPr>
            <a:lstStyle/>
            <a:p>
              <a:pPr>
                <a:spcAft>
                  <a:spcPts val="800"/>
                </a:spcAft>
              </a:pPr>
              <a:r>
                <a:rPr lang="en-US" sz="700" b="1" dirty="0">
                  <a:latin typeface="Segoe UI" pitchFamily="34" charset="0"/>
                  <a:cs typeface="Segoe UI" pitchFamily="34" charset="0"/>
                </a:rPr>
                <a:t>Jerr</a:t>
              </a:r>
              <a:r>
                <a:rPr lang="en-US" sz="700" dirty="0">
                  <a:latin typeface="Segoe UI" pitchFamily="34" charset="0"/>
                  <a:cs typeface="Segoe UI" pitchFamily="34" charset="0"/>
                </a:rPr>
                <a:t>y Roman</a:t>
              </a:r>
            </a:p>
          </p:txBody>
        </p:sp>
      </p:grpSp>
      <p:grpSp>
        <p:nvGrpSpPr>
          <p:cNvPr id="125" name="Group 317"/>
          <p:cNvGrpSpPr/>
          <p:nvPr/>
        </p:nvGrpSpPr>
        <p:grpSpPr>
          <a:xfrm>
            <a:off x="7215461" y="5562600"/>
            <a:ext cx="1531765" cy="200055"/>
            <a:chOff x="7211139" y="4639955"/>
            <a:chExt cx="1531765" cy="200055"/>
          </a:xfrm>
        </p:grpSpPr>
        <p:pic>
          <p:nvPicPr>
            <p:cNvPr id="721" name="Picture 720" descr="face_none.png"/>
            <p:cNvPicPr>
              <a:picLocks noChangeAspect="1"/>
            </p:cNvPicPr>
            <p:nvPr/>
          </p:nvPicPr>
          <p:blipFill>
            <a:blip r:embed="rId27"/>
            <a:stretch>
              <a:fillRect/>
            </a:stretch>
          </p:blipFill>
          <p:spPr>
            <a:xfrm>
              <a:off x="7211139" y="4655746"/>
              <a:ext cx="167034" cy="167034"/>
            </a:xfrm>
            <a:prstGeom prst="rect">
              <a:avLst/>
            </a:prstGeom>
          </p:spPr>
        </p:pic>
        <p:sp>
          <p:nvSpPr>
            <p:cNvPr id="722" name="TextBox 721"/>
            <p:cNvSpPr txBox="1"/>
            <p:nvPr/>
          </p:nvSpPr>
          <p:spPr>
            <a:xfrm>
              <a:off x="7344488" y="4639955"/>
              <a:ext cx="1398416" cy="200055"/>
            </a:xfrm>
            <a:prstGeom prst="rect">
              <a:avLst/>
            </a:prstGeom>
            <a:noFill/>
          </p:spPr>
          <p:txBody>
            <a:bodyPr wrap="square" rtlCol="0">
              <a:spAutoFit/>
            </a:bodyPr>
            <a:lstStyle/>
            <a:p>
              <a:pPr>
                <a:spcAft>
                  <a:spcPts val="800"/>
                </a:spcAft>
              </a:pPr>
              <a:r>
                <a:rPr lang="en-US" sz="700" b="1" dirty="0">
                  <a:latin typeface="Segoe UI" pitchFamily="34" charset="0"/>
                  <a:cs typeface="Segoe UI" pitchFamily="34" charset="0"/>
                </a:rPr>
                <a:t>Jerr</a:t>
              </a:r>
              <a:r>
                <a:rPr lang="en-US" sz="700" dirty="0">
                  <a:latin typeface="Segoe UI" pitchFamily="34" charset="0"/>
                  <a:cs typeface="Segoe UI" pitchFamily="34" charset="0"/>
                </a:rPr>
                <a:t>y </a:t>
              </a:r>
              <a:r>
                <a:rPr lang="en-US" sz="700" dirty="0" err="1">
                  <a:latin typeface="Segoe UI" pitchFamily="34" charset="0"/>
                  <a:cs typeface="Segoe UI" pitchFamily="34" charset="0"/>
                </a:rPr>
                <a:t>Orman</a:t>
              </a:r>
              <a:endParaRPr lang="en-US" sz="700" dirty="0">
                <a:latin typeface="Segoe UI" pitchFamily="34" charset="0"/>
                <a:cs typeface="Segoe UI" pitchFamily="34" charset="0"/>
              </a:endParaRPr>
            </a:p>
          </p:txBody>
        </p:sp>
      </p:grpSp>
      <p:grpSp>
        <p:nvGrpSpPr>
          <p:cNvPr id="126" name="Group 722"/>
          <p:cNvGrpSpPr/>
          <p:nvPr/>
        </p:nvGrpSpPr>
        <p:grpSpPr>
          <a:xfrm>
            <a:off x="1908266" y="2327032"/>
            <a:ext cx="4953544" cy="978142"/>
            <a:chOff x="1908266" y="2327032"/>
            <a:chExt cx="4953544" cy="978142"/>
          </a:xfrm>
        </p:grpSpPr>
        <p:grpSp>
          <p:nvGrpSpPr>
            <p:cNvPr id="127" name="Group 171"/>
            <p:cNvGrpSpPr/>
            <p:nvPr/>
          </p:nvGrpSpPr>
          <p:grpSpPr>
            <a:xfrm flipH="1" flipV="1">
              <a:off x="6811924" y="3020452"/>
              <a:ext cx="49886" cy="57273"/>
              <a:chOff x="6811924" y="2893331"/>
              <a:chExt cx="49886" cy="57273"/>
            </a:xfrm>
          </p:grpSpPr>
          <p:sp>
            <p:nvSpPr>
              <p:cNvPr id="755" name="Chevron 754"/>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56" name="Chevron 755"/>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93" name="Group 426"/>
            <p:cNvGrpSpPr/>
            <p:nvPr/>
          </p:nvGrpSpPr>
          <p:grpSpPr>
            <a:xfrm>
              <a:off x="1908266" y="2327032"/>
              <a:ext cx="4841404" cy="978142"/>
              <a:chOff x="1908266" y="2327032"/>
              <a:chExt cx="4841404" cy="978142"/>
            </a:xfrm>
          </p:grpSpPr>
          <p:sp>
            <p:nvSpPr>
              <p:cNvPr id="749" name="Rectangle 748"/>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750" name="Picture 749" descr="MSOL_Share_32.gif"/>
              <p:cNvPicPr>
                <a:picLocks noChangeAspect="1"/>
              </p:cNvPicPr>
              <p:nvPr/>
            </p:nvPicPr>
            <p:blipFill>
              <a:blip r:embed="rId29">
                <a:duotone>
                  <a:prstClr val="black"/>
                  <a:schemeClr val="accent3">
                    <a:tint val="45000"/>
                    <a:satMod val="400000"/>
                  </a:schemeClr>
                </a:duotone>
              </a:blip>
              <a:stretch>
                <a:fillRect/>
              </a:stretch>
            </p:blipFill>
            <p:spPr>
              <a:xfrm>
                <a:off x="1939503" y="2362073"/>
                <a:ext cx="145573" cy="154326"/>
              </a:xfrm>
              <a:prstGeom prst="rect">
                <a:avLst/>
              </a:prstGeom>
            </p:spPr>
          </p:pic>
          <p:sp>
            <p:nvSpPr>
              <p:cNvPr id="751" name="Rectangle 750"/>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752" name="Rectangle 751"/>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753" name="TextBox 752"/>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754" name="TextBox 753"/>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94" name="Group 1054"/>
            <p:cNvGrpSpPr/>
            <p:nvPr/>
          </p:nvGrpSpPr>
          <p:grpSpPr>
            <a:xfrm>
              <a:off x="4973955" y="3028950"/>
              <a:ext cx="1692931" cy="200055"/>
              <a:chOff x="4907280" y="3535680"/>
              <a:chExt cx="1692931" cy="200055"/>
            </a:xfrm>
          </p:grpSpPr>
          <p:sp>
            <p:nvSpPr>
              <p:cNvPr id="746" name="Rectangle 745"/>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747" name="Rectangle 746"/>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748" name="TextBox 747"/>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195" name="Group 193"/>
            <p:cNvGrpSpPr/>
            <p:nvPr/>
          </p:nvGrpSpPr>
          <p:grpSpPr>
            <a:xfrm>
              <a:off x="2202180" y="2471918"/>
              <a:ext cx="2369820" cy="215444"/>
              <a:chOff x="198997" y="2809696"/>
              <a:chExt cx="2369820" cy="215444"/>
            </a:xfrm>
          </p:grpSpPr>
          <p:sp>
            <p:nvSpPr>
              <p:cNvPr id="742" name="Rectangle 741"/>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743" name="Oval 742"/>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744" name="Rectangle 743"/>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745" name="Oval 744"/>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pic>
        <p:nvPicPr>
          <p:cNvPr id="757" name="Picture 756" descr="mouse_type.gif"/>
          <p:cNvPicPr>
            <a:picLocks noChangeAspect="1"/>
          </p:cNvPicPr>
          <p:nvPr/>
        </p:nvPicPr>
        <p:blipFill>
          <a:blip r:embed="rId28"/>
          <a:stretch>
            <a:fillRect/>
          </a:stretch>
        </p:blipFill>
        <p:spPr>
          <a:xfrm>
            <a:off x="5975373" y="2816046"/>
            <a:ext cx="55563" cy="127000"/>
          </a:xfrm>
          <a:prstGeom prst="rect">
            <a:avLst/>
          </a:prstGeom>
        </p:spPr>
      </p:pic>
      <p:sp>
        <p:nvSpPr>
          <p:cNvPr id="758" name="Rectangle 757"/>
          <p:cNvSpPr/>
          <p:nvPr/>
        </p:nvSpPr>
        <p:spPr>
          <a:xfrm>
            <a:off x="5947394" y="2763976"/>
            <a:ext cx="344966" cy="215444"/>
          </a:xfrm>
          <a:prstGeom prst="rect">
            <a:avLst/>
          </a:prstGeom>
        </p:spPr>
        <p:txBody>
          <a:bodyPr wrap="none">
            <a:spAutoFit/>
          </a:bodyPr>
          <a:lstStyle/>
          <a:p>
            <a:r>
              <a:rPr lang="en-US" sz="800" dirty="0" err="1">
                <a:solidFill>
                  <a:srgbClr val="FF0000"/>
                </a:solidFill>
                <a:latin typeface="Segoe UI" pitchFamily="34" charset="0"/>
              </a:rPr>
              <a:t>Jerr</a:t>
            </a:r>
            <a:endParaRPr lang="en-US" sz="800" dirty="0">
              <a:solidFill>
                <a:srgbClr val="FF0000"/>
              </a:solidFill>
              <a:latin typeface="Segoe UI" pitchFamily="34" charset="0"/>
            </a:endParaRPr>
          </a:p>
        </p:txBody>
      </p:sp>
      <p:grpSp>
        <p:nvGrpSpPr>
          <p:cNvPr id="196" name="Group 309"/>
          <p:cNvGrpSpPr/>
          <p:nvPr/>
        </p:nvGrpSpPr>
        <p:grpSpPr>
          <a:xfrm>
            <a:off x="4629433" y="2743200"/>
            <a:ext cx="1531815" cy="246221"/>
            <a:chOff x="4629433" y="2743200"/>
            <a:chExt cx="1531815" cy="246221"/>
          </a:xfrm>
        </p:grpSpPr>
        <p:sp>
          <p:nvSpPr>
            <p:cNvPr id="401" name="Rectangle 400"/>
            <p:cNvSpPr/>
            <p:nvPr/>
          </p:nvSpPr>
          <p:spPr>
            <a:xfrm>
              <a:off x="4768689" y="276909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402" name="Oval 401"/>
            <p:cNvSpPr/>
            <p:nvPr/>
          </p:nvSpPr>
          <p:spPr>
            <a:xfrm>
              <a:off x="4679978"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428" name="Rectangle 427"/>
            <p:cNvSpPr/>
            <p:nvPr/>
          </p:nvSpPr>
          <p:spPr>
            <a:xfrm>
              <a:off x="4629433"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197" name="Group 428"/>
          <p:cNvGrpSpPr/>
          <p:nvPr/>
        </p:nvGrpSpPr>
        <p:grpSpPr>
          <a:xfrm>
            <a:off x="2997438" y="2773940"/>
            <a:ext cx="1269762" cy="215444"/>
            <a:chOff x="2997438" y="2773940"/>
            <a:chExt cx="1269762" cy="215444"/>
          </a:xfrm>
        </p:grpSpPr>
        <p:sp>
          <p:nvSpPr>
            <p:cNvPr id="430" name="Rectangle 429"/>
            <p:cNvSpPr/>
            <p:nvPr/>
          </p:nvSpPr>
          <p:spPr>
            <a:xfrm>
              <a:off x="308614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431" name="Oval 430"/>
            <p:cNvSpPr/>
            <p:nvPr/>
          </p:nvSpPr>
          <p:spPr>
            <a:xfrm>
              <a:off x="299743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8" name="Group 431"/>
          <p:cNvGrpSpPr/>
          <p:nvPr/>
        </p:nvGrpSpPr>
        <p:grpSpPr>
          <a:xfrm>
            <a:off x="3716708" y="2769098"/>
            <a:ext cx="1481270" cy="215444"/>
            <a:chOff x="3716708" y="2769098"/>
            <a:chExt cx="1481270" cy="215444"/>
          </a:xfrm>
        </p:grpSpPr>
        <p:sp>
          <p:nvSpPr>
            <p:cNvPr id="433" name="Rectangle 432"/>
            <p:cNvSpPr/>
            <p:nvPr/>
          </p:nvSpPr>
          <p:spPr>
            <a:xfrm>
              <a:off x="3805419" y="2769098"/>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442" name="Oval 441"/>
            <p:cNvSpPr/>
            <p:nvPr/>
          </p:nvSpPr>
          <p:spPr>
            <a:xfrm>
              <a:off x="3716708"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9" name="Group 442"/>
          <p:cNvGrpSpPr/>
          <p:nvPr/>
        </p:nvGrpSpPr>
        <p:grpSpPr>
          <a:xfrm>
            <a:off x="2209800" y="2778368"/>
            <a:ext cx="1246902" cy="215444"/>
            <a:chOff x="2209800" y="2778368"/>
            <a:chExt cx="1246902" cy="215444"/>
          </a:xfrm>
        </p:grpSpPr>
        <p:sp>
          <p:nvSpPr>
            <p:cNvPr id="444" name="Rectangle 443"/>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446" name="Oval 445"/>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2000" fill="hold" nodeType="withEffect">
                                  <p:stCondLst>
                                    <p:cond delay="0"/>
                                  </p:stCondLst>
                                  <p:childTnLst>
                                    <p:anim calcmode="discrete" valueType="str">
                                      <p:cBhvr>
                                        <p:cTn id="6" dur="1000" fill="hold"/>
                                        <p:tgtEl>
                                          <p:spTgt spid="712"/>
                                        </p:tgtEl>
                                        <p:attrNameLst>
                                          <p:attrName>style.visibility</p:attrName>
                                        </p:attrNameLst>
                                      </p:cBhvr>
                                      <p:tavLst>
                                        <p:tav tm="0">
                                          <p:val>
                                            <p:strVal val="hidden"/>
                                          </p:val>
                                        </p:tav>
                                        <p:tav tm="50000">
                                          <p:val>
                                            <p:strVal val="visible"/>
                                          </p:val>
                                        </p:tav>
                                      </p:tavLst>
                                    </p:anim>
                                  </p:childTnLst>
                                </p:cTn>
                              </p:par>
                              <p:par>
                                <p:cTn id="7" presetID="10" presetClass="exit" presetSubtype="0" fill="hold" grpId="0" nodeType="withEffect">
                                  <p:stCondLst>
                                    <p:cond delay="1500"/>
                                  </p:stCondLst>
                                  <p:childTnLst>
                                    <p:animEffect transition="out" filter="fade">
                                      <p:cBhvr>
                                        <p:cTn id="8" dur="600"/>
                                        <p:tgtEl>
                                          <p:spTgt spid="326"/>
                                        </p:tgtEl>
                                      </p:cBhvr>
                                    </p:animEffect>
                                    <p:set>
                                      <p:cBhvr>
                                        <p:cTn id="9" dur="1" fill="hold">
                                          <p:stCondLst>
                                            <p:cond delay="599"/>
                                          </p:stCondLst>
                                        </p:cTn>
                                        <p:tgtEl>
                                          <p:spTgt spid="326"/>
                                        </p:tgtEl>
                                        <p:attrNameLst>
                                          <p:attrName>style.visibility</p:attrName>
                                        </p:attrNameLst>
                                      </p:cBhvr>
                                      <p:to>
                                        <p:strVal val="hidden"/>
                                      </p:to>
                                    </p:set>
                                  </p:childTnLst>
                                </p:cTn>
                              </p:par>
                              <p:par>
                                <p:cTn id="10" presetID="10" presetClass="exit" presetSubtype="0" fill="hold" nodeType="withEffect">
                                  <p:stCondLst>
                                    <p:cond delay="1600"/>
                                  </p:stCondLst>
                                  <p:childTnLst>
                                    <p:animEffect transition="out" filter="fade">
                                      <p:cBhvr>
                                        <p:cTn id="11" dur="300"/>
                                        <p:tgtEl>
                                          <p:spTgt spid="712"/>
                                        </p:tgtEl>
                                      </p:cBhvr>
                                    </p:animEffect>
                                    <p:set>
                                      <p:cBhvr>
                                        <p:cTn id="12" dur="1" fill="hold">
                                          <p:stCondLst>
                                            <p:cond delay="299"/>
                                          </p:stCondLst>
                                        </p:cTn>
                                        <p:tgtEl>
                                          <p:spTgt spid="712"/>
                                        </p:tgtEl>
                                        <p:attrNameLst>
                                          <p:attrName>style.visibility</p:attrName>
                                        </p:attrNameLst>
                                      </p:cBhvr>
                                      <p:to>
                                        <p:strVal val="hidden"/>
                                      </p:to>
                                    </p:set>
                                  </p:childTnLst>
                                </p:cTn>
                              </p:par>
                              <p:par>
                                <p:cTn id="13" presetID="27" presetClass="entr" presetSubtype="0" fill="hold" grpId="0" nodeType="withEffect">
                                  <p:stCondLst>
                                    <p:cond delay="1700"/>
                                  </p:stCondLst>
                                  <p:iterate type="lt">
                                    <p:tmPct val="94444"/>
                                  </p:iterate>
                                  <p:childTnLst>
                                    <p:set>
                                      <p:cBhvr>
                                        <p:cTn id="14" dur="1" fill="hold">
                                          <p:stCondLst>
                                            <p:cond delay="0"/>
                                          </p:stCondLst>
                                        </p:cTn>
                                        <p:tgtEl>
                                          <p:spTgt spid="713"/>
                                        </p:tgtEl>
                                        <p:attrNameLst>
                                          <p:attrName>style.visibility</p:attrName>
                                        </p:attrNameLst>
                                      </p:cBhvr>
                                      <p:to>
                                        <p:strVal val="visible"/>
                                      </p:to>
                                    </p:set>
                                    <p:anim calcmode="discrete" valueType="clr">
                                      <p:cBhvr override="childStyle">
                                        <p:cTn id="15" dur="600"/>
                                        <p:tgtEl>
                                          <p:spTgt spid="713"/>
                                        </p:tgtEl>
                                        <p:attrNameLst>
                                          <p:attrName>style.color</p:attrName>
                                        </p:attrNameLst>
                                      </p:cBhvr>
                                      <p:tavLst>
                                        <p:tav tm="0">
                                          <p:val>
                                            <p:clrVal>
                                              <a:schemeClr val="folHlink"/>
                                            </p:clrVal>
                                          </p:val>
                                        </p:tav>
                                        <p:tav tm="50000">
                                          <p:val>
                                            <p:clrVal>
                                              <a:schemeClr val="folHlink"/>
                                            </p:clrVal>
                                          </p:val>
                                        </p:tav>
                                      </p:tavLst>
                                    </p:anim>
                                    <p:anim calcmode="discrete" valueType="clr">
                                      <p:cBhvr>
                                        <p:cTn id="16" dur="600"/>
                                        <p:tgtEl>
                                          <p:spTgt spid="713"/>
                                        </p:tgtEl>
                                        <p:attrNameLst>
                                          <p:attrName>fillcolor</p:attrName>
                                        </p:attrNameLst>
                                      </p:cBhvr>
                                      <p:tavLst>
                                        <p:tav tm="0">
                                          <p:val>
                                            <p:clrVal>
                                              <a:schemeClr val="accent2"/>
                                            </p:clrVal>
                                          </p:val>
                                        </p:tav>
                                        <p:tav tm="50000">
                                          <p:val>
                                            <p:clrVal>
                                              <a:schemeClr val="hlink"/>
                                            </p:clrVal>
                                          </p:val>
                                        </p:tav>
                                      </p:tavLst>
                                    </p:anim>
                                    <p:set>
                                      <p:cBhvr>
                                        <p:cTn id="17" dur="600"/>
                                        <p:tgtEl>
                                          <p:spTgt spid="713"/>
                                        </p:tgtEl>
                                        <p:attrNameLst>
                                          <p:attrName>fill.type</p:attrName>
                                        </p:attrNameLst>
                                      </p:cBhvr>
                                      <p:to>
                                        <p:strVal val="solid"/>
                                      </p:to>
                                    </p:set>
                                  </p:childTnLst>
                                </p:cTn>
                              </p:par>
                              <p:par>
                                <p:cTn id="18" presetID="10" presetClass="exit" presetSubtype="0" fill="hold" nodeType="withEffect">
                                  <p:stCondLst>
                                    <p:cond delay="2200"/>
                                  </p:stCondLst>
                                  <p:childTnLst>
                                    <p:animEffect transition="out" filter="fade">
                                      <p:cBhvr>
                                        <p:cTn id="19" dur="500"/>
                                        <p:tgtEl>
                                          <p:spTgt spid="104"/>
                                        </p:tgtEl>
                                      </p:cBhvr>
                                    </p:animEffect>
                                    <p:set>
                                      <p:cBhvr>
                                        <p:cTn id="20" dur="1" fill="hold">
                                          <p:stCondLst>
                                            <p:cond delay="499"/>
                                          </p:stCondLst>
                                        </p:cTn>
                                        <p:tgtEl>
                                          <p:spTgt spid="104"/>
                                        </p:tgtEl>
                                        <p:attrNameLst>
                                          <p:attrName>style.visibility</p:attrName>
                                        </p:attrNameLst>
                                      </p:cBhvr>
                                      <p:to>
                                        <p:strVal val="hidden"/>
                                      </p:to>
                                    </p:set>
                                  </p:childTnLst>
                                </p:cTn>
                              </p:par>
                              <p:par>
                                <p:cTn id="21" presetID="10" presetClass="exit" presetSubtype="0" fill="hold" nodeType="withEffect">
                                  <p:stCondLst>
                                    <p:cond delay="2500"/>
                                  </p:stCondLst>
                                  <p:childTnLst>
                                    <p:animEffect transition="out" filter="fade">
                                      <p:cBhvr>
                                        <p:cTn id="22" dur="500"/>
                                        <p:tgtEl>
                                          <p:spTgt spid="100"/>
                                        </p:tgtEl>
                                      </p:cBhvr>
                                    </p:animEffect>
                                    <p:set>
                                      <p:cBhvr>
                                        <p:cTn id="23" dur="1" fill="hold">
                                          <p:stCondLst>
                                            <p:cond delay="499"/>
                                          </p:stCondLst>
                                        </p:cTn>
                                        <p:tgtEl>
                                          <p:spTgt spid="100"/>
                                        </p:tgtEl>
                                        <p:attrNameLst>
                                          <p:attrName>style.visibility</p:attrName>
                                        </p:attrNameLst>
                                      </p:cBhvr>
                                      <p:to>
                                        <p:strVal val="hidden"/>
                                      </p:to>
                                    </p:set>
                                  </p:childTnLst>
                                </p:cTn>
                              </p:par>
                              <p:par>
                                <p:cTn id="24" presetID="10" presetClass="exit" presetSubtype="0" fill="hold" nodeType="withEffect">
                                  <p:stCondLst>
                                    <p:cond delay="2400"/>
                                  </p:stCondLst>
                                  <p:childTnLst>
                                    <p:animEffect transition="out" filter="fade">
                                      <p:cBhvr>
                                        <p:cTn id="25" dur="500"/>
                                        <p:tgtEl>
                                          <p:spTgt spid="101"/>
                                        </p:tgtEl>
                                      </p:cBhvr>
                                    </p:animEffect>
                                    <p:set>
                                      <p:cBhvr>
                                        <p:cTn id="26" dur="1" fill="hold">
                                          <p:stCondLst>
                                            <p:cond delay="499"/>
                                          </p:stCondLst>
                                        </p:cTn>
                                        <p:tgtEl>
                                          <p:spTgt spid="101"/>
                                        </p:tgtEl>
                                        <p:attrNameLst>
                                          <p:attrName>style.visibility</p:attrName>
                                        </p:attrNameLst>
                                      </p:cBhvr>
                                      <p:to>
                                        <p:strVal val="hidden"/>
                                      </p:to>
                                    </p:set>
                                  </p:childTnLst>
                                </p:cTn>
                              </p:par>
                              <p:par>
                                <p:cTn id="27" presetID="10" presetClass="exit" presetSubtype="0" fill="hold" nodeType="withEffect">
                                  <p:stCondLst>
                                    <p:cond delay="2800"/>
                                  </p:stCondLst>
                                  <p:childTnLst>
                                    <p:animEffect transition="out" filter="fade">
                                      <p:cBhvr>
                                        <p:cTn id="28" dur="500"/>
                                        <p:tgtEl>
                                          <p:spTgt spid="102"/>
                                        </p:tgtEl>
                                      </p:cBhvr>
                                    </p:animEffect>
                                    <p:set>
                                      <p:cBhvr>
                                        <p:cTn id="29" dur="1" fill="hold">
                                          <p:stCondLst>
                                            <p:cond delay="499"/>
                                          </p:stCondLst>
                                        </p:cTn>
                                        <p:tgtEl>
                                          <p:spTgt spid="102"/>
                                        </p:tgtEl>
                                        <p:attrNameLst>
                                          <p:attrName>style.visibility</p:attrName>
                                        </p:attrNameLst>
                                      </p:cBhvr>
                                      <p:to>
                                        <p:strVal val="hidden"/>
                                      </p:to>
                                    </p:set>
                                  </p:childTnLst>
                                </p:cTn>
                              </p:par>
                              <p:par>
                                <p:cTn id="30" presetID="10" presetClass="exit" presetSubtype="0" fill="hold" nodeType="withEffect">
                                  <p:stCondLst>
                                    <p:cond delay="2400"/>
                                  </p:stCondLst>
                                  <p:childTnLst>
                                    <p:animEffect transition="out" filter="fade">
                                      <p:cBhvr>
                                        <p:cTn id="31" dur="500"/>
                                        <p:tgtEl>
                                          <p:spTgt spid="109"/>
                                        </p:tgtEl>
                                      </p:cBhvr>
                                    </p:animEffect>
                                    <p:set>
                                      <p:cBhvr>
                                        <p:cTn id="32" dur="1" fill="hold">
                                          <p:stCondLst>
                                            <p:cond delay="499"/>
                                          </p:stCondLst>
                                        </p:cTn>
                                        <p:tgtEl>
                                          <p:spTgt spid="109"/>
                                        </p:tgtEl>
                                        <p:attrNameLst>
                                          <p:attrName>style.visibility</p:attrName>
                                        </p:attrNameLst>
                                      </p:cBhvr>
                                      <p:to>
                                        <p:strVal val="hidden"/>
                                      </p:to>
                                    </p:set>
                                  </p:childTnLst>
                                </p:cTn>
                              </p:par>
                              <p:par>
                                <p:cTn id="33" presetID="10" presetClass="exit" presetSubtype="0" fill="hold" nodeType="withEffect">
                                  <p:stCondLst>
                                    <p:cond delay="2500"/>
                                  </p:stCondLst>
                                  <p:childTnLst>
                                    <p:animEffect transition="out" filter="fade">
                                      <p:cBhvr>
                                        <p:cTn id="34" dur="500"/>
                                        <p:tgtEl>
                                          <p:spTgt spid="110"/>
                                        </p:tgtEl>
                                      </p:cBhvr>
                                    </p:animEffect>
                                    <p:set>
                                      <p:cBhvr>
                                        <p:cTn id="35" dur="1" fill="hold">
                                          <p:stCondLst>
                                            <p:cond delay="499"/>
                                          </p:stCondLst>
                                        </p:cTn>
                                        <p:tgtEl>
                                          <p:spTgt spid="110"/>
                                        </p:tgtEl>
                                        <p:attrNameLst>
                                          <p:attrName>style.visibility</p:attrName>
                                        </p:attrNameLst>
                                      </p:cBhvr>
                                      <p:to>
                                        <p:strVal val="hidden"/>
                                      </p:to>
                                    </p:set>
                                  </p:childTnLst>
                                </p:cTn>
                              </p:par>
                              <p:par>
                                <p:cTn id="36" presetID="10" presetClass="exit" presetSubtype="0" fill="hold" nodeType="withEffect">
                                  <p:stCondLst>
                                    <p:cond delay="2800"/>
                                  </p:stCondLst>
                                  <p:childTnLst>
                                    <p:animEffect transition="out" filter="fade">
                                      <p:cBhvr>
                                        <p:cTn id="37" dur="500"/>
                                        <p:tgtEl>
                                          <p:spTgt spid="111"/>
                                        </p:tgtEl>
                                      </p:cBhvr>
                                    </p:animEffect>
                                    <p:set>
                                      <p:cBhvr>
                                        <p:cTn id="38" dur="1" fill="hold">
                                          <p:stCondLst>
                                            <p:cond delay="499"/>
                                          </p:stCondLst>
                                        </p:cTn>
                                        <p:tgtEl>
                                          <p:spTgt spid="111"/>
                                        </p:tgtEl>
                                        <p:attrNameLst>
                                          <p:attrName>style.visibility</p:attrName>
                                        </p:attrNameLst>
                                      </p:cBhvr>
                                      <p:to>
                                        <p:strVal val="hidden"/>
                                      </p:to>
                                    </p:set>
                                  </p:childTnLst>
                                </p:cTn>
                              </p:par>
                              <p:par>
                                <p:cTn id="39" presetID="10" presetClass="exit" presetSubtype="0" fill="hold" nodeType="withEffect">
                                  <p:stCondLst>
                                    <p:cond delay="2400"/>
                                  </p:stCondLst>
                                  <p:childTnLst>
                                    <p:animEffect transition="out" filter="fade">
                                      <p:cBhvr>
                                        <p:cTn id="40" dur="600"/>
                                        <p:tgtEl>
                                          <p:spTgt spid="112"/>
                                        </p:tgtEl>
                                      </p:cBhvr>
                                    </p:animEffect>
                                    <p:set>
                                      <p:cBhvr>
                                        <p:cTn id="41" dur="1" fill="hold">
                                          <p:stCondLst>
                                            <p:cond delay="599"/>
                                          </p:stCondLst>
                                        </p:cTn>
                                        <p:tgtEl>
                                          <p:spTgt spid="112"/>
                                        </p:tgtEl>
                                        <p:attrNameLst>
                                          <p:attrName>style.visibility</p:attrName>
                                        </p:attrNameLst>
                                      </p:cBhvr>
                                      <p:to>
                                        <p:strVal val="hidden"/>
                                      </p:to>
                                    </p:set>
                                  </p:childTnLst>
                                </p:cTn>
                              </p:par>
                              <p:par>
                                <p:cTn id="42" presetID="10" presetClass="exit" presetSubtype="0" fill="hold" nodeType="withEffect">
                                  <p:stCondLst>
                                    <p:cond delay="2500"/>
                                  </p:stCondLst>
                                  <p:childTnLst>
                                    <p:animEffect transition="out" filter="fade">
                                      <p:cBhvr>
                                        <p:cTn id="43" dur="500"/>
                                        <p:tgtEl>
                                          <p:spTgt spid="113"/>
                                        </p:tgtEl>
                                      </p:cBhvr>
                                    </p:animEffect>
                                    <p:set>
                                      <p:cBhvr>
                                        <p:cTn id="44" dur="1" fill="hold">
                                          <p:stCondLst>
                                            <p:cond delay="499"/>
                                          </p:stCondLst>
                                        </p:cTn>
                                        <p:tgtEl>
                                          <p:spTgt spid="113"/>
                                        </p:tgtEl>
                                        <p:attrNameLst>
                                          <p:attrName>style.visibility</p:attrName>
                                        </p:attrNameLst>
                                      </p:cBhvr>
                                      <p:to>
                                        <p:strVal val="hidden"/>
                                      </p:to>
                                    </p:set>
                                  </p:childTnLst>
                                </p:cTn>
                              </p:par>
                              <p:par>
                                <p:cTn id="45" presetID="64" presetClass="path" presetSubtype="0" accel="50000" decel="50000" fill="hold" nodeType="withEffect">
                                  <p:stCondLst>
                                    <p:cond delay="2800"/>
                                  </p:stCondLst>
                                  <p:childTnLst>
                                    <p:animMotion origin="layout" path="M -3.05556E-6 -4.81481E-6 L -3.05556E-6 -0.16412 " pathEditMode="relative" rAng="0" ptsTypes="AA">
                                      <p:cBhvr>
                                        <p:cTn id="46" dur="700" fill="hold"/>
                                        <p:tgtEl>
                                          <p:spTgt spid="108"/>
                                        </p:tgtEl>
                                        <p:attrNameLst>
                                          <p:attrName>ppt_x</p:attrName>
                                          <p:attrName>ppt_y</p:attrName>
                                        </p:attrNameLst>
                                      </p:cBhvr>
                                      <p:rCtr x="0" y="-82"/>
                                    </p:animMotion>
                                  </p:childTnLst>
                                </p:cTn>
                              </p:par>
                              <p:par>
                                <p:cTn id="47" presetID="10" presetClass="exit" presetSubtype="0" fill="hold" nodeType="withEffect">
                                  <p:stCondLst>
                                    <p:cond delay="3200"/>
                                  </p:stCondLst>
                                  <p:childTnLst>
                                    <p:animEffect transition="out" filter="fade">
                                      <p:cBhvr>
                                        <p:cTn id="48" dur="600"/>
                                        <p:tgtEl>
                                          <p:spTgt spid="108"/>
                                        </p:tgtEl>
                                      </p:cBhvr>
                                    </p:animEffect>
                                    <p:set>
                                      <p:cBhvr>
                                        <p:cTn id="49" dur="1" fill="hold">
                                          <p:stCondLst>
                                            <p:cond delay="599"/>
                                          </p:stCondLst>
                                        </p:cTn>
                                        <p:tgtEl>
                                          <p:spTgt spid="108"/>
                                        </p:tgtEl>
                                        <p:attrNameLst>
                                          <p:attrName>style.visibility</p:attrName>
                                        </p:attrNameLst>
                                      </p:cBhvr>
                                      <p:to>
                                        <p:strVal val="hidden"/>
                                      </p:to>
                                    </p:set>
                                  </p:childTnLst>
                                </p:cTn>
                              </p:par>
                              <p:par>
                                <p:cTn id="50" presetID="10" presetClass="entr" presetSubtype="0" fill="hold" nodeType="withEffect">
                                  <p:stCondLst>
                                    <p:cond delay="3200"/>
                                  </p:stCondLst>
                                  <p:childTnLst>
                                    <p:set>
                                      <p:cBhvr>
                                        <p:cTn id="51" dur="1" fill="hold">
                                          <p:stCondLst>
                                            <p:cond delay="0"/>
                                          </p:stCondLst>
                                        </p:cTn>
                                        <p:tgtEl>
                                          <p:spTgt spid="124"/>
                                        </p:tgtEl>
                                        <p:attrNameLst>
                                          <p:attrName>style.visibility</p:attrName>
                                        </p:attrNameLst>
                                      </p:cBhvr>
                                      <p:to>
                                        <p:strVal val="visible"/>
                                      </p:to>
                                    </p:set>
                                    <p:animEffect transition="in" filter="fade">
                                      <p:cBhvr>
                                        <p:cTn id="52" dur="500"/>
                                        <p:tgtEl>
                                          <p:spTgt spid="124"/>
                                        </p:tgtEl>
                                      </p:cBhvr>
                                    </p:animEffect>
                                  </p:childTnLst>
                                </p:cTn>
                              </p:par>
                              <p:par>
                                <p:cTn id="53" presetID="64" presetClass="path" presetSubtype="0" accel="50000" decel="50000" fill="hold" nodeType="withEffect">
                                  <p:stCondLst>
                                    <p:cond delay="3700"/>
                                  </p:stCondLst>
                                  <p:childTnLst>
                                    <p:animMotion origin="layout" path="M -3.05556E-6 2.22222E-6 L -3.05556E-6 -0.3257 " pathEditMode="relative" rAng="0" ptsTypes="AA">
                                      <p:cBhvr>
                                        <p:cTn id="54" dur="700" fill="hold"/>
                                        <p:tgtEl>
                                          <p:spTgt spid="124"/>
                                        </p:tgtEl>
                                        <p:attrNameLst>
                                          <p:attrName>ppt_x</p:attrName>
                                          <p:attrName>ppt_y</p:attrName>
                                        </p:attrNameLst>
                                      </p:cBhvr>
                                      <p:rCtr x="0" y="-163"/>
                                    </p:animMotion>
                                  </p:childTnLst>
                                </p:cTn>
                              </p:par>
                              <p:par>
                                <p:cTn id="55" presetID="10" presetClass="entr" presetSubtype="0" fill="hold" nodeType="withEffect">
                                  <p:stCondLst>
                                    <p:cond delay="3300"/>
                                  </p:stCondLst>
                                  <p:childTnLst>
                                    <p:set>
                                      <p:cBhvr>
                                        <p:cTn id="56" dur="1" fill="hold">
                                          <p:stCondLst>
                                            <p:cond delay="0"/>
                                          </p:stCondLst>
                                        </p:cTn>
                                        <p:tgtEl>
                                          <p:spTgt spid="125"/>
                                        </p:tgtEl>
                                        <p:attrNameLst>
                                          <p:attrName>style.visibility</p:attrName>
                                        </p:attrNameLst>
                                      </p:cBhvr>
                                      <p:to>
                                        <p:strVal val="visible"/>
                                      </p:to>
                                    </p:set>
                                    <p:animEffect transition="in" filter="fade">
                                      <p:cBhvr>
                                        <p:cTn id="57" dur="500"/>
                                        <p:tgtEl>
                                          <p:spTgt spid="125"/>
                                        </p:tgtEl>
                                      </p:cBhvr>
                                    </p:animEffect>
                                  </p:childTnLst>
                                </p:cTn>
                              </p:par>
                              <p:par>
                                <p:cTn id="58" presetID="64" presetClass="path" presetSubtype="0" accel="50000" decel="50000" fill="hold" nodeType="withEffect">
                                  <p:stCondLst>
                                    <p:cond delay="3700"/>
                                  </p:stCondLst>
                                  <p:childTnLst>
                                    <p:animMotion origin="layout" path="M -3.05556E-6 -4.44444E-6 L -3.05556E-6 -0.34791 " pathEditMode="relative" rAng="0" ptsTypes="AA">
                                      <p:cBhvr>
                                        <p:cTn id="59" dur="700" fill="hold"/>
                                        <p:tgtEl>
                                          <p:spTgt spid="125"/>
                                        </p:tgtEl>
                                        <p:attrNameLst>
                                          <p:attrName>ppt_x</p:attrName>
                                          <p:attrName>ppt_y</p:attrName>
                                        </p:attrNameLst>
                                      </p:cBhvr>
                                      <p:rCtr x="0" y="-174"/>
                                    </p:animMotion>
                                  </p:childTnLst>
                                </p:cTn>
                              </p:par>
                              <p:par>
                                <p:cTn id="60" presetID="35" presetClass="emph" presetSubtype="0" repeatCount="2000" fill="hold" nodeType="withEffect">
                                  <p:stCondLst>
                                    <p:cond delay="0"/>
                                  </p:stCondLst>
                                  <p:childTnLst>
                                    <p:anim calcmode="discrete" valueType="str">
                                      <p:cBhvr>
                                        <p:cTn id="61" dur="1000" fill="hold"/>
                                        <p:tgtEl>
                                          <p:spTgt spid="757"/>
                                        </p:tgtEl>
                                        <p:attrNameLst>
                                          <p:attrName>style.visibility</p:attrName>
                                        </p:attrNameLst>
                                      </p:cBhvr>
                                      <p:tavLst>
                                        <p:tav tm="0">
                                          <p:val>
                                            <p:strVal val="hidden"/>
                                          </p:val>
                                        </p:tav>
                                        <p:tav tm="50000">
                                          <p:val>
                                            <p:strVal val="visible"/>
                                          </p:val>
                                        </p:tav>
                                      </p:tavLst>
                                    </p:anim>
                                  </p:childTnLst>
                                </p:cTn>
                              </p:par>
                              <p:par>
                                <p:cTn id="62" presetID="10" presetClass="exit" presetSubtype="0" fill="hold" nodeType="withEffect">
                                  <p:stCondLst>
                                    <p:cond delay="1500"/>
                                  </p:stCondLst>
                                  <p:childTnLst>
                                    <p:animEffect transition="out" filter="fade">
                                      <p:cBhvr>
                                        <p:cTn id="63" dur="300"/>
                                        <p:tgtEl>
                                          <p:spTgt spid="757"/>
                                        </p:tgtEl>
                                      </p:cBhvr>
                                    </p:animEffect>
                                    <p:set>
                                      <p:cBhvr>
                                        <p:cTn id="64" dur="1" fill="hold">
                                          <p:stCondLst>
                                            <p:cond delay="299"/>
                                          </p:stCondLst>
                                        </p:cTn>
                                        <p:tgtEl>
                                          <p:spTgt spid="757"/>
                                        </p:tgtEl>
                                        <p:attrNameLst>
                                          <p:attrName>style.visibility</p:attrName>
                                        </p:attrNameLst>
                                      </p:cBhvr>
                                      <p:to>
                                        <p:strVal val="hidden"/>
                                      </p:to>
                                    </p:set>
                                  </p:childTnLst>
                                </p:cTn>
                              </p:par>
                              <p:par>
                                <p:cTn id="65" presetID="27" presetClass="entr" presetSubtype="0" fill="hold" grpId="0" nodeType="withEffect">
                                  <p:stCondLst>
                                    <p:cond delay="1700"/>
                                  </p:stCondLst>
                                  <p:iterate type="lt">
                                    <p:tmPct val="94444"/>
                                  </p:iterate>
                                  <p:childTnLst>
                                    <p:set>
                                      <p:cBhvr>
                                        <p:cTn id="66" dur="1" fill="hold">
                                          <p:stCondLst>
                                            <p:cond delay="0"/>
                                          </p:stCondLst>
                                        </p:cTn>
                                        <p:tgtEl>
                                          <p:spTgt spid="758"/>
                                        </p:tgtEl>
                                        <p:attrNameLst>
                                          <p:attrName>style.visibility</p:attrName>
                                        </p:attrNameLst>
                                      </p:cBhvr>
                                      <p:to>
                                        <p:strVal val="visible"/>
                                      </p:to>
                                    </p:set>
                                    <p:anim calcmode="discrete" valueType="clr">
                                      <p:cBhvr override="childStyle">
                                        <p:cTn id="67" dur="600"/>
                                        <p:tgtEl>
                                          <p:spTgt spid="758"/>
                                        </p:tgtEl>
                                        <p:attrNameLst>
                                          <p:attrName>style.color</p:attrName>
                                        </p:attrNameLst>
                                      </p:cBhvr>
                                      <p:tavLst>
                                        <p:tav tm="0">
                                          <p:val>
                                            <p:clrVal>
                                              <a:schemeClr val="folHlink"/>
                                            </p:clrVal>
                                          </p:val>
                                        </p:tav>
                                        <p:tav tm="50000">
                                          <p:val>
                                            <p:clrVal>
                                              <a:schemeClr val="folHlink"/>
                                            </p:clrVal>
                                          </p:val>
                                        </p:tav>
                                      </p:tavLst>
                                    </p:anim>
                                    <p:anim calcmode="discrete" valueType="clr">
                                      <p:cBhvr>
                                        <p:cTn id="68" dur="600"/>
                                        <p:tgtEl>
                                          <p:spTgt spid="758"/>
                                        </p:tgtEl>
                                        <p:attrNameLst>
                                          <p:attrName>fillcolor</p:attrName>
                                        </p:attrNameLst>
                                      </p:cBhvr>
                                      <p:tavLst>
                                        <p:tav tm="0">
                                          <p:val>
                                            <p:clrVal>
                                              <a:schemeClr val="accent2"/>
                                            </p:clrVal>
                                          </p:val>
                                        </p:tav>
                                        <p:tav tm="50000">
                                          <p:val>
                                            <p:clrVal>
                                              <a:schemeClr val="hlink"/>
                                            </p:clrVal>
                                          </p:val>
                                        </p:tav>
                                      </p:tavLst>
                                    </p:anim>
                                    <p:set>
                                      <p:cBhvr>
                                        <p:cTn id="69" dur="600"/>
                                        <p:tgtEl>
                                          <p:spTgt spid="758"/>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 grpId="0"/>
      <p:bldP spid="713" grpId="0"/>
      <p:bldP spid="758"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504" name="Rectangle 503"/>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617" name="Freeform 61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8" name="Picture 617"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619" name="Picture 618"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60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606" name="TextBox 6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614" name="Snip Single Corner Rectangle 6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5" name="Rounded Rectangle 6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6" name="Curved Left Arrow 6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612" name="TextBox 6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613" name="TextBox 612"/>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609" name="TextBox 6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610" name="TextBox 6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611" name="TextBox 6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605" name="Picture 604"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600" name="Picture 599"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596" name="Freeform 595"/>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7" name="Picture 596"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598" name="Picture 597"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58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585" name="TextBox 584"/>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593" name="Snip Single Corner Rectangle 59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4" name="Rounded Rectangle 593"/>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5" name="Curved Left Arrow 594"/>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591" name="TextBox 590"/>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92" name="TextBox 591"/>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588" name="TextBox 587"/>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89" name="TextBox 588"/>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90" name="TextBox 589"/>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578"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579" name="Picture 578"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580" name="Picture 579"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573" name="Freeform 57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4" name="Picture 573"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575" name="Picture 57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5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562" name="TextBox 561"/>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570" name="Snip Single Corner Rectangle 56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1" name="Rounded Rectangle 57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2" name="Curved Left Arrow 57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568" name="TextBox 5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69" name="TextBox 568"/>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565" name="TextBox 5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66" name="TextBox 5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67" name="TextBox 56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561" name="Picture 56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56" name="Picture 555"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552" name="Freeform 5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53" name="Picture 55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554" name="Picture 55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38" name="Group 453"/>
                <p:cNvGrpSpPr/>
                <p:nvPr/>
              </p:nvGrpSpPr>
              <p:grpSpPr>
                <a:xfrm>
                  <a:off x="2026920" y="5722620"/>
                  <a:ext cx="5212080" cy="594360"/>
                  <a:chOff x="1935480" y="5989320"/>
                  <a:chExt cx="5212080" cy="594360"/>
                </a:xfrm>
              </p:grpSpPr>
              <p:pic>
                <p:nvPicPr>
                  <p:cNvPr id="5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43" name="Group 354"/>
                  <p:cNvGrpSpPr/>
                  <p:nvPr/>
                </p:nvGrpSpPr>
                <p:grpSpPr>
                  <a:xfrm>
                    <a:off x="2506980" y="5989320"/>
                    <a:ext cx="4640580" cy="570460"/>
                    <a:chOff x="2506980" y="5349240"/>
                    <a:chExt cx="4640580" cy="570460"/>
                  </a:xfrm>
                </p:grpSpPr>
                <p:sp>
                  <p:nvSpPr>
                    <p:cNvPr id="541" name="TextBox 5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45" name="Group 122"/>
                    <p:cNvGrpSpPr/>
                    <p:nvPr/>
                  </p:nvGrpSpPr>
                  <p:grpSpPr>
                    <a:xfrm>
                      <a:off x="6497224" y="5349240"/>
                      <a:ext cx="223616" cy="186778"/>
                      <a:chOff x="5842673" y="3935369"/>
                      <a:chExt cx="223616" cy="186778"/>
                    </a:xfrm>
                  </p:grpSpPr>
                  <p:sp>
                    <p:nvSpPr>
                      <p:cNvPr id="549" name="Snip Single Corner Rectangle 5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0" name="Rounded Rectangle 5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1" name="Curved Left Arrow 5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47" name="Group 197"/>
                    <p:cNvGrpSpPr/>
                    <p:nvPr/>
                  </p:nvGrpSpPr>
                  <p:grpSpPr>
                    <a:xfrm>
                      <a:off x="2508726" y="5611923"/>
                      <a:ext cx="1354613" cy="307777"/>
                      <a:chOff x="2645673" y="1897291"/>
                      <a:chExt cx="1066876" cy="322869"/>
                    </a:xfrm>
                  </p:grpSpPr>
                  <p:sp>
                    <p:nvSpPr>
                      <p:cNvPr id="547" name="TextBox 5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48" name="TextBox 54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544" name="TextBox 5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45" name="TextBox 5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46" name="TextBox 5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540" name="Picture 5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3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534" name="Picture 53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535" name="Picture 53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53" name="Group 329"/>
            <p:cNvGrpSpPr/>
            <p:nvPr/>
          </p:nvGrpSpPr>
          <p:grpSpPr>
            <a:xfrm>
              <a:off x="1828800" y="2538422"/>
              <a:ext cx="5478780" cy="482398"/>
              <a:chOff x="1828800" y="2842260"/>
              <a:chExt cx="5410200" cy="482398"/>
            </a:xfrm>
          </p:grpSpPr>
          <p:grpSp>
            <p:nvGrpSpPr>
              <p:cNvPr id="756" name="Group 327"/>
              <p:cNvGrpSpPr/>
              <p:nvPr/>
            </p:nvGrpSpPr>
            <p:grpSpPr>
              <a:xfrm>
                <a:off x="1828800" y="2876548"/>
                <a:ext cx="5408319" cy="448110"/>
                <a:chOff x="1828800" y="2876548"/>
                <a:chExt cx="5408319" cy="448110"/>
              </a:xfrm>
            </p:grpSpPr>
            <p:grpSp>
              <p:nvGrpSpPr>
                <p:cNvPr id="761" name="Group 102"/>
                <p:cNvGrpSpPr/>
                <p:nvPr/>
              </p:nvGrpSpPr>
              <p:grpSpPr>
                <a:xfrm>
                  <a:off x="1828800" y="3055620"/>
                  <a:ext cx="5379296" cy="269038"/>
                  <a:chOff x="1907091" y="3385870"/>
                  <a:chExt cx="4486632" cy="177144"/>
                </a:xfrm>
              </p:grpSpPr>
              <p:sp>
                <p:nvSpPr>
                  <p:cNvPr id="530" name="Rectangle 52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1" name="Straight Connector 53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63" name="Group 326"/>
                <p:cNvGrpSpPr/>
                <p:nvPr/>
              </p:nvGrpSpPr>
              <p:grpSpPr>
                <a:xfrm>
                  <a:off x="1833660" y="2876548"/>
                  <a:ext cx="5403459" cy="200055"/>
                  <a:chOff x="1833660" y="2876548"/>
                  <a:chExt cx="5403459" cy="200055"/>
                </a:xfrm>
              </p:grpSpPr>
              <p:grpSp>
                <p:nvGrpSpPr>
                  <p:cNvPr id="766" name="Group 354"/>
                  <p:cNvGrpSpPr/>
                  <p:nvPr/>
                </p:nvGrpSpPr>
                <p:grpSpPr>
                  <a:xfrm>
                    <a:off x="1833660" y="2876548"/>
                    <a:ext cx="5403459" cy="200055"/>
                    <a:chOff x="1903510" y="2426191"/>
                    <a:chExt cx="5403459" cy="200055"/>
                  </a:xfrm>
                </p:grpSpPr>
                <p:sp>
                  <p:nvSpPr>
                    <p:cNvPr id="522" name="Rectangle 52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72" name="Group 174"/>
                    <p:cNvGrpSpPr/>
                    <p:nvPr/>
                  </p:nvGrpSpPr>
                  <p:grpSpPr>
                    <a:xfrm>
                      <a:off x="2514600" y="2426191"/>
                      <a:ext cx="4114800" cy="200055"/>
                      <a:chOff x="2514600" y="3445187"/>
                      <a:chExt cx="4114800" cy="200055"/>
                    </a:xfrm>
                  </p:grpSpPr>
                  <p:sp>
                    <p:nvSpPr>
                      <p:cNvPr id="526" name="TextBox 52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527" name="TextBox 52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528" name="TextBox 52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529" name="TextBox 52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524" name="Right Triangle 52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5" name="Picture 52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73" name="Group 324"/>
                  <p:cNvGrpSpPr/>
                  <p:nvPr/>
                </p:nvGrpSpPr>
                <p:grpSpPr>
                  <a:xfrm>
                    <a:off x="2215956" y="2899192"/>
                    <a:ext cx="4577786" cy="148934"/>
                    <a:chOff x="2215956" y="2899073"/>
                    <a:chExt cx="4577786" cy="177809"/>
                  </a:xfrm>
                </p:grpSpPr>
                <p:cxnSp>
                  <p:nvCxnSpPr>
                    <p:cNvPr id="517" name="Straight Connector 51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516" name="Picture 51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511" name="Rectangle 51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74" name="Group 619"/>
          <p:cNvGrpSpPr/>
          <p:nvPr/>
        </p:nvGrpSpPr>
        <p:grpSpPr>
          <a:xfrm>
            <a:off x="1908266" y="2327032"/>
            <a:ext cx="4953544" cy="978142"/>
            <a:chOff x="1908266" y="2327032"/>
            <a:chExt cx="4953544" cy="978142"/>
          </a:xfrm>
        </p:grpSpPr>
        <p:grpSp>
          <p:nvGrpSpPr>
            <p:cNvPr id="778" name="Group 171"/>
            <p:cNvGrpSpPr/>
            <p:nvPr/>
          </p:nvGrpSpPr>
          <p:grpSpPr>
            <a:xfrm flipH="1" flipV="1">
              <a:off x="6811924" y="3020452"/>
              <a:ext cx="49886" cy="57273"/>
              <a:chOff x="6811924" y="2893331"/>
              <a:chExt cx="49886" cy="57273"/>
            </a:xfrm>
          </p:grpSpPr>
          <p:sp>
            <p:nvSpPr>
              <p:cNvPr id="652" name="Chevron 651"/>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53" name="Chevron 652"/>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79" name="Group 426"/>
            <p:cNvGrpSpPr/>
            <p:nvPr/>
          </p:nvGrpSpPr>
          <p:grpSpPr>
            <a:xfrm>
              <a:off x="1908266" y="2327032"/>
              <a:ext cx="4841404" cy="978142"/>
              <a:chOff x="1908266" y="2327032"/>
              <a:chExt cx="4841404" cy="978142"/>
            </a:xfrm>
          </p:grpSpPr>
          <p:sp>
            <p:nvSpPr>
              <p:cNvPr id="646" name="Rectangle 645"/>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647" name="Picture 646"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648" name="Rectangle 647"/>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49" name="Rectangle 648"/>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50" name="TextBox 649"/>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651" name="TextBox 650"/>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780" name="Group 1054"/>
            <p:cNvGrpSpPr/>
            <p:nvPr/>
          </p:nvGrpSpPr>
          <p:grpSpPr>
            <a:xfrm>
              <a:off x="4973955" y="3028950"/>
              <a:ext cx="1692931" cy="200055"/>
              <a:chOff x="4907280" y="3535680"/>
              <a:chExt cx="1692931" cy="200055"/>
            </a:xfrm>
          </p:grpSpPr>
          <p:sp>
            <p:nvSpPr>
              <p:cNvPr id="643" name="Rectangle 642"/>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644" name="Rectangle 643"/>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645" name="TextBox 644"/>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781" name="Group 193"/>
            <p:cNvGrpSpPr/>
            <p:nvPr/>
          </p:nvGrpSpPr>
          <p:grpSpPr>
            <a:xfrm>
              <a:off x="2202180" y="2471918"/>
              <a:ext cx="2369820" cy="215444"/>
              <a:chOff x="198997" y="2809696"/>
              <a:chExt cx="2369820" cy="215444"/>
            </a:xfrm>
          </p:grpSpPr>
          <p:sp>
            <p:nvSpPr>
              <p:cNvPr id="639" name="Rectangle 63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640" name="Oval 63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641" name="Rectangle 64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642" name="Oval 64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82" name="Group 99"/>
          <p:cNvGrpSpPr/>
          <p:nvPr/>
        </p:nvGrpSpPr>
        <p:grpSpPr>
          <a:xfrm>
            <a:off x="6967097" y="1424351"/>
            <a:ext cx="2004059" cy="5052648"/>
            <a:chOff x="6987543" y="2095262"/>
            <a:chExt cx="2004059" cy="5052648"/>
          </a:xfrm>
        </p:grpSpPr>
        <p:sp>
          <p:nvSpPr>
            <p:cNvPr id="655"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656" name="Rectangle 655"/>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57" name="Picture 656" descr="soft treatment.png"/>
            <p:cNvPicPr>
              <a:picLocks noChangeAspect="1"/>
            </p:cNvPicPr>
            <p:nvPr/>
          </p:nvPicPr>
          <p:blipFill>
            <a:blip r:embed="rId16"/>
            <a:srcRect l="5507" t="14507" r="3913"/>
            <a:stretch>
              <a:fillRect/>
            </a:stretch>
          </p:blipFill>
          <p:spPr>
            <a:xfrm rot="5400000">
              <a:off x="6493745" y="4058691"/>
              <a:ext cx="3171826" cy="1435724"/>
            </a:xfrm>
            <a:prstGeom prst="rect">
              <a:avLst/>
            </a:prstGeom>
          </p:spPr>
        </p:pic>
        <p:sp>
          <p:nvSpPr>
            <p:cNvPr id="658" name="Rectangle 65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659" name="Rectangle 65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660" name="Rectangle 65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661" name="Rectangle 66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662" name="Rectangle 66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66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664" name="Round Same Side Corner Rectangle 66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665" name="Rectangle 66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66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667" name="Rectangle 66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783" name="Group 262"/>
          <p:cNvGrpSpPr/>
          <p:nvPr/>
        </p:nvGrpSpPr>
        <p:grpSpPr>
          <a:xfrm>
            <a:off x="6986565" y="1430543"/>
            <a:ext cx="2081235" cy="1081895"/>
            <a:chOff x="6671197" y="2137889"/>
            <a:chExt cx="2166294" cy="1081895"/>
          </a:xfrm>
        </p:grpSpPr>
        <p:sp>
          <p:nvSpPr>
            <p:cNvPr id="669" name="Rectangle 668"/>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84" name="Group 367"/>
            <p:cNvGrpSpPr/>
            <p:nvPr/>
          </p:nvGrpSpPr>
          <p:grpSpPr>
            <a:xfrm>
              <a:off x="6741418" y="2582780"/>
              <a:ext cx="2096073" cy="637004"/>
              <a:chOff x="6741401" y="2582780"/>
              <a:chExt cx="2096067" cy="637004"/>
            </a:xfrm>
          </p:grpSpPr>
          <p:sp>
            <p:nvSpPr>
              <p:cNvPr id="671" name="Round Same Side Corner Rectangle 67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672" name="Rectangle 671"/>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673" name="Rectangle 672"/>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674" name="Picture 673" descr="officelive.png"/>
          <p:cNvPicPr>
            <a:picLocks noChangeAspect="1"/>
          </p:cNvPicPr>
          <p:nvPr/>
        </p:nvPicPr>
        <p:blipFill>
          <a:blip r:embed="rId19"/>
          <a:stretch>
            <a:fillRect/>
          </a:stretch>
        </p:blipFill>
        <p:spPr>
          <a:xfrm>
            <a:off x="7077314" y="1917870"/>
            <a:ext cx="624161" cy="189618"/>
          </a:xfrm>
          <a:prstGeom prst="rect">
            <a:avLst/>
          </a:prstGeom>
        </p:spPr>
      </p:pic>
      <p:sp>
        <p:nvSpPr>
          <p:cNvPr id="675" name="Round Same Side Corner Rectangle 674"/>
          <p:cNvSpPr/>
          <p:nvPr/>
        </p:nvSpPr>
        <p:spPr>
          <a:xfrm>
            <a:off x="7052826"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6" name="Picture 675" descr="outlook.png"/>
          <p:cNvPicPr>
            <a:picLocks noChangeAspect="1"/>
          </p:cNvPicPr>
          <p:nvPr/>
        </p:nvPicPr>
        <p:blipFill>
          <a:blip r:embed="rId20"/>
          <a:stretch>
            <a:fillRect/>
          </a:stretch>
        </p:blipFill>
        <p:spPr>
          <a:xfrm>
            <a:off x="7100451" y="2133552"/>
            <a:ext cx="537482" cy="163286"/>
          </a:xfrm>
          <a:prstGeom prst="rect">
            <a:avLst/>
          </a:prstGeom>
        </p:spPr>
      </p:pic>
      <p:sp>
        <p:nvSpPr>
          <p:cNvPr id="677" name="Round Same Side Corner Rectangle 676"/>
          <p:cNvSpPr/>
          <p:nvPr/>
        </p:nvSpPr>
        <p:spPr>
          <a:xfrm>
            <a:off x="7891026"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8" name="Picture 677" descr="linkedin.png"/>
          <p:cNvPicPr>
            <a:picLocks noChangeAspect="1"/>
          </p:cNvPicPr>
          <p:nvPr/>
        </p:nvPicPr>
        <p:blipFill>
          <a:blip r:embed="rId21"/>
          <a:stretch>
            <a:fillRect/>
          </a:stretch>
        </p:blipFill>
        <p:spPr>
          <a:xfrm>
            <a:off x="7929126" y="2133963"/>
            <a:ext cx="537482" cy="163285"/>
          </a:xfrm>
          <a:prstGeom prst="rect">
            <a:avLst/>
          </a:prstGeom>
        </p:spPr>
      </p:pic>
      <p:sp>
        <p:nvSpPr>
          <p:cNvPr id="679" name="Rectangle 678"/>
          <p:cNvSpPr/>
          <p:nvPr/>
        </p:nvSpPr>
        <p:spPr>
          <a:xfrm rot="16200000">
            <a:off x="8483746"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0" name="Round Same Side Corner Rectangle 679"/>
          <p:cNvSpPr/>
          <p:nvPr/>
        </p:nvSpPr>
        <p:spPr>
          <a:xfrm>
            <a:off x="7052826"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681" name="Round Same Side Corner Rectangle 680"/>
          <p:cNvSpPr/>
          <p:nvPr/>
        </p:nvSpPr>
        <p:spPr>
          <a:xfrm>
            <a:off x="7891026"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82" name="Picture 681" descr="yahoo.png"/>
          <p:cNvPicPr>
            <a:picLocks noChangeAspect="1"/>
          </p:cNvPicPr>
          <p:nvPr/>
        </p:nvPicPr>
        <p:blipFill>
          <a:blip r:embed="rId22"/>
          <a:stretch>
            <a:fillRect/>
          </a:stretch>
        </p:blipFill>
        <p:spPr>
          <a:xfrm>
            <a:off x="7095688" y="2357801"/>
            <a:ext cx="537482" cy="163286"/>
          </a:xfrm>
          <a:prstGeom prst="rect">
            <a:avLst/>
          </a:prstGeom>
        </p:spPr>
      </p:pic>
      <p:pic>
        <p:nvPicPr>
          <p:cNvPr id="683" name="Picture 682" descr="facebook.png"/>
          <p:cNvPicPr>
            <a:picLocks noChangeAspect="1"/>
          </p:cNvPicPr>
          <p:nvPr/>
        </p:nvPicPr>
        <p:blipFill>
          <a:blip r:embed="rId23"/>
          <a:stretch>
            <a:fillRect/>
          </a:stretch>
        </p:blipFill>
        <p:spPr>
          <a:xfrm>
            <a:off x="7929126" y="2376852"/>
            <a:ext cx="537482" cy="163285"/>
          </a:xfrm>
          <a:prstGeom prst="rect">
            <a:avLst/>
          </a:prstGeom>
        </p:spPr>
      </p:pic>
      <p:sp>
        <p:nvSpPr>
          <p:cNvPr id="684" name="Rectangle 683"/>
          <p:cNvSpPr/>
          <p:nvPr/>
        </p:nvSpPr>
        <p:spPr>
          <a:xfrm rot="16200000">
            <a:off x="8493267"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6" name="Rectangle 685"/>
          <p:cNvSpPr/>
          <p:nvPr/>
        </p:nvSpPr>
        <p:spPr>
          <a:xfrm rot="16200000">
            <a:off x="7559821"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7" name="Rectangle 686"/>
          <p:cNvSpPr/>
          <p:nvPr/>
        </p:nvSpPr>
        <p:spPr>
          <a:xfrm rot="16200000">
            <a:off x="7601476"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785" name="Group 81"/>
          <p:cNvGrpSpPr/>
          <p:nvPr/>
        </p:nvGrpSpPr>
        <p:grpSpPr>
          <a:xfrm>
            <a:off x="7045130" y="1675777"/>
            <a:ext cx="1656784" cy="176463"/>
            <a:chOff x="7046520" y="2462361"/>
            <a:chExt cx="1656784" cy="176463"/>
          </a:xfrm>
        </p:grpSpPr>
        <p:sp>
          <p:nvSpPr>
            <p:cNvPr id="689" name="Rectangle 68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690" name="Rectangle 68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91" name="Picture 690" descr="glyphs.jpg"/>
            <p:cNvPicPr>
              <a:picLocks noChangeAspect="1"/>
            </p:cNvPicPr>
            <p:nvPr/>
          </p:nvPicPr>
          <p:blipFill>
            <a:blip r:embed="rId24"/>
            <a:srcRect l="45336" t="52046" r="51370" b="43862"/>
            <a:stretch>
              <a:fillRect/>
            </a:stretch>
          </p:blipFill>
          <p:spPr>
            <a:xfrm>
              <a:off x="8555352" y="2478403"/>
              <a:ext cx="134854" cy="152400"/>
            </a:xfrm>
            <a:prstGeom prst="rect">
              <a:avLst/>
            </a:prstGeom>
          </p:spPr>
        </p:pic>
      </p:grpSp>
      <p:sp>
        <p:nvSpPr>
          <p:cNvPr id="692" name="Rectangle 691"/>
          <p:cNvSpPr/>
          <p:nvPr/>
        </p:nvSpPr>
        <p:spPr>
          <a:xfrm>
            <a:off x="7050908"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786" name="Group 281"/>
          <p:cNvGrpSpPr/>
          <p:nvPr/>
        </p:nvGrpSpPr>
        <p:grpSpPr>
          <a:xfrm>
            <a:off x="7080833" y="6046764"/>
            <a:ext cx="1715061" cy="327660"/>
            <a:chOff x="7076511" y="6133465"/>
            <a:chExt cx="1715061" cy="327660"/>
          </a:xfrm>
        </p:grpSpPr>
        <p:sp>
          <p:nvSpPr>
            <p:cNvPr id="694" name="Rectangle 693"/>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787" name="Group 160"/>
            <p:cNvGrpSpPr/>
            <p:nvPr/>
          </p:nvGrpSpPr>
          <p:grpSpPr>
            <a:xfrm>
              <a:off x="8072099" y="6216014"/>
              <a:ext cx="557551" cy="171214"/>
              <a:chOff x="5638800" y="2628900"/>
              <a:chExt cx="609600" cy="180989"/>
            </a:xfrm>
          </p:grpSpPr>
          <p:sp>
            <p:nvSpPr>
              <p:cNvPr id="700" name="Rectangle 69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701" name="Rectangle 700"/>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788" name="Group 18"/>
            <p:cNvGrpSpPr/>
            <p:nvPr/>
          </p:nvGrpSpPr>
          <p:grpSpPr>
            <a:xfrm>
              <a:off x="7309011" y="6215983"/>
              <a:ext cx="670101" cy="171236"/>
              <a:chOff x="5520951" y="3048000"/>
              <a:chExt cx="732657" cy="181014"/>
            </a:xfrm>
          </p:grpSpPr>
          <p:sp>
            <p:nvSpPr>
              <p:cNvPr id="698" name="Rectangle 697"/>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699" name="Rectangle 698"/>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697" name="TextBox 696"/>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a:t>
              </a:r>
            </a:p>
          </p:txBody>
        </p:sp>
      </p:grpSp>
      <p:grpSp>
        <p:nvGrpSpPr>
          <p:cNvPr id="789" name="Group 324"/>
          <p:cNvGrpSpPr/>
          <p:nvPr/>
        </p:nvGrpSpPr>
        <p:grpSpPr>
          <a:xfrm>
            <a:off x="7050908" y="1898432"/>
            <a:ext cx="1804747" cy="759936"/>
            <a:chOff x="7046586" y="2655305"/>
            <a:chExt cx="1804747" cy="759936"/>
          </a:xfrm>
        </p:grpSpPr>
        <p:sp>
          <p:nvSpPr>
            <p:cNvPr id="706" name="Rectangle 70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14" name="Rectangle 713"/>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71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719" name="Round Same Side Corner Rectangle 718"/>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720" name="Rectangle 719"/>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72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724" name="Picture 723" descr="officelive.png"/>
            <p:cNvPicPr>
              <a:picLocks noChangeAspect="1"/>
            </p:cNvPicPr>
            <p:nvPr/>
          </p:nvPicPr>
          <p:blipFill>
            <a:blip r:embed="rId19"/>
            <a:stretch>
              <a:fillRect/>
            </a:stretch>
          </p:blipFill>
          <p:spPr>
            <a:xfrm>
              <a:off x="7080612" y="2674743"/>
              <a:ext cx="624161" cy="189618"/>
            </a:xfrm>
            <a:prstGeom prst="rect">
              <a:avLst/>
            </a:prstGeom>
          </p:spPr>
        </p:pic>
        <p:sp>
          <p:nvSpPr>
            <p:cNvPr id="725" name="Round Same Side Corner Rectangle 724"/>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26" name="Round Same Side Corner Rectangle 725"/>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27" name="Picture 726" descr="linkedin.png"/>
            <p:cNvPicPr>
              <a:picLocks noChangeAspect="1"/>
            </p:cNvPicPr>
            <p:nvPr/>
          </p:nvPicPr>
          <p:blipFill>
            <a:blip r:embed="rId21"/>
            <a:stretch>
              <a:fillRect/>
            </a:stretch>
          </p:blipFill>
          <p:spPr>
            <a:xfrm>
              <a:off x="7924804" y="2890836"/>
              <a:ext cx="537482" cy="163285"/>
            </a:xfrm>
            <a:prstGeom prst="rect">
              <a:avLst/>
            </a:prstGeom>
          </p:spPr>
        </p:pic>
        <p:sp>
          <p:nvSpPr>
            <p:cNvPr id="728" name="Rectangle 727"/>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729" name="Round Same Side Corner Rectangle 728"/>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30" name="Round Same Side Corner Rectangle 729"/>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31" name="Picture 730" descr="yahoo.png"/>
            <p:cNvPicPr>
              <a:picLocks noChangeAspect="1"/>
            </p:cNvPicPr>
            <p:nvPr/>
          </p:nvPicPr>
          <p:blipFill>
            <a:blip r:embed="rId22"/>
            <a:stretch>
              <a:fillRect/>
            </a:stretch>
          </p:blipFill>
          <p:spPr>
            <a:xfrm>
              <a:off x="7091366" y="3114674"/>
              <a:ext cx="537482" cy="163286"/>
            </a:xfrm>
            <a:prstGeom prst="rect">
              <a:avLst/>
            </a:prstGeom>
          </p:spPr>
        </p:pic>
        <p:pic>
          <p:nvPicPr>
            <p:cNvPr id="732" name="Picture 731" descr="facebook.png"/>
            <p:cNvPicPr>
              <a:picLocks noChangeAspect="1"/>
            </p:cNvPicPr>
            <p:nvPr/>
          </p:nvPicPr>
          <p:blipFill>
            <a:blip r:embed="rId23"/>
            <a:stretch>
              <a:fillRect/>
            </a:stretch>
          </p:blipFill>
          <p:spPr>
            <a:xfrm>
              <a:off x="7105650" y="2895600"/>
              <a:ext cx="537482" cy="163285"/>
            </a:xfrm>
            <a:prstGeom prst="rect">
              <a:avLst/>
            </a:prstGeom>
          </p:spPr>
        </p:pic>
        <p:sp>
          <p:nvSpPr>
            <p:cNvPr id="733" name="Rectangle 732"/>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sp>
          <p:nvSpPr>
            <p:cNvPr id="734" name="Rectangle 733"/>
            <p:cNvSpPr/>
            <p:nvPr/>
          </p:nvSpPr>
          <p:spPr>
            <a:xfrm>
              <a:off x="8412480"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a:t>
              </a:r>
            </a:p>
          </p:txBody>
        </p:sp>
        <p:sp>
          <p:nvSpPr>
            <p:cNvPr id="735" name="Rectangle 73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736" name="Cross 73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737" name="Rectangle 736"/>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grpSp>
      <p:grpSp>
        <p:nvGrpSpPr>
          <p:cNvPr id="790" name="Group 494"/>
          <p:cNvGrpSpPr/>
          <p:nvPr/>
        </p:nvGrpSpPr>
        <p:grpSpPr>
          <a:xfrm>
            <a:off x="7016374" y="2609850"/>
            <a:ext cx="2051426" cy="395633"/>
            <a:chOff x="7092574" y="3400544"/>
            <a:chExt cx="2051426" cy="395633"/>
          </a:xfrm>
        </p:grpSpPr>
        <p:sp>
          <p:nvSpPr>
            <p:cNvPr id="739" name="Rectangle 738"/>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740" name="Rectangle 739"/>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41" name="Rectangle 740"/>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742" name="Rectangle 741"/>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2 Filtered Results</a:t>
              </a:r>
            </a:p>
          </p:txBody>
        </p:sp>
      </p:grpSp>
      <p:sp>
        <p:nvSpPr>
          <p:cNvPr id="744" name="Rectangle 743"/>
          <p:cNvSpPr/>
          <p:nvPr/>
        </p:nvSpPr>
        <p:spPr>
          <a:xfrm>
            <a:off x="7000875" y="1670506"/>
            <a:ext cx="344966" cy="215444"/>
          </a:xfrm>
          <a:prstGeom prst="rect">
            <a:avLst/>
          </a:prstGeom>
        </p:spPr>
        <p:txBody>
          <a:bodyPr wrap="none">
            <a:spAutoFit/>
          </a:bodyPr>
          <a:lstStyle/>
          <a:p>
            <a:r>
              <a:rPr lang="en-US" sz="800" dirty="0" err="1">
                <a:solidFill>
                  <a:schemeClr val="tx2">
                    <a:lumMod val="75000"/>
                  </a:schemeClr>
                </a:solidFill>
                <a:latin typeface="Segoe UI" pitchFamily="34" charset="0"/>
              </a:rPr>
              <a:t>Jerr</a:t>
            </a:r>
            <a:endParaRPr lang="en-US" sz="800" dirty="0">
              <a:solidFill>
                <a:schemeClr val="tx2">
                  <a:lumMod val="75000"/>
                </a:schemeClr>
              </a:solidFill>
              <a:latin typeface="Segoe UI" pitchFamily="34" charset="0"/>
            </a:endParaRPr>
          </a:p>
        </p:txBody>
      </p:sp>
      <p:grpSp>
        <p:nvGrpSpPr>
          <p:cNvPr id="791" name="Group 744"/>
          <p:cNvGrpSpPr/>
          <p:nvPr/>
        </p:nvGrpSpPr>
        <p:grpSpPr>
          <a:xfrm>
            <a:off x="7190014" y="2952750"/>
            <a:ext cx="1973036" cy="641767"/>
            <a:chOff x="7190014" y="3793073"/>
            <a:chExt cx="1973036" cy="641767"/>
          </a:xfrm>
        </p:grpSpPr>
        <p:pic>
          <p:nvPicPr>
            <p:cNvPr id="746" name="Picture 2" descr="http://tbn0.google.com/images?q=tbn:uGgAiSxoOpyvFM:http://www.pep-web.org/document.php%3Fid%3Dapa.049.1104.jpg">
              <a:hlinkClick r:id="rId25"/>
            </p:cNvPr>
            <p:cNvPicPr>
              <a:picLocks noChangeAspect="1" noChangeArrowheads="1"/>
            </p:cNvPicPr>
            <p:nvPr/>
          </p:nvPicPr>
          <p:blipFill>
            <a:blip r:embed="rId26">
              <a:duotone>
                <a:schemeClr val="accent1">
                  <a:shade val="45000"/>
                  <a:satMod val="135000"/>
                </a:schemeClr>
                <a:prstClr val="white"/>
              </a:duotone>
            </a:blip>
            <a:stretch>
              <a:fillRect/>
            </a:stretch>
          </p:blipFill>
          <p:spPr bwMode="auto">
            <a:xfrm>
              <a:off x="7190014" y="3869406"/>
              <a:ext cx="495578" cy="495578"/>
            </a:xfrm>
            <a:prstGeom prst="rect">
              <a:avLst/>
            </a:prstGeom>
            <a:noFill/>
            <a:ln>
              <a:solidFill>
                <a:schemeClr val="tx2">
                  <a:lumMod val="40000"/>
                  <a:lumOff val="60000"/>
                </a:schemeClr>
              </a:solidFill>
            </a:ln>
          </p:spPr>
        </p:pic>
        <p:grpSp>
          <p:nvGrpSpPr>
            <p:cNvPr id="792" name="Group 98"/>
            <p:cNvGrpSpPr/>
            <p:nvPr/>
          </p:nvGrpSpPr>
          <p:grpSpPr>
            <a:xfrm>
              <a:off x="7650480" y="3991308"/>
              <a:ext cx="1188720" cy="443532"/>
              <a:chOff x="7650480" y="3960828"/>
              <a:chExt cx="1188720" cy="443532"/>
            </a:xfrm>
          </p:grpSpPr>
          <p:sp>
            <p:nvSpPr>
              <p:cNvPr id="749" name="TextBox 74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750" name="TextBox 74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751" name="TextBox 750"/>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752" name="Oval 751"/>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748" name="TextBox 747"/>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a:t>
              </a:r>
              <a:r>
                <a:rPr lang="en-US" sz="900" baseline="0" dirty="0" err="1">
                  <a:latin typeface="Segoe UI" pitchFamily="34" charset="0"/>
                  <a:cs typeface="Segoe UI" pitchFamily="34" charset="0"/>
                </a:rPr>
                <a:t>Orman</a:t>
              </a:r>
              <a:endParaRPr lang="en-US" sz="900" dirty="0">
                <a:latin typeface="Segoe UI" pitchFamily="34" charset="0"/>
                <a:cs typeface="Segoe UI" pitchFamily="34" charset="0"/>
              </a:endParaRPr>
            </a:p>
          </p:txBody>
        </p:sp>
      </p:grpSp>
      <p:grpSp>
        <p:nvGrpSpPr>
          <p:cNvPr id="793" name="Group 752"/>
          <p:cNvGrpSpPr/>
          <p:nvPr/>
        </p:nvGrpSpPr>
        <p:grpSpPr>
          <a:xfrm>
            <a:off x="7188490" y="3567250"/>
            <a:ext cx="1974560" cy="638439"/>
            <a:chOff x="7188490" y="4407573"/>
            <a:chExt cx="1974560" cy="638439"/>
          </a:xfrm>
        </p:grpSpPr>
        <p:sp>
          <p:nvSpPr>
            <p:cNvPr id="754" name="TextBox 753"/>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Roman</a:t>
              </a:r>
              <a:endParaRPr lang="en-US" sz="900" dirty="0">
                <a:latin typeface="Segoe UI" pitchFamily="34" charset="0"/>
                <a:cs typeface="Segoe UI" pitchFamily="34" charset="0"/>
              </a:endParaRPr>
            </a:p>
          </p:txBody>
        </p:sp>
        <p:pic>
          <p:nvPicPr>
            <p:cNvPr id="755" name="Picture 4" descr="http://tbn0.google.com/images?q=tbn:MHG7J1i-dZSnfM:http://www.icmb.utexas.edu/images/upload/DirectoryID_3096/128_mariaperson_2006.jpg">
              <a:hlinkClick r:id="rId27"/>
            </p:cNvPr>
            <p:cNvPicPr>
              <a:picLocks noChangeAspect="1" noChangeArrowheads="1"/>
            </p:cNvPicPr>
            <p:nvPr/>
          </p:nvPicPr>
          <p:blipFill>
            <a:blip r:embed="rId28">
              <a:duotone>
                <a:schemeClr val="accent1">
                  <a:shade val="45000"/>
                  <a:satMod val="135000"/>
                </a:schemeClr>
                <a:prstClr val="white"/>
              </a:duotone>
            </a:blip>
            <a:stretch>
              <a:fillRect/>
            </a:stretch>
          </p:blipFill>
          <p:spPr bwMode="auto">
            <a:xfrm>
              <a:off x="7188490" y="4477785"/>
              <a:ext cx="484740" cy="484740"/>
            </a:xfrm>
            <a:prstGeom prst="rect">
              <a:avLst/>
            </a:prstGeom>
            <a:noFill/>
            <a:ln>
              <a:solidFill>
                <a:schemeClr val="tx2">
                  <a:lumMod val="40000"/>
                  <a:lumOff val="60000"/>
                </a:schemeClr>
              </a:solidFill>
            </a:ln>
          </p:spPr>
        </p:pic>
        <p:grpSp>
          <p:nvGrpSpPr>
            <p:cNvPr id="794" name="Group 100"/>
            <p:cNvGrpSpPr/>
            <p:nvPr/>
          </p:nvGrpSpPr>
          <p:grpSpPr>
            <a:xfrm>
              <a:off x="7650480" y="4602480"/>
              <a:ext cx="1188720" cy="443532"/>
              <a:chOff x="7650480" y="3960828"/>
              <a:chExt cx="1188720" cy="443532"/>
            </a:xfrm>
          </p:grpSpPr>
          <p:sp>
            <p:nvSpPr>
              <p:cNvPr id="757" name="TextBox 756"/>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758" name="TextBox 757"/>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759" name="TextBox 758"/>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760" name="Oval 759"/>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95" name="Group 295"/>
          <p:cNvGrpSpPr/>
          <p:nvPr/>
        </p:nvGrpSpPr>
        <p:grpSpPr>
          <a:xfrm>
            <a:off x="8895706" y="0"/>
            <a:ext cx="248294" cy="6858000"/>
            <a:chOff x="8895706" y="0"/>
            <a:chExt cx="248294" cy="6858000"/>
          </a:xfrm>
        </p:grpSpPr>
        <p:pic>
          <p:nvPicPr>
            <p:cNvPr id="762" name="Picture 761" descr="Picture1.png"/>
            <p:cNvPicPr>
              <a:picLocks noChangeAspect="1"/>
            </p:cNvPicPr>
            <p:nvPr/>
          </p:nvPicPr>
          <p:blipFill>
            <a:blip r:embed="rId29"/>
            <a:srcRect l="98332"/>
            <a:stretch>
              <a:fillRect/>
            </a:stretch>
          </p:blipFill>
          <p:spPr>
            <a:xfrm>
              <a:off x="8991600" y="0"/>
              <a:ext cx="152400" cy="6858000"/>
            </a:xfrm>
            <a:prstGeom prst="rect">
              <a:avLst/>
            </a:prstGeom>
          </p:spPr>
        </p:pic>
        <p:grpSp>
          <p:nvGrpSpPr>
            <p:cNvPr id="796" name="Group 61"/>
            <p:cNvGrpSpPr/>
            <p:nvPr/>
          </p:nvGrpSpPr>
          <p:grpSpPr>
            <a:xfrm>
              <a:off x="8895706" y="884207"/>
              <a:ext cx="164592" cy="5623560"/>
              <a:chOff x="8901933" y="884725"/>
              <a:chExt cx="164592" cy="5623560"/>
            </a:xfrm>
          </p:grpSpPr>
          <p:sp>
            <p:nvSpPr>
              <p:cNvPr id="764" name="Rectangle 7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5" name="Rectangle 7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97" name="Group 67"/>
              <p:cNvGrpSpPr/>
              <p:nvPr/>
            </p:nvGrpSpPr>
            <p:grpSpPr>
              <a:xfrm>
                <a:off x="8939993" y="2382966"/>
                <a:ext cx="73152" cy="87341"/>
                <a:chOff x="8939993" y="2382966"/>
                <a:chExt cx="73152" cy="87341"/>
              </a:xfrm>
            </p:grpSpPr>
            <p:sp>
              <p:nvSpPr>
                <p:cNvPr id="769" name="Rounded Rectangle 7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0" name="Rounded Rectangle 7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1" name="Rounded Rectangle 7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67" name="Isosceles Triangle 7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8" name="Isosceles Triangle 7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98" name="Group 270"/>
          <p:cNvGrpSpPr/>
          <p:nvPr/>
        </p:nvGrpSpPr>
        <p:grpSpPr>
          <a:xfrm>
            <a:off x="5937" y="6522720"/>
            <a:ext cx="9138063" cy="335280"/>
            <a:chOff x="5937" y="6522720"/>
            <a:chExt cx="9138063" cy="335280"/>
          </a:xfrm>
        </p:grpSpPr>
        <p:pic>
          <p:nvPicPr>
            <p:cNvPr id="775" name="Picture 774" descr="Picture1.png"/>
            <p:cNvPicPr>
              <a:picLocks noChangeAspect="1"/>
            </p:cNvPicPr>
            <p:nvPr/>
          </p:nvPicPr>
          <p:blipFill>
            <a:blip r:embed="rId29"/>
            <a:srcRect t="95111"/>
            <a:stretch>
              <a:fillRect/>
            </a:stretch>
          </p:blipFill>
          <p:spPr>
            <a:xfrm>
              <a:off x="5937" y="6522720"/>
              <a:ext cx="9138063" cy="335280"/>
            </a:xfrm>
            <a:prstGeom prst="rect">
              <a:avLst/>
            </a:prstGeom>
          </p:spPr>
        </p:pic>
        <p:pic>
          <p:nvPicPr>
            <p:cNvPr id="776" name="Picture 775" descr="tabe.png"/>
            <p:cNvPicPr>
              <a:picLocks noChangeAspect="1"/>
            </p:cNvPicPr>
            <p:nvPr/>
          </p:nvPicPr>
          <p:blipFill>
            <a:blip r:embed="rId30"/>
            <a:stretch>
              <a:fillRect/>
            </a:stretch>
          </p:blipFill>
          <p:spPr>
            <a:xfrm>
              <a:off x="1333500" y="6582064"/>
              <a:ext cx="1476375" cy="266700"/>
            </a:xfrm>
            <a:prstGeom prst="rect">
              <a:avLst/>
            </a:prstGeom>
          </p:spPr>
        </p:pic>
        <p:pic>
          <p:nvPicPr>
            <p:cNvPr id="777" name="Picture 2"/>
            <p:cNvPicPr>
              <a:picLocks noChangeAspect="1" noChangeArrowheads="1"/>
            </p:cNvPicPr>
            <p:nvPr/>
          </p:nvPicPr>
          <p:blipFill>
            <a:blip r:embed="rId31"/>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799" name="Group 296"/>
          <p:cNvGrpSpPr/>
          <p:nvPr/>
        </p:nvGrpSpPr>
        <p:grpSpPr>
          <a:xfrm>
            <a:off x="4629433" y="2743200"/>
            <a:ext cx="1531815" cy="246221"/>
            <a:chOff x="4629433" y="2743200"/>
            <a:chExt cx="1531815" cy="246221"/>
          </a:xfrm>
        </p:grpSpPr>
        <p:sp>
          <p:nvSpPr>
            <p:cNvPr id="298" name="Rectangle 297"/>
            <p:cNvSpPr/>
            <p:nvPr/>
          </p:nvSpPr>
          <p:spPr>
            <a:xfrm>
              <a:off x="4768689" y="276909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299" name="Oval 298"/>
            <p:cNvSpPr/>
            <p:nvPr/>
          </p:nvSpPr>
          <p:spPr>
            <a:xfrm>
              <a:off x="4679978"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00" name="Rectangle 299"/>
            <p:cNvSpPr/>
            <p:nvPr/>
          </p:nvSpPr>
          <p:spPr>
            <a:xfrm>
              <a:off x="4629433"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96" name="Group 300"/>
          <p:cNvGrpSpPr/>
          <p:nvPr/>
        </p:nvGrpSpPr>
        <p:grpSpPr>
          <a:xfrm>
            <a:off x="2997438" y="2773940"/>
            <a:ext cx="1269762" cy="215444"/>
            <a:chOff x="2997438" y="2773940"/>
            <a:chExt cx="1269762" cy="215444"/>
          </a:xfrm>
        </p:grpSpPr>
        <p:sp>
          <p:nvSpPr>
            <p:cNvPr id="302" name="Rectangle 301"/>
            <p:cNvSpPr/>
            <p:nvPr/>
          </p:nvSpPr>
          <p:spPr>
            <a:xfrm>
              <a:off x="308614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03" name="Oval 302"/>
            <p:cNvSpPr/>
            <p:nvPr/>
          </p:nvSpPr>
          <p:spPr>
            <a:xfrm>
              <a:off x="299743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97" name="Group 303"/>
          <p:cNvGrpSpPr/>
          <p:nvPr/>
        </p:nvGrpSpPr>
        <p:grpSpPr>
          <a:xfrm>
            <a:off x="3716708" y="2769098"/>
            <a:ext cx="1481270" cy="215444"/>
            <a:chOff x="3716708" y="2769098"/>
            <a:chExt cx="1481270" cy="215444"/>
          </a:xfrm>
        </p:grpSpPr>
        <p:sp>
          <p:nvSpPr>
            <p:cNvPr id="305" name="Rectangle 304"/>
            <p:cNvSpPr/>
            <p:nvPr/>
          </p:nvSpPr>
          <p:spPr>
            <a:xfrm>
              <a:off x="3805419" y="2769098"/>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06" name="Oval 305"/>
            <p:cNvSpPr/>
            <p:nvPr/>
          </p:nvSpPr>
          <p:spPr>
            <a:xfrm>
              <a:off x="3716708"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98" name="Group 306"/>
          <p:cNvGrpSpPr/>
          <p:nvPr/>
        </p:nvGrpSpPr>
        <p:grpSpPr>
          <a:xfrm>
            <a:off x="2209800" y="2778368"/>
            <a:ext cx="1246902" cy="215444"/>
            <a:chOff x="2209800" y="2778368"/>
            <a:chExt cx="1246902" cy="215444"/>
          </a:xfrm>
        </p:grpSpPr>
        <p:sp>
          <p:nvSpPr>
            <p:cNvPr id="308" name="Rectangle 307"/>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309" name="Oval 308"/>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10" name="Rectangle 309"/>
          <p:cNvSpPr/>
          <p:nvPr/>
        </p:nvSpPr>
        <p:spPr>
          <a:xfrm>
            <a:off x="5948717" y="2763976"/>
            <a:ext cx="344966" cy="215444"/>
          </a:xfrm>
          <a:prstGeom prst="rect">
            <a:avLst/>
          </a:prstGeom>
        </p:spPr>
        <p:txBody>
          <a:bodyPr wrap="none">
            <a:spAutoFit/>
          </a:bodyPr>
          <a:lstStyle/>
          <a:p>
            <a:r>
              <a:rPr lang="en-US" sz="800" dirty="0" err="1">
                <a:solidFill>
                  <a:srgbClr val="FF0000"/>
                </a:solidFill>
                <a:latin typeface="Segoe UI" pitchFamily="34" charset="0"/>
              </a:rPr>
              <a:t>Jerr</a:t>
            </a:r>
            <a:endParaRPr lang="en-US" sz="800" dirty="0">
              <a:solidFill>
                <a:srgbClr val="FF0000"/>
              </a:solidFill>
              <a:latin typeface="Segoe UI" pitchFamily="34" charset="0"/>
            </a:endParaRPr>
          </a:p>
        </p:txBody>
      </p:sp>
    </p:spTree>
  </p:cSld>
  <p:clrMapOvr>
    <a:masterClrMapping/>
  </p:clrMapOvr>
  <p:transition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withEffect">
                                  <p:stCondLst>
                                    <p:cond delay="0"/>
                                  </p:stCondLst>
                                  <p:childTnLst>
                                    <p:set>
                                      <p:cBhvr>
                                        <p:cTn id="6" dur="1" fill="hold">
                                          <p:stCondLst>
                                            <p:cond delay="0"/>
                                          </p:stCondLst>
                                        </p:cTn>
                                        <p:tgtEl>
                                          <p:spTgt spid="791"/>
                                        </p:tgtEl>
                                        <p:attrNameLst>
                                          <p:attrName>style.visibility</p:attrName>
                                        </p:attrNameLst>
                                      </p:cBhvr>
                                      <p:to>
                                        <p:strVal val="visible"/>
                                      </p:to>
                                    </p:set>
                                    <p:anim calcmode="lin" valueType="num">
                                      <p:cBhvr>
                                        <p:cTn id="7" dur="400" fill="hold"/>
                                        <p:tgtEl>
                                          <p:spTgt spid="791"/>
                                        </p:tgtEl>
                                        <p:attrNameLst>
                                          <p:attrName>ppt_w</p:attrName>
                                        </p:attrNameLst>
                                      </p:cBhvr>
                                      <p:tavLst>
                                        <p:tav tm="0">
                                          <p:val>
                                            <p:fltVal val="0"/>
                                          </p:val>
                                        </p:tav>
                                        <p:tav tm="100000">
                                          <p:val>
                                            <p:strVal val="#ppt_w"/>
                                          </p:val>
                                        </p:tav>
                                      </p:tavLst>
                                    </p:anim>
                                    <p:anim calcmode="lin" valueType="num">
                                      <p:cBhvr>
                                        <p:cTn id="8" dur="400" fill="hold"/>
                                        <p:tgtEl>
                                          <p:spTgt spid="791"/>
                                        </p:tgtEl>
                                        <p:attrNameLst>
                                          <p:attrName>ppt_h</p:attrName>
                                        </p:attrNameLst>
                                      </p:cBhvr>
                                      <p:tavLst>
                                        <p:tav tm="0">
                                          <p:val>
                                            <p:fltVal val="0"/>
                                          </p:val>
                                        </p:tav>
                                        <p:tav tm="100000">
                                          <p:val>
                                            <p:strVal val="#ppt_h"/>
                                          </p:val>
                                        </p:tav>
                                      </p:tavLst>
                                    </p:anim>
                                    <p:animEffect transition="in" filter="fade">
                                      <p:cBhvr>
                                        <p:cTn id="9" dur="400"/>
                                        <p:tgtEl>
                                          <p:spTgt spid="791"/>
                                        </p:tgtEl>
                                      </p:cBhvr>
                                    </p:animEffect>
                                  </p:childTnLst>
                                </p:cTn>
                              </p:par>
                              <p:par>
                                <p:cTn id="10" presetID="53" presetClass="entr" presetSubtype="0" fill="hold" nodeType="withEffect">
                                  <p:stCondLst>
                                    <p:cond delay="0"/>
                                  </p:stCondLst>
                                  <p:childTnLst>
                                    <p:set>
                                      <p:cBhvr>
                                        <p:cTn id="11" dur="1" fill="hold">
                                          <p:stCondLst>
                                            <p:cond delay="0"/>
                                          </p:stCondLst>
                                        </p:cTn>
                                        <p:tgtEl>
                                          <p:spTgt spid="793"/>
                                        </p:tgtEl>
                                        <p:attrNameLst>
                                          <p:attrName>style.visibility</p:attrName>
                                        </p:attrNameLst>
                                      </p:cBhvr>
                                      <p:to>
                                        <p:strVal val="visible"/>
                                      </p:to>
                                    </p:set>
                                    <p:anim calcmode="lin" valueType="num">
                                      <p:cBhvr>
                                        <p:cTn id="12" dur="500" fill="hold"/>
                                        <p:tgtEl>
                                          <p:spTgt spid="793"/>
                                        </p:tgtEl>
                                        <p:attrNameLst>
                                          <p:attrName>ppt_w</p:attrName>
                                        </p:attrNameLst>
                                      </p:cBhvr>
                                      <p:tavLst>
                                        <p:tav tm="0">
                                          <p:val>
                                            <p:fltVal val="0"/>
                                          </p:val>
                                        </p:tav>
                                        <p:tav tm="100000">
                                          <p:val>
                                            <p:strVal val="#ppt_w"/>
                                          </p:val>
                                        </p:tav>
                                      </p:tavLst>
                                    </p:anim>
                                    <p:anim calcmode="lin" valueType="num">
                                      <p:cBhvr>
                                        <p:cTn id="13" dur="500" fill="hold"/>
                                        <p:tgtEl>
                                          <p:spTgt spid="793"/>
                                        </p:tgtEl>
                                        <p:attrNameLst>
                                          <p:attrName>ppt_h</p:attrName>
                                        </p:attrNameLst>
                                      </p:cBhvr>
                                      <p:tavLst>
                                        <p:tav tm="0">
                                          <p:val>
                                            <p:fltVal val="0"/>
                                          </p:val>
                                        </p:tav>
                                        <p:tav tm="100000">
                                          <p:val>
                                            <p:strVal val="#ppt_h"/>
                                          </p:val>
                                        </p:tav>
                                      </p:tavLst>
                                    </p:anim>
                                    <p:animEffect transition="in" filter="fade">
                                      <p:cBhvr>
                                        <p:cTn id="14" dur="500"/>
                                        <p:tgtEl>
                                          <p:spTgt spid="7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504" name="Rectangle 503"/>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617" name="Freeform 61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8" name="Picture 617"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619" name="Picture 618"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60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606" name="TextBox 6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614" name="Snip Single Corner Rectangle 6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5" name="Rounded Rectangle 6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6" name="Curved Left Arrow 6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612" name="TextBox 6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613" name="TextBox 612"/>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609" name="TextBox 6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610" name="TextBox 6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611" name="TextBox 6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605" name="Picture 604"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600" name="Picture 599"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596" name="Freeform 595"/>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7" name="Picture 596"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598" name="Picture 597"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58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585" name="TextBox 584"/>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593" name="Snip Single Corner Rectangle 59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4" name="Rounded Rectangle 593"/>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5" name="Curved Left Arrow 594"/>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591" name="TextBox 590"/>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92" name="TextBox 591"/>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588" name="TextBox 587"/>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89" name="TextBox 588"/>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90" name="TextBox 589"/>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578"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579" name="Picture 578"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580" name="Picture 579"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573" name="Freeform 57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4" name="Picture 573"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575" name="Picture 57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5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562" name="TextBox 561"/>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570" name="Snip Single Corner Rectangle 56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1" name="Rounded Rectangle 57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2" name="Curved Left Arrow 57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568" name="TextBox 5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69" name="TextBox 568"/>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565" name="TextBox 5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66" name="TextBox 5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67" name="TextBox 56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561" name="Picture 56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56" name="Picture 555"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552" name="Freeform 5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53" name="Picture 55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554" name="Picture 55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38" name="Group 453"/>
                <p:cNvGrpSpPr/>
                <p:nvPr/>
              </p:nvGrpSpPr>
              <p:grpSpPr>
                <a:xfrm>
                  <a:off x="2026920" y="5722620"/>
                  <a:ext cx="5212080" cy="594360"/>
                  <a:chOff x="1935480" y="5989320"/>
                  <a:chExt cx="5212080" cy="594360"/>
                </a:xfrm>
              </p:grpSpPr>
              <p:pic>
                <p:nvPicPr>
                  <p:cNvPr id="5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43" name="Group 354"/>
                  <p:cNvGrpSpPr/>
                  <p:nvPr/>
                </p:nvGrpSpPr>
                <p:grpSpPr>
                  <a:xfrm>
                    <a:off x="2506980" y="5989320"/>
                    <a:ext cx="4640580" cy="570460"/>
                    <a:chOff x="2506980" y="5349240"/>
                    <a:chExt cx="4640580" cy="570460"/>
                  </a:xfrm>
                </p:grpSpPr>
                <p:sp>
                  <p:nvSpPr>
                    <p:cNvPr id="541" name="TextBox 5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45" name="Group 122"/>
                    <p:cNvGrpSpPr/>
                    <p:nvPr/>
                  </p:nvGrpSpPr>
                  <p:grpSpPr>
                    <a:xfrm>
                      <a:off x="6497224" y="5349240"/>
                      <a:ext cx="223616" cy="186778"/>
                      <a:chOff x="5842673" y="3935369"/>
                      <a:chExt cx="223616" cy="186778"/>
                    </a:xfrm>
                  </p:grpSpPr>
                  <p:sp>
                    <p:nvSpPr>
                      <p:cNvPr id="549" name="Snip Single Corner Rectangle 5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0" name="Rounded Rectangle 5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1" name="Curved Left Arrow 5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47" name="Group 197"/>
                    <p:cNvGrpSpPr/>
                    <p:nvPr/>
                  </p:nvGrpSpPr>
                  <p:grpSpPr>
                    <a:xfrm>
                      <a:off x="2508726" y="5611923"/>
                      <a:ext cx="1354613" cy="307777"/>
                      <a:chOff x="2645673" y="1897291"/>
                      <a:chExt cx="1066876" cy="322869"/>
                    </a:xfrm>
                  </p:grpSpPr>
                  <p:sp>
                    <p:nvSpPr>
                      <p:cNvPr id="547" name="TextBox 5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48" name="TextBox 54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544" name="TextBox 5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45" name="TextBox 5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46" name="TextBox 5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540" name="Picture 5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3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534" name="Picture 53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535" name="Picture 53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53" name="Group 329"/>
            <p:cNvGrpSpPr/>
            <p:nvPr/>
          </p:nvGrpSpPr>
          <p:grpSpPr>
            <a:xfrm>
              <a:off x="1828800" y="2538422"/>
              <a:ext cx="5478780" cy="482398"/>
              <a:chOff x="1828800" y="2842260"/>
              <a:chExt cx="5410200" cy="482398"/>
            </a:xfrm>
          </p:grpSpPr>
          <p:grpSp>
            <p:nvGrpSpPr>
              <p:cNvPr id="756" name="Group 327"/>
              <p:cNvGrpSpPr/>
              <p:nvPr/>
            </p:nvGrpSpPr>
            <p:grpSpPr>
              <a:xfrm>
                <a:off x="1828800" y="2876548"/>
                <a:ext cx="5408319" cy="448110"/>
                <a:chOff x="1828800" y="2876548"/>
                <a:chExt cx="5408319" cy="448110"/>
              </a:xfrm>
            </p:grpSpPr>
            <p:grpSp>
              <p:nvGrpSpPr>
                <p:cNvPr id="761" name="Group 102"/>
                <p:cNvGrpSpPr/>
                <p:nvPr/>
              </p:nvGrpSpPr>
              <p:grpSpPr>
                <a:xfrm>
                  <a:off x="1828800" y="3055620"/>
                  <a:ext cx="5379296" cy="269038"/>
                  <a:chOff x="1907091" y="3385870"/>
                  <a:chExt cx="4486632" cy="177144"/>
                </a:xfrm>
              </p:grpSpPr>
              <p:sp>
                <p:nvSpPr>
                  <p:cNvPr id="530" name="Rectangle 52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1" name="Straight Connector 53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63" name="Group 326"/>
                <p:cNvGrpSpPr/>
                <p:nvPr/>
              </p:nvGrpSpPr>
              <p:grpSpPr>
                <a:xfrm>
                  <a:off x="1833660" y="2876548"/>
                  <a:ext cx="5403459" cy="200055"/>
                  <a:chOff x="1833660" y="2876548"/>
                  <a:chExt cx="5403459" cy="200055"/>
                </a:xfrm>
              </p:grpSpPr>
              <p:grpSp>
                <p:nvGrpSpPr>
                  <p:cNvPr id="766" name="Group 354"/>
                  <p:cNvGrpSpPr/>
                  <p:nvPr/>
                </p:nvGrpSpPr>
                <p:grpSpPr>
                  <a:xfrm>
                    <a:off x="1833660" y="2876548"/>
                    <a:ext cx="5403459" cy="200055"/>
                    <a:chOff x="1903510" y="2426191"/>
                    <a:chExt cx="5403459" cy="200055"/>
                  </a:xfrm>
                </p:grpSpPr>
                <p:sp>
                  <p:nvSpPr>
                    <p:cNvPr id="522" name="Rectangle 52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72" name="Group 174"/>
                    <p:cNvGrpSpPr/>
                    <p:nvPr/>
                  </p:nvGrpSpPr>
                  <p:grpSpPr>
                    <a:xfrm>
                      <a:off x="2514600" y="2426191"/>
                      <a:ext cx="4114800" cy="200055"/>
                      <a:chOff x="2514600" y="3445187"/>
                      <a:chExt cx="4114800" cy="200055"/>
                    </a:xfrm>
                  </p:grpSpPr>
                  <p:sp>
                    <p:nvSpPr>
                      <p:cNvPr id="526" name="TextBox 52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527" name="TextBox 52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528" name="TextBox 52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529" name="TextBox 52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524" name="Right Triangle 52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5" name="Picture 52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73" name="Group 324"/>
                  <p:cNvGrpSpPr/>
                  <p:nvPr/>
                </p:nvGrpSpPr>
                <p:grpSpPr>
                  <a:xfrm>
                    <a:off x="2215956" y="2899192"/>
                    <a:ext cx="4577786" cy="148934"/>
                    <a:chOff x="2215956" y="2899073"/>
                    <a:chExt cx="4577786" cy="177809"/>
                  </a:xfrm>
                </p:grpSpPr>
                <p:cxnSp>
                  <p:nvCxnSpPr>
                    <p:cNvPr id="517" name="Straight Connector 51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516" name="Picture 51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511" name="Rectangle 51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74" name="Group 619"/>
          <p:cNvGrpSpPr/>
          <p:nvPr/>
        </p:nvGrpSpPr>
        <p:grpSpPr>
          <a:xfrm>
            <a:off x="1908266" y="2327032"/>
            <a:ext cx="4953544" cy="978142"/>
            <a:chOff x="1908266" y="2327032"/>
            <a:chExt cx="4953544" cy="978142"/>
          </a:xfrm>
        </p:grpSpPr>
        <p:grpSp>
          <p:nvGrpSpPr>
            <p:cNvPr id="775" name="Group 171"/>
            <p:cNvGrpSpPr/>
            <p:nvPr/>
          </p:nvGrpSpPr>
          <p:grpSpPr>
            <a:xfrm flipH="1" flipV="1">
              <a:off x="6811924" y="3020452"/>
              <a:ext cx="49886" cy="57273"/>
              <a:chOff x="6811924" y="2893331"/>
              <a:chExt cx="49886" cy="57273"/>
            </a:xfrm>
          </p:grpSpPr>
          <p:sp>
            <p:nvSpPr>
              <p:cNvPr id="652" name="Chevron 651"/>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53" name="Chevron 652"/>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76" name="Group 426"/>
            <p:cNvGrpSpPr/>
            <p:nvPr/>
          </p:nvGrpSpPr>
          <p:grpSpPr>
            <a:xfrm>
              <a:off x="1908266" y="2327032"/>
              <a:ext cx="4841404" cy="978142"/>
              <a:chOff x="1908266" y="2327032"/>
              <a:chExt cx="4841404" cy="978142"/>
            </a:xfrm>
          </p:grpSpPr>
          <p:sp>
            <p:nvSpPr>
              <p:cNvPr id="646" name="Rectangle 645"/>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647" name="Picture 646"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648" name="Rectangle 647"/>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49" name="Rectangle 648"/>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50" name="TextBox 649"/>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651" name="TextBox 650"/>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777" name="Group 1054"/>
            <p:cNvGrpSpPr/>
            <p:nvPr/>
          </p:nvGrpSpPr>
          <p:grpSpPr>
            <a:xfrm>
              <a:off x="4973955" y="3028950"/>
              <a:ext cx="1692931" cy="200055"/>
              <a:chOff x="4907280" y="3535680"/>
              <a:chExt cx="1692931" cy="200055"/>
            </a:xfrm>
          </p:grpSpPr>
          <p:sp>
            <p:nvSpPr>
              <p:cNvPr id="643" name="Rectangle 642"/>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644" name="Rectangle 643"/>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645" name="TextBox 644"/>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778" name="Group 193"/>
            <p:cNvGrpSpPr/>
            <p:nvPr/>
          </p:nvGrpSpPr>
          <p:grpSpPr>
            <a:xfrm>
              <a:off x="2202180" y="2471918"/>
              <a:ext cx="2369820" cy="215444"/>
              <a:chOff x="198997" y="2809696"/>
              <a:chExt cx="2369820" cy="215444"/>
            </a:xfrm>
          </p:grpSpPr>
          <p:sp>
            <p:nvSpPr>
              <p:cNvPr id="639" name="Rectangle 63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640" name="Oval 63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641" name="Rectangle 64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642" name="Oval 64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79" name="Group 99"/>
          <p:cNvGrpSpPr/>
          <p:nvPr/>
        </p:nvGrpSpPr>
        <p:grpSpPr>
          <a:xfrm>
            <a:off x="6967097" y="1424351"/>
            <a:ext cx="2004059" cy="5052648"/>
            <a:chOff x="6987543" y="2095262"/>
            <a:chExt cx="2004059" cy="5052648"/>
          </a:xfrm>
        </p:grpSpPr>
        <p:sp>
          <p:nvSpPr>
            <p:cNvPr id="655"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656" name="Rectangle 655"/>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57" name="Picture 656" descr="soft treatment.png"/>
            <p:cNvPicPr>
              <a:picLocks noChangeAspect="1"/>
            </p:cNvPicPr>
            <p:nvPr/>
          </p:nvPicPr>
          <p:blipFill>
            <a:blip r:embed="rId16"/>
            <a:srcRect l="5507" t="14507" r="3913"/>
            <a:stretch>
              <a:fillRect/>
            </a:stretch>
          </p:blipFill>
          <p:spPr>
            <a:xfrm rot="5400000">
              <a:off x="6493745" y="4058691"/>
              <a:ext cx="3171826" cy="1435724"/>
            </a:xfrm>
            <a:prstGeom prst="rect">
              <a:avLst/>
            </a:prstGeom>
          </p:spPr>
        </p:pic>
        <p:sp>
          <p:nvSpPr>
            <p:cNvPr id="658" name="Rectangle 65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659" name="Rectangle 65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660" name="Rectangle 65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661" name="Rectangle 66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662" name="Rectangle 66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66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664" name="Round Same Side Corner Rectangle 66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665" name="Rectangle 66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66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667" name="Rectangle 66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780" name="Group 262"/>
          <p:cNvGrpSpPr/>
          <p:nvPr/>
        </p:nvGrpSpPr>
        <p:grpSpPr>
          <a:xfrm>
            <a:off x="6986565" y="1430543"/>
            <a:ext cx="2081235" cy="1081895"/>
            <a:chOff x="6671197" y="2137889"/>
            <a:chExt cx="2166294" cy="1081895"/>
          </a:xfrm>
        </p:grpSpPr>
        <p:sp>
          <p:nvSpPr>
            <p:cNvPr id="669" name="Rectangle 668"/>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81" name="Group 367"/>
            <p:cNvGrpSpPr/>
            <p:nvPr/>
          </p:nvGrpSpPr>
          <p:grpSpPr>
            <a:xfrm>
              <a:off x="6741418" y="2582780"/>
              <a:ext cx="2096073" cy="637004"/>
              <a:chOff x="6741401" y="2582780"/>
              <a:chExt cx="2096067" cy="637004"/>
            </a:xfrm>
          </p:grpSpPr>
          <p:sp>
            <p:nvSpPr>
              <p:cNvPr id="671" name="Round Same Side Corner Rectangle 67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672" name="Rectangle 671"/>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673" name="Rectangle 672"/>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674" name="Picture 673" descr="officelive.png"/>
          <p:cNvPicPr>
            <a:picLocks noChangeAspect="1"/>
          </p:cNvPicPr>
          <p:nvPr/>
        </p:nvPicPr>
        <p:blipFill>
          <a:blip r:embed="rId19"/>
          <a:stretch>
            <a:fillRect/>
          </a:stretch>
        </p:blipFill>
        <p:spPr>
          <a:xfrm>
            <a:off x="7077314" y="1917870"/>
            <a:ext cx="624161" cy="189618"/>
          </a:xfrm>
          <a:prstGeom prst="rect">
            <a:avLst/>
          </a:prstGeom>
        </p:spPr>
      </p:pic>
      <p:sp>
        <p:nvSpPr>
          <p:cNvPr id="675" name="Round Same Side Corner Rectangle 674"/>
          <p:cNvSpPr/>
          <p:nvPr/>
        </p:nvSpPr>
        <p:spPr>
          <a:xfrm>
            <a:off x="7052826"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6" name="Picture 675" descr="outlook.png"/>
          <p:cNvPicPr>
            <a:picLocks noChangeAspect="1"/>
          </p:cNvPicPr>
          <p:nvPr/>
        </p:nvPicPr>
        <p:blipFill>
          <a:blip r:embed="rId20"/>
          <a:stretch>
            <a:fillRect/>
          </a:stretch>
        </p:blipFill>
        <p:spPr>
          <a:xfrm>
            <a:off x="7100451" y="2133552"/>
            <a:ext cx="537482" cy="163286"/>
          </a:xfrm>
          <a:prstGeom prst="rect">
            <a:avLst/>
          </a:prstGeom>
        </p:spPr>
      </p:pic>
      <p:sp>
        <p:nvSpPr>
          <p:cNvPr id="677" name="Round Same Side Corner Rectangle 676"/>
          <p:cNvSpPr/>
          <p:nvPr/>
        </p:nvSpPr>
        <p:spPr>
          <a:xfrm>
            <a:off x="7891026"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8" name="Picture 677" descr="linkedin.png"/>
          <p:cNvPicPr>
            <a:picLocks noChangeAspect="1"/>
          </p:cNvPicPr>
          <p:nvPr/>
        </p:nvPicPr>
        <p:blipFill>
          <a:blip r:embed="rId21"/>
          <a:stretch>
            <a:fillRect/>
          </a:stretch>
        </p:blipFill>
        <p:spPr>
          <a:xfrm>
            <a:off x="7929126" y="2133963"/>
            <a:ext cx="537482" cy="163285"/>
          </a:xfrm>
          <a:prstGeom prst="rect">
            <a:avLst/>
          </a:prstGeom>
        </p:spPr>
      </p:pic>
      <p:sp>
        <p:nvSpPr>
          <p:cNvPr id="679" name="Rectangle 678"/>
          <p:cNvSpPr/>
          <p:nvPr/>
        </p:nvSpPr>
        <p:spPr>
          <a:xfrm rot="16200000">
            <a:off x="8483746"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0" name="Round Same Side Corner Rectangle 679"/>
          <p:cNvSpPr/>
          <p:nvPr/>
        </p:nvSpPr>
        <p:spPr>
          <a:xfrm>
            <a:off x="7052826"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681" name="Round Same Side Corner Rectangle 680"/>
          <p:cNvSpPr/>
          <p:nvPr/>
        </p:nvSpPr>
        <p:spPr>
          <a:xfrm>
            <a:off x="7891026"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82" name="Picture 681" descr="yahoo.png"/>
          <p:cNvPicPr>
            <a:picLocks noChangeAspect="1"/>
          </p:cNvPicPr>
          <p:nvPr/>
        </p:nvPicPr>
        <p:blipFill>
          <a:blip r:embed="rId22"/>
          <a:stretch>
            <a:fillRect/>
          </a:stretch>
        </p:blipFill>
        <p:spPr>
          <a:xfrm>
            <a:off x="7095688" y="2357801"/>
            <a:ext cx="537482" cy="163286"/>
          </a:xfrm>
          <a:prstGeom prst="rect">
            <a:avLst/>
          </a:prstGeom>
        </p:spPr>
      </p:pic>
      <p:pic>
        <p:nvPicPr>
          <p:cNvPr id="683" name="Picture 682" descr="facebook.png"/>
          <p:cNvPicPr>
            <a:picLocks noChangeAspect="1"/>
          </p:cNvPicPr>
          <p:nvPr/>
        </p:nvPicPr>
        <p:blipFill>
          <a:blip r:embed="rId23"/>
          <a:stretch>
            <a:fillRect/>
          </a:stretch>
        </p:blipFill>
        <p:spPr>
          <a:xfrm>
            <a:off x="7929126" y="2376852"/>
            <a:ext cx="537482" cy="163285"/>
          </a:xfrm>
          <a:prstGeom prst="rect">
            <a:avLst/>
          </a:prstGeom>
        </p:spPr>
      </p:pic>
      <p:sp>
        <p:nvSpPr>
          <p:cNvPr id="684" name="Rectangle 683"/>
          <p:cNvSpPr/>
          <p:nvPr/>
        </p:nvSpPr>
        <p:spPr>
          <a:xfrm rot="16200000">
            <a:off x="8493267"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6" name="Rectangle 685"/>
          <p:cNvSpPr/>
          <p:nvPr/>
        </p:nvSpPr>
        <p:spPr>
          <a:xfrm rot="16200000">
            <a:off x="7559821"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7" name="Rectangle 686"/>
          <p:cNvSpPr/>
          <p:nvPr/>
        </p:nvSpPr>
        <p:spPr>
          <a:xfrm rot="16200000">
            <a:off x="7601476"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782" name="Group 81"/>
          <p:cNvGrpSpPr/>
          <p:nvPr/>
        </p:nvGrpSpPr>
        <p:grpSpPr>
          <a:xfrm>
            <a:off x="7045130" y="1675777"/>
            <a:ext cx="1656784" cy="176463"/>
            <a:chOff x="7046520" y="2462361"/>
            <a:chExt cx="1656784" cy="176463"/>
          </a:xfrm>
        </p:grpSpPr>
        <p:sp>
          <p:nvSpPr>
            <p:cNvPr id="689" name="Rectangle 68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690" name="Rectangle 68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91" name="Picture 690" descr="glyphs.jpg"/>
            <p:cNvPicPr>
              <a:picLocks noChangeAspect="1"/>
            </p:cNvPicPr>
            <p:nvPr/>
          </p:nvPicPr>
          <p:blipFill>
            <a:blip r:embed="rId24"/>
            <a:srcRect l="45336" t="52046" r="51370" b="43862"/>
            <a:stretch>
              <a:fillRect/>
            </a:stretch>
          </p:blipFill>
          <p:spPr>
            <a:xfrm>
              <a:off x="8555352" y="2478403"/>
              <a:ext cx="134854" cy="152400"/>
            </a:xfrm>
            <a:prstGeom prst="rect">
              <a:avLst/>
            </a:prstGeom>
          </p:spPr>
        </p:pic>
      </p:grpSp>
      <p:sp>
        <p:nvSpPr>
          <p:cNvPr id="692" name="Rectangle 691"/>
          <p:cNvSpPr/>
          <p:nvPr/>
        </p:nvSpPr>
        <p:spPr>
          <a:xfrm>
            <a:off x="7050908"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783" name="Group 281"/>
          <p:cNvGrpSpPr/>
          <p:nvPr/>
        </p:nvGrpSpPr>
        <p:grpSpPr>
          <a:xfrm>
            <a:off x="7080833" y="6046764"/>
            <a:ext cx="1715061" cy="327660"/>
            <a:chOff x="7076511" y="6133465"/>
            <a:chExt cx="1715061" cy="327660"/>
          </a:xfrm>
        </p:grpSpPr>
        <p:sp>
          <p:nvSpPr>
            <p:cNvPr id="694" name="Rectangle 693"/>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784" name="Group 160"/>
            <p:cNvGrpSpPr/>
            <p:nvPr/>
          </p:nvGrpSpPr>
          <p:grpSpPr>
            <a:xfrm>
              <a:off x="8072099" y="6216014"/>
              <a:ext cx="557551" cy="171214"/>
              <a:chOff x="5638800" y="2628900"/>
              <a:chExt cx="609600" cy="180989"/>
            </a:xfrm>
          </p:grpSpPr>
          <p:sp>
            <p:nvSpPr>
              <p:cNvPr id="700" name="Rectangle 69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701" name="Rectangle 700"/>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785" name="Group 18"/>
            <p:cNvGrpSpPr/>
            <p:nvPr/>
          </p:nvGrpSpPr>
          <p:grpSpPr>
            <a:xfrm>
              <a:off x="7309011" y="6215983"/>
              <a:ext cx="670101" cy="171236"/>
              <a:chOff x="5520951" y="3048000"/>
              <a:chExt cx="732657" cy="181014"/>
            </a:xfrm>
          </p:grpSpPr>
          <p:sp>
            <p:nvSpPr>
              <p:cNvPr id="698" name="Rectangle 697"/>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699" name="Rectangle 698"/>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697" name="TextBox 696"/>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a:t>
              </a:r>
            </a:p>
          </p:txBody>
        </p:sp>
      </p:grpSp>
      <p:grpSp>
        <p:nvGrpSpPr>
          <p:cNvPr id="786" name="Group 324"/>
          <p:cNvGrpSpPr/>
          <p:nvPr/>
        </p:nvGrpSpPr>
        <p:grpSpPr>
          <a:xfrm>
            <a:off x="7050908" y="1898432"/>
            <a:ext cx="1804747" cy="759936"/>
            <a:chOff x="7046586" y="2655305"/>
            <a:chExt cx="1804747" cy="759936"/>
          </a:xfrm>
        </p:grpSpPr>
        <p:sp>
          <p:nvSpPr>
            <p:cNvPr id="706" name="Rectangle 70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14" name="Rectangle 713"/>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71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719" name="Round Same Side Corner Rectangle 718"/>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720" name="Rectangle 719"/>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72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724" name="Picture 723" descr="officelive.png"/>
            <p:cNvPicPr>
              <a:picLocks noChangeAspect="1"/>
            </p:cNvPicPr>
            <p:nvPr/>
          </p:nvPicPr>
          <p:blipFill>
            <a:blip r:embed="rId19"/>
            <a:stretch>
              <a:fillRect/>
            </a:stretch>
          </p:blipFill>
          <p:spPr>
            <a:xfrm>
              <a:off x="7080612" y="2674743"/>
              <a:ext cx="624161" cy="189618"/>
            </a:xfrm>
            <a:prstGeom prst="rect">
              <a:avLst/>
            </a:prstGeom>
          </p:spPr>
        </p:pic>
        <p:sp>
          <p:nvSpPr>
            <p:cNvPr id="725" name="Round Same Side Corner Rectangle 724"/>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26" name="Round Same Side Corner Rectangle 725"/>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27" name="Picture 726" descr="linkedin.png"/>
            <p:cNvPicPr>
              <a:picLocks noChangeAspect="1"/>
            </p:cNvPicPr>
            <p:nvPr/>
          </p:nvPicPr>
          <p:blipFill>
            <a:blip r:embed="rId21"/>
            <a:stretch>
              <a:fillRect/>
            </a:stretch>
          </p:blipFill>
          <p:spPr>
            <a:xfrm>
              <a:off x="7924804" y="2890836"/>
              <a:ext cx="537482" cy="163285"/>
            </a:xfrm>
            <a:prstGeom prst="rect">
              <a:avLst/>
            </a:prstGeom>
          </p:spPr>
        </p:pic>
        <p:sp>
          <p:nvSpPr>
            <p:cNvPr id="728" name="Rectangle 727"/>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729" name="Round Same Side Corner Rectangle 728"/>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30" name="Round Same Side Corner Rectangle 729"/>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31" name="Picture 730" descr="yahoo.png"/>
            <p:cNvPicPr>
              <a:picLocks noChangeAspect="1"/>
            </p:cNvPicPr>
            <p:nvPr/>
          </p:nvPicPr>
          <p:blipFill>
            <a:blip r:embed="rId22"/>
            <a:stretch>
              <a:fillRect/>
            </a:stretch>
          </p:blipFill>
          <p:spPr>
            <a:xfrm>
              <a:off x="7091366" y="3114674"/>
              <a:ext cx="537482" cy="163286"/>
            </a:xfrm>
            <a:prstGeom prst="rect">
              <a:avLst/>
            </a:prstGeom>
          </p:spPr>
        </p:pic>
        <p:pic>
          <p:nvPicPr>
            <p:cNvPr id="732" name="Picture 731" descr="facebook.png"/>
            <p:cNvPicPr>
              <a:picLocks noChangeAspect="1"/>
            </p:cNvPicPr>
            <p:nvPr/>
          </p:nvPicPr>
          <p:blipFill>
            <a:blip r:embed="rId23"/>
            <a:stretch>
              <a:fillRect/>
            </a:stretch>
          </p:blipFill>
          <p:spPr>
            <a:xfrm>
              <a:off x="7105650" y="2895600"/>
              <a:ext cx="537482" cy="163285"/>
            </a:xfrm>
            <a:prstGeom prst="rect">
              <a:avLst/>
            </a:prstGeom>
          </p:spPr>
        </p:pic>
        <p:sp>
          <p:nvSpPr>
            <p:cNvPr id="733" name="Rectangle 732"/>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sp>
          <p:nvSpPr>
            <p:cNvPr id="734" name="Rectangle 733"/>
            <p:cNvSpPr/>
            <p:nvPr/>
          </p:nvSpPr>
          <p:spPr>
            <a:xfrm>
              <a:off x="8412480"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a:t>
              </a:r>
            </a:p>
          </p:txBody>
        </p:sp>
        <p:sp>
          <p:nvSpPr>
            <p:cNvPr id="735" name="Rectangle 73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736" name="Cross 73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737" name="Rectangle 736"/>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grpSp>
      <p:grpSp>
        <p:nvGrpSpPr>
          <p:cNvPr id="787" name="Group 494"/>
          <p:cNvGrpSpPr/>
          <p:nvPr/>
        </p:nvGrpSpPr>
        <p:grpSpPr>
          <a:xfrm>
            <a:off x="7016374" y="2609850"/>
            <a:ext cx="2051426" cy="395633"/>
            <a:chOff x="7092574" y="3400544"/>
            <a:chExt cx="2051426" cy="395633"/>
          </a:xfrm>
        </p:grpSpPr>
        <p:sp>
          <p:nvSpPr>
            <p:cNvPr id="739" name="Rectangle 738"/>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740" name="Rectangle 739"/>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41" name="Rectangle 740"/>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742" name="Rectangle 741"/>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2 Filtered Results</a:t>
              </a:r>
            </a:p>
          </p:txBody>
        </p:sp>
      </p:grpSp>
      <p:sp>
        <p:nvSpPr>
          <p:cNvPr id="744" name="Rectangle 743"/>
          <p:cNvSpPr/>
          <p:nvPr/>
        </p:nvSpPr>
        <p:spPr>
          <a:xfrm>
            <a:off x="7000875" y="1670506"/>
            <a:ext cx="344966" cy="215444"/>
          </a:xfrm>
          <a:prstGeom prst="rect">
            <a:avLst/>
          </a:prstGeom>
        </p:spPr>
        <p:txBody>
          <a:bodyPr wrap="none">
            <a:spAutoFit/>
          </a:bodyPr>
          <a:lstStyle/>
          <a:p>
            <a:r>
              <a:rPr lang="en-US" sz="800" dirty="0" err="1">
                <a:solidFill>
                  <a:schemeClr val="tx2">
                    <a:lumMod val="75000"/>
                  </a:schemeClr>
                </a:solidFill>
                <a:latin typeface="Segoe UI" pitchFamily="34" charset="0"/>
              </a:rPr>
              <a:t>Jerr</a:t>
            </a:r>
            <a:endParaRPr lang="en-US" sz="800" dirty="0">
              <a:solidFill>
                <a:schemeClr val="tx2">
                  <a:lumMod val="75000"/>
                </a:schemeClr>
              </a:solidFill>
              <a:latin typeface="Segoe UI" pitchFamily="34" charset="0"/>
            </a:endParaRPr>
          </a:p>
        </p:txBody>
      </p:sp>
      <p:grpSp>
        <p:nvGrpSpPr>
          <p:cNvPr id="788" name="Group 744"/>
          <p:cNvGrpSpPr/>
          <p:nvPr/>
        </p:nvGrpSpPr>
        <p:grpSpPr>
          <a:xfrm>
            <a:off x="7190014" y="2952750"/>
            <a:ext cx="1973036" cy="641767"/>
            <a:chOff x="7190014" y="3793073"/>
            <a:chExt cx="1973036" cy="641767"/>
          </a:xfrm>
        </p:grpSpPr>
        <p:pic>
          <p:nvPicPr>
            <p:cNvPr id="746" name="Picture 2" descr="http://tbn0.google.com/images?q=tbn:uGgAiSxoOpyvFM:http://www.pep-web.org/document.php%3Fid%3Dapa.049.1104.jpg">
              <a:hlinkClick r:id="rId25"/>
            </p:cNvPr>
            <p:cNvPicPr>
              <a:picLocks noChangeAspect="1" noChangeArrowheads="1"/>
            </p:cNvPicPr>
            <p:nvPr/>
          </p:nvPicPr>
          <p:blipFill>
            <a:blip r:embed="rId26">
              <a:duotone>
                <a:schemeClr val="accent1">
                  <a:shade val="45000"/>
                  <a:satMod val="135000"/>
                </a:schemeClr>
                <a:prstClr val="white"/>
              </a:duotone>
            </a:blip>
            <a:stretch>
              <a:fillRect/>
            </a:stretch>
          </p:blipFill>
          <p:spPr bwMode="auto">
            <a:xfrm>
              <a:off x="7190014" y="3869406"/>
              <a:ext cx="495578" cy="495578"/>
            </a:xfrm>
            <a:prstGeom prst="rect">
              <a:avLst/>
            </a:prstGeom>
            <a:noFill/>
            <a:ln>
              <a:solidFill>
                <a:schemeClr val="tx2">
                  <a:lumMod val="40000"/>
                  <a:lumOff val="60000"/>
                </a:schemeClr>
              </a:solidFill>
            </a:ln>
          </p:spPr>
        </p:pic>
        <p:grpSp>
          <p:nvGrpSpPr>
            <p:cNvPr id="789" name="Group 98"/>
            <p:cNvGrpSpPr/>
            <p:nvPr/>
          </p:nvGrpSpPr>
          <p:grpSpPr>
            <a:xfrm>
              <a:off x="7650480" y="3991308"/>
              <a:ext cx="1188720" cy="443532"/>
              <a:chOff x="7650480" y="3960828"/>
              <a:chExt cx="1188720" cy="443532"/>
            </a:xfrm>
          </p:grpSpPr>
          <p:sp>
            <p:nvSpPr>
              <p:cNvPr id="749" name="TextBox 74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750" name="TextBox 74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751" name="TextBox 750"/>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752" name="Oval 751"/>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748" name="TextBox 747"/>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a:t>
              </a:r>
              <a:r>
                <a:rPr lang="en-US" sz="900" baseline="0" dirty="0" err="1">
                  <a:latin typeface="Segoe UI" pitchFamily="34" charset="0"/>
                  <a:cs typeface="Segoe UI" pitchFamily="34" charset="0"/>
                </a:rPr>
                <a:t>Orman</a:t>
              </a:r>
              <a:endParaRPr lang="en-US" sz="900" dirty="0">
                <a:latin typeface="Segoe UI" pitchFamily="34" charset="0"/>
                <a:cs typeface="Segoe UI" pitchFamily="34" charset="0"/>
              </a:endParaRPr>
            </a:p>
          </p:txBody>
        </p:sp>
      </p:grpSp>
      <p:grpSp>
        <p:nvGrpSpPr>
          <p:cNvPr id="790" name="Group 752"/>
          <p:cNvGrpSpPr/>
          <p:nvPr/>
        </p:nvGrpSpPr>
        <p:grpSpPr>
          <a:xfrm>
            <a:off x="7188490" y="3567250"/>
            <a:ext cx="1974560" cy="638439"/>
            <a:chOff x="7188490" y="4407573"/>
            <a:chExt cx="1974560" cy="638439"/>
          </a:xfrm>
        </p:grpSpPr>
        <p:sp>
          <p:nvSpPr>
            <p:cNvPr id="754" name="TextBox 753"/>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Roman</a:t>
              </a:r>
              <a:endParaRPr lang="en-US" sz="900" dirty="0">
                <a:latin typeface="Segoe UI" pitchFamily="34" charset="0"/>
                <a:cs typeface="Segoe UI" pitchFamily="34" charset="0"/>
              </a:endParaRPr>
            </a:p>
          </p:txBody>
        </p:sp>
        <p:pic>
          <p:nvPicPr>
            <p:cNvPr id="755" name="Picture 4" descr="http://tbn0.google.com/images?q=tbn:MHG7J1i-dZSnfM:http://www.icmb.utexas.edu/images/upload/DirectoryID_3096/128_mariaperson_2006.jpg">
              <a:hlinkClick r:id="rId27"/>
            </p:cNvPr>
            <p:cNvPicPr>
              <a:picLocks noChangeAspect="1" noChangeArrowheads="1"/>
            </p:cNvPicPr>
            <p:nvPr/>
          </p:nvPicPr>
          <p:blipFill>
            <a:blip r:embed="rId28">
              <a:duotone>
                <a:schemeClr val="accent1">
                  <a:shade val="45000"/>
                  <a:satMod val="135000"/>
                </a:schemeClr>
                <a:prstClr val="white"/>
              </a:duotone>
            </a:blip>
            <a:stretch>
              <a:fillRect/>
            </a:stretch>
          </p:blipFill>
          <p:spPr bwMode="auto">
            <a:xfrm>
              <a:off x="7188490" y="4477785"/>
              <a:ext cx="484740" cy="484740"/>
            </a:xfrm>
            <a:prstGeom prst="rect">
              <a:avLst/>
            </a:prstGeom>
            <a:noFill/>
            <a:ln>
              <a:solidFill>
                <a:schemeClr val="tx2">
                  <a:lumMod val="40000"/>
                  <a:lumOff val="60000"/>
                </a:schemeClr>
              </a:solidFill>
            </a:ln>
          </p:spPr>
        </p:pic>
        <p:grpSp>
          <p:nvGrpSpPr>
            <p:cNvPr id="791" name="Group 100"/>
            <p:cNvGrpSpPr/>
            <p:nvPr/>
          </p:nvGrpSpPr>
          <p:grpSpPr>
            <a:xfrm>
              <a:off x="7650480" y="4602480"/>
              <a:ext cx="1188720" cy="443532"/>
              <a:chOff x="7650480" y="3960828"/>
              <a:chExt cx="1188720" cy="443532"/>
            </a:xfrm>
          </p:grpSpPr>
          <p:sp>
            <p:nvSpPr>
              <p:cNvPr id="757" name="TextBox 756"/>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758" name="TextBox 757"/>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759" name="TextBox 758"/>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760" name="Oval 759"/>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92" name="Group 295"/>
          <p:cNvGrpSpPr/>
          <p:nvPr/>
        </p:nvGrpSpPr>
        <p:grpSpPr>
          <a:xfrm>
            <a:off x="8895706" y="0"/>
            <a:ext cx="248294" cy="6858000"/>
            <a:chOff x="8895706" y="0"/>
            <a:chExt cx="248294" cy="6858000"/>
          </a:xfrm>
        </p:grpSpPr>
        <p:pic>
          <p:nvPicPr>
            <p:cNvPr id="762" name="Picture 761" descr="Picture1.png"/>
            <p:cNvPicPr>
              <a:picLocks noChangeAspect="1"/>
            </p:cNvPicPr>
            <p:nvPr/>
          </p:nvPicPr>
          <p:blipFill>
            <a:blip r:embed="rId29"/>
            <a:srcRect l="98332"/>
            <a:stretch>
              <a:fillRect/>
            </a:stretch>
          </p:blipFill>
          <p:spPr>
            <a:xfrm>
              <a:off x="8991600" y="0"/>
              <a:ext cx="152400" cy="6858000"/>
            </a:xfrm>
            <a:prstGeom prst="rect">
              <a:avLst/>
            </a:prstGeom>
          </p:spPr>
        </p:pic>
        <p:grpSp>
          <p:nvGrpSpPr>
            <p:cNvPr id="793" name="Group 61"/>
            <p:cNvGrpSpPr/>
            <p:nvPr/>
          </p:nvGrpSpPr>
          <p:grpSpPr>
            <a:xfrm>
              <a:off x="8895706" y="884207"/>
              <a:ext cx="164592" cy="5623560"/>
              <a:chOff x="8901933" y="884725"/>
              <a:chExt cx="164592" cy="5623560"/>
            </a:xfrm>
          </p:grpSpPr>
          <p:sp>
            <p:nvSpPr>
              <p:cNvPr id="764" name="Rectangle 7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5" name="Rectangle 7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94" name="Group 67"/>
              <p:cNvGrpSpPr/>
              <p:nvPr/>
            </p:nvGrpSpPr>
            <p:grpSpPr>
              <a:xfrm>
                <a:off x="8939993" y="2382966"/>
                <a:ext cx="73152" cy="87341"/>
                <a:chOff x="8939993" y="2382966"/>
                <a:chExt cx="73152" cy="87341"/>
              </a:xfrm>
            </p:grpSpPr>
            <p:sp>
              <p:nvSpPr>
                <p:cNvPr id="769" name="Rounded Rectangle 7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0" name="Rounded Rectangle 7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1" name="Rounded Rectangle 7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67" name="Isosceles Triangle 7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8" name="Isosceles Triangle 7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80" name="Rectangle 279">
            <a:hlinkClick r:id="" action="ppaction://hlinkshowjump?jump=nextslide"/>
          </p:cNvPr>
          <p:cNvSpPr/>
          <p:nvPr/>
        </p:nvSpPr>
        <p:spPr>
          <a:xfrm flipV="1">
            <a:off x="7086600" y="3581400"/>
            <a:ext cx="1676400" cy="63246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795" name="Group 270"/>
          <p:cNvGrpSpPr/>
          <p:nvPr/>
        </p:nvGrpSpPr>
        <p:grpSpPr>
          <a:xfrm>
            <a:off x="5937" y="6522720"/>
            <a:ext cx="9138063" cy="335280"/>
            <a:chOff x="5937" y="6522720"/>
            <a:chExt cx="9138063" cy="335280"/>
          </a:xfrm>
        </p:grpSpPr>
        <p:pic>
          <p:nvPicPr>
            <p:cNvPr id="282" name="Picture 281" descr="Picture1.png"/>
            <p:cNvPicPr>
              <a:picLocks noChangeAspect="1"/>
            </p:cNvPicPr>
            <p:nvPr/>
          </p:nvPicPr>
          <p:blipFill>
            <a:blip r:embed="rId29"/>
            <a:srcRect t="95111"/>
            <a:stretch>
              <a:fillRect/>
            </a:stretch>
          </p:blipFill>
          <p:spPr>
            <a:xfrm>
              <a:off x="5937" y="6522720"/>
              <a:ext cx="9138063" cy="335280"/>
            </a:xfrm>
            <a:prstGeom prst="rect">
              <a:avLst/>
            </a:prstGeom>
          </p:spPr>
        </p:pic>
        <p:pic>
          <p:nvPicPr>
            <p:cNvPr id="283" name="Picture 282" descr="tabe.png"/>
            <p:cNvPicPr>
              <a:picLocks noChangeAspect="1"/>
            </p:cNvPicPr>
            <p:nvPr/>
          </p:nvPicPr>
          <p:blipFill>
            <a:blip r:embed="rId30"/>
            <a:stretch>
              <a:fillRect/>
            </a:stretch>
          </p:blipFill>
          <p:spPr>
            <a:xfrm>
              <a:off x="1333500" y="6582064"/>
              <a:ext cx="1476375" cy="266700"/>
            </a:xfrm>
            <a:prstGeom prst="rect">
              <a:avLst/>
            </a:prstGeom>
          </p:spPr>
        </p:pic>
        <p:pic>
          <p:nvPicPr>
            <p:cNvPr id="284" name="Picture 2"/>
            <p:cNvPicPr>
              <a:picLocks noChangeAspect="1" noChangeArrowheads="1"/>
            </p:cNvPicPr>
            <p:nvPr/>
          </p:nvPicPr>
          <p:blipFill>
            <a:blip r:embed="rId31"/>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796" name="Group 287"/>
          <p:cNvGrpSpPr/>
          <p:nvPr/>
        </p:nvGrpSpPr>
        <p:grpSpPr>
          <a:xfrm>
            <a:off x="4629433" y="2743200"/>
            <a:ext cx="1531815" cy="246221"/>
            <a:chOff x="4629433" y="2743200"/>
            <a:chExt cx="1531815" cy="246221"/>
          </a:xfrm>
        </p:grpSpPr>
        <p:sp>
          <p:nvSpPr>
            <p:cNvPr id="289" name="Rectangle 288"/>
            <p:cNvSpPr/>
            <p:nvPr/>
          </p:nvSpPr>
          <p:spPr>
            <a:xfrm>
              <a:off x="4768689" y="276909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290" name="Oval 289"/>
            <p:cNvSpPr/>
            <p:nvPr/>
          </p:nvSpPr>
          <p:spPr>
            <a:xfrm>
              <a:off x="4679978"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291" name="Rectangle 290"/>
            <p:cNvSpPr/>
            <p:nvPr/>
          </p:nvSpPr>
          <p:spPr>
            <a:xfrm>
              <a:off x="4629433"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797" name="Group 291"/>
          <p:cNvGrpSpPr/>
          <p:nvPr/>
        </p:nvGrpSpPr>
        <p:grpSpPr>
          <a:xfrm>
            <a:off x="2997438" y="2773940"/>
            <a:ext cx="1269762" cy="215444"/>
            <a:chOff x="2997438" y="2773940"/>
            <a:chExt cx="1269762" cy="215444"/>
          </a:xfrm>
        </p:grpSpPr>
        <p:sp>
          <p:nvSpPr>
            <p:cNvPr id="293" name="Rectangle 292"/>
            <p:cNvSpPr/>
            <p:nvPr/>
          </p:nvSpPr>
          <p:spPr>
            <a:xfrm>
              <a:off x="308614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94" name="Oval 293"/>
            <p:cNvSpPr/>
            <p:nvPr/>
          </p:nvSpPr>
          <p:spPr>
            <a:xfrm>
              <a:off x="299743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798" name="Group 294"/>
          <p:cNvGrpSpPr/>
          <p:nvPr/>
        </p:nvGrpSpPr>
        <p:grpSpPr>
          <a:xfrm>
            <a:off x="3716708" y="2769098"/>
            <a:ext cx="1481270" cy="215444"/>
            <a:chOff x="3716708" y="2769098"/>
            <a:chExt cx="1481270" cy="215444"/>
          </a:xfrm>
        </p:grpSpPr>
        <p:sp>
          <p:nvSpPr>
            <p:cNvPr id="296" name="Rectangle 295"/>
            <p:cNvSpPr/>
            <p:nvPr/>
          </p:nvSpPr>
          <p:spPr>
            <a:xfrm>
              <a:off x="3805419" y="2769098"/>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97" name="Oval 296"/>
            <p:cNvSpPr/>
            <p:nvPr/>
          </p:nvSpPr>
          <p:spPr>
            <a:xfrm>
              <a:off x="3716708"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799" name="Group 297"/>
          <p:cNvGrpSpPr/>
          <p:nvPr/>
        </p:nvGrpSpPr>
        <p:grpSpPr>
          <a:xfrm>
            <a:off x="2209800" y="2778368"/>
            <a:ext cx="1246902" cy="215444"/>
            <a:chOff x="2209800" y="2778368"/>
            <a:chExt cx="1246902" cy="215444"/>
          </a:xfrm>
        </p:grpSpPr>
        <p:sp>
          <p:nvSpPr>
            <p:cNvPr id="299" name="Rectangle 298"/>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300" name="Oval 299"/>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01" name="Rectangle 300"/>
          <p:cNvSpPr/>
          <p:nvPr/>
        </p:nvSpPr>
        <p:spPr>
          <a:xfrm>
            <a:off x="5948717" y="2763976"/>
            <a:ext cx="344966" cy="215444"/>
          </a:xfrm>
          <a:prstGeom prst="rect">
            <a:avLst/>
          </a:prstGeom>
        </p:spPr>
        <p:txBody>
          <a:bodyPr wrap="none">
            <a:spAutoFit/>
          </a:bodyPr>
          <a:lstStyle/>
          <a:p>
            <a:r>
              <a:rPr lang="en-US" sz="800" dirty="0" err="1">
                <a:solidFill>
                  <a:srgbClr val="FF0000"/>
                </a:solidFill>
                <a:latin typeface="Segoe UI" pitchFamily="34" charset="0"/>
              </a:rPr>
              <a:t>Jerr</a:t>
            </a:r>
            <a:endParaRPr lang="en-US" sz="800" dirty="0">
              <a:solidFill>
                <a:srgbClr val="FF0000"/>
              </a:solidFill>
              <a:latin typeface="Segoe U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fade">
                                      <p:cBhvr>
                                        <p:cTn id="7" dur="700"/>
                                        <p:tgtEl>
                                          <p:spTgt spid="2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504" name="Rectangle 503"/>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617" name="Freeform 61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8" name="Picture 617"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619" name="Picture 618"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60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606" name="TextBox 6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614" name="Snip Single Corner Rectangle 6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5" name="Rounded Rectangle 6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6" name="Curved Left Arrow 6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612" name="TextBox 6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613" name="TextBox 612"/>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609" name="TextBox 6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610" name="TextBox 6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611" name="TextBox 6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605" name="Picture 604"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600" name="Picture 599"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596" name="Freeform 595"/>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7" name="Picture 596"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598" name="Picture 597"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58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585" name="TextBox 584"/>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593" name="Snip Single Corner Rectangle 59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4" name="Rounded Rectangle 593"/>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5" name="Curved Left Arrow 594"/>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591" name="TextBox 590"/>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92" name="TextBox 591"/>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588" name="TextBox 587"/>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89" name="TextBox 588"/>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90" name="TextBox 589"/>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578"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579" name="Picture 578"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580" name="Picture 579"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573" name="Freeform 57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4" name="Picture 573"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575" name="Picture 57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5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562" name="TextBox 561"/>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570" name="Snip Single Corner Rectangle 56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1" name="Rounded Rectangle 57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2" name="Curved Left Arrow 57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568" name="TextBox 5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69" name="TextBox 568"/>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565" name="TextBox 5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66" name="TextBox 5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67" name="TextBox 56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561" name="Picture 56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56" name="Picture 555"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552" name="Freeform 5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53" name="Picture 55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554" name="Picture 55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38" name="Group 453"/>
                <p:cNvGrpSpPr/>
                <p:nvPr/>
              </p:nvGrpSpPr>
              <p:grpSpPr>
                <a:xfrm>
                  <a:off x="2026920" y="5722620"/>
                  <a:ext cx="5212080" cy="594360"/>
                  <a:chOff x="1935480" y="5989320"/>
                  <a:chExt cx="5212080" cy="594360"/>
                </a:xfrm>
              </p:grpSpPr>
              <p:pic>
                <p:nvPicPr>
                  <p:cNvPr id="5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43" name="Group 354"/>
                  <p:cNvGrpSpPr/>
                  <p:nvPr/>
                </p:nvGrpSpPr>
                <p:grpSpPr>
                  <a:xfrm>
                    <a:off x="2506980" y="5989320"/>
                    <a:ext cx="4640580" cy="570460"/>
                    <a:chOff x="2506980" y="5349240"/>
                    <a:chExt cx="4640580" cy="570460"/>
                  </a:xfrm>
                </p:grpSpPr>
                <p:sp>
                  <p:nvSpPr>
                    <p:cNvPr id="541" name="TextBox 5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45" name="Group 122"/>
                    <p:cNvGrpSpPr/>
                    <p:nvPr/>
                  </p:nvGrpSpPr>
                  <p:grpSpPr>
                    <a:xfrm>
                      <a:off x="6497224" y="5349240"/>
                      <a:ext cx="223616" cy="186778"/>
                      <a:chOff x="5842673" y="3935369"/>
                      <a:chExt cx="223616" cy="186778"/>
                    </a:xfrm>
                  </p:grpSpPr>
                  <p:sp>
                    <p:nvSpPr>
                      <p:cNvPr id="549" name="Snip Single Corner Rectangle 5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0" name="Rounded Rectangle 5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1" name="Curved Left Arrow 5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47" name="Group 197"/>
                    <p:cNvGrpSpPr/>
                    <p:nvPr/>
                  </p:nvGrpSpPr>
                  <p:grpSpPr>
                    <a:xfrm>
                      <a:off x="2508726" y="5611923"/>
                      <a:ext cx="1354613" cy="307777"/>
                      <a:chOff x="2645673" y="1897291"/>
                      <a:chExt cx="1066876" cy="322869"/>
                    </a:xfrm>
                  </p:grpSpPr>
                  <p:sp>
                    <p:nvSpPr>
                      <p:cNvPr id="547" name="TextBox 5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48" name="TextBox 54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544" name="TextBox 5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45" name="TextBox 5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46" name="TextBox 5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540" name="Picture 5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3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534" name="Picture 53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535" name="Picture 53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53" name="Group 329"/>
            <p:cNvGrpSpPr/>
            <p:nvPr/>
          </p:nvGrpSpPr>
          <p:grpSpPr>
            <a:xfrm>
              <a:off x="1828800" y="2538422"/>
              <a:ext cx="5478780" cy="482398"/>
              <a:chOff x="1828800" y="2842260"/>
              <a:chExt cx="5410200" cy="482398"/>
            </a:xfrm>
          </p:grpSpPr>
          <p:grpSp>
            <p:nvGrpSpPr>
              <p:cNvPr id="754" name="Group 327"/>
              <p:cNvGrpSpPr/>
              <p:nvPr/>
            </p:nvGrpSpPr>
            <p:grpSpPr>
              <a:xfrm>
                <a:off x="1828800" y="2876548"/>
                <a:ext cx="5408319" cy="448110"/>
                <a:chOff x="1828800" y="2876548"/>
                <a:chExt cx="5408319" cy="448110"/>
              </a:xfrm>
            </p:grpSpPr>
            <p:grpSp>
              <p:nvGrpSpPr>
                <p:cNvPr id="755" name="Group 102"/>
                <p:cNvGrpSpPr/>
                <p:nvPr/>
              </p:nvGrpSpPr>
              <p:grpSpPr>
                <a:xfrm>
                  <a:off x="1828800" y="3055620"/>
                  <a:ext cx="5379296" cy="269038"/>
                  <a:chOff x="1907091" y="3385870"/>
                  <a:chExt cx="4486632" cy="177144"/>
                </a:xfrm>
              </p:grpSpPr>
              <p:sp>
                <p:nvSpPr>
                  <p:cNvPr id="530" name="Rectangle 52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1" name="Straight Connector 53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56" name="Group 326"/>
                <p:cNvGrpSpPr/>
                <p:nvPr/>
              </p:nvGrpSpPr>
              <p:grpSpPr>
                <a:xfrm>
                  <a:off x="1833660" y="2876548"/>
                  <a:ext cx="5403459" cy="200055"/>
                  <a:chOff x="1833660" y="2876548"/>
                  <a:chExt cx="5403459" cy="200055"/>
                </a:xfrm>
              </p:grpSpPr>
              <p:grpSp>
                <p:nvGrpSpPr>
                  <p:cNvPr id="757" name="Group 354"/>
                  <p:cNvGrpSpPr/>
                  <p:nvPr/>
                </p:nvGrpSpPr>
                <p:grpSpPr>
                  <a:xfrm>
                    <a:off x="1833660" y="2876548"/>
                    <a:ext cx="5403459" cy="200055"/>
                    <a:chOff x="1903510" y="2426191"/>
                    <a:chExt cx="5403459" cy="200055"/>
                  </a:xfrm>
                </p:grpSpPr>
                <p:sp>
                  <p:nvSpPr>
                    <p:cNvPr id="522" name="Rectangle 52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58" name="Group 174"/>
                    <p:cNvGrpSpPr/>
                    <p:nvPr/>
                  </p:nvGrpSpPr>
                  <p:grpSpPr>
                    <a:xfrm>
                      <a:off x="2514600" y="2426191"/>
                      <a:ext cx="4114800" cy="200055"/>
                      <a:chOff x="2514600" y="3445187"/>
                      <a:chExt cx="4114800" cy="200055"/>
                    </a:xfrm>
                  </p:grpSpPr>
                  <p:sp>
                    <p:nvSpPr>
                      <p:cNvPr id="526" name="TextBox 52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527" name="TextBox 52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528" name="TextBox 52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529" name="TextBox 52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524" name="Right Triangle 52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5" name="Picture 52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59" name="Group 324"/>
                  <p:cNvGrpSpPr/>
                  <p:nvPr/>
                </p:nvGrpSpPr>
                <p:grpSpPr>
                  <a:xfrm>
                    <a:off x="2215956" y="2899192"/>
                    <a:ext cx="4577786" cy="148934"/>
                    <a:chOff x="2215956" y="2899073"/>
                    <a:chExt cx="4577786" cy="177809"/>
                  </a:xfrm>
                </p:grpSpPr>
                <p:cxnSp>
                  <p:nvCxnSpPr>
                    <p:cNvPr id="517" name="Straight Connector 51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516" name="Picture 51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511" name="Rectangle 51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60" name="Group 619"/>
          <p:cNvGrpSpPr/>
          <p:nvPr/>
        </p:nvGrpSpPr>
        <p:grpSpPr>
          <a:xfrm>
            <a:off x="1908266" y="2327032"/>
            <a:ext cx="4953544" cy="978142"/>
            <a:chOff x="1908266" y="2327032"/>
            <a:chExt cx="4953544" cy="978142"/>
          </a:xfrm>
        </p:grpSpPr>
        <p:grpSp>
          <p:nvGrpSpPr>
            <p:cNvPr id="761" name="Group 171"/>
            <p:cNvGrpSpPr/>
            <p:nvPr/>
          </p:nvGrpSpPr>
          <p:grpSpPr>
            <a:xfrm flipH="1" flipV="1">
              <a:off x="6811924" y="3020452"/>
              <a:ext cx="49886" cy="57273"/>
              <a:chOff x="6811924" y="2893331"/>
              <a:chExt cx="49886" cy="57273"/>
            </a:xfrm>
          </p:grpSpPr>
          <p:sp>
            <p:nvSpPr>
              <p:cNvPr id="652" name="Chevron 651"/>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53" name="Chevron 652"/>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63" name="Group 426"/>
            <p:cNvGrpSpPr/>
            <p:nvPr/>
          </p:nvGrpSpPr>
          <p:grpSpPr>
            <a:xfrm>
              <a:off x="1908266" y="2327032"/>
              <a:ext cx="4841404" cy="978142"/>
              <a:chOff x="1908266" y="2327032"/>
              <a:chExt cx="4841404" cy="978142"/>
            </a:xfrm>
          </p:grpSpPr>
          <p:sp>
            <p:nvSpPr>
              <p:cNvPr id="646" name="Rectangle 645"/>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647" name="Picture 646"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648" name="Rectangle 647"/>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49" name="Rectangle 648"/>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50" name="TextBox 649"/>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651" name="TextBox 650"/>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766" name="Group 1054"/>
            <p:cNvGrpSpPr/>
            <p:nvPr/>
          </p:nvGrpSpPr>
          <p:grpSpPr>
            <a:xfrm>
              <a:off x="4973955" y="3028950"/>
              <a:ext cx="1692931" cy="200055"/>
              <a:chOff x="4907280" y="3535680"/>
              <a:chExt cx="1692931" cy="200055"/>
            </a:xfrm>
          </p:grpSpPr>
          <p:sp>
            <p:nvSpPr>
              <p:cNvPr id="643" name="Rectangle 642"/>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644" name="Rectangle 643"/>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645" name="TextBox 644"/>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772" name="Group 193"/>
            <p:cNvGrpSpPr/>
            <p:nvPr/>
          </p:nvGrpSpPr>
          <p:grpSpPr>
            <a:xfrm>
              <a:off x="2202180" y="2471918"/>
              <a:ext cx="2369820" cy="215444"/>
              <a:chOff x="198997" y="2809696"/>
              <a:chExt cx="2369820" cy="215444"/>
            </a:xfrm>
          </p:grpSpPr>
          <p:sp>
            <p:nvSpPr>
              <p:cNvPr id="639" name="Rectangle 63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640" name="Oval 63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641" name="Rectangle 64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642" name="Oval 64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73" name="Group 99"/>
          <p:cNvGrpSpPr/>
          <p:nvPr/>
        </p:nvGrpSpPr>
        <p:grpSpPr>
          <a:xfrm>
            <a:off x="6967097" y="1424351"/>
            <a:ext cx="2004059" cy="5052648"/>
            <a:chOff x="6987543" y="2095262"/>
            <a:chExt cx="2004059" cy="5052648"/>
          </a:xfrm>
        </p:grpSpPr>
        <p:sp>
          <p:nvSpPr>
            <p:cNvPr id="655"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656" name="Rectangle 655"/>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57" name="Picture 656" descr="soft treatment.png"/>
            <p:cNvPicPr>
              <a:picLocks noChangeAspect="1"/>
            </p:cNvPicPr>
            <p:nvPr/>
          </p:nvPicPr>
          <p:blipFill>
            <a:blip r:embed="rId16"/>
            <a:srcRect l="5507" t="14507" r="3913"/>
            <a:stretch>
              <a:fillRect/>
            </a:stretch>
          </p:blipFill>
          <p:spPr>
            <a:xfrm rot="5400000">
              <a:off x="6493745" y="4058691"/>
              <a:ext cx="3171826" cy="1435724"/>
            </a:xfrm>
            <a:prstGeom prst="rect">
              <a:avLst/>
            </a:prstGeom>
          </p:spPr>
        </p:pic>
        <p:sp>
          <p:nvSpPr>
            <p:cNvPr id="658" name="Rectangle 65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659" name="Rectangle 65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660" name="Rectangle 65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661" name="Rectangle 66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662" name="Rectangle 66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66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664" name="Round Same Side Corner Rectangle 66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665" name="Rectangle 66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66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667" name="Rectangle 66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774" name="Group 262"/>
          <p:cNvGrpSpPr/>
          <p:nvPr/>
        </p:nvGrpSpPr>
        <p:grpSpPr>
          <a:xfrm>
            <a:off x="6986565" y="1430543"/>
            <a:ext cx="2081235" cy="1081895"/>
            <a:chOff x="6671197" y="2137889"/>
            <a:chExt cx="2166294" cy="1081895"/>
          </a:xfrm>
        </p:grpSpPr>
        <p:sp>
          <p:nvSpPr>
            <p:cNvPr id="669" name="Rectangle 668"/>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75" name="Group 367"/>
            <p:cNvGrpSpPr/>
            <p:nvPr/>
          </p:nvGrpSpPr>
          <p:grpSpPr>
            <a:xfrm>
              <a:off x="6741418" y="2582780"/>
              <a:ext cx="2096073" cy="637004"/>
              <a:chOff x="6741401" y="2582780"/>
              <a:chExt cx="2096067" cy="637004"/>
            </a:xfrm>
          </p:grpSpPr>
          <p:sp>
            <p:nvSpPr>
              <p:cNvPr id="671" name="Round Same Side Corner Rectangle 67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672" name="Rectangle 671"/>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673" name="Rectangle 672"/>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674" name="Picture 673" descr="officelive.png"/>
          <p:cNvPicPr>
            <a:picLocks noChangeAspect="1"/>
          </p:cNvPicPr>
          <p:nvPr/>
        </p:nvPicPr>
        <p:blipFill>
          <a:blip r:embed="rId19"/>
          <a:stretch>
            <a:fillRect/>
          </a:stretch>
        </p:blipFill>
        <p:spPr>
          <a:xfrm>
            <a:off x="7077314" y="1917870"/>
            <a:ext cx="624161" cy="189618"/>
          </a:xfrm>
          <a:prstGeom prst="rect">
            <a:avLst/>
          </a:prstGeom>
        </p:spPr>
      </p:pic>
      <p:sp>
        <p:nvSpPr>
          <p:cNvPr id="675" name="Round Same Side Corner Rectangle 674"/>
          <p:cNvSpPr/>
          <p:nvPr/>
        </p:nvSpPr>
        <p:spPr>
          <a:xfrm>
            <a:off x="7052826"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6" name="Picture 675" descr="outlook.png"/>
          <p:cNvPicPr>
            <a:picLocks noChangeAspect="1"/>
          </p:cNvPicPr>
          <p:nvPr/>
        </p:nvPicPr>
        <p:blipFill>
          <a:blip r:embed="rId20"/>
          <a:stretch>
            <a:fillRect/>
          </a:stretch>
        </p:blipFill>
        <p:spPr>
          <a:xfrm>
            <a:off x="7100451" y="2133552"/>
            <a:ext cx="537482" cy="163286"/>
          </a:xfrm>
          <a:prstGeom prst="rect">
            <a:avLst/>
          </a:prstGeom>
        </p:spPr>
      </p:pic>
      <p:sp>
        <p:nvSpPr>
          <p:cNvPr id="677" name="Round Same Side Corner Rectangle 676"/>
          <p:cNvSpPr/>
          <p:nvPr/>
        </p:nvSpPr>
        <p:spPr>
          <a:xfrm>
            <a:off x="7891026"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8" name="Picture 677" descr="linkedin.png"/>
          <p:cNvPicPr>
            <a:picLocks noChangeAspect="1"/>
          </p:cNvPicPr>
          <p:nvPr/>
        </p:nvPicPr>
        <p:blipFill>
          <a:blip r:embed="rId21"/>
          <a:stretch>
            <a:fillRect/>
          </a:stretch>
        </p:blipFill>
        <p:spPr>
          <a:xfrm>
            <a:off x="7929126" y="2133963"/>
            <a:ext cx="537482" cy="163285"/>
          </a:xfrm>
          <a:prstGeom prst="rect">
            <a:avLst/>
          </a:prstGeom>
        </p:spPr>
      </p:pic>
      <p:sp>
        <p:nvSpPr>
          <p:cNvPr id="679" name="Rectangle 678"/>
          <p:cNvSpPr/>
          <p:nvPr/>
        </p:nvSpPr>
        <p:spPr>
          <a:xfrm rot="16200000">
            <a:off x="8483746"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0" name="Round Same Side Corner Rectangle 679"/>
          <p:cNvSpPr/>
          <p:nvPr/>
        </p:nvSpPr>
        <p:spPr>
          <a:xfrm>
            <a:off x="7052826"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681" name="Round Same Side Corner Rectangle 680"/>
          <p:cNvSpPr/>
          <p:nvPr/>
        </p:nvSpPr>
        <p:spPr>
          <a:xfrm>
            <a:off x="7891026"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82" name="Picture 681" descr="yahoo.png"/>
          <p:cNvPicPr>
            <a:picLocks noChangeAspect="1"/>
          </p:cNvPicPr>
          <p:nvPr/>
        </p:nvPicPr>
        <p:blipFill>
          <a:blip r:embed="rId22"/>
          <a:stretch>
            <a:fillRect/>
          </a:stretch>
        </p:blipFill>
        <p:spPr>
          <a:xfrm>
            <a:off x="7095688" y="2357801"/>
            <a:ext cx="537482" cy="163286"/>
          </a:xfrm>
          <a:prstGeom prst="rect">
            <a:avLst/>
          </a:prstGeom>
        </p:spPr>
      </p:pic>
      <p:pic>
        <p:nvPicPr>
          <p:cNvPr id="683" name="Picture 682" descr="facebook.png"/>
          <p:cNvPicPr>
            <a:picLocks noChangeAspect="1"/>
          </p:cNvPicPr>
          <p:nvPr/>
        </p:nvPicPr>
        <p:blipFill>
          <a:blip r:embed="rId23"/>
          <a:stretch>
            <a:fillRect/>
          </a:stretch>
        </p:blipFill>
        <p:spPr>
          <a:xfrm>
            <a:off x="7929126" y="2376852"/>
            <a:ext cx="537482" cy="163285"/>
          </a:xfrm>
          <a:prstGeom prst="rect">
            <a:avLst/>
          </a:prstGeom>
        </p:spPr>
      </p:pic>
      <p:sp>
        <p:nvSpPr>
          <p:cNvPr id="684" name="Rectangle 683"/>
          <p:cNvSpPr/>
          <p:nvPr/>
        </p:nvSpPr>
        <p:spPr>
          <a:xfrm rot="16200000">
            <a:off x="8493267"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6" name="Rectangle 685"/>
          <p:cNvSpPr/>
          <p:nvPr/>
        </p:nvSpPr>
        <p:spPr>
          <a:xfrm rot="16200000">
            <a:off x="7559821"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7" name="Rectangle 686"/>
          <p:cNvSpPr/>
          <p:nvPr/>
        </p:nvSpPr>
        <p:spPr>
          <a:xfrm rot="16200000">
            <a:off x="7601476"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776" name="Group 81"/>
          <p:cNvGrpSpPr/>
          <p:nvPr/>
        </p:nvGrpSpPr>
        <p:grpSpPr>
          <a:xfrm>
            <a:off x="7045130" y="1675777"/>
            <a:ext cx="1656784" cy="176463"/>
            <a:chOff x="7046520" y="2462361"/>
            <a:chExt cx="1656784" cy="176463"/>
          </a:xfrm>
        </p:grpSpPr>
        <p:sp>
          <p:nvSpPr>
            <p:cNvPr id="689" name="Rectangle 68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690" name="Rectangle 68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91" name="Picture 690" descr="glyphs.jpg"/>
            <p:cNvPicPr>
              <a:picLocks noChangeAspect="1"/>
            </p:cNvPicPr>
            <p:nvPr/>
          </p:nvPicPr>
          <p:blipFill>
            <a:blip r:embed="rId24"/>
            <a:srcRect l="45336" t="52046" r="51370" b="43862"/>
            <a:stretch>
              <a:fillRect/>
            </a:stretch>
          </p:blipFill>
          <p:spPr>
            <a:xfrm>
              <a:off x="8555352" y="2478403"/>
              <a:ext cx="134854" cy="152400"/>
            </a:xfrm>
            <a:prstGeom prst="rect">
              <a:avLst/>
            </a:prstGeom>
          </p:spPr>
        </p:pic>
      </p:grpSp>
      <p:sp>
        <p:nvSpPr>
          <p:cNvPr id="692" name="Rectangle 691"/>
          <p:cNvSpPr/>
          <p:nvPr/>
        </p:nvSpPr>
        <p:spPr>
          <a:xfrm>
            <a:off x="7050908"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777" name="Group 281"/>
          <p:cNvGrpSpPr/>
          <p:nvPr/>
        </p:nvGrpSpPr>
        <p:grpSpPr>
          <a:xfrm>
            <a:off x="7080833" y="6046764"/>
            <a:ext cx="1715061" cy="327660"/>
            <a:chOff x="7076511" y="6133465"/>
            <a:chExt cx="1715061" cy="327660"/>
          </a:xfrm>
        </p:grpSpPr>
        <p:sp>
          <p:nvSpPr>
            <p:cNvPr id="694" name="Rectangle 693"/>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778" name="Group 160"/>
            <p:cNvGrpSpPr/>
            <p:nvPr/>
          </p:nvGrpSpPr>
          <p:grpSpPr>
            <a:xfrm>
              <a:off x="8072099" y="6216014"/>
              <a:ext cx="557551" cy="171214"/>
              <a:chOff x="5638800" y="2628900"/>
              <a:chExt cx="609600" cy="180989"/>
            </a:xfrm>
          </p:grpSpPr>
          <p:sp>
            <p:nvSpPr>
              <p:cNvPr id="700" name="Rectangle 69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701" name="Rectangle 700"/>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779" name="Group 18"/>
            <p:cNvGrpSpPr/>
            <p:nvPr/>
          </p:nvGrpSpPr>
          <p:grpSpPr>
            <a:xfrm>
              <a:off x="7309011" y="6215983"/>
              <a:ext cx="670101" cy="171236"/>
              <a:chOff x="5520951" y="3048000"/>
              <a:chExt cx="732657" cy="181014"/>
            </a:xfrm>
          </p:grpSpPr>
          <p:sp>
            <p:nvSpPr>
              <p:cNvPr id="698" name="Rectangle 697"/>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699" name="Rectangle 698"/>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697" name="TextBox 696"/>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 </a:t>
              </a:r>
              <a:r>
                <a:rPr lang="en-US" sz="800" dirty="0">
                  <a:solidFill>
                    <a:srgbClr val="002060"/>
                  </a:solidFill>
                  <a:latin typeface="Segoe UI" pitchFamily="34" charset="0"/>
                  <a:ea typeface="Verdana" pitchFamily="34" charset="0"/>
                  <a:cs typeface="Verdana" pitchFamily="34" charset="0"/>
                </a:rPr>
                <a:t>(1)</a:t>
              </a:r>
            </a:p>
          </p:txBody>
        </p:sp>
      </p:grpSp>
      <p:grpSp>
        <p:nvGrpSpPr>
          <p:cNvPr id="780" name="Group 324"/>
          <p:cNvGrpSpPr/>
          <p:nvPr/>
        </p:nvGrpSpPr>
        <p:grpSpPr>
          <a:xfrm>
            <a:off x="7050908" y="1898432"/>
            <a:ext cx="1804747" cy="759936"/>
            <a:chOff x="7046586" y="2655305"/>
            <a:chExt cx="1804747" cy="759936"/>
          </a:xfrm>
        </p:grpSpPr>
        <p:sp>
          <p:nvSpPr>
            <p:cNvPr id="706" name="Rectangle 70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14" name="Rectangle 713"/>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71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719" name="Round Same Side Corner Rectangle 718"/>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720" name="Rectangle 719"/>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72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724" name="Picture 723" descr="officelive.png"/>
            <p:cNvPicPr>
              <a:picLocks noChangeAspect="1"/>
            </p:cNvPicPr>
            <p:nvPr/>
          </p:nvPicPr>
          <p:blipFill>
            <a:blip r:embed="rId19"/>
            <a:stretch>
              <a:fillRect/>
            </a:stretch>
          </p:blipFill>
          <p:spPr>
            <a:xfrm>
              <a:off x="7080612" y="2674743"/>
              <a:ext cx="624161" cy="189618"/>
            </a:xfrm>
            <a:prstGeom prst="rect">
              <a:avLst/>
            </a:prstGeom>
          </p:spPr>
        </p:pic>
        <p:sp>
          <p:nvSpPr>
            <p:cNvPr id="725" name="Round Same Side Corner Rectangle 724"/>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26" name="Round Same Side Corner Rectangle 725"/>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27" name="Picture 726" descr="linkedin.png"/>
            <p:cNvPicPr>
              <a:picLocks noChangeAspect="1"/>
            </p:cNvPicPr>
            <p:nvPr/>
          </p:nvPicPr>
          <p:blipFill>
            <a:blip r:embed="rId21"/>
            <a:stretch>
              <a:fillRect/>
            </a:stretch>
          </p:blipFill>
          <p:spPr>
            <a:xfrm>
              <a:off x="7924804" y="2890836"/>
              <a:ext cx="537482" cy="163285"/>
            </a:xfrm>
            <a:prstGeom prst="rect">
              <a:avLst/>
            </a:prstGeom>
          </p:spPr>
        </p:pic>
        <p:sp>
          <p:nvSpPr>
            <p:cNvPr id="728" name="Rectangle 727"/>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729" name="Round Same Side Corner Rectangle 728"/>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30" name="Round Same Side Corner Rectangle 729"/>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31" name="Picture 730" descr="yahoo.png"/>
            <p:cNvPicPr>
              <a:picLocks noChangeAspect="1"/>
            </p:cNvPicPr>
            <p:nvPr/>
          </p:nvPicPr>
          <p:blipFill>
            <a:blip r:embed="rId22"/>
            <a:stretch>
              <a:fillRect/>
            </a:stretch>
          </p:blipFill>
          <p:spPr>
            <a:xfrm>
              <a:off x="7091366" y="3114674"/>
              <a:ext cx="537482" cy="163286"/>
            </a:xfrm>
            <a:prstGeom prst="rect">
              <a:avLst/>
            </a:prstGeom>
          </p:spPr>
        </p:pic>
        <p:pic>
          <p:nvPicPr>
            <p:cNvPr id="732" name="Picture 731" descr="facebook.png"/>
            <p:cNvPicPr>
              <a:picLocks noChangeAspect="1"/>
            </p:cNvPicPr>
            <p:nvPr/>
          </p:nvPicPr>
          <p:blipFill>
            <a:blip r:embed="rId23"/>
            <a:stretch>
              <a:fillRect/>
            </a:stretch>
          </p:blipFill>
          <p:spPr>
            <a:xfrm>
              <a:off x="7105650" y="2895600"/>
              <a:ext cx="537482" cy="163285"/>
            </a:xfrm>
            <a:prstGeom prst="rect">
              <a:avLst/>
            </a:prstGeom>
          </p:spPr>
        </p:pic>
        <p:sp>
          <p:nvSpPr>
            <p:cNvPr id="733" name="Rectangle 732"/>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sp>
          <p:nvSpPr>
            <p:cNvPr id="734" name="Rectangle 733"/>
            <p:cNvSpPr/>
            <p:nvPr/>
          </p:nvSpPr>
          <p:spPr>
            <a:xfrm>
              <a:off x="8412480"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a:t>
              </a:r>
            </a:p>
          </p:txBody>
        </p:sp>
        <p:sp>
          <p:nvSpPr>
            <p:cNvPr id="735" name="Rectangle 73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736" name="Cross 73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737" name="Rectangle 736"/>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grpSp>
      <p:grpSp>
        <p:nvGrpSpPr>
          <p:cNvPr id="781" name="Group 494"/>
          <p:cNvGrpSpPr/>
          <p:nvPr/>
        </p:nvGrpSpPr>
        <p:grpSpPr>
          <a:xfrm>
            <a:off x="7016374" y="2609850"/>
            <a:ext cx="2051426" cy="395633"/>
            <a:chOff x="7092574" y="3400544"/>
            <a:chExt cx="2051426" cy="395633"/>
          </a:xfrm>
        </p:grpSpPr>
        <p:sp>
          <p:nvSpPr>
            <p:cNvPr id="739" name="Rectangle 738"/>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740" name="Rectangle 739"/>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41" name="Rectangle 740"/>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742" name="Rectangle 741"/>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2 Filtered Results</a:t>
              </a:r>
            </a:p>
          </p:txBody>
        </p:sp>
      </p:grpSp>
      <p:sp>
        <p:nvSpPr>
          <p:cNvPr id="744" name="Rectangle 743"/>
          <p:cNvSpPr/>
          <p:nvPr/>
        </p:nvSpPr>
        <p:spPr>
          <a:xfrm>
            <a:off x="7000875" y="1670506"/>
            <a:ext cx="344966" cy="215444"/>
          </a:xfrm>
          <a:prstGeom prst="rect">
            <a:avLst/>
          </a:prstGeom>
        </p:spPr>
        <p:txBody>
          <a:bodyPr wrap="none">
            <a:spAutoFit/>
          </a:bodyPr>
          <a:lstStyle/>
          <a:p>
            <a:r>
              <a:rPr lang="en-US" sz="800" dirty="0" err="1">
                <a:solidFill>
                  <a:schemeClr val="tx2">
                    <a:lumMod val="75000"/>
                  </a:schemeClr>
                </a:solidFill>
                <a:latin typeface="Segoe UI" pitchFamily="34" charset="0"/>
              </a:rPr>
              <a:t>Jerr</a:t>
            </a:r>
            <a:endParaRPr lang="en-US" sz="800" dirty="0">
              <a:solidFill>
                <a:schemeClr val="tx2">
                  <a:lumMod val="75000"/>
                </a:schemeClr>
              </a:solidFill>
              <a:latin typeface="Segoe UI" pitchFamily="34" charset="0"/>
            </a:endParaRPr>
          </a:p>
        </p:txBody>
      </p:sp>
      <p:grpSp>
        <p:nvGrpSpPr>
          <p:cNvPr id="782" name="Group 744"/>
          <p:cNvGrpSpPr/>
          <p:nvPr/>
        </p:nvGrpSpPr>
        <p:grpSpPr>
          <a:xfrm>
            <a:off x="7190014" y="2952750"/>
            <a:ext cx="1973036" cy="641767"/>
            <a:chOff x="7190014" y="3793073"/>
            <a:chExt cx="1973036" cy="641767"/>
          </a:xfrm>
        </p:grpSpPr>
        <p:pic>
          <p:nvPicPr>
            <p:cNvPr id="746" name="Picture 2" descr="http://tbn0.google.com/images?q=tbn:uGgAiSxoOpyvFM:http://www.pep-web.org/document.php%3Fid%3Dapa.049.1104.jpg">
              <a:hlinkClick r:id="rId25"/>
            </p:cNvPr>
            <p:cNvPicPr>
              <a:picLocks noChangeAspect="1" noChangeArrowheads="1"/>
            </p:cNvPicPr>
            <p:nvPr/>
          </p:nvPicPr>
          <p:blipFill>
            <a:blip r:embed="rId26">
              <a:duotone>
                <a:schemeClr val="accent1">
                  <a:shade val="45000"/>
                  <a:satMod val="135000"/>
                </a:schemeClr>
                <a:prstClr val="white"/>
              </a:duotone>
            </a:blip>
            <a:stretch>
              <a:fillRect/>
            </a:stretch>
          </p:blipFill>
          <p:spPr bwMode="auto">
            <a:xfrm>
              <a:off x="7190014" y="3869406"/>
              <a:ext cx="495578" cy="495578"/>
            </a:xfrm>
            <a:prstGeom prst="rect">
              <a:avLst/>
            </a:prstGeom>
            <a:noFill/>
            <a:ln>
              <a:solidFill>
                <a:schemeClr val="tx2">
                  <a:lumMod val="40000"/>
                  <a:lumOff val="60000"/>
                </a:schemeClr>
              </a:solidFill>
            </a:ln>
          </p:spPr>
        </p:pic>
        <p:grpSp>
          <p:nvGrpSpPr>
            <p:cNvPr id="783" name="Group 98"/>
            <p:cNvGrpSpPr/>
            <p:nvPr/>
          </p:nvGrpSpPr>
          <p:grpSpPr>
            <a:xfrm>
              <a:off x="7650480" y="3991308"/>
              <a:ext cx="1188720" cy="443532"/>
              <a:chOff x="7650480" y="3960828"/>
              <a:chExt cx="1188720" cy="443532"/>
            </a:xfrm>
          </p:grpSpPr>
          <p:sp>
            <p:nvSpPr>
              <p:cNvPr id="749" name="TextBox 74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750" name="TextBox 74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751" name="TextBox 750"/>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752" name="Oval 751"/>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748" name="TextBox 747"/>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a:t>
              </a:r>
              <a:r>
                <a:rPr lang="en-US" sz="900" baseline="0" dirty="0" err="1">
                  <a:latin typeface="Segoe UI" pitchFamily="34" charset="0"/>
                  <a:cs typeface="Segoe UI" pitchFamily="34" charset="0"/>
                </a:rPr>
                <a:t>Orman</a:t>
              </a:r>
              <a:endParaRPr lang="en-US" sz="900" dirty="0">
                <a:latin typeface="Segoe UI" pitchFamily="34" charset="0"/>
                <a:cs typeface="Segoe UI" pitchFamily="34" charset="0"/>
              </a:endParaRPr>
            </a:p>
          </p:txBody>
        </p:sp>
      </p:grpSp>
      <p:grpSp>
        <p:nvGrpSpPr>
          <p:cNvPr id="784" name="Group 295"/>
          <p:cNvGrpSpPr/>
          <p:nvPr/>
        </p:nvGrpSpPr>
        <p:grpSpPr>
          <a:xfrm>
            <a:off x="8895706" y="0"/>
            <a:ext cx="248294" cy="6858000"/>
            <a:chOff x="8895706" y="0"/>
            <a:chExt cx="248294" cy="6858000"/>
          </a:xfrm>
        </p:grpSpPr>
        <p:pic>
          <p:nvPicPr>
            <p:cNvPr id="762" name="Picture 761" descr="Picture1.png"/>
            <p:cNvPicPr>
              <a:picLocks noChangeAspect="1"/>
            </p:cNvPicPr>
            <p:nvPr/>
          </p:nvPicPr>
          <p:blipFill>
            <a:blip r:embed="rId27"/>
            <a:srcRect l="98332"/>
            <a:stretch>
              <a:fillRect/>
            </a:stretch>
          </p:blipFill>
          <p:spPr>
            <a:xfrm>
              <a:off x="8991600" y="0"/>
              <a:ext cx="152400" cy="6858000"/>
            </a:xfrm>
            <a:prstGeom prst="rect">
              <a:avLst/>
            </a:prstGeom>
          </p:spPr>
        </p:pic>
        <p:grpSp>
          <p:nvGrpSpPr>
            <p:cNvPr id="785" name="Group 61"/>
            <p:cNvGrpSpPr/>
            <p:nvPr/>
          </p:nvGrpSpPr>
          <p:grpSpPr>
            <a:xfrm>
              <a:off x="8895706" y="884207"/>
              <a:ext cx="164592" cy="5623560"/>
              <a:chOff x="8901933" y="884725"/>
              <a:chExt cx="164592" cy="5623560"/>
            </a:xfrm>
          </p:grpSpPr>
          <p:sp>
            <p:nvSpPr>
              <p:cNvPr id="764" name="Rectangle 7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5" name="Rectangle 7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86" name="Group 67"/>
              <p:cNvGrpSpPr/>
              <p:nvPr/>
            </p:nvGrpSpPr>
            <p:grpSpPr>
              <a:xfrm>
                <a:off x="8939993" y="2382966"/>
                <a:ext cx="73152" cy="87341"/>
                <a:chOff x="8939993" y="2382966"/>
                <a:chExt cx="73152" cy="87341"/>
              </a:xfrm>
            </p:grpSpPr>
            <p:sp>
              <p:nvSpPr>
                <p:cNvPr id="769" name="Rounded Rectangle 7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0" name="Rounded Rectangle 7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1" name="Rounded Rectangle 7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67" name="Isosceles Triangle 7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8" name="Isosceles Triangle 7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80" name="Rectangle 279">
            <a:hlinkClick r:id="" action="ppaction://hlinkshowjump?jump=nextslide"/>
          </p:cNvPr>
          <p:cNvSpPr/>
          <p:nvPr/>
        </p:nvSpPr>
        <p:spPr>
          <a:xfrm flipV="1">
            <a:off x="7254240" y="6088380"/>
            <a:ext cx="762000" cy="25146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81" name="Rounded Rectangle 280"/>
          <p:cNvSpPr/>
          <p:nvPr/>
        </p:nvSpPr>
        <p:spPr>
          <a:xfrm>
            <a:off x="7077075" y="3581400"/>
            <a:ext cx="1685925" cy="60960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787" name="Group 752"/>
          <p:cNvGrpSpPr/>
          <p:nvPr/>
        </p:nvGrpSpPr>
        <p:grpSpPr>
          <a:xfrm>
            <a:off x="7188490" y="3567250"/>
            <a:ext cx="1974560" cy="638439"/>
            <a:chOff x="7188490" y="4407573"/>
            <a:chExt cx="1974560" cy="638439"/>
          </a:xfrm>
        </p:grpSpPr>
        <p:sp>
          <p:nvSpPr>
            <p:cNvPr id="283" name="TextBox 282"/>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Roman</a:t>
              </a:r>
              <a:endParaRPr lang="en-US" sz="900" dirty="0">
                <a:latin typeface="Segoe UI" pitchFamily="34" charset="0"/>
                <a:cs typeface="Segoe UI" pitchFamily="34" charset="0"/>
              </a:endParaRPr>
            </a:p>
          </p:txBody>
        </p:sp>
        <p:pic>
          <p:nvPicPr>
            <p:cNvPr id="284" name="Picture 4" descr="http://tbn0.google.com/images?q=tbn:MHG7J1i-dZSnfM:http://www.icmb.utexas.edu/images/upload/DirectoryID_3096/128_mariaperson_2006.jpg">
              <a:hlinkClick r:id="rId28"/>
            </p:cNvPr>
            <p:cNvPicPr>
              <a:picLocks noChangeAspect="1" noChangeArrowheads="1"/>
            </p:cNvPicPr>
            <p:nvPr/>
          </p:nvPicPr>
          <p:blipFill>
            <a:blip r:embed="rId29">
              <a:duotone>
                <a:schemeClr val="accent1">
                  <a:shade val="45000"/>
                  <a:satMod val="135000"/>
                </a:schemeClr>
                <a:prstClr val="white"/>
              </a:duotone>
            </a:blip>
            <a:stretch>
              <a:fillRect/>
            </a:stretch>
          </p:blipFill>
          <p:spPr bwMode="auto">
            <a:xfrm>
              <a:off x="7188490" y="4477785"/>
              <a:ext cx="484740" cy="484740"/>
            </a:xfrm>
            <a:prstGeom prst="rect">
              <a:avLst/>
            </a:prstGeom>
            <a:noFill/>
            <a:ln>
              <a:solidFill>
                <a:schemeClr val="tx2">
                  <a:lumMod val="40000"/>
                  <a:lumOff val="60000"/>
                </a:schemeClr>
              </a:solidFill>
            </a:ln>
          </p:spPr>
        </p:pic>
        <p:grpSp>
          <p:nvGrpSpPr>
            <p:cNvPr id="788" name="Group 100"/>
            <p:cNvGrpSpPr/>
            <p:nvPr/>
          </p:nvGrpSpPr>
          <p:grpSpPr>
            <a:xfrm>
              <a:off x="7650480" y="4602480"/>
              <a:ext cx="1188720" cy="443532"/>
              <a:chOff x="7650480" y="3960828"/>
              <a:chExt cx="1188720" cy="443532"/>
            </a:xfrm>
          </p:grpSpPr>
          <p:sp>
            <p:nvSpPr>
              <p:cNvPr id="286" name="TextBox 285"/>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287" name="TextBox 286"/>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288" name="TextBox 287"/>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89" name="Oval 288"/>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89" name="Group 270"/>
          <p:cNvGrpSpPr/>
          <p:nvPr/>
        </p:nvGrpSpPr>
        <p:grpSpPr>
          <a:xfrm>
            <a:off x="5937" y="6522720"/>
            <a:ext cx="9138063" cy="335280"/>
            <a:chOff x="5937" y="6522720"/>
            <a:chExt cx="9138063" cy="335280"/>
          </a:xfrm>
        </p:grpSpPr>
        <p:pic>
          <p:nvPicPr>
            <p:cNvPr id="291" name="Picture 290" descr="Picture1.png"/>
            <p:cNvPicPr>
              <a:picLocks noChangeAspect="1"/>
            </p:cNvPicPr>
            <p:nvPr/>
          </p:nvPicPr>
          <p:blipFill>
            <a:blip r:embed="rId27"/>
            <a:srcRect t="95111"/>
            <a:stretch>
              <a:fillRect/>
            </a:stretch>
          </p:blipFill>
          <p:spPr>
            <a:xfrm>
              <a:off x="5937" y="6522720"/>
              <a:ext cx="9138063" cy="335280"/>
            </a:xfrm>
            <a:prstGeom prst="rect">
              <a:avLst/>
            </a:prstGeom>
          </p:spPr>
        </p:pic>
        <p:pic>
          <p:nvPicPr>
            <p:cNvPr id="292" name="Picture 291" descr="tabe.png"/>
            <p:cNvPicPr>
              <a:picLocks noChangeAspect="1"/>
            </p:cNvPicPr>
            <p:nvPr/>
          </p:nvPicPr>
          <p:blipFill>
            <a:blip r:embed="rId30"/>
            <a:stretch>
              <a:fillRect/>
            </a:stretch>
          </p:blipFill>
          <p:spPr>
            <a:xfrm>
              <a:off x="1333500" y="6582064"/>
              <a:ext cx="1476375" cy="266700"/>
            </a:xfrm>
            <a:prstGeom prst="rect">
              <a:avLst/>
            </a:prstGeom>
          </p:spPr>
        </p:pic>
        <p:pic>
          <p:nvPicPr>
            <p:cNvPr id="293" name="Picture 2"/>
            <p:cNvPicPr>
              <a:picLocks noChangeAspect="1" noChangeArrowheads="1"/>
            </p:cNvPicPr>
            <p:nvPr/>
          </p:nvPicPr>
          <p:blipFill>
            <a:blip r:embed="rId31"/>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790" name="Group 296"/>
          <p:cNvGrpSpPr/>
          <p:nvPr/>
        </p:nvGrpSpPr>
        <p:grpSpPr>
          <a:xfrm>
            <a:off x="4629433" y="2743200"/>
            <a:ext cx="1531815" cy="246221"/>
            <a:chOff x="4629433" y="2743200"/>
            <a:chExt cx="1531815" cy="246221"/>
          </a:xfrm>
        </p:grpSpPr>
        <p:sp>
          <p:nvSpPr>
            <p:cNvPr id="298" name="Rectangle 297"/>
            <p:cNvSpPr/>
            <p:nvPr/>
          </p:nvSpPr>
          <p:spPr>
            <a:xfrm>
              <a:off x="4768689" y="276909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299" name="Oval 298"/>
            <p:cNvSpPr/>
            <p:nvPr/>
          </p:nvSpPr>
          <p:spPr>
            <a:xfrm>
              <a:off x="4679978"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00" name="Rectangle 299"/>
            <p:cNvSpPr/>
            <p:nvPr/>
          </p:nvSpPr>
          <p:spPr>
            <a:xfrm>
              <a:off x="4629433"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791" name="Group 300"/>
          <p:cNvGrpSpPr/>
          <p:nvPr/>
        </p:nvGrpSpPr>
        <p:grpSpPr>
          <a:xfrm>
            <a:off x="2997438" y="2773940"/>
            <a:ext cx="1269762" cy="215444"/>
            <a:chOff x="2997438" y="2773940"/>
            <a:chExt cx="1269762" cy="215444"/>
          </a:xfrm>
        </p:grpSpPr>
        <p:sp>
          <p:nvSpPr>
            <p:cNvPr id="302" name="Rectangle 301"/>
            <p:cNvSpPr/>
            <p:nvPr/>
          </p:nvSpPr>
          <p:spPr>
            <a:xfrm>
              <a:off x="308614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03" name="Oval 302"/>
            <p:cNvSpPr/>
            <p:nvPr/>
          </p:nvSpPr>
          <p:spPr>
            <a:xfrm>
              <a:off x="299743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792" name="Group 303"/>
          <p:cNvGrpSpPr/>
          <p:nvPr/>
        </p:nvGrpSpPr>
        <p:grpSpPr>
          <a:xfrm>
            <a:off x="3716708" y="2769098"/>
            <a:ext cx="1481270" cy="215444"/>
            <a:chOff x="3716708" y="2769098"/>
            <a:chExt cx="1481270" cy="215444"/>
          </a:xfrm>
        </p:grpSpPr>
        <p:sp>
          <p:nvSpPr>
            <p:cNvPr id="305" name="Rectangle 304"/>
            <p:cNvSpPr/>
            <p:nvPr/>
          </p:nvSpPr>
          <p:spPr>
            <a:xfrm>
              <a:off x="3805419" y="2769098"/>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06" name="Oval 305"/>
            <p:cNvSpPr/>
            <p:nvPr/>
          </p:nvSpPr>
          <p:spPr>
            <a:xfrm>
              <a:off x="3716708"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793" name="Group 306"/>
          <p:cNvGrpSpPr/>
          <p:nvPr/>
        </p:nvGrpSpPr>
        <p:grpSpPr>
          <a:xfrm>
            <a:off x="2209800" y="2778368"/>
            <a:ext cx="1246902" cy="215444"/>
            <a:chOff x="2209800" y="2778368"/>
            <a:chExt cx="1246902" cy="215444"/>
          </a:xfrm>
        </p:grpSpPr>
        <p:sp>
          <p:nvSpPr>
            <p:cNvPr id="308" name="Rectangle 307"/>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309" name="Oval 308"/>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12" name="Rectangle 311"/>
          <p:cNvSpPr/>
          <p:nvPr/>
        </p:nvSpPr>
        <p:spPr>
          <a:xfrm>
            <a:off x="5948717" y="2763976"/>
            <a:ext cx="344966" cy="215444"/>
          </a:xfrm>
          <a:prstGeom prst="rect">
            <a:avLst/>
          </a:prstGeom>
        </p:spPr>
        <p:txBody>
          <a:bodyPr wrap="none">
            <a:spAutoFit/>
          </a:bodyPr>
          <a:lstStyle/>
          <a:p>
            <a:r>
              <a:rPr lang="en-US" sz="800" dirty="0" err="1">
                <a:solidFill>
                  <a:srgbClr val="FF0000"/>
                </a:solidFill>
                <a:latin typeface="Segoe UI" pitchFamily="34" charset="0"/>
              </a:rPr>
              <a:t>Jerr</a:t>
            </a:r>
            <a:endParaRPr lang="en-US" sz="800" dirty="0">
              <a:solidFill>
                <a:srgbClr val="FF0000"/>
              </a:solidFill>
              <a:latin typeface="Segoe U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80"/>
                                        </p:tgtEl>
                                        <p:attrNameLst>
                                          <p:attrName>style.visibility</p:attrName>
                                        </p:attrNameLst>
                                      </p:cBhvr>
                                      <p:to>
                                        <p:strVal val="visible"/>
                                      </p:to>
                                    </p:set>
                                    <p:animEffect transition="in" filter="fade">
                                      <p:cBhvr>
                                        <p:cTn id="7" dur="700"/>
                                        <p:tgtEl>
                                          <p:spTgt spid="2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504" name="Rectangle 503"/>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617" name="Freeform 61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8" name="Picture 617"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619" name="Picture 618"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60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606" name="TextBox 6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614" name="Snip Single Corner Rectangle 6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5" name="Rounded Rectangle 6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6" name="Curved Left Arrow 6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612" name="TextBox 6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613" name="TextBox 612"/>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609" name="TextBox 6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610" name="TextBox 6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611" name="TextBox 6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605" name="Picture 604"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600" name="Picture 599"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596" name="Freeform 595"/>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7" name="Picture 596"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598" name="Picture 597"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58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585" name="TextBox 584"/>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593" name="Snip Single Corner Rectangle 59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4" name="Rounded Rectangle 593"/>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5" name="Curved Left Arrow 594"/>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591" name="TextBox 590"/>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92" name="TextBox 591"/>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588" name="TextBox 587"/>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89" name="TextBox 588"/>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90" name="TextBox 589"/>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578"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579" name="Picture 578"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580" name="Picture 579"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573" name="Freeform 57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4" name="Picture 573"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575" name="Picture 57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5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562" name="TextBox 561"/>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570" name="Snip Single Corner Rectangle 56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1" name="Rounded Rectangle 57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2" name="Curved Left Arrow 57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568" name="TextBox 5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69" name="TextBox 568"/>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565" name="TextBox 5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66" name="TextBox 5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67" name="TextBox 56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561" name="Picture 56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56" name="Picture 555"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552" name="Freeform 5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53" name="Picture 55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554" name="Picture 55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38" name="Group 453"/>
                <p:cNvGrpSpPr/>
                <p:nvPr/>
              </p:nvGrpSpPr>
              <p:grpSpPr>
                <a:xfrm>
                  <a:off x="2026920" y="5722620"/>
                  <a:ext cx="5212080" cy="594360"/>
                  <a:chOff x="1935480" y="5989320"/>
                  <a:chExt cx="5212080" cy="594360"/>
                </a:xfrm>
              </p:grpSpPr>
              <p:pic>
                <p:nvPicPr>
                  <p:cNvPr id="5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43" name="Group 354"/>
                  <p:cNvGrpSpPr/>
                  <p:nvPr/>
                </p:nvGrpSpPr>
                <p:grpSpPr>
                  <a:xfrm>
                    <a:off x="2506980" y="5989320"/>
                    <a:ext cx="4640580" cy="570460"/>
                    <a:chOff x="2506980" y="5349240"/>
                    <a:chExt cx="4640580" cy="570460"/>
                  </a:xfrm>
                </p:grpSpPr>
                <p:sp>
                  <p:nvSpPr>
                    <p:cNvPr id="541" name="TextBox 5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45" name="Group 122"/>
                    <p:cNvGrpSpPr/>
                    <p:nvPr/>
                  </p:nvGrpSpPr>
                  <p:grpSpPr>
                    <a:xfrm>
                      <a:off x="6497224" y="5349240"/>
                      <a:ext cx="223616" cy="186778"/>
                      <a:chOff x="5842673" y="3935369"/>
                      <a:chExt cx="223616" cy="186778"/>
                    </a:xfrm>
                  </p:grpSpPr>
                  <p:sp>
                    <p:nvSpPr>
                      <p:cNvPr id="549" name="Snip Single Corner Rectangle 5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0" name="Rounded Rectangle 5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1" name="Curved Left Arrow 5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47" name="Group 197"/>
                    <p:cNvGrpSpPr/>
                    <p:nvPr/>
                  </p:nvGrpSpPr>
                  <p:grpSpPr>
                    <a:xfrm>
                      <a:off x="2508726" y="5611923"/>
                      <a:ext cx="1354613" cy="307777"/>
                      <a:chOff x="2645673" y="1897291"/>
                      <a:chExt cx="1066876" cy="322869"/>
                    </a:xfrm>
                  </p:grpSpPr>
                  <p:sp>
                    <p:nvSpPr>
                      <p:cNvPr id="547" name="TextBox 5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48" name="TextBox 54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544" name="TextBox 5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45" name="TextBox 5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46" name="TextBox 5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540" name="Picture 5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3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534" name="Picture 53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535" name="Picture 53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53" name="Group 329"/>
            <p:cNvGrpSpPr/>
            <p:nvPr/>
          </p:nvGrpSpPr>
          <p:grpSpPr>
            <a:xfrm>
              <a:off x="1828800" y="2538422"/>
              <a:ext cx="5478780" cy="482398"/>
              <a:chOff x="1828800" y="2842260"/>
              <a:chExt cx="5410200" cy="482398"/>
            </a:xfrm>
          </p:grpSpPr>
          <p:grpSp>
            <p:nvGrpSpPr>
              <p:cNvPr id="754" name="Group 327"/>
              <p:cNvGrpSpPr/>
              <p:nvPr/>
            </p:nvGrpSpPr>
            <p:grpSpPr>
              <a:xfrm>
                <a:off x="1828800" y="2876548"/>
                <a:ext cx="5408319" cy="448110"/>
                <a:chOff x="1828800" y="2876548"/>
                <a:chExt cx="5408319" cy="448110"/>
              </a:xfrm>
            </p:grpSpPr>
            <p:grpSp>
              <p:nvGrpSpPr>
                <p:cNvPr id="755" name="Group 102"/>
                <p:cNvGrpSpPr/>
                <p:nvPr/>
              </p:nvGrpSpPr>
              <p:grpSpPr>
                <a:xfrm>
                  <a:off x="1828800" y="3055620"/>
                  <a:ext cx="5379296" cy="269038"/>
                  <a:chOff x="1907091" y="3385870"/>
                  <a:chExt cx="4486632" cy="177144"/>
                </a:xfrm>
              </p:grpSpPr>
              <p:sp>
                <p:nvSpPr>
                  <p:cNvPr id="530" name="Rectangle 52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1" name="Straight Connector 53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56" name="Group 326"/>
                <p:cNvGrpSpPr/>
                <p:nvPr/>
              </p:nvGrpSpPr>
              <p:grpSpPr>
                <a:xfrm>
                  <a:off x="1833660" y="2876548"/>
                  <a:ext cx="5403459" cy="200055"/>
                  <a:chOff x="1833660" y="2876548"/>
                  <a:chExt cx="5403459" cy="200055"/>
                </a:xfrm>
              </p:grpSpPr>
              <p:grpSp>
                <p:nvGrpSpPr>
                  <p:cNvPr id="757" name="Group 354"/>
                  <p:cNvGrpSpPr/>
                  <p:nvPr/>
                </p:nvGrpSpPr>
                <p:grpSpPr>
                  <a:xfrm>
                    <a:off x="1833660" y="2876548"/>
                    <a:ext cx="5403459" cy="200055"/>
                    <a:chOff x="1903510" y="2426191"/>
                    <a:chExt cx="5403459" cy="200055"/>
                  </a:xfrm>
                </p:grpSpPr>
                <p:sp>
                  <p:nvSpPr>
                    <p:cNvPr id="522" name="Rectangle 52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58" name="Group 174"/>
                    <p:cNvGrpSpPr/>
                    <p:nvPr/>
                  </p:nvGrpSpPr>
                  <p:grpSpPr>
                    <a:xfrm>
                      <a:off x="2514600" y="2426191"/>
                      <a:ext cx="4114800" cy="200055"/>
                      <a:chOff x="2514600" y="3445187"/>
                      <a:chExt cx="4114800" cy="200055"/>
                    </a:xfrm>
                  </p:grpSpPr>
                  <p:sp>
                    <p:nvSpPr>
                      <p:cNvPr id="526" name="TextBox 52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527" name="TextBox 52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528" name="TextBox 52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529" name="TextBox 52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524" name="Right Triangle 52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5" name="Picture 52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59" name="Group 324"/>
                  <p:cNvGrpSpPr/>
                  <p:nvPr/>
                </p:nvGrpSpPr>
                <p:grpSpPr>
                  <a:xfrm>
                    <a:off x="2215956" y="2899192"/>
                    <a:ext cx="4577786" cy="148934"/>
                    <a:chOff x="2215956" y="2899073"/>
                    <a:chExt cx="4577786" cy="177809"/>
                  </a:xfrm>
                </p:grpSpPr>
                <p:cxnSp>
                  <p:nvCxnSpPr>
                    <p:cNvPr id="517" name="Straight Connector 51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516" name="Picture 51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511" name="Rectangle 51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60" name="Group 619"/>
          <p:cNvGrpSpPr/>
          <p:nvPr/>
        </p:nvGrpSpPr>
        <p:grpSpPr>
          <a:xfrm>
            <a:off x="1908266" y="2327032"/>
            <a:ext cx="4953544" cy="978142"/>
            <a:chOff x="1908266" y="2327032"/>
            <a:chExt cx="4953544" cy="978142"/>
          </a:xfrm>
        </p:grpSpPr>
        <p:grpSp>
          <p:nvGrpSpPr>
            <p:cNvPr id="761" name="Group 171"/>
            <p:cNvGrpSpPr/>
            <p:nvPr/>
          </p:nvGrpSpPr>
          <p:grpSpPr>
            <a:xfrm flipH="1" flipV="1">
              <a:off x="6811924" y="3020452"/>
              <a:ext cx="49886" cy="57273"/>
              <a:chOff x="6811924" y="2893331"/>
              <a:chExt cx="49886" cy="57273"/>
            </a:xfrm>
          </p:grpSpPr>
          <p:sp>
            <p:nvSpPr>
              <p:cNvPr id="652" name="Chevron 651"/>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53" name="Chevron 652"/>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62" name="Group 426"/>
            <p:cNvGrpSpPr/>
            <p:nvPr/>
          </p:nvGrpSpPr>
          <p:grpSpPr>
            <a:xfrm>
              <a:off x="1908266" y="2327032"/>
              <a:ext cx="4841404" cy="978142"/>
              <a:chOff x="1908266" y="2327032"/>
              <a:chExt cx="4841404" cy="978142"/>
            </a:xfrm>
          </p:grpSpPr>
          <p:sp>
            <p:nvSpPr>
              <p:cNvPr id="646" name="Rectangle 645"/>
              <p:cNvSpPr/>
              <p:nvPr/>
            </p:nvSpPr>
            <p:spPr>
              <a:xfrm>
                <a:off x="1908266" y="2332567"/>
                <a:ext cx="4841404" cy="972607"/>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647" name="Picture 646"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648" name="Rectangle 647"/>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49" name="Rectangle 648"/>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50" name="TextBox 649"/>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651" name="TextBox 650"/>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763" name="Group 1054"/>
            <p:cNvGrpSpPr/>
            <p:nvPr/>
          </p:nvGrpSpPr>
          <p:grpSpPr>
            <a:xfrm>
              <a:off x="4973955" y="3028950"/>
              <a:ext cx="1692931" cy="200055"/>
              <a:chOff x="4907280" y="3535680"/>
              <a:chExt cx="1692931" cy="200055"/>
            </a:xfrm>
          </p:grpSpPr>
          <p:sp>
            <p:nvSpPr>
              <p:cNvPr id="643" name="Rectangle 642"/>
              <p:cNvSpPr/>
              <p:nvPr/>
            </p:nvSpPr>
            <p:spPr>
              <a:xfrm>
                <a:off x="4907280" y="3566160"/>
                <a:ext cx="1066800" cy="152400"/>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644" name="Rectangle 643"/>
              <p:cNvSpPr/>
              <p:nvPr/>
            </p:nvSpPr>
            <p:spPr>
              <a:xfrm>
                <a:off x="6042660" y="3566160"/>
                <a:ext cx="557551" cy="152400"/>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Cancel</a:t>
                </a:r>
              </a:p>
            </p:txBody>
          </p:sp>
          <p:sp>
            <p:nvSpPr>
              <p:cNvPr id="645" name="TextBox 644"/>
              <p:cNvSpPr txBox="1"/>
              <p:nvPr/>
            </p:nvSpPr>
            <p:spPr>
              <a:xfrm>
                <a:off x="5006340" y="3535680"/>
                <a:ext cx="830580" cy="200055"/>
              </a:xfrm>
              <a:prstGeom prst="rect">
                <a:avLst/>
              </a:prstGeom>
              <a:noFill/>
            </p:spPr>
            <p:txBody>
              <a:bodyPr wrap="square" rtlCol="0">
                <a:spAutoFit/>
              </a:bodyPr>
              <a:lstStyle/>
              <a:p>
                <a:pPr algn="ctr"/>
                <a:r>
                  <a:rPr lang="en-US" sz="700" b="0" dirty="0">
                    <a:latin typeface="Segoe UI" pitchFamily="34" charset="0"/>
                    <a:ea typeface="Verdana" pitchFamily="34" charset="0"/>
                    <a:cs typeface="Verdana" pitchFamily="34" charset="0"/>
                  </a:rPr>
                  <a:t>Share request</a:t>
                </a:r>
              </a:p>
            </p:txBody>
          </p:sp>
        </p:grpSp>
        <p:grpSp>
          <p:nvGrpSpPr>
            <p:cNvPr id="764" name="Group 193"/>
            <p:cNvGrpSpPr/>
            <p:nvPr/>
          </p:nvGrpSpPr>
          <p:grpSpPr>
            <a:xfrm>
              <a:off x="2202180" y="2471918"/>
              <a:ext cx="2369820" cy="215444"/>
              <a:chOff x="198997" y="2809696"/>
              <a:chExt cx="2369820" cy="215444"/>
            </a:xfrm>
          </p:grpSpPr>
          <p:sp>
            <p:nvSpPr>
              <p:cNvPr id="639" name="Rectangle 63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640" name="Oval 63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641" name="Rectangle 64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642" name="Oval 64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765" name="Group 284"/>
          <p:cNvGrpSpPr/>
          <p:nvPr/>
        </p:nvGrpSpPr>
        <p:grpSpPr>
          <a:xfrm>
            <a:off x="6967097" y="1424351"/>
            <a:ext cx="2195953" cy="5052648"/>
            <a:chOff x="6967097" y="1424351"/>
            <a:chExt cx="2195953" cy="5052648"/>
          </a:xfrm>
        </p:grpSpPr>
        <p:grpSp>
          <p:nvGrpSpPr>
            <p:cNvPr id="766" name="Group 99"/>
            <p:cNvGrpSpPr/>
            <p:nvPr/>
          </p:nvGrpSpPr>
          <p:grpSpPr>
            <a:xfrm>
              <a:off x="6967097" y="1424351"/>
              <a:ext cx="2004059" cy="5052648"/>
              <a:chOff x="6987543" y="2095262"/>
              <a:chExt cx="2004059" cy="5052648"/>
            </a:xfrm>
          </p:grpSpPr>
          <p:sp>
            <p:nvSpPr>
              <p:cNvPr id="655" name="Freeform 9"/>
              <p:cNvSpPr>
                <a:spLocks/>
              </p:cNvSpPr>
              <p:nvPr/>
            </p:nvSpPr>
            <p:spPr bwMode="auto">
              <a:xfrm rot="16200000">
                <a:off x="5463249" y="3619556"/>
                <a:ext cx="5052648"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656" name="Rectangle 655"/>
              <p:cNvSpPr/>
              <p:nvPr/>
            </p:nvSpPr>
            <p:spPr>
              <a:xfrm>
                <a:off x="7071356" y="3098563"/>
                <a:ext cx="1767843" cy="3973147"/>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57" name="Picture 656" descr="soft treatment.png"/>
              <p:cNvPicPr>
                <a:picLocks noChangeAspect="1"/>
              </p:cNvPicPr>
              <p:nvPr/>
            </p:nvPicPr>
            <p:blipFill>
              <a:blip r:embed="rId16"/>
              <a:srcRect l="5507" t="14507" r="3913"/>
              <a:stretch>
                <a:fillRect/>
              </a:stretch>
            </p:blipFill>
            <p:spPr>
              <a:xfrm rot="5400000">
                <a:off x="6493745" y="4058691"/>
                <a:ext cx="3171826" cy="1435724"/>
              </a:xfrm>
              <a:prstGeom prst="rect">
                <a:avLst/>
              </a:prstGeom>
            </p:spPr>
          </p:pic>
          <p:sp>
            <p:nvSpPr>
              <p:cNvPr id="658" name="Rectangle 65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659" name="Rectangle 65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660" name="Rectangle 65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661" name="Rectangle 66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662" name="Rectangle 66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66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664" name="Round Same Side Corner Rectangle 66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665" name="Rectangle 66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66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667" name="Rectangle 66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767" name="Group 262"/>
            <p:cNvGrpSpPr/>
            <p:nvPr/>
          </p:nvGrpSpPr>
          <p:grpSpPr>
            <a:xfrm>
              <a:off x="6986565" y="1430543"/>
              <a:ext cx="2081235" cy="1081895"/>
              <a:chOff x="6671197" y="2137889"/>
              <a:chExt cx="2166294" cy="1081895"/>
            </a:xfrm>
          </p:grpSpPr>
          <p:sp>
            <p:nvSpPr>
              <p:cNvPr id="669" name="Rectangle 668"/>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96" name="Group 367"/>
              <p:cNvGrpSpPr/>
              <p:nvPr/>
            </p:nvGrpSpPr>
            <p:grpSpPr>
              <a:xfrm>
                <a:off x="6741418" y="2582780"/>
                <a:ext cx="2096073" cy="637004"/>
                <a:chOff x="6741401" y="2582780"/>
                <a:chExt cx="2096067" cy="637004"/>
              </a:xfrm>
            </p:grpSpPr>
            <p:sp>
              <p:nvSpPr>
                <p:cNvPr id="671" name="Round Same Side Corner Rectangle 67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672" name="Rectangle 671"/>
                <p:cNvSpPr/>
                <p:nvPr/>
              </p:nvSpPr>
              <p:spPr>
                <a:xfrm rot="16200000">
                  <a:off x="8530999" y="2697036"/>
                  <a:ext cx="420726" cy="192213"/>
                </a:xfrm>
                <a:prstGeom prst="rect">
                  <a:avLst/>
                </a:prstGeom>
              </p:spPr>
              <p:txBody>
                <a:bodyPr wrap="square">
                  <a:spAutoFit/>
                </a:bodyPr>
                <a:lstStyle/>
                <a:p>
                  <a:pPr algn="ctr"/>
                  <a:endParaRPr lang="en-US" sz="600" b="0" dirty="0">
                    <a:solidFill>
                      <a:schemeClr val="bg1">
                        <a:lumMod val="65000"/>
                      </a:schemeClr>
                    </a:solidFill>
                    <a:latin typeface="Tahoma" pitchFamily="34" charset="0"/>
                    <a:ea typeface="Tahoma" pitchFamily="34" charset="0"/>
                    <a:cs typeface="Tahoma" pitchFamily="34" charset="0"/>
                  </a:endParaRPr>
                </a:p>
              </p:txBody>
            </p:sp>
            <p:sp>
              <p:nvSpPr>
                <p:cNvPr id="673" name="Rectangle 672"/>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674" name="Picture 673" descr="officelive.png"/>
            <p:cNvPicPr>
              <a:picLocks noChangeAspect="1"/>
            </p:cNvPicPr>
            <p:nvPr/>
          </p:nvPicPr>
          <p:blipFill>
            <a:blip r:embed="rId19"/>
            <a:stretch>
              <a:fillRect/>
            </a:stretch>
          </p:blipFill>
          <p:spPr>
            <a:xfrm>
              <a:off x="7077314" y="1917870"/>
              <a:ext cx="624161" cy="189618"/>
            </a:xfrm>
            <a:prstGeom prst="rect">
              <a:avLst/>
            </a:prstGeom>
          </p:spPr>
        </p:pic>
        <p:sp>
          <p:nvSpPr>
            <p:cNvPr id="675" name="Round Same Side Corner Rectangle 674"/>
            <p:cNvSpPr/>
            <p:nvPr/>
          </p:nvSpPr>
          <p:spPr>
            <a:xfrm>
              <a:off x="7052826" y="2110153"/>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6" name="Picture 675" descr="outlook.png"/>
            <p:cNvPicPr>
              <a:picLocks noChangeAspect="1"/>
            </p:cNvPicPr>
            <p:nvPr/>
          </p:nvPicPr>
          <p:blipFill>
            <a:blip r:embed="rId20"/>
            <a:stretch>
              <a:fillRect/>
            </a:stretch>
          </p:blipFill>
          <p:spPr>
            <a:xfrm>
              <a:off x="7100451" y="2133552"/>
              <a:ext cx="537482" cy="163286"/>
            </a:xfrm>
            <a:prstGeom prst="rect">
              <a:avLst/>
            </a:prstGeom>
          </p:spPr>
        </p:pic>
        <p:sp>
          <p:nvSpPr>
            <p:cNvPr id="677" name="Round Same Side Corner Rectangle 676"/>
            <p:cNvSpPr/>
            <p:nvPr/>
          </p:nvSpPr>
          <p:spPr>
            <a:xfrm>
              <a:off x="7891026" y="2110153"/>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78" name="Picture 677" descr="linkedin.png"/>
            <p:cNvPicPr>
              <a:picLocks noChangeAspect="1"/>
            </p:cNvPicPr>
            <p:nvPr/>
          </p:nvPicPr>
          <p:blipFill>
            <a:blip r:embed="rId21"/>
            <a:stretch>
              <a:fillRect/>
            </a:stretch>
          </p:blipFill>
          <p:spPr>
            <a:xfrm>
              <a:off x="7929126" y="2133963"/>
              <a:ext cx="537482" cy="163285"/>
            </a:xfrm>
            <a:prstGeom prst="rect">
              <a:avLst/>
            </a:prstGeom>
          </p:spPr>
        </p:pic>
        <p:sp>
          <p:nvSpPr>
            <p:cNvPr id="679" name="Rectangle 678"/>
            <p:cNvSpPr/>
            <p:nvPr/>
          </p:nvSpPr>
          <p:spPr>
            <a:xfrm rot="16200000">
              <a:off x="8483746" y="21138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0" name="Round Same Side Corner Rectangle 679"/>
            <p:cNvSpPr/>
            <p:nvPr/>
          </p:nvSpPr>
          <p:spPr>
            <a:xfrm>
              <a:off x="7052826" y="2338752"/>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681" name="Round Same Side Corner Rectangle 680"/>
            <p:cNvSpPr/>
            <p:nvPr/>
          </p:nvSpPr>
          <p:spPr>
            <a:xfrm>
              <a:off x="7891026" y="2338752"/>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682" name="Picture 681" descr="yahoo.png"/>
            <p:cNvPicPr>
              <a:picLocks noChangeAspect="1"/>
            </p:cNvPicPr>
            <p:nvPr/>
          </p:nvPicPr>
          <p:blipFill>
            <a:blip r:embed="rId22"/>
            <a:stretch>
              <a:fillRect/>
            </a:stretch>
          </p:blipFill>
          <p:spPr>
            <a:xfrm>
              <a:off x="7095688" y="2357801"/>
              <a:ext cx="537482" cy="163286"/>
            </a:xfrm>
            <a:prstGeom prst="rect">
              <a:avLst/>
            </a:prstGeom>
          </p:spPr>
        </p:pic>
        <p:pic>
          <p:nvPicPr>
            <p:cNvPr id="683" name="Picture 682" descr="facebook.png"/>
            <p:cNvPicPr>
              <a:picLocks noChangeAspect="1"/>
            </p:cNvPicPr>
            <p:nvPr/>
          </p:nvPicPr>
          <p:blipFill>
            <a:blip r:embed="rId23"/>
            <a:stretch>
              <a:fillRect/>
            </a:stretch>
          </p:blipFill>
          <p:spPr>
            <a:xfrm>
              <a:off x="7929126" y="2376852"/>
              <a:ext cx="537482" cy="163285"/>
            </a:xfrm>
            <a:prstGeom prst="rect">
              <a:avLst/>
            </a:prstGeom>
          </p:spPr>
        </p:pic>
        <p:sp>
          <p:nvSpPr>
            <p:cNvPr id="684" name="Rectangle 683"/>
            <p:cNvSpPr/>
            <p:nvPr/>
          </p:nvSpPr>
          <p:spPr>
            <a:xfrm rot="16200000">
              <a:off x="8493267" y="233295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6" name="Rectangle 685"/>
            <p:cNvSpPr/>
            <p:nvPr/>
          </p:nvSpPr>
          <p:spPr>
            <a:xfrm rot="16200000">
              <a:off x="7559821" y="2123406"/>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687" name="Rectangle 686"/>
            <p:cNvSpPr/>
            <p:nvPr/>
          </p:nvSpPr>
          <p:spPr>
            <a:xfrm rot="16200000">
              <a:off x="7601476" y="2359907"/>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nvGrpSpPr>
            <p:cNvPr id="97" name="Group 81"/>
            <p:cNvGrpSpPr/>
            <p:nvPr/>
          </p:nvGrpSpPr>
          <p:grpSpPr>
            <a:xfrm>
              <a:off x="7045130" y="1675777"/>
              <a:ext cx="1656784" cy="176463"/>
              <a:chOff x="7046520" y="2462361"/>
              <a:chExt cx="1656784" cy="176463"/>
            </a:xfrm>
          </p:grpSpPr>
          <p:sp>
            <p:nvSpPr>
              <p:cNvPr id="689" name="Rectangle 68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690" name="Rectangle 68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691" name="Picture 690" descr="glyphs.jpg"/>
              <p:cNvPicPr>
                <a:picLocks noChangeAspect="1"/>
              </p:cNvPicPr>
              <p:nvPr/>
            </p:nvPicPr>
            <p:blipFill>
              <a:blip r:embed="rId24"/>
              <a:srcRect l="45336" t="52046" r="51370" b="43862"/>
              <a:stretch>
                <a:fillRect/>
              </a:stretch>
            </p:blipFill>
            <p:spPr>
              <a:xfrm>
                <a:off x="8555352" y="2478403"/>
                <a:ext cx="134854" cy="152400"/>
              </a:xfrm>
              <a:prstGeom prst="rect">
                <a:avLst/>
              </a:prstGeom>
            </p:spPr>
          </p:pic>
        </p:grpSp>
        <p:sp>
          <p:nvSpPr>
            <p:cNvPr id="692" name="Rectangle 691"/>
            <p:cNvSpPr/>
            <p:nvPr/>
          </p:nvSpPr>
          <p:spPr>
            <a:xfrm>
              <a:off x="7050908" y="2529253"/>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8" name="Group 281"/>
            <p:cNvGrpSpPr/>
            <p:nvPr/>
          </p:nvGrpSpPr>
          <p:grpSpPr>
            <a:xfrm>
              <a:off x="7080833" y="6046764"/>
              <a:ext cx="1715061" cy="327660"/>
              <a:chOff x="7076511" y="6133465"/>
              <a:chExt cx="1715061" cy="327660"/>
            </a:xfrm>
          </p:grpSpPr>
          <p:sp>
            <p:nvSpPr>
              <p:cNvPr id="694" name="Rectangle 693"/>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99" name="Group 160"/>
              <p:cNvGrpSpPr/>
              <p:nvPr/>
            </p:nvGrpSpPr>
            <p:grpSpPr>
              <a:xfrm>
                <a:off x="8072099" y="6216014"/>
                <a:ext cx="557551" cy="171214"/>
                <a:chOff x="5638800" y="2628900"/>
                <a:chExt cx="609600" cy="180989"/>
              </a:xfrm>
            </p:grpSpPr>
            <p:sp>
              <p:nvSpPr>
                <p:cNvPr id="700" name="Rectangle 69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701" name="Rectangle 700"/>
                <p:cNvSpPr/>
                <p:nvPr/>
              </p:nvSpPr>
              <p:spPr>
                <a:xfrm>
                  <a:off x="5638800" y="2628912"/>
                  <a:ext cx="609600" cy="180977"/>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00" name="Group 18"/>
              <p:cNvGrpSpPr/>
              <p:nvPr/>
            </p:nvGrpSpPr>
            <p:grpSpPr>
              <a:xfrm>
                <a:off x="7309011" y="6215983"/>
                <a:ext cx="670101" cy="171236"/>
                <a:chOff x="5520951" y="3048000"/>
                <a:chExt cx="732657" cy="181014"/>
              </a:xfrm>
            </p:grpSpPr>
            <p:sp>
              <p:nvSpPr>
                <p:cNvPr id="698" name="Rectangle 697"/>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699" name="Rectangle 698"/>
                <p:cNvSpPr/>
                <p:nvPr/>
              </p:nvSpPr>
              <p:spPr>
                <a:xfrm>
                  <a:off x="5526155" y="3048036"/>
                  <a:ext cx="722244" cy="180978"/>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697" name="TextBox 696"/>
              <p:cNvSpPr txBox="1"/>
              <p:nvPr/>
            </p:nvSpPr>
            <p:spPr>
              <a:xfrm>
                <a:off x="7139940" y="6206490"/>
                <a:ext cx="990600" cy="215444"/>
              </a:xfrm>
              <a:prstGeom prst="rect">
                <a:avLst/>
              </a:prstGeom>
              <a:noFill/>
            </p:spPr>
            <p:txBody>
              <a:bodyPr wrap="square" rtlCol="0">
                <a:spAutoFit/>
              </a:bodyPr>
              <a:lstStyle/>
              <a:p>
                <a:pPr algn="ctr"/>
                <a:r>
                  <a:rPr lang="en-US" sz="800" b="1" dirty="0">
                    <a:solidFill>
                      <a:srgbClr val="002060"/>
                    </a:solidFill>
                    <a:latin typeface="Segoe UI" pitchFamily="34" charset="0"/>
                    <a:ea typeface="Verdana" pitchFamily="34" charset="0"/>
                    <a:cs typeface="Verdana" pitchFamily="34" charset="0"/>
                  </a:rPr>
                  <a:t>Add </a:t>
                </a:r>
                <a:r>
                  <a:rPr lang="en-US" sz="800" dirty="0">
                    <a:solidFill>
                      <a:srgbClr val="002060"/>
                    </a:solidFill>
                    <a:latin typeface="Segoe UI" pitchFamily="34" charset="0"/>
                    <a:ea typeface="Verdana" pitchFamily="34" charset="0"/>
                    <a:cs typeface="Verdana" pitchFamily="34" charset="0"/>
                  </a:rPr>
                  <a:t>(1)</a:t>
                </a:r>
              </a:p>
            </p:txBody>
          </p:sp>
        </p:grpSp>
        <p:grpSp>
          <p:nvGrpSpPr>
            <p:cNvPr id="101" name="Group 324"/>
            <p:cNvGrpSpPr/>
            <p:nvPr/>
          </p:nvGrpSpPr>
          <p:grpSpPr>
            <a:xfrm>
              <a:off x="7050908" y="1898432"/>
              <a:ext cx="1804747" cy="759936"/>
              <a:chOff x="7046586" y="2655305"/>
              <a:chExt cx="1804747" cy="759936"/>
            </a:xfrm>
          </p:grpSpPr>
          <p:sp>
            <p:nvSpPr>
              <p:cNvPr id="706" name="Rectangle 70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14" name="Rectangle 713"/>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716"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719" name="Round Same Side Corner Rectangle 718"/>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720" name="Rectangle 719"/>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723" name="Picture 15" descr="Microsoft Office Online">
                <a:hlinkClick r:id="rId17" tooltip="Microsoft Office Online"/>
              </p:cNvPr>
              <p:cNvPicPr>
                <a:picLocks noChangeAspect="1" noChangeArrowheads="1"/>
              </p:cNvPicPr>
              <p:nvPr/>
            </p:nvPicPr>
            <p:blipFill>
              <a:blip r:embed="rId18">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724" name="Picture 723" descr="officelive.png"/>
              <p:cNvPicPr>
                <a:picLocks noChangeAspect="1"/>
              </p:cNvPicPr>
              <p:nvPr/>
            </p:nvPicPr>
            <p:blipFill>
              <a:blip r:embed="rId19"/>
              <a:stretch>
                <a:fillRect/>
              </a:stretch>
            </p:blipFill>
            <p:spPr>
              <a:xfrm>
                <a:off x="7080612" y="2674743"/>
                <a:ext cx="624161" cy="189618"/>
              </a:xfrm>
              <a:prstGeom prst="rect">
                <a:avLst/>
              </a:prstGeom>
            </p:spPr>
          </p:pic>
          <p:sp>
            <p:nvSpPr>
              <p:cNvPr id="725" name="Round Same Side Corner Rectangle 724"/>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26" name="Round Same Side Corner Rectangle 725"/>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27" name="Picture 726" descr="linkedin.png"/>
              <p:cNvPicPr>
                <a:picLocks noChangeAspect="1"/>
              </p:cNvPicPr>
              <p:nvPr/>
            </p:nvPicPr>
            <p:blipFill>
              <a:blip r:embed="rId21"/>
              <a:stretch>
                <a:fillRect/>
              </a:stretch>
            </p:blipFill>
            <p:spPr>
              <a:xfrm>
                <a:off x="7924804" y="2890836"/>
                <a:ext cx="537482" cy="163285"/>
              </a:xfrm>
              <a:prstGeom prst="rect">
                <a:avLst/>
              </a:prstGeom>
            </p:spPr>
          </p:pic>
          <p:sp>
            <p:nvSpPr>
              <p:cNvPr id="728" name="Rectangle 727"/>
              <p:cNvSpPr/>
              <p:nvPr/>
            </p:nvSpPr>
            <p:spPr>
              <a:xfrm rot="16200000">
                <a:off x="8479424" y="289932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729" name="Round Same Side Corner Rectangle 728"/>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730" name="Round Same Side Corner Rectangle 729"/>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731" name="Picture 730" descr="yahoo.png"/>
              <p:cNvPicPr>
                <a:picLocks noChangeAspect="1"/>
              </p:cNvPicPr>
              <p:nvPr/>
            </p:nvPicPr>
            <p:blipFill>
              <a:blip r:embed="rId22"/>
              <a:stretch>
                <a:fillRect/>
              </a:stretch>
            </p:blipFill>
            <p:spPr>
              <a:xfrm>
                <a:off x="7091366" y="3114674"/>
                <a:ext cx="537482" cy="163286"/>
              </a:xfrm>
              <a:prstGeom prst="rect">
                <a:avLst/>
              </a:prstGeom>
            </p:spPr>
          </p:pic>
          <p:pic>
            <p:nvPicPr>
              <p:cNvPr id="732" name="Picture 731" descr="facebook.png"/>
              <p:cNvPicPr>
                <a:picLocks noChangeAspect="1"/>
              </p:cNvPicPr>
              <p:nvPr/>
            </p:nvPicPr>
            <p:blipFill>
              <a:blip r:embed="rId23"/>
              <a:stretch>
                <a:fillRect/>
              </a:stretch>
            </p:blipFill>
            <p:spPr>
              <a:xfrm>
                <a:off x="7105650" y="2895600"/>
                <a:ext cx="537482" cy="163285"/>
              </a:xfrm>
              <a:prstGeom prst="rect">
                <a:avLst/>
              </a:prstGeom>
            </p:spPr>
          </p:pic>
          <p:sp>
            <p:nvSpPr>
              <p:cNvPr id="733" name="Rectangle 732"/>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sp>
            <p:nvSpPr>
              <p:cNvPr id="734" name="Rectangle 733"/>
              <p:cNvSpPr/>
              <p:nvPr/>
            </p:nvSpPr>
            <p:spPr>
              <a:xfrm>
                <a:off x="8412480" y="2655305"/>
                <a:ext cx="420726" cy="200055"/>
              </a:xfrm>
              <a:prstGeom prst="rect">
                <a:avLst/>
              </a:prstGeom>
            </p:spPr>
            <p:txBody>
              <a:bodyPr wrap="square">
                <a:spAutoFit/>
              </a:bodyPr>
              <a:lstStyle/>
              <a:p>
                <a:pPr algn="ctr"/>
                <a:r>
                  <a:rPr lang="en-US" sz="700" dirty="0">
                    <a:solidFill>
                      <a:schemeClr val="accent1">
                        <a:lumMod val="75000"/>
                      </a:schemeClr>
                    </a:solidFill>
                    <a:latin typeface="Tahoma" pitchFamily="34" charset="0"/>
                    <a:ea typeface="Tahoma" pitchFamily="34" charset="0"/>
                    <a:cs typeface="Tahoma" pitchFamily="34" charset="0"/>
                  </a:rPr>
                  <a:t>(2</a:t>
                </a:r>
                <a:r>
                  <a:rPr lang="en-US" sz="700" b="0" dirty="0">
                    <a:solidFill>
                      <a:schemeClr val="accent1">
                        <a:lumMod val="75000"/>
                      </a:schemeClr>
                    </a:solidFill>
                    <a:latin typeface="Tahoma" pitchFamily="34" charset="0"/>
                    <a:ea typeface="Tahoma" pitchFamily="34" charset="0"/>
                    <a:cs typeface="Tahoma" pitchFamily="34" charset="0"/>
                  </a:rPr>
                  <a:t>)</a:t>
                </a:r>
              </a:p>
            </p:txBody>
          </p:sp>
          <p:sp>
            <p:nvSpPr>
              <p:cNvPr id="735" name="Rectangle 73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736" name="Cross 73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737" name="Rectangle 736"/>
              <p:cNvSpPr/>
              <p:nvPr/>
            </p:nvSpPr>
            <p:spPr>
              <a:xfrm rot="16200000">
                <a:off x="7555499" y="3112545"/>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a:t>
                </a:r>
              </a:p>
            </p:txBody>
          </p:sp>
        </p:grpSp>
        <p:grpSp>
          <p:nvGrpSpPr>
            <p:cNvPr id="102" name="Group 494"/>
            <p:cNvGrpSpPr/>
            <p:nvPr/>
          </p:nvGrpSpPr>
          <p:grpSpPr>
            <a:xfrm>
              <a:off x="7016374" y="2609850"/>
              <a:ext cx="2051426" cy="395633"/>
              <a:chOff x="7092574" y="3400544"/>
              <a:chExt cx="2051426" cy="395633"/>
            </a:xfrm>
          </p:grpSpPr>
          <p:sp>
            <p:nvSpPr>
              <p:cNvPr id="739" name="Rectangle 738"/>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740" name="Rectangle 739"/>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741" name="Rectangle 740"/>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742" name="Rectangle 741"/>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2 Filtered Results</a:t>
                </a:r>
              </a:p>
            </p:txBody>
          </p:sp>
        </p:grpSp>
        <p:sp>
          <p:nvSpPr>
            <p:cNvPr id="744" name="Rectangle 743"/>
            <p:cNvSpPr/>
            <p:nvPr/>
          </p:nvSpPr>
          <p:spPr>
            <a:xfrm>
              <a:off x="7000875" y="1670506"/>
              <a:ext cx="344966" cy="215444"/>
            </a:xfrm>
            <a:prstGeom prst="rect">
              <a:avLst/>
            </a:prstGeom>
          </p:spPr>
          <p:txBody>
            <a:bodyPr wrap="none">
              <a:spAutoFit/>
            </a:bodyPr>
            <a:lstStyle/>
            <a:p>
              <a:r>
                <a:rPr lang="en-US" sz="800" dirty="0" err="1">
                  <a:solidFill>
                    <a:schemeClr val="tx2">
                      <a:lumMod val="75000"/>
                    </a:schemeClr>
                  </a:solidFill>
                  <a:latin typeface="Segoe UI" pitchFamily="34" charset="0"/>
                </a:rPr>
                <a:t>Jerr</a:t>
              </a:r>
              <a:endParaRPr lang="en-US" sz="800" dirty="0">
                <a:solidFill>
                  <a:schemeClr val="tx2">
                    <a:lumMod val="75000"/>
                  </a:schemeClr>
                </a:solidFill>
                <a:latin typeface="Segoe UI" pitchFamily="34" charset="0"/>
              </a:endParaRPr>
            </a:p>
          </p:txBody>
        </p:sp>
        <p:grpSp>
          <p:nvGrpSpPr>
            <p:cNvPr id="104" name="Group 744"/>
            <p:cNvGrpSpPr/>
            <p:nvPr/>
          </p:nvGrpSpPr>
          <p:grpSpPr>
            <a:xfrm>
              <a:off x="7190014" y="2952750"/>
              <a:ext cx="1973036" cy="641767"/>
              <a:chOff x="7190014" y="3793073"/>
              <a:chExt cx="1973036" cy="641767"/>
            </a:xfrm>
          </p:grpSpPr>
          <p:pic>
            <p:nvPicPr>
              <p:cNvPr id="746" name="Picture 2" descr="http://tbn0.google.com/images?q=tbn:uGgAiSxoOpyvFM:http://www.pep-web.org/document.php%3Fid%3Dapa.049.1104.jpg">
                <a:hlinkClick r:id="rId25"/>
              </p:cNvPr>
              <p:cNvPicPr>
                <a:picLocks noChangeAspect="1" noChangeArrowheads="1"/>
              </p:cNvPicPr>
              <p:nvPr/>
            </p:nvPicPr>
            <p:blipFill>
              <a:blip r:embed="rId26">
                <a:duotone>
                  <a:schemeClr val="accent1">
                    <a:shade val="45000"/>
                    <a:satMod val="135000"/>
                  </a:schemeClr>
                  <a:prstClr val="white"/>
                </a:duotone>
              </a:blip>
              <a:stretch>
                <a:fillRect/>
              </a:stretch>
            </p:blipFill>
            <p:spPr bwMode="auto">
              <a:xfrm>
                <a:off x="7190014" y="3869406"/>
                <a:ext cx="495578" cy="495578"/>
              </a:xfrm>
              <a:prstGeom prst="rect">
                <a:avLst/>
              </a:prstGeom>
              <a:noFill/>
              <a:ln>
                <a:solidFill>
                  <a:schemeClr val="tx2">
                    <a:lumMod val="40000"/>
                    <a:lumOff val="60000"/>
                  </a:schemeClr>
                </a:solidFill>
              </a:ln>
            </p:spPr>
          </p:pic>
          <p:grpSp>
            <p:nvGrpSpPr>
              <p:cNvPr id="108" name="Group 98"/>
              <p:cNvGrpSpPr/>
              <p:nvPr/>
            </p:nvGrpSpPr>
            <p:grpSpPr>
              <a:xfrm>
                <a:off x="7650480" y="3991308"/>
                <a:ext cx="1188720" cy="443532"/>
                <a:chOff x="7650480" y="3960828"/>
                <a:chExt cx="1188720" cy="443532"/>
              </a:xfrm>
            </p:grpSpPr>
            <p:sp>
              <p:nvSpPr>
                <p:cNvPr id="749" name="TextBox 74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750" name="TextBox 74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751" name="TextBox 750"/>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752" name="Oval 751"/>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748" name="TextBox 747"/>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a:t>
                </a:r>
                <a:r>
                  <a:rPr lang="en-US" sz="900" baseline="0" dirty="0" err="1">
                    <a:latin typeface="Segoe UI" pitchFamily="34" charset="0"/>
                    <a:cs typeface="Segoe UI" pitchFamily="34" charset="0"/>
                  </a:rPr>
                  <a:t>Orman</a:t>
                </a:r>
                <a:endParaRPr lang="en-US" sz="900" dirty="0">
                  <a:latin typeface="Segoe UI" pitchFamily="34" charset="0"/>
                  <a:cs typeface="Segoe UI" pitchFamily="34" charset="0"/>
                </a:endParaRPr>
              </a:p>
            </p:txBody>
          </p:sp>
        </p:grpSp>
        <p:sp>
          <p:nvSpPr>
            <p:cNvPr id="281" name="Rounded Rectangle 280"/>
            <p:cNvSpPr/>
            <p:nvPr/>
          </p:nvSpPr>
          <p:spPr>
            <a:xfrm>
              <a:off x="7077075" y="3581400"/>
              <a:ext cx="1685925" cy="60960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09" name="Group 752"/>
            <p:cNvGrpSpPr/>
            <p:nvPr/>
          </p:nvGrpSpPr>
          <p:grpSpPr>
            <a:xfrm>
              <a:off x="7188490" y="3567250"/>
              <a:ext cx="1974560" cy="638439"/>
              <a:chOff x="7188490" y="4407573"/>
              <a:chExt cx="1974560" cy="638439"/>
            </a:xfrm>
          </p:grpSpPr>
          <p:sp>
            <p:nvSpPr>
              <p:cNvPr id="283" name="TextBox 282"/>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Jerr</a:t>
                </a:r>
                <a:r>
                  <a:rPr lang="en-US" sz="900" dirty="0">
                    <a:latin typeface="Segoe UI" pitchFamily="34" charset="0"/>
                    <a:cs typeface="Segoe UI" pitchFamily="34" charset="0"/>
                  </a:rPr>
                  <a:t>y</a:t>
                </a:r>
                <a:r>
                  <a:rPr lang="en-US" sz="900" baseline="0" dirty="0">
                    <a:latin typeface="Segoe UI" pitchFamily="34" charset="0"/>
                    <a:cs typeface="Segoe UI" pitchFamily="34" charset="0"/>
                  </a:rPr>
                  <a:t> Roman</a:t>
                </a:r>
                <a:endParaRPr lang="en-US" sz="900" dirty="0">
                  <a:latin typeface="Segoe UI" pitchFamily="34" charset="0"/>
                  <a:cs typeface="Segoe UI" pitchFamily="34" charset="0"/>
                </a:endParaRPr>
              </a:p>
            </p:txBody>
          </p:sp>
          <p:pic>
            <p:nvPicPr>
              <p:cNvPr id="284" name="Picture 4" descr="http://tbn0.google.com/images?q=tbn:MHG7J1i-dZSnfM:http://www.icmb.utexas.edu/images/upload/DirectoryID_3096/128_mariaperson_2006.jpg">
                <a:hlinkClick r:id="rId27"/>
              </p:cNvPr>
              <p:cNvPicPr>
                <a:picLocks noChangeAspect="1" noChangeArrowheads="1"/>
              </p:cNvPicPr>
              <p:nvPr/>
            </p:nvPicPr>
            <p:blipFill>
              <a:blip r:embed="rId28">
                <a:duotone>
                  <a:schemeClr val="accent1">
                    <a:shade val="45000"/>
                    <a:satMod val="135000"/>
                  </a:schemeClr>
                  <a:prstClr val="white"/>
                </a:duotone>
              </a:blip>
              <a:stretch>
                <a:fillRect/>
              </a:stretch>
            </p:blipFill>
            <p:spPr bwMode="auto">
              <a:xfrm>
                <a:off x="7188490" y="4477785"/>
                <a:ext cx="484740" cy="484740"/>
              </a:xfrm>
              <a:prstGeom prst="rect">
                <a:avLst/>
              </a:prstGeom>
              <a:noFill/>
              <a:ln>
                <a:solidFill>
                  <a:schemeClr val="tx2">
                    <a:lumMod val="40000"/>
                    <a:lumOff val="60000"/>
                  </a:schemeClr>
                </a:solidFill>
              </a:ln>
            </p:spPr>
          </p:pic>
          <p:grpSp>
            <p:nvGrpSpPr>
              <p:cNvPr id="110" name="Group 100"/>
              <p:cNvGrpSpPr/>
              <p:nvPr/>
            </p:nvGrpSpPr>
            <p:grpSpPr>
              <a:xfrm>
                <a:off x="7650480" y="4602480"/>
                <a:ext cx="1188720" cy="443532"/>
                <a:chOff x="7650480" y="3960828"/>
                <a:chExt cx="1188720" cy="443532"/>
              </a:xfrm>
            </p:grpSpPr>
            <p:sp>
              <p:nvSpPr>
                <p:cNvPr id="286" name="TextBox 285"/>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287" name="TextBox 286"/>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288" name="TextBox 287"/>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89" name="Oval 288"/>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grpSp>
        <p:nvGrpSpPr>
          <p:cNvPr id="111" name="Group 270"/>
          <p:cNvGrpSpPr/>
          <p:nvPr/>
        </p:nvGrpSpPr>
        <p:grpSpPr>
          <a:xfrm>
            <a:off x="5937" y="6522720"/>
            <a:ext cx="9138063" cy="335280"/>
            <a:chOff x="5937" y="6522720"/>
            <a:chExt cx="9138063" cy="335280"/>
          </a:xfrm>
        </p:grpSpPr>
        <p:pic>
          <p:nvPicPr>
            <p:cNvPr id="291" name="Picture 290" descr="Picture1.png"/>
            <p:cNvPicPr>
              <a:picLocks noChangeAspect="1"/>
            </p:cNvPicPr>
            <p:nvPr/>
          </p:nvPicPr>
          <p:blipFill>
            <a:blip r:embed="rId29"/>
            <a:srcRect t="95111"/>
            <a:stretch>
              <a:fillRect/>
            </a:stretch>
          </p:blipFill>
          <p:spPr>
            <a:xfrm>
              <a:off x="5937" y="6522720"/>
              <a:ext cx="9138063" cy="335280"/>
            </a:xfrm>
            <a:prstGeom prst="rect">
              <a:avLst/>
            </a:prstGeom>
          </p:spPr>
        </p:pic>
        <p:pic>
          <p:nvPicPr>
            <p:cNvPr id="292" name="Picture 291" descr="tabe.png"/>
            <p:cNvPicPr>
              <a:picLocks noChangeAspect="1"/>
            </p:cNvPicPr>
            <p:nvPr/>
          </p:nvPicPr>
          <p:blipFill>
            <a:blip r:embed="rId30"/>
            <a:stretch>
              <a:fillRect/>
            </a:stretch>
          </p:blipFill>
          <p:spPr>
            <a:xfrm>
              <a:off x="1333500" y="6582064"/>
              <a:ext cx="1476375" cy="266700"/>
            </a:xfrm>
            <a:prstGeom prst="rect">
              <a:avLst/>
            </a:prstGeom>
          </p:spPr>
        </p:pic>
        <p:pic>
          <p:nvPicPr>
            <p:cNvPr id="293" name="Picture 2"/>
            <p:cNvPicPr>
              <a:picLocks noChangeAspect="1" noChangeArrowheads="1"/>
            </p:cNvPicPr>
            <p:nvPr/>
          </p:nvPicPr>
          <p:blipFill>
            <a:blip r:embed="rId31"/>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12" name="Group 295"/>
          <p:cNvGrpSpPr/>
          <p:nvPr/>
        </p:nvGrpSpPr>
        <p:grpSpPr>
          <a:xfrm>
            <a:off x="8895706" y="0"/>
            <a:ext cx="248294" cy="6858000"/>
            <a:chOff x="8895706" y="0"/>
            <a:chExt cx="248294" cy="6858000"/>
          </a:xfrm>
        </p:grpSpPr>
        <p:pic>
          <p:nvPicPr>
            <p:cNvPr id="294" name="Picture 293" descr="Picture1.png"/>
            <p:cNvPicPr>
              <a:picLocks noChangeAspect="1"/>
            </p:cNvPicPr>
            <p:nvPr/>
          </p:nvPicPr>
          <p:blipFill>
            <a:blip r:embed="rId29"/>
            <a:srcRect l="98332"/>
            <a:stretch>
              <a:fillRect/>
            </a:stretch>
          </p:blipFill>
          <p:spPr>
            <a:xfrm>
              <a:off x="8991600" y="0"/>
              <a:ext cx="152400" cy="6858000"/>
            </a:xfrm>
            <a:prstGeom prst="rect">
              <a:avLst/>
            </a:prstGeom>
          </p:spPr>
        </p:pic>
        <p:grpSp>
          <p:nvGrpSpPr>
            <p:cNvPr id="113" name="Group 61"/>
            <p:cNvGrpSpPr/>
            <p:nvPr/>
          </p:nvGrpSpPr>
          <p:grpSpPr>
            <a:xfrm>
              <a:off x="8895706" y="884207"/>
              <a:ext cx="164592" cy="5623560"/>
              <a:chOff x="8901933" y="884725"/>
              <a:chExt cx="164592" cy="5623560"/>
            </a:xfrm>
          </p:grpSpPr>
          <p:sp>
            <p:nvSpPr>
              <p:cNvPr id="296" name="Rectangle 29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ectangle 29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4" name="Group 67"/>
              <p:cNvGrpSpPr/>
              <p:nvPr/>
            </p:nvGrpSpPr>
            <p:grpSpPr>
              <a:xfrm>
                <a:off x="8939993" y="2382966"/>
                <a:ext cx="73152" cy="87341"/>
                <a:chOff x="8939993" y="2382966"/>
                <a:chExt cx="73152" cy="87341"/>
              </a:xfrm>
            </p:grpSpPr>
            <p:sp>
              <p:nvSpPr>
                <p:cNvPr id="301" name="Rounded Rectangle 30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Rounded Rectangle 30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3" name="Rounded Rectangle 30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9" name="Isosceles Triangle 29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Isosceles Triangle 29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05" name="Rectangle 304">
            <a:hlinkClick r:id="" action="ppaction://hlinkshowjump?jump=nextslide"/>
          </p:cNvPr>
          <p:cNvSpPr/>
          <p:nvPr/>
        </p:nvSpPr>
        <p:spPr>
          <a:xfrm flipV="1">
            <a:off x="4914900" y="3002280"/>
            <a:ext cx="1181100" cy="27432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15" name="Group 310"/>
          <p:cNvGrpSpPr/>
          <p:nvPr/>
        </p:nvGrpSpPr>
        <p:grpSpPr>
          <a:xfrm>
            <a:off x="4629433" y="2743200"/>
            <a:ext cx="1531815" cy="246221"/>
            <a:chOff x="4629433" y="2743200"/>
            <a:chExt cx="1531815" cy="246221"/>
          </a:xfrm>
        </p:grpSpPr>
        <p:sp>
          <p:nvSpPr>
            <p:cNvPr id="307" name="Rectangle 306"/>
            <p:cNvSpPr/>
            <p:nvPr/>
          </p:nvSpPr>
          <p:spPr>
            <a:xfrm>
              <a:off x="4768689" y="276909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sp>
          <p:nvSpPr>
            <p:cNvPr id="308" name="Oval 307"/>
            <p:cNvSpPr/>
            <p:nvPr/>
          </p:nvSpPr>
          <p:spPr>
            <a:xfrm>
              <a:off x="4679978"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09" name="Rectangle 308"/>
            <p:cNvSpPr/>
            <p:nvPr/>
          </p:nvSpPr>
          <p:spPr>
            <a:xfrm>
              <a:off x="4629433"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nvGrpSpPr>
          <p:cNvPr id="120" name="Group 313"/>
          <p:cNvGrpSpPr/>
          <p:nvPr/>
        </p:nvGrpSpPr>
        <p:grpSpPr>
          <a:xfrm>
            <a:off x="2997438" y="2773940"/>
            <a:ext cx="1269762" cy="215444"/>
            <a:chOff x="2997438" y="2773940"/>
            <a:chExt cx="1269762" cy="215444"/>
          </a:xfrm>
        </p:grpSpPr>
        <p:sp>
          <p:nvSpPr>
            <p:cNvPr id="312" name="Rectangle 311"/>
            <p:cNvSpPr/>
            <p:nvPr/>
          </p:nvSpPr>
          <p:spPr>
            <a:xfrm>
              <a:off x="308614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13" name="Oval 312"/>
            <p:cNvSpPr/>
            <p:nvPr/>
          </p:nvSpPr>
          <p:spPr>
            <a:xfrm>
              <a:off x="299743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1" name="Group 316"/>
          <p:cNvGrpSpPr/>
          <p:nvPr/>
        </p:nvGrpSpPr>
        <p:grpSpPr>
          <a:xfrm>
            <a:off x="3716708" y="2769098"/>
            <a:ext cx="1481270" cy="215444"/>
            <a:chOff x="3716708" y="2769098"/>
            <a:chExt cx="1481270" cy="215444"/>
          </a:xfrm>
        </p:grpSpPr>
        <p:sp>
          <p:nvSpPr>
            <p:cNvPr id="315" name="Rectangle 314"/>
            <p:cNvSpPr/>
            <p:nvPr/>
          </p:nvSpPr>
          <p:spPr>
            <a:xfrm>
              <a:off x="3805419" y="2769098"/>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16" name="Oval 315"/>
            <p:cNvSpPr/>
            <p:nvPr/>
          </p:nvSpPr>
          <p:spPr>
            <a:xfrm>
              <a:off x="3716708"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23" name="Group 319"/>
          <p:cNvGrpSpPr/>
          <p:nvPr/>
        </p:nvGrpSpPr>
        <p:grpSpPr>
          <a:xfrm>
            <a:off x="2209800" y="2778368"/>
            <a:ext cx="1246902" cy="215444"/>
            <a:chOff x="2209800" y="2778368"/>
            <a:chExt cx="1246902" cy="215444"/>
          </a:xfrm>
        </p:grpSpPr>
        <p:sp>
          <p:nvSpPr>
            <p:cNvPr id="318" name="Rectangle 317"/>
            <p:cNvSpPr/>
            <p:nvPr/>
          </p:nvSpPr>
          <p:spPr>
            <a:xfrm>
              <a:off x="2275651" y="2778368"/>
              <a:ext cx="1181051" cy="215444"/>
            </a:xfrm>
            <a:prstGeom prst="rect">
              <a:avLst/>
            </a:prstGeom>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319" name="Oval 318"/>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4" name="Group 322"/>
          <p:cNvGrpSpPr/>
          <p:nvPr/>
        </p:nvGrpSpPr>
        <p:grpSpPr>
          <a:xfrm>
            <a:off x="5883672" y="2763976"/>
            <a:ext cx="809159" cy="215444"/>
            <a:chOff x="5883672" y="2763976"/>
            <a:chExt cx="809159" cy="215444"/>
          </a:xfrm>
        </p:grpSpPr>
        <p:sp>
          <p:nvSpPr>
            <p:cNvPr id="321" name="Oval 320"/>
            <p:cNvSpPr/>
            <p:nvPr/>
          </p:nvSpPr>
          <p:spPr>
            <a:xfrm>
              <a:off x="5883672"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2" name="Rectangle 321"/>
            <p:cNvSpPr/>
            <p:nvPr/>
          </p:nvSpPr>
          <p:spPr>
            <a:xfrm>
              <a:off x="5948717" y="2763976"/>
              <a:ext cx="744114" cy="215444"/>
            </a:xfrm>
            <a:prstGeom prst="rect">
              <a:avLst/>
            </a:prstGeom>
          </p:spPr>
          <p:txBody>
            <a:bodyPr wrap="none">
              <a:spAutoFit/>
            </a:bodyPr>
            <a:lstStyle/>
            <a:p>
              <a:r>
                <a:rPr lang="en-US" sz="800" u="sng" dirty="0">
                  <a:solidFill>
                    <a:srgbClr val="FF0000"/>
                  </a:solidFill>
                  <a:latin typeface="Segoe UI" pitchFamily="34" charset="0"/>
                </a:rPr>
                <a:t>Jerry Roman</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800" fill="hold"/>
                                        <p:tgtEl>
                                          <p:spTgt spid="765"/>
                                        </p:tgtEl>
                                        <p:attrNameLst>
                                          <p:attrName>ppt_x</p:attrName>
                                          <p:attrName>ppt_y</p:attrName>
                                        </p:attrNameLst>
                                      </p:cBhvr>
                                    </p:animMotion>
                                  </p:childTnLst>
                                </p:cTn>
                              </p:par>
                            </p:childTnLst>
                          </p:cTn>
                        </p:par>
                        <p:par>
                          <p:cTn id="7" fill="hold">
                            <p:stCondLst>
                              <p:cond delay="800"/>
                            </p:stCondLst>
                            <p:childTnLst>
                              <p:par>
                                <p:cTn id="8" presetID="10" presetClass="entr" presetSubtype="0" fill="hold" grpId="0" nodeType="afterEffect">
                                  <p:stCondLst>
                                    <p:cond delay="0"/>
                                  </p:stCondLst>
                                  <p:childTnLst>
                                    <p:set>
                                      <p:cBhvr>
                                        <p:cTn id="9" dur="1" fill="hold">
                                          <p:stCondLst>
                                            <p:cond delay="0"/>
                                          </p:stCondLst>
                                        </p:cTn>
                                        <p:tgtEl>
                                          <p:spTgt spid="305"/>
                                        </p:tgtEl>
                                        <p:attrNameLst>
                                          <p:attrName>style.visibility</p:attrName>
                                        </p:attrNameLst>
                                      </p:cBhvr>
                                      <p:to>
                                        <p:strVal val="visible"/>
                                      </p:to>
                                    </p:set>
                                    <p:animEffect transition="in" filter="fade">
                                      <p:cBhvr>
                                        <p:cTn id="10" dur="700"/>
                                        <p:tgtEl>
                                          <p:spTgt spid="3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29534" y="1685192"/>
            <a:ext cx="5476874"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610536"/>
            <a:chOff x="1905000" y="2186781"/>
            <a:chExt cx="5005166" cy="610536"/>
          </a:xfrm>
        </p:grpSpPr>
        <p:grpSp>
          <p:nvGrpSpPr>
            <p:cNvPr id="3" name="Group 199"/>
            <p:cNvGrpSpPr/>
            <p:nvPr/>
          </p:nvGrpSpPr>
          <p:grpSpPr>
            <a:xfrm>
              <a:off x="1905000" y="2220116"/>
              <a:ext cx="5005166" cy="577201"/>
              <a:chOff x="1905000" y="2220116"/>
              <a:chExt cx="5005166" cy="577201"/>
            </a:xfrm>
          </p:grpSpPr>
          <p:grpSp>
            <p:nvGrpSpPr>
              <p:cNvPr id="4" name="Group 455"/>
              <p:cNvGrpSpPr/>
              <p:nvPr/>
            </p:nvGrpSpPr>
            <p:grpSpPr>
              <a:xfrm>
                <a:off x="1908320" y="2355850"/>
                <a:ext cx="4842657" cy="441467"/>
                <a:chOff x="1945493" y="2302991"/>
                <a:chExt cx="4842657" cy="441467"/>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6" name="Picture 2" descr="Bob"/>
          <p:cNvPicPr>
            <a:picLocks noChangeAspect="1" noChangeArrowheads="1"/>
          </p:cNvPicPr>
          <p:nvPr/>
        </p:nvPicPr>
        <p:blipFill>
          <a:blip r:embed="rId3"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pic>
        <p:nvPicPr>
          <p:cNvPr id="122"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189"/>
          <p:cNvGrpSpPr/>
          <p:nvPr/>
        </p:nvGrpSpPr>
        <p:grpSpPr>
          <a:xfrm>
            <a:off x="1828800" y="3371640"/>
            <a:ext cx="5478780" cy="4263600"/>
            <a:chOff x="1828800" y="2538422"/>
            <a:chExt cx="5478780" cy="4263600"/>
          </a:xfrm>
        </p:grpSpPr>
        <p:sp>
          <p:nvSpPr>
            <p:cNvPr id="504" name="Rectangle 503"/>
            <p:cNvSpPr/>
            <p:nvPr/>
          </p:nvSpPr>
          <p:spPr>
            <a:xfrm>
              <a:off x="1828800" y="2744162"/>
              <a:ext cx="5477608"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7" name="Group 520"/>
            <p:cNvGrpSpPr/>
            <p:nvPr/>
          </p:nvGrpSpPr>
          <p:grpSpPr>
            <a:xfrm>
              <a:off x="1838958" y="2827982"/>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617" name="Freeform 616"/>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18" name="Picture 617"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619" name="Picture 618"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60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606" name="TextBox 60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614" name="Snip Single Corner Rectangle 61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5" name="Rounded Rectangle 61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616" name="Curved Left Arrow 61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612" name="TextBox 61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613" name="TextBox 612"/>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609" name="TextBox 60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610" name="TextBox 60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611" name="TextBox 61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605" name="Picture 604"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600" name="Picture 599"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4" name="Group 393"/>
            <p:cNvGrpSpPr/>
            <p:nvPr/>
          </p:nvGrpSpPr>
          <p:grpSpPr>
            <a:xfrm>
              <a:off x="1845309" y="3664595"/>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596" name="Freeform 595"/>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7" name="Picture 596"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598" name="Picture 597"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583"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585" name="TextBox 584"/>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593" name="Snip Single Corner Rectangle 592"/>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4" name="Rounded Rectangle 593"/>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95" name="Curved Left Arrow 594"/>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591" name="TextBox 590"/>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92" name="TextBox 591"/>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588" name="TextBox 587"/>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89" name="TextBox 588"/>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90" name="TextBox 589"/>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578"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579" name="Picture 578"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580" name="Picture 579"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2" name="Group 473"/>
            <p:cNvGrpSpPr/>
            <p:nvPr/>
          </p:nvGrpSpPr>
          <p:grpSpPr>
            <a:xfrm>
              <a:off x="1832609" y="5571182"/>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573" name="Freeform 57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74" name="Picture 573"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575" name="Picture 574"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559"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562" name="TextBox 561"/>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570" name="Snip Single Corner Rectangle 56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1" name="Rounded Rectangle 57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72" name="Curved Left Arrow 57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568" name="TextBox 5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69" name="TextBox 568"/>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565" name="TextBox 5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66" name="TextBox 5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67" name="TextBox 56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561" name="Picture 560"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56" name="Picture 555"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29" name="Group 273"/>
            <p:cNvGrpSpPr/>
            <p:nvPr/>
          </p:nvGrpSpPr>
          <p:grpSpPr>
            <a:xfrm>
              <a:off x="1832609" y="4672022"/>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552" name="Freeform 5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53" name="Picture 552"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554" name="Picture 553"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768" name="Group 453"/>
                <p:cNvGrpSpPr/>
                <p:nvPr/>
              </p:nvGrpSpPr>
              <p:grpSpPr>
                <a:xfrm>
                  <a:off x="2026920" y="5722620"/>
                  <a:ext cx="5212080" cy="594360"/>
                  <a:chOff x="1935480" y="5989320"/>
                  <a:chExt cx="5212080" cy="594360"/>
                </a:xfrm>
              </p:grpSpPr>
              <p:pic>
                <p:nvPicPr>
                  <p:cNvPr id="538"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769" name="Group 354"/>
                  <p:cNvGrpSpPr/>
                  <p:nvPr/>
                </p:nvGrpSpPr>
                <p:grpSpPr>
                  <a:xfrm>
                    <a:off x="2506980" y="5989320"/>
                    <a:ext cx="4640580" cy="570460"/>
                    <a:chOff x="2506980" y="5349240"/>
                    <a:chExt cx="4640580" cy="570460"/>
                  </a:xfrm>
                </p:grpSpPr>
                <p:sp>
                  <p:nvSpPr>
                    <p:cNvPr id="541" name="TextBox 5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770" name="Group 122"/>
                    <p:cNvGrpSpPr/>
                    <p:nvPr/>
                  </p:nvGrpSpPr>
                  <p:grpSpPr>
                    <a:xfrm>
                      <a:off x="6497224" y="5349240"/>
                      <a:ext cx="223616" cy="186778"/>
                      <a:chOff x="5842673" y="3935369"/>
                      <a:chExt cx="223616" cy="186778"/>
                    </a:xfrm>
                  </p:grpSpPr>
                  <p:sp>
                    <p:nvSpPr>
                      <p:cNvPr id="549" name="Snip Single Corner Rectangle 5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0" name="Rounded Rectangle 5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1" name="Curved Left Arrow 5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71" name="Group 197"/>
                    <p:cNvGrpSpPr/>
                    <p:nvPr/>
                  </p:nvGrpSpPr>
                  <p:grpSpPr>
                    <a:xfrm>
                      <a:off x="2508726" y="5611923"/>
                      <a:ext cx="1354613" cy="307777"/>
                      <a:chOff x="2645673" y="1897291"/>
                      <a:chExt cx="1066876" cy="322869"/>
                    </a:xfrm>
                  </p:grpSpPr>
                  <p:sp>
                    <p:nvSpPr>
                      <p:cNvPr id="547" name="TextBox 5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48" name="TextBox 54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544" name="TextBox 5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545" name="TextBox 5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546" name="TextBox 5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540" name="Picture 539"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533"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534" name="Picture 533"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535" name="Picture 534"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773" name="Group 329"/>
            <p:cNvGrpSpPr/>
            <p:nvPr/>
          </p:nvGrpSpPr>
          <p:grpSpPr>
            <a:xfrm>
              <a:off x="1828800" y="2538422"/>
              <a:ext cx="5478780" cy="482398"/>
              <a:chOff x="1828800" y="2842260"/>
              <a:chExt cx="5410200" cy="482398"/>
            </a:xfrm>
          </p:grpSpPr>
          <p:grpSp>
            <p:nvGrpSpPr>
              <p:cNvPr id="774" name="Group 327"/>
              <p:cNvGrpSpPr/>
              <p:nvPr/>
            </p:nvGrpSpPr>
            <p:grpSpPr>
              <a:xfrm>
                <a:off x="1828800" y="2876548"/>
                <a:ext cx="5408319" cy="448110"/>
                <a:chOff x="1828800" y="2876548"/>
                <a:chExt cx="5408319" cy="448110"/>
              </a:xfrm>
            </p:grpSpPr>
            <p:grpSp>
              <p:nvGrpSpPr>
                <p:cNvPr id="775" name="Group 102"/>
                <p:cNvGrpSpPr/>
                <p:nvPr/>
              </p:nvGrpSpPr>
              <p:grpSpPr>
                <a:xfrm>
                  <a:off x="1828800" y="3055620"/>
                  <a:ext cx="5379296" cy="269038"/>
                  <a:chOff x="1907091" y="3385870"/>
                  <a:chExt cx="4486632" cy="177144"/>
                </a:xfrm>
              </p:grpSpPr>
              <p:sp>
                <p:nvSpPr>
                  <p:cNvPr id="530" name="Rectangle 52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1" name="Straight Connector 53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776" name="Group 326"/>
                <p:cNvGrpSpPr/>
                <p:nvPr/>
              </p:nvGrpSpPr>
              <p:grpSpPr>
                <a:xfrm>
                  <a:off x="1833660" y="2876548"/>
                  <a:ext cx="5403459" cy="200055"/>
                  <a:chOff x="1833660" y="2876548"/>
                  <a:chExt cx="5403459" cy="200055"/>
                </a:xfrm>
              </p:grpSpPr>
              <p:grpSp>
                <p:nvGrpSpPr>
                  <p:cNvPr id="777" name="Group 354"/>
                  <p:cNvGrpSpPr/>
                  <p:nvPr/>
                </p:nvGrpSpPr>
                <p:grpSpPr>
                  <a:xfrm>
                    <a:off x="1833660" y="2876548"/>
                    <a:ext cx="5403459" cy="200055"/>
                    <a:chOff x="1903510" y="2426191"/>
                    <a:chExt cx="5403459" cy="200055"/>
                  </a:xfrm>
                </p:grpSpPr>
                <p:sp>
                  <p:nvSpPr>
                    <p:cNvPr id="522" name="Rectangle 521"/>
                    <p:cNvSpPr/>
                    <p:nvPr/>
                  </p:nvSpPr>
                  <p:spPr>
                    <a:xfrm>
                      <a:off x="1903510" y="2446020"/>
                      <a:ext cx="5403459"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778" name="Group 174"/>
                    <p:cNvGrpSpPr/>
                    <p:nvPr/>
                  </p:nvGrpSpPr>
                  <p:grpSpPr>
                    <a:xfrm>
                      <a:off x="2514600" y="2426191"/>
                      <a:ext cx="4114800" cy="200055"/>
                      <a:chOff x="2514600" y="3445187"/>
                      <a:chExt cx="4114800" cy="200055"/>
                    </a:xfrm>
                  </p:grpSpPr>
                  <p:sp>
                    <p:nvSpPr>
                      <p:cNvPr id="526" name="TextBox 525"/>
                      <p:cNvSpPr txBox="1"/>
                      <p:nvPr/>
                    </p:nvSpPr>
                    <p:spPr>
                      <a:xfrm>
                        <a:off x="5295900" y="3445187"/>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527" name="TextBox 526"/>
                      <p:cNvSpPr txBox="1"/>
                      <p:nvPr/>
                    </p:nvSpPr>
                    <p:spPr>
                      <a:xfrm>
                        <a:off x="2514600"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528" name="TextBox 52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529" name="TextBox 528"/>
                      <p:cNvSpPr txBox="1"/>
                      <p:nvPr/>
                    </p:nvSpPr>
                    <p:spPr>
                      <a:xfrm>
                        <a:off x="3971926" y="3445187"/>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524" name="Right Triangle 523"/>
                    <p:cNvSpPr/>
                    <p:nvPr/>
                  </p:nvSpPr>
                  <p:spPr>
                    <a:xfrm rot="13500000" flipV="1">
                      <a:off x="6095594" y="2477237"/>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5" name="Picture 524"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779" name="Group 324"/>
                  <p:cNvGrpSpPr/>
                  <p:nvPr/>
                </p:nvGrpSpPr>
                <p:grpSpPr>
                  <a:xfrm>
                    <a:off x="2215956" y="2899192"/>
                    <a:ext cx="4577786" cy="148934"/>
                    <a:chOff x="2215956" y="2899073"/>
                    <a:chExt cx="4577786" cy="177809"/>
                  </a:xfrm>
                </p:grpSpPr>
                <p:cxnSp>
                  <p:nvCxnSpPr>
                    <p:cNvPr id="517" name="Straight Connector 51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516" name="Picture 51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511" name="Rectangle 51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grpSp>
        <p:nvGrpSpPr>
          <p:cNvPr id="780" name="Group 284"/>
          <p:cNvGrpSpPr/>
          <p:nvPr/>
        </p:nvGrpSpPr>
        <p:grpSpPr>
          <a:xfrm>
            <a:off x="1908266" y="2327032"/>
            <a:ext cx="4953544" cy="750693"/>
            <a:chOff x="1908266" y="2327032"/>
            <a:chExt cx="4953544" cy="750693"/>
          </a:xfrm>
        </p:grpSpPr>
        <p:grpSp>
          <p:nvGrpSpPr>
            <p:cNvPr id="781" name="Group 619"/>
            <p:cNvGrpSpPr/>
            <p:nvPr/>
          </p:nvGrpSpPr>
          <p:grpSpPr>
            <a:xfrm>
              <a:off x="1908266" y="2327032"/>
              <a:ext cx="4953544" cy="750693"/>
              <a:chOff x="1908266" y="2327032"/>
              <a:chExt cx="4953544" cy="750693"/>
            </a:xfrm>
          </p:grpSpPr>
          <p:grpSp>
            <p:nvGrpSpPr>
              <p:cNvPr id="782" name="Group 171"/>
              <p:cNvGrpSpPr/>
              <p:nvPr/>
            </p:nvGrpSpPr>
            <p:grpSpPr>
              <a:xfrm flipH="1" flipV="1">
                <a:off x="6811924" y="3020452"/>
                <a:ext cx="49886" cy="57273"/>
                <a:chOff x="6811924" y="2893331"/>
                <a:chExt cx="49886" cy="57273"/>
              </a:xfrm>
            </p:grpSpPr>
            <p:sp>
              <p:nvSpPr>
                <p:cNvPr id="652" name="Chevron 651"/>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53" name="Chevron 652"/>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83" name="Group 426"/>
              <p:cNvGrpSpPr/>
              <p:nvPr/>
            </p:nvGrpSpPr>
            <p:grpSpPr>
              <a:xfrm>
                <a:off x="1908266" y="2327032"/>
                <a:ext cx="4841404" cy="728588"/>
                <a:chOff x="1908266" y="2327032"/>
                <a:chExt cx="4841404" cy="728588"/>
              </a:xfrm>
            </p:grpSpPr>
            <p:sp>
              <p:nvSpPr>
                <p:cNvPr id="646" name="Rectangle 645"/>
                <p:cNvSpPr/>
                <p:nvPr/>
              </p:nvSpPr>
              <p:spPr>
                <a:xfrm>
                  <a:off x="1908266" y="2332567"/>
                  <a:ext cx="4841404" cy="72305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647" name="Picture 646" descr="MSOL_Share_32.gif"/>
                <p:cNvPicPr>
                  <a:picLocks noChangeAspect="1"/>
                </p:cNvPicPr>
                <p:nvPr/>
              </p:nvPicPr>
              <p:blipFill>
                <a:blip r:embed="rId15">
                  <a:duotone>
                    <a:prstClr val="black"/>
                    <a:schemeClr val="accent3">
                      <a:tint val="45000"/>
                      <a:satMod val="400000"/>
                    </a:schemeClr>
                  </a:duotone>
                </a:blip>
                <a:stretch>
                  <a:fillRect/>
                </a:stretch>
              </p:blipFill>
              <p:spPr>
                <a:xfrm>
                  <a:off x="1939503" y="2362073"/>
                  <a:ext cx="145573" cy="154326"/>
                </a:xfrm>
                <a:prstGeom prst="rect">
                  <a:avLst/>
                </a:prstGeom>
              </p:spPr>
            </p:pic>
            <p:sp>
              <p:nvSpPr>
                <p:cNvPr id="648" name="Rectangle 647"/>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49" name="Rectangle 648"/>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650" name="TextBox 649"/>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651" name="TextBox 650"/>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784" name="Group 449"/>
              <p:cNvGrpSpPr/>
              <p:nvPr/>
            </p:nvGrpSpPr>
            <p:grpSpPr>
              <a:xfrm>
                <a:off x="2202180" y="2471918"/>
                <a:ext cx="4041590" cy="517466"/>
                <a:chOff x="1587689" y="2809875"/>
                <a:chExt cx="4041590" cy="517466"/>
              </a:xfrm>
            </p:grpSpPr>
            <p:grpSp>
              <p:nvGrpSpPr>
                <p:cNvPr id="785" name="Group 193"/>
                <p:cNvGrpSpPr/>
                <p:nvPr/>
              </p:nvGrpSpPr>
              <p:grpSpPr>
                <a:xfrm>
                  <a:off x="1587689" y="2809875"/>
                  <a:ext cx="2369820" cy="215444"/>
                  <a:chOff x="198997" y="2809696"/>
                  <a:chExt cx="2369820" cy="215444"/>
                </a:xfrm>
              </p:grpSpPr>
              <p:sp>
                <p:nvSpPr>
                  <p:cNvPr id="639" name="Rectangle 638"/>
                  <p:cNvSpPr/>
                  <p:nvPr/>
                </p:nvSpPr>
                <p:spPr>
                  <a:xfrm>
                    <a:off x="1133528" y="2809696"/>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640" name="Oval 639"/>
                  <p:cNvSpPr/>
                  <p:nvPr/>
                </p:nvSpPr>
                <p:spPr>
                  <a:xfrm>
                    <a:off x="104481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641" name="Rectangle 640"/>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642" name="Oval 641"/>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786" name="Group 175"/>
                <p:cNvGrpSpPr/>
                <p:nvPr/>
              </p:nvGrpSpPr>
              <p:grpSpPr>
                <a:xfrm>
                  <a:off x="2436287" y="3107055"/>
                  <a:ext cx="3192992" cy="220286"/>
                  <a:chOff x="3391335" y="3107055"/>
                  <a:chExt cx="3192992" cy="220286"/>
                </a:xfrm>
              </p:grpSpPr>
              <p:grpSp>
                <p:nvGrpSpPr>
                  <p:cNvPr id="787" name="Group 168"/>
                  <p:cNvGrpSpPr/>
                  <p:nvPr/>
                </p:nvGrpSpPr>
                <p:grpSpPr>
                  <a:xfrm>
                    <a:off x="3391335" y="3111897"/>
                    <a:ext cx="3007397" cy="215444"/>
                    <a:chOff x="2809667" y="3111897"/>
                    <a:chExt cx="3007397" cy="215444"/>
                  </a:xfrm>
                </p:grpSpPr>
                <p:sp>
                  <p:nvSpPr>
                    <p:cNvPr id="637" name="Rectangle 636"/>
                    <p:cNvSpPr/>
                    <p:nvPr/>
                  </p:nvSpPr>
                  <p:spPr>
                    <a:xfrm>
                      <a:off x="2898378" y="3111897"/>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638" name="Oval 637"/>
                    <p:cNvSpPr/>
                    <p:nvPr/>
                  </p:nvSpPr>
                  <p:spPr>
                    <a:xfrm>
                      <a:off x="2809667"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04" name="Oval 303"/>
                    <p:cNvSpPr/>
                    <p:nvPr/>
                  </p:nvSpPr>
                  <p:spPr>
                    <a:xfrm>
                      <a:off x="5695144" y="314723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788" name="Group 171"/>
                  <p:cNvGrpSpPr/>
                  <p:nvPr/>
                </p:nvGrpSpPr>
                <p:grpSpPr>
                  <a:xfrm>
                    <a:off x="4112457" y="3107055"/>
                    <a:ext cx="2471870" cy="215444"/>
                    <a:chOff x="2792787" y="3107055"/>
                    <a:chExt cx="2471870" cy="215444"/>
                  </a:xfrm>
                </p:grpSpPr>
                <p:sp>
                  <p:nvSpPr>
                    <p:cNvPr id="634" name="Rectangle 633"/>
                    <p:cNvSpPr/>
                    <p:nvPr/>
                  </p:nvSpPr>
                  <p:spPr>
                    <a:xfrm>
                      <a:off x="2881498" y="3107055"/>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635" name="Oval 634"/>
                    <p:cNvSpPr/>
                    <p:nvPr/>
                  </p:nvSpPr>
                  <p:spPr>
                    <a:xfrm>
                      <a:off x="2792787" y="3142397"/>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636" name="Rectangle 635"/>
                    <p:cNvSpPr/>
                    <p:nvPr/>
                  </p:nvSpPr>
                  <p:spPr>
                    <a:xfrm>
                      <a:off x="3872098" y="3107055"/>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grpSp>
            </p:grpSp>
          </p:grpSp>
          <p:sp>
            <p:nvSpPr>
              <p:cNvPr id="625" name="Rectangle 624"/>
              <p:cNvSpPr/>
              <p:nvPr/>
            </p:nvSpPr>
            <p:spPr>
              <a:xfrm>
                <a:off x="2275651" y="2778368"/>
                <a:ext cx="1181051" cy="215444"/>
              </a:xfrm>
              <a:prstGeom prst="rect">
                <a:avLst/>
              </a:prstGeom>
            </p:spPr>
            <p:txBody>
              <a:bodyPr wrap="square">
                <a:spAutoFit/>
              </a:bodyPr>
              <a:lstStyle/>
              <a:p>
                <a:r>
                  <a:rPr lang="en-US" sz="800" b="0" strike="sngStrike" baseline="0" dirty="0">
                    <a:solidFill>
                      <a:schemeClr val="bg1">
                        <a:lumMod val="50000"/>
                      </a:schemeClr>
                    </a:solidFill>
                    <a:latin typeface="Segoe UI" pitchFamily="34" charset="0"/>
                  </a:rPr>
                  <a:t>Jerry </a:t>
                </a:r>
                <a:r>
                  <a:rPr lang="en-US" sz="800" b="0" strike="sngStrike" baseline="0" dirty="0" err="1">
                    <a:solidFill>
                      <a:schemeClr val="bg1">
                        <a:lumMod val="50000"/>
                      </a:schemeClr>
                    </a:solidFill>
                    <a:latin typeface="Segoe UI" pitchFamily="34" charset="0"/>
                  </a:rPr>
                  <a:t>Orman</a:t>
                </a:r>
                <a:r>
                  <a:rPr lang="en-US" sz="800" b="0" strike="sngStrike" baseline="0" dirty="0">
                    <a:solidFill>
                      <a:schemeClr val="bg1">
                        <a:lumMod val="50000"/>
                      </a:schemeClr>
                    </a:solidFill>
                    <a:latin typeface="Segoe UI" pitchFamily="34" charset="0"/>
                  </a:rPr>
                  <a:t> </a:t>
                </a:r>
              </a:p>
            </p:txBody>
          </p:sp>
          <p:sp>
            <p:nvSpPr>
              <p:cNvPr id="626" name="Oval 625"/>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nvGrpSpPr>
              <p:cNvPr id="789" name="Group 1074"/>
              <p:cNvGrpSpPr/>
              <p:nvPr/>
            </p:nvGrpSpPr>
            <p:grpSpPr>
              <a:xfrm>
                <a:off x="4742435" y="2743200"/>
                <a:ext cx="243977" cy="246221"/>
                <a:chOff x="4742435" y="2743200"/>
                <a:chExt cx="243977" cy="246221"/>
              </a:xfrm>
            </p:grpSpPr>
            <p:sp>
              <p:nvSpPr>
                <p:cNvPr id="628" name="Oval 627"/>
                <p:cNvSpPr/>
                <p:nvPr/>
              </p:nvSpPr>
              <p:spPr>
                <a:xfrm>
                  <a:off x="4792980"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629" name="Rectangle 628"/>
                <p:cNvSpPr/>
                <p:nvPr/>
              </p:nvSpPr>
              <p:spPr>
                <a:xfrm>
                  <a:off x="4742435"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sp>
          <p:nvSpPr>
            <p:cNvPr id="772" name="Rectangle 771"/>
            <p:cNvSpPr/>
            <p:nvPr/>
          </p:nvSpPr>
          <p:spPr>
            <a:xfrm>
              <a:off x="5981975" y="2763976"/>
              <a:ext cx="792205" cy="215444"/>
            </a:xfrm>
            <a:prstGeom prst="rect">
              <a:avLst/>
            </a:prstGeom>
          </p:spPr>
          <p:txBody>
            <a:bodyPr wrap="none">
              <a:spAutoFit/>
            </a:bodyPr>
            <a:lstStyle/>
            <a:p>
              <a:r>
                <a:rPr lang="en-US" sz="800" b="1" u="sng" dirty="0">
                  <a:solidFill>
                    <a:schemeClr val="tx2">
                      <a:lumMod val="75000"/>
                    </a:schemeClr>
                  </a:solidFill>
                  <a:latin typeface="Segoe UI" pitchFamily="34" charset="0"/>
                </a:rPr>
                <a:t>Jerry Roman</a:t>
              </a:r>
            </a:p>
          </p:txBody>
        </p:sp>
      </p:grpSp>
      <p:grpSp>
        <p:nvGrpSpPr>
          <p:cNvPr id="790" name="Group 270"/>
          <p:cNvGrpSpPr/>
          <p:nvPr/>
        </p:nvGrpSpPr>
        <p:grpSpPr>
          <a:xfrm>
            <a:off x="5937" y="6522720"/>
            <a:ext cx="9138063" cy="335280"/>
            <a:chOff x="5937" y="6522720"/>
            <a:chExt cx="9138063" cy="335280"/>
          </a:xfrm>
        </p:grpSpPr>
        <p:pic>
          <p:nvPicPr>
            <p:cNvPr id="291" name="Picture 290" descr="Picture1.png"/>
            <p:cNvPicPr>
              <a:picLocks noChangeAspect="1"/>
            </p:cNvPicPr>
            <p:nvPr/>
          </p:nvPicPr>
          <p:blipFill>
            <a:blip r:embed="rId16"/>
            <a:srcRect t="95111"/>
            <a:stretch>
              <a:fillRect/>
            </a:stretch>
          </p:blipFill>
          <p:spPr>
            <a:xfrm>
              <a:off x="5937" y="6522720"/>
              <a:ext cx="9138063" cy="335280"/>
            </a:xfrm>
            <a:prstGeom prst="rect">
              <a:avLst/>
            </a:prstGeom>
          </p:spPr>
        </p:pic>
        <p:pic>
          <p:nvPicPr>
            <p:cNvPr id="292" name="Picture 291" descr="tabe.png"/>
            <p:cNvPicPr>
              <a:picLocks noChangeAspect="1"/>
            </p:cNvPicPr>
            <p:nvPr/>
          </p:nvPicPr>
          <p:blipFill>
            <a:blip r:embed="rId17"/>
            <a:stretch>
              <a:fillRect/>
            </a:stretch>
          </p:blipFill>
          <p:spPr>
            <a:xfrm>
              <a:off x="1333500" y="6582064"/>
              <a:ext cx="1476375" cy="266700"/>
            </a:xfrm>
            <a:prstGeom prst="rect">
              <a:avLst/>
            </a:prstGeom>
          </p:spPr>
        </p:pic>
        <p:pic>
          <p:nvPicPr>
            <p:cNvPr id="293"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791" name="Group 295"/>
          <p:cNvGrpSpPr/>
          <p:nvPr/>
        </p:nvGrpSpPr>
        <p:grpSpPr>
          <a:xfrm>
            <a:off x="8895706" y="0"/>
            <a:ext cx="248294" cy="6858000"/>
            <a:chOff x="8895706" y="0"/>
            <a:chExt cx="248294" cy="6858000"/>
          </a:xfrm>
        </p:grpSpPr>
        <p:pic>
          <p:nvPicPr>
            <p:cNvPr id="294" name="Picture 293"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792" name="Group 61"/>
            <p:cNvGrpSpPr/>
            <p:nvPr/>
          </p:nvGrpSpPr>
          <p:grpSpPr>
            <a:xfrm>
              <a:off x="8895706" y="884207"/>
              <a:ext cx="164592" cy="5623560"/>
              <a:chOff x="8901933" y="884725"/>
              <a:chExt cx="164592" cy="5623560"/>
            </a:xfrm>
          </p:grpSpPr>
          <p:sp>
            <p:nvSpPr>
              <p:cNvPr id="296" name="Rectangle 29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ectangle 29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93" name="Group 67"/>
              <p:cNvGrpSpPr/>
              <p:nvPr/>
            </p:nvGrpSpPr>
            <p:grpSpPr>
              <a:xfrm>
                <a:off x="8939993" y="2382966"/>
                <a:ext cx="73152" cy="87341"/>
                <a:chOff x="8939993" y="2382966"/>
                <a:chExt cx="73152" cy="87341"/>
              </a:xfrm>
            </p:grpSpPr>
            <p:sp>
              <p:nvSpPr>
                <p:cNvPr id="301" name="Rounded Rectangle 30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Rounded Rectangle 30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3" name="Rounded Rectangle 30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9" name="Isosceles Triangle 29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Isosceles Triangle 29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794" name="Group 187"/>
          <p:cNvGrpSpPr/>
          <p:nvPr/>
        </p:nvGrpSpPr>
        <p:grpSpPr>
          <a:xfrm>
            <a:off x="5937069" y="2771690"/>
            <a:ext cx="853440" cy="215444"/>
            <a:chOff x="5791200" y="2286000"/>
            <a:chExt cx="853440" cy="215444"/>
          </a:xfrm>
        </p:grpSpPr>
        <p:sp>
          <p:nvSpPr>
            <p:cNvPr id="189" name="Oval 188"/>
            <p:cNvSpPr/>
            <p:nvPr/>
          </p:nvSpPr>
          <p:spPr>
            <a:xfrm>
              <a:off x="5791200" y="2331306"/>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190" name="Rectangle 189"/>
            <p:cNvSpPr/>
            <p:nvPr/>
          </p:nvSpPr>
          <p:spPr>
            <a:xfrm>
              <a:off x="5852435" y="2286000"/>
              <a:ext cx="792205" cy="215444"/>
            </a:xfrm>
            <a:prstGeom prst="rect">
              <a:avLst/>
            </a:prstGeom>
          </p:spPr>
          <p:txBody>
            <a:bodyPr wrap="none">
              <a:spAutoFit/>
            </a:bodyPr>
            <a:lstStyle/>
            <a:p>
              <a:r>
                <a:rPr lang="en-US" sz="800" b="1" u="sng" dirty="0">
                  <a:solidFill>
                    <a:schemeClr val="tx2">
                      <a:lumMod val="75000"/>
                    </a:schemeClr>
                  </a:solidFill>
                  <a:latin typeface="Segoe UI" pitchFamily="34" charset="0"/>
                </a:rPr>
                <a:t>Jerry Roman</a:t>
              </a:r>
            </a:p>
          </p:txBody>
        </p:sp>
      </p:grpSp>
      <p:grpSp>
        <p:nvGrpSpPr>
          <p:cNvPr id="795" name="Group 190"/>
          <p:cNvGrpSpPr/>
          <p:nvPr/>
        </p:nvGrpSpPr>
        <p:grpSpPr>
          <a:xfrm>
            <a:off x="2209800" y="2773774"/>
            <a:ext cx="1264871" cy="215444"/>
            <a:chOff x="2209800" y="2247900"/>
            <a:chExt cx="1264871" cy="215444"/>
          </a:xfrm>
        </p:grpSpPr>
        <p:sp>
          <p:nvSpPr>
            <p:cNvPr id="192" name="Rectangle 191"/>
            <p:cNvSpPr/>
            <p:nvPr/>
          </p:nvSpPr>
          <p:spPr>
            <a:xfrm>
              <a:off x="2293620" y="2247900"/>
              <a:ext cx="1181051" cy="215444"/>
            </a:xfrm>
            <a:prstGeom prst="rect">
              <a:avLst/>
            </a:prstGeom>
          </p:spPr>
          <p:txBody>
            <a:bodyPr wrap="square">
              <a:spAutoFit/>
            </a:bodyPr>
            <a:lstStyle/>
            <a:p>
              <a:r>
                <a:rPr lang="en-US" sz="800" b="0" strike="sngStrike" baseline="0" dirty="0">
                  <a:solidFill>
                    <a:schemeClr val="bg1">
                      <a:lumMod val="50000"/>
                    </a:schemeClr>
                  </a:solidFill>
                  <a:latin typeface="Segoe UI" pitchFamily="34" charset="0"/>
                </a:rPr>
                <a:t>Jerry </a:t>
              </a:r>
              <a:r>
                <a:rPr lang="en-US" sz="800" b="0" strike="sngStrike" baseline="0" dirty="0" err="1">
                  <a:solidFill>
                    <a:schemeClr val="bg1">
                      <a:lumMod val="50000"/>
                    </a:schemeClr>
                  </a:solidFill>
                  <a:latin typeface="Segoe UI" pitchFamily="34" charset="0"/>
                </a:rPr>
                <a:t>Orman</a:t>
              </a:r>
              <a:r>
                <a:rPr lang="en-US" sz="800" b="0" strike="sngStrike" baseline="0" dirty="0">
                  <a:solidFill>
                    <a:schemeClr val="bg1">
                      <a:lumMod val="50000"/>
                    </a:schemeClr>
                  </a:solidFill>
                  <a:latin typeface="Segoe UI" pitchFamily="34" charset="0"/>
                </a:rPr>
                <a:t> </a:t>
              </a:r>
            </a:p>
          </p:txBody>
        </p:sp>
        <p:sp>
          <p:nvSpPr>
            <p:cNvPr id="193" name="Oval 192"/>
            <p:cNvSpPr/>
            <p:nvPr/>
          </p:nvSpPr>
          <p:spPr>
            <a:xfrm>
              <a:off x="2209800" y="228600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796" name="Group 212"/>
          <p:cNvGrpSpPr/>
          <p:nvPr/>
        </p:nvGrpSpPr>
        <p:grpSpPr>
          <a:xfrm>
            <a:off x="1913709" y="2318257"/>
            <a:ext cx="5772339" cy="222470"/>
            <a:chOff x="1913709" y="2318257"/>
            <a:chExt cx="5772339" cy="222470"/>
          </a:xfrm>
        </p:grpSpPr>
        <p:grpSp>
          <p:nvGrpSpPr>
            <p:cNvPr id="797" name="Group 288"/>
            <p:cNvGrpSpPr/>
            <p:nvPr/>
          </p:nvGrpSpPr>
          <p:grpSpPr>
            <a:xfrm>
              <a:off x="1913709" y="2318257"/>
              <a:ext cx="5772339" cy="222470"/>
              <a:chOff x="2063750" y="2469842"/>
              <a:chExt cx="5772339" cy="222470"/>
            </a:xfrm>
          </p:grpSpPr>
          <p:pic>
            <p:nvPicPr>
              <p:cNvPr id="218" name="Picture 217" descr="MSOL_Share_32.gif"/>
              <p:cNvPicPr>
                <a:picLocks noChangeAspect="1"/>
              </p:cNvPicPr>
              <p:nvPr/>
            </p:nvPicPr>
            <p:blipFill>
              <a:blip r:embed="rId15">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219" name="Rectangle 218"/>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220" name="Rectangle 219"/>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221" name="Rectangle 220"/>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222" name="Oval 221"/>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24" name="Oval 223"/>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5" name="Rectangle 224"/>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226" name="Rectangle 225"/>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227" name="Oval 226"/>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8" name="Rectangle 227"/>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9" name="Oval 228"/>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0" name="Rectangle 229"/>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31" name="Oval 230"/>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798" name="Group 291"/>
            <p:cNvGrpSpPr/>
            <p:nvPr/>
          </p:nvGrpSpPr>
          <p:grpSpPr>
            <a:xfrm>
              <a:off x="6812876" y="2409828"/>
              <a:ext cx="49886" cy="57273"/>
              <a:chOff x="6964324" y="2563192"/>
              <a:chExt cx="49886" cy="57273"/>
            </a:xfrm>
          </p:grpSpPr>
          <p:sp>
            <p:nvSpPr>
              <p:cNvPr id="216" name="Chevron 215"/>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7" name="Chevron 216"/>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799" name="Group 231"/>
          <p:cNvGrpSpPr/>
          <p:nvPr/>
        </p:nvGrpSpPr>
        <p:grpSpPr>
          <a:xfrm>
            <a:off x="6285193" y="1874520"/>
            <a:ext cx="298874" cy="311331"/>
            <a:chOff x="6285193" y="1874520"/>
            <a:chExt cx="362182" cy="377278"/>
          </a:xfrm>
        </p:grpSpPr>
        <p:grpSp>
          <p:nvGrpSpPr>
            <p:cNvPr id="96" name="Group 184"/>
            <p:cNvGrpSpPr/>
            <p:nvPr/>
          </p:nvGrpSpPr>
          <p:grpSpPr>
            <a:xfrm>
              <a:off x="6294120" y="1874520"/>
              <a:ext cx="353255" cy="377278"/>
              <a:chOff x="2286000" y="1600200"/>
              <a:chExt cx="927523" cy="990600"/>
            </a:xfrm>
          </p:grpSpPr>
          <p:sp>
            <p:nvSpPr>
              <p:cNvPr id="235" name="Oval 234"/>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236" name="Picture 3" descr="\\eventsql\dvd27\Clip_Installer\DVD_ART\Artwork_Imagery\HARDWARE_IMAGERY\Illustration - Misc Hardware\Windows Vista Illustration Icons\Female User.png"/>
              <p:cNvPicPr>
                <a:picLocks noChangeAspect="1" noChangeArrowheads="1"/>
              </p:cNvPicPr>
              <p:nvPr/>
            </p:nvPicPr>
            <p:blipFill>
              <a:blip r:embed="rId19" cstate="print"/>
              <a:srcRect/>
              <a:stretch>
                <a:fillRect/>
              </a:stretch>
            </p:blipFill>
            <p:spPr bwMode="auto">
              <a:xfrm>
                <a:off x="2462302" y="1600200"/>
                <a:ext cx="751221" cy="777631"/>
              </a:xfrm>
              <a:prstGeom prst="rect">
                <a:avLst/>
              </a:prstGeom>
              <a:noFill/>
            </p:spPr>
          </p:pic>
        </p:grpSp>
        <p:pic>
          <p:nvPicPr>
            <p:cNvPr id="234" name="Picture 2" descr="\\eventsql\dvd27\Clip_Installer\DVD_ART\Artwork_Imagery\HARDWARE_IMAGERY\Illustration - Misc Hardware\Windows Vista Illustration Icons\Generic User.png"/>
            <p:cNvPicPr>
              <a:picLocks noChangeAspect="1" noChangeArrowheads="1"/>
            </p:cNvPicPr>
            <p:nvPr/>
          </p:nvPicPr>
          <p:blipFill>
            <a:blip r:embed="rId20" cstate="print"/>
            <a:srcRect/>
            <a:stretch>
              <a:fillRect/>
            </a:stretch>
          </p:blipFill>
          <p:spPr bwMode="auto">
            <a:xfrm>
              <a:off x="6285193" y="1942904"/>
              <a:ext cx="246579" cy="300081"/>
            </a:xfrm>
            <a:prstGeom prst="rect">
              <a:avLst/>
            </a:prstGeom>
            <a:noFill/>
          </p:spPr>
        </p:pic>
      </p:grpSp>
      <p:sp>
        <p:nvSpPr>
          <p:cNvPr id="237" name="Cross 236"/>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Tree>
  </p:cSld>
  <p:clrMapOvr>
    <a:masterClrMapping/>
  </p:clrMapOvr>
  <p:transition advClick="0" advTm="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decel="50000" fill="hold" nodeType="withEffect">
                                  <p:stCondLst>
                                    <p:cond delay="300"/>
                                  </p:stCondLst>
                                  <p:childTnLst>
                                    <p:animMotion origin="layout" path="M 8.33333E-7 6.40759E-7 L 8.33333E-7 -0.1041 " pathEditMode="relative" rAng="0" ptsTypes="AA">
                                      <p:cBhvr>
                                        <p:cTn id="6" dur="600" fill="hold"/>
                                        <p:tgtEl>
                                          <p:spTgt spid="6"/>
                                        </p:tgtEl>
                                        <p:attrNameLst>
                                          <p:attrName>ppt_x</p:attrName>
                                          <p:attrName>ppt_y</p:attrName>
                                        </p:attrNameLst>
                                      </p:cBhvr>
                                      <p:rCtr x="0" y="-52"/>
                                    </p:animMotion>
                                  </p:childTnLst>
                                </p:cTn>
                              </p:par>
                              <p:par>
                                <p:cTn id="7" presetID="10" presetClass="exit" presetSubtype="0" fill="hold" nodeType="withEffect">
                                  <p:stCondLst>
                                    <p:cond delay="0"/>
                                  </p:stCondLst>
                                  <p:childTnLst>
                                    <p:animEffect transition="out" filter="fade">
                                      <p:cBhvr>
                                        <p:cTn id="8" dur="400"/>
                                        <p:tgtEl>
                                          <p:spTgt spid="780"/>
                                        </p:tgtEl>
                                      </p:cBhvr>
                                    </p:animEffect>
                                    <p:set>
                                      <p:cBhvr>
                                        <p:cTn id="9" dur="1" fill="hold">
                                          <p:stCondLst>
                                            <p:cond delay="399"/>
                                          </p:stCondLst>
                                        </p:cTn>
                                        <p:tgtEl>
                                          <p:spTgt spid="780"/>
                                        </p:tgtEl>
                                        <p:attrNameLst>
                                          <p:attrName>style.visibility</p:attrName>
                                        </p:attrNameLst>
                                      </p:cBhvr>
                                      <p:to>
                                        <p:strVal val="hidden"/>
                                      </p:to>
                                    </p:set>
                                  </p:childTnLst>
                                </p:cTn>
                              </p:par>
                              <p:par>
                                <p:cTn id="10" presetID="10" presetClass="entr" presetSubtype="0" fill="hold" nodeType="withEffect">
                                  <p:stCondLst>
                                    <p:cond delay="0"/>
                                  </p:stCondLst>
                                  <p:childTnLst>
                                    <p:set>
                                      <p:cBhvr>
                                        <p:cTn id="11" dur="1" fill="hold">
                                          <p:stCondLst>
                                            <p:cond delay="0"/>
                                          </p:stCondLst>
                                        </p:cTn>
                                        <p:tgtEl>
                                          <p:spTgt spid="795"/>
                                        </p:tgtEl>
                                        <p:attrNameLst>
                                          <p:attrName>style.visibility</p:attrName>
                                        </p:attrNameLst>
                                      </p:cBhvr>
                                      <p:to>
                                        <p:strVal val="visible"/>
                                      </p:to>
                                    </p:set>
                                    <p:animEffect transition="in" filter="fade">
                                      <p:cBhvr>
                                        <p:cTn id="12" dur="300"/>
                                        <p:tgtEl>
                                          <p:spTgt spid="795"/>
                                        </p:tgtEl>
                                      </p:cBhvr>
                                    </p:animEffect>
                                  </p:childTnLst>
                                </p:cTn>
                              </p:par>
                              <p:par>
                                <p:cTn id="13" presetID="10" presetClass="entr" presetSubtype="0" fill="hold" nodeType="withEffect">
                                  <p:stCondLst>
                                    <p:cond delay="0"/>
                                  </p:stCondLst>
                                  <p:childTnLst>
                                    <p:set>
                                      <p:cBhvr>
                                        <p:cTn id="14" dur="1" fill="hold">
                                          <p:stCondLst>
                                            <p:cond delay="0"/>
                                          </p:stCondLst>
                                        </p:cTn>
                                        <p:tgtEl>
                                          <p:spTgt spid="794"/>
                                        </p:tgtEl>
                                        <p:attrNameLst>
                                          <p:attrName>style.visibility</p:attrName>
                                        </p:attrNameLst>
                                      </p:cBhvr>
                                      <p:to>
                                        <p:strVal val="visible"/>
                                      </p:to>
                                    </p:set>
                                    <p:animEffect transition="in" filter="fade">
                                      <p:cBhvr>
                                        <p:cTn id="15" dur="300"/>
                                        <p:tgtEl>
                                          <p:spTgt spid="794"/>
                                        </p:tgtEl>
                                      </p:cBhvr>
                                    </p:animEffect>
                                  </p:childTnLst>
                                </p:cTn>
                              </p:par>
                              <p:par>
                                <p:cTn id="16" presetID="10" presetClass="exit" presetSubtype="0" fill="hold" nodeType="withEffect">
                                  <p:stCondLst>
                                    <p:cond delay="0"/>
                                  </p:stCondLst>
                                  <p:childTnLst>
                                    <p:animEffect transition="out" filter="fade">
                                      <p:cBhvr>
                                        <p:cTn id="17" dur="1200"/>
                                        <p:tgtEl>
                                          <p:spTgt spid="794"/>
                                        </p:tgtEl>
                                      </p:cBhvr>
                                    </p:animEffect>
                                    <p:set>
                                      <p:cBhvr>
                                        <p:cTn id="18" dur="1" fill="hold">
                                          <p:stCondLst>
                                            <p:cond delay="1199"/>
                                          </p:stCondLst>
                                        </p:cTn>
                                        <p:tgtEl>
                                          <p:spTgt spid="794"/>
                                        </p:tgtEl>
                                        <p:attrNameLst>
                                          <p:attrName>style.visibility</p:attrName>
                                        </p:attrNameLst>
                                      </p:cBhvr>
                                      <p:to>
                                        <p:strVal val="hidden"/>
                                      </p:to>
                                    </p:set>
                                  </p:childTnLst>
                                </p:cTn>
                              </p:par>
                              <p:par>
                                <p:cTn id="19" presetID="0" presetClass="path" presetSubtype="0" decel="50000" fill="hold" nodeType="withEffect">
                                  <p:stCondLst>
                                    <p:cond delay="0"/>
                                  </p:stCondLst>
                                  <p:childTnLst>
                                    <p:animMotion origin="layout" path="M -0.01163 3.9926E-6 C -0.01406 -0.02568 -0.01632 -0.05043 -0.01371 -0.07264 C -0.01111 -0.09461 -0.00364 -0.11312 0.00417 -0.13093 " pathEditMode="relative" rAng="0" ptsTypes="aaA">
                                      <p:cBhvr>
                                        <p:cTn id="20" dur="1400" fill="hold"/>
                                        <p:tgtEl>
                                          <p:spTgt spid="794"/>
                                        </p:tgtEl>
                                        <p:attrNameLst>
                                          <p:attrName>ppt_x</p:attrName>
                                          <p:attrName>ppt_y</p:attrName>
                                        </p:attrNameLst>
                                      </p:cBhvr>
                                      <p:rCtr x="6" y="-65"/>
                                    </p:animMotion>
                                  </p:childTnLst>
                                </p:cTn>
                              </p:par>
                              <p:par>
                                <p:cTn id="21" presetID="0" presetClass="path" presetSubtype="0" decel="50000" fill="hold" nodeType="withEffect">
                                  <p:stCondLst>
                                    <p:cond delay="0"/>
                                  </p:stCondLst>
                                  <p:childTnLst>
                                    <p:animMotion origin="layout" path="M -3.88889E-6 2.67176E-6 C 0.04931 -0.04118 0.09879 -0.08235 0.16094 -0.1041 C 0.22309 -0.12561 0.29775 -0.12862 0.37257 -0.13116 " pathEditMode="relative" rAng="0" ptsTypes="aaA">
                                      <p:cBhvr>
                                        <p:cTn id="22" dur="1500" fill="hold"/>
                                        <p:tgtEl>
                                          <p:spTgt spid="795"/>
                                        </p:tgtEl>
                                        <p:attrNameLst>
                                          <p:attrName>ppt_x</p:attrName>
                                          <p:attrName>ppt_y</p:attrName>
                                        </p:attrNameLst>
                                      </p:cBhvr>
                                      <p:rCtr x="186" y="-66"/>
                                    </p:animMotion>
                                  </p:childTnLst>
                                </p:cTn>
                              </p:par>
                              <p:par>
                                <p:cTn id="23" presetID="10" presetClass="exit" presetSubtype="0" fill="hold" nodeType="withEffect">
                                  <p:stCondLst>
                                    <p:cond delay="0"/>
                                  </p:stCondLst>
                                  <p:childTnLst>
                                    <p:animEffect transition="out" filter="fade">
                                      <p:cBhvr>
                                        <p:cTn id="24" dur="1500"/>
                                        <p:tgtEl>
                                          <p:spTgt spid="795"/>
                                        </p:tgtEl>
                                      </p:cBhvr>
                                    </p:animEffect>
                                    <p:set>
                                      <p:cBhvr>
                                        <p:cTn id="25" dur="1" fill="hold">
                                          <p:stCondLst>
                                            <p:cond delay="1499"/>
                                          </p:stCondLst>
                                        </p:cTn>
                                        <p:tgtEl>
                                          <p:spTgt spid="795"/>
                                        </p:tgtEl>
                                        <p:attrNameLst>
                                          <p:attrName>style.visibility</p:attrName>
                                        </p:attrNameLst>
                                      </p:cBhvr>
                                      <p:to>
                                        <p:strVal val="hidden"/>
                                      </p:to>
                                    </p:set>
                                  </p:childTnLst>
                                </p:cTn>
                              </p:par>
                              <p:par>
                                <p:cTn id="26" presetID="17" presetClass="exit" presetSubtype="10" fill="hold" nodeType="withEffect">
                                  <p:stCondLst>
                                    <p:cond delay="1000"/>
                                  </p:stCondLst>
                                  <p:childTnLst>
                                    <p:anim calcmode="lin" valueType="num">
                                      <p:cBhvr>
                                        <p:cTn id="27" dur="500"/>
                                        <p:tgtEl>
                                          <p:spTgt spid="795"/>
                                        </p:tgtEl>
                                        <p:attrNameLst>
                                          <p:attrName>ppt_w</p:attrName>
                                        </p:attrNameLst>
                                      </p:cBhvr>
                                      <p:tavLst>
                                        <p:tav tm="0">
                                          <p:val>
                                            <p:strVal val="ppt_w"/>
                                          </p:val>
                                        </p:tav>
                                        <p:tav tm="100000">
                                          <p:val>
                                            <p:fltVal val="0"/>
                                          </p:val>
                                        </p:tav>
                                      </p:tavLst>
                                    </p:anim>
                                    <p:anim calcmode="lin" valueType="num">
                                      <p:cBhvr>
                                        <p:cTn id="28" dur="500"/>
                                        <p:tgtEl>
                                          <p:spTgt spid="795"/>
                                        </p:tgtEl>
                                        <p:attrNameLst>
                                          <p:attrName>ppt_h</p:attrName>
                                        </p:attrNameLst>
                                      </p:cBhvr>
                                      <p:tavLst>
                                        <p:tav tm="0">
                                          <p:val>
                                            <p:strVal val="ppt_h"/>
                                          </p:val>
                                        </p:tav>
                                        <p:tav tm="100000">
                                          <p:val>
                                            <p:strVal val="ppt_h"/>
                                          </p:val>
                                        </p:tav>
                                      </p:tavLst>
                                    </p:anim>
                                    <p:set>
                                      <p:cBhvr>
                                        <p:cTn id="29" dur="1" fill="hold">
                                          <p:stCondLst>
                                            <p:cond delay="499"/>
                                          </p:stCondLst>
                                        </p:cTn>
                                        <p:tgtEl>
                                          <p:spTgt spid="795"/>
                                        </p:tgtEl>
                                        <p:attrNameLst>
                                          <p:attrName>style.visibility</p:attrName>
                                        </p:attrNameLst>
                                      </p:cBhvr>
                                      <p:to>
                                        <p:strVal val="hidden"/>
                                      </p:to>
                                    </p:set>
                                  </p:childTnLst>
                                </p:cTn>
                              </p:par>
                              <p:par>
                                <p:cTn id="30" presetID="17" presetClass="exit" presetSubtype="10" fill="hold" nodeType="withEffect">
                                  <p:stCondLst>
                                    <p:cond delay="1000"/>
                                  </p:stCondLst>
                                  <p:childTnLst>
                                    <p:anim calcmode="lin" valueType="num">
                                      <p:cBhvr>
                                        <p:cTn id="31" dur="500"/>
                                        <p:tgtEl>
                                          <p:spTgt spid="794"/>
                                        </p:tgtEl>
                                        <p:attrNameLst>
                                          <p:attrName>ppt_w</p:attrName>
                                        </p:attrNameLst>
                                      </p:cBhvr>
                                      <p:tavLst>
                                        <p:tav tm="0">
                                          <p:val>
                                            <p:strVal val="ppt_w"/>
                                          </p:val>
                                        </p:tav>
                                        <p:tav tm="100000">
                                          <p:val>
                                            <p:fltVal val="0"/>
                                          </p:val>
                                        </p:tav>
                                      </p:tavLst>
                                    </p:anim>
                                    <p:anim calcmode="lin" valueType="num">
                                      <p:cBhvr>
                                        <p:cTn id="32" dur="500"/>
                                        <p:tgtEl>
                                          <p:spTgt spid="794"/>
                                        </p:tgtEl>
                                        <p:attrNameLst>
                                          <p:attrName>ppt_h</p:attrName>
                                        </p:attrNameLst>
                                      </p:cBhvr>
                                      <p:tavLst>
                                        <p:tav tm="0">
                                          <p:val>
                                            <p:strVal val="ppt_h"/>
                                          </p:val>
                                        </p:tav>
                                        <p:tav tm="100000">
                                          <p:val>
                                            <p:strVal val="ppt_h"/>
                                          </p:val>
                                        </p:tav>
                                      </p:tavLst>
                                    </p:anim>
                                    <p:set>
                                      <p:cBhvr>
                                        <p:cTn id="33" dur="1" fill="hold">
                                          <p:stCondLst>
                                            <p:cond delay="499"/>
                                          </p:stCondLst>
                                        </p:cTn>
                                        <p:tgtEl>
                                          <p:spTgt spid="794"/>
                                        </p:tgtEl>
                                        <p:attrNameLst>
                                          <p:attrName>style.visibility</p:attrName>
                                        </p:attrNameLst>
                                      </p:cBhvr>
                                      <p:to>
                                        <p:strVal val="hidden"/>
                                      </p:to>
                                    </p:set>
                                  </p:childTnLst>
                                </p:cTn>
                              </p:par>
                              <p:par>
                                <p:cTn id="34" presetID="10" presetClass="entr" presetSubtype="0" fill="hold" nodeType="withEffect">
                                  <p:stCondLst>
                                    <p:cond delay="1000"/>
                                  </p:stCondLst>
                                  <p:childTnLst>
                                    <p:set>
                                      <p:cBhvr>
                                        <p:cTn id="35" dur="1" fill="hold">
                                          <p:stCondLst>
                                            <p:cond delay="0"/>
                                          </p:stCondLst>
                                        </p:cTn>
                                        <p:tgtEl>
                                          <p:spTgt spid="796"/>
                                        </p:tgtEl>
                                        <p:attrNameLst>
                                          <p:attrName>style.visibility</p:attrName>
                                        </p:attrNameLst>
                                      </p:cBhvr>
                                      <p:to>
                                        <p:strVal val="visible"/>
                                      </p:to>
                                    </p:set>
                                    <p:animEffect transition="in" filter="fade">
                                      <p:cBhvr>
                                        <p:cTn id="36" dur="700"/>
                                        <p:tgtEl>
                                          <p:spTgt spid="796"/>
                                        </p:tgtEl>
                                      </p:cBhvr>
                                    </p:animEffect>
                                  </p:childTnLst>
                                </p:cTn>
                              </p:par>
                              <p:par>
                                <p:cTn id="37" presetID="53" presetClass="entr" presetSubtype="0" fill="hold" nodeType="withEffect">
                                  <p:stCondLst>
                                    <p:cond delay="1200"/>
                                  </p:stCondLst>
                                  <p:childTnLst>
                                    <p:set>
                                      <p:cBhvr>
                                        <p:cTn id="38" dur="1" fill="hold">
                                          <p:stCondLst>
                                            <p:cond delay="0"/>
                                          </p:stCondLst>
                                        </p:cTn>
                                        <p:tgtEl>
                                          <p:spTgt spid="799"/>
                                        </p:tgtEl>
                                        <p:attrNameLst>
                                          <p:attrName>style.visibility</p:attrName>
                                        </p:attrNameLst>
                                      </p:cBhvr>
                                      <p:to>
                                        <p:strVal val="visible"/>
                                      </p:to>
                                    </p:set>
                                    <p:anim calcmode="lin" valueType="num">
                                      <p:cBhvr>
                                        <p:cTn id="39" dur="500" fill="hold"/>
                                        <p:tgtEl>
                                          <p:spTgt spid="799"/>
                                        </p:tgtEl>
                                        <p:attrNameLst>
                                          <p:attrName>ppt_w</p:attrName>
                                        </p:attrNameLst>
                                      </p:cBhvr>
                                      <p:tavLst>
                                        <p:tav tm="0">
                                          <p:val>
                                            <p:fltVal val="0"/>
                                          </p:val>
                                        </p:tav>
                                        <p:tav tm="100000">
                                          <p:val>
                                            <p:strVal val="#ppt_w"/>
                                          </p:val>
                                        </p:tav>
                                      </p:tavLst>
                                    </p:anim>
                                    <p:anim calcmode="lin" valueType="num">
                                      <p:cBhvr>
                                        <p:cTn id="40" dur="500" fill="hold"/>
                                        <p:tgtEl>
                                          <p:spTgt spid="799"/>
                                        </p:tgtEl>
                                        <p:attrNameLst>
                                          <p:attrName>ppt_h</p:attrName>
                                        </p:attrNameLst>
                                      </p:cBhvr>
                                      <p:tavLst>
                                        <p:tav tm="0">
                                          <p:val>
                                            <p:fltVal val="0"/>
                                          </p:val>
                                        </p:tav>
                                        <p:tav tm="100000">
                                          <p:val>
                                            <p:strVal val="#ppt_h"/>
                                          </p:val>
                                        </p:tav>
                                      </p:tavLst>
                                    </p:anim>
                                    <p:animEffect transition="in" filter="fade">
                                      <p:cBhvr>
                                        <p:cTn id="41" dur="500"/>
                                        <p:tgtEl>
                                          <p:spTgt spid="799"/>
                                        </p:tgtEl>
                                      </p:cBhvr>
                                    </p:animEffect>
                                  </p:childTnLst>
                                </p:cTn>
                              </p:par>
                              <p:par>
                                <p:cTn id="42" presetID="53" presetClass="entr" presetSubtype="0" fill="hold" grpId="0" nodeType="withEffect">
                                  <p:stCondLst>
                                    <p:cond delay="1100"/>
                                  </p:stCondLst>
                                  <p:childTnLst>
                                    <p:set>
                                      <p:cBhvr>
                                        <p:cTn id="43" dur="1" fill="hold">
                                          <p:stCondLst>
                                            <p:cond delay="0"/>
                                          </p:stCondLst>
                                        </p:cTn>
                                        <p:tgtEl>
                                          <p:spTgt spid="237"/>
                                        </p:tgtEl>
                                        <p:attrNameLst>
                                          <p:attrName>style.visibility</p:attrName>
                                        </p:attrNameLst>
                                      </p:cBhvr>
                                      <p:to>
                                        <p:strVal val="visible"/>
                                      </p:to>
                                    </p:set>
                                    <p:anim calcmode="lin" valueType="num">
                                      <p:cBhvr>
                                        <p:cTn id="44" dur="500" fill="hold"/>
                                        <p:tgtEl>
                                          <p:spTgt spid="237"/>
                                        </p:tgtEl>
                                        <p:attrNameLst>
                                          <p:attrName>ppt_w</p:attrName>
                                        </p:attrNameLst>
                                      </p:cBhvr>
                                      <p:tavLst>
                                        <p:tav tm="0">
                                          <p:val>
                                            <p:fltVal val="0"/>
                                          </p:val>
                                        </p:tav>
                                        <p:tav tm="100000">
                                          <p:val>
                                            <p:strVal val="#ppt_w"/>
                                          </p:val>
                                        </p:tav>
                                      </p:tavLst>
                                    </p:anim>
                                    <p:anim calcmode="lin" valueType="num">
                                      <p:cBhvr>
                                        <p:cTn id="45" dur="500" fill="hold"/>
                                        <p:tgtEl>
                                          <p:spTgt spid="237"/>
                                        </p:tgtEl>
                                        <p:attrNameLst>
                                          <p:attrName>ppt_h</p:attrName>
                                        </p:attrNameLst>
                                      </p:cBhvr>
                                      <p:tavLst>
                                        <p:tav tm="0">
                                          <p:val>
                                            <p:fltVal val="0"/>
                                          </p:val>
                                        </p:tav>
                                        <p:tav tm="100000">
                                          <p:val>
                                            <p:strVal val="#ppt_h"/>
                                          </p:val>
                                        </p:tav>
                                      </p:tavLst>
                                    </p:anim>
                                    <p:animEffect transition="in" filter="fade">
                                      <p:cBhvr>
                                        <p:cTn id="46" dur="500"/>
                                        <p:tgtEl>
                                          <p:spTgt spid="237"/>
                                        </p:tgtEl>
                                      </p:cBhvr>
                                    </p:animEffect>
                                  </p:childTnLst>
                                </p:cTn>
                              </p:par>
                              <p:par>
                                <p:cTn id="47" presetID="1" presetClass="emph" presetSubtype="2" repeatCount="indefinite" autoRev="1" fill="hold" nodeType="withEffect">
                                  <p:stCondLst>
                                    <p:cond delay="1200"/>
                                  </p:stCondLst>
                                  <p:childTnLst>
                                    <p:animClr clrSpc="rgb" dir="cw">
                                      <p:cBhvr>
                                        <p:cTn id="48" dur="1000" fill="hold"/>
                                        <p:tgtEl>
                                          <p:spTgt spid="237"/>
                                        </p:tgtEl>
                                        <p:attrNameLst>
                                          <p:attrName>fillcolor</p:attrName>
                                        </p:attrNameLst>
                                      </p:cBhvr>
                                      <p:to>
                                        <a:srgbClr val="6AF50B"/>
                                      </p:to>
                                    </p:animClr>
                                    <p:set>
                                      <p:cBhvr>
                                        <p:cTn id="49" dur="1000" fill="hold"/>
                                        <p:tgtEl>
                                          <p:spTgt spid="237"/>
                                        </p:tgtEl>
                                        <p:attrNameLst>
                                          <p:attrName>fill.type</p:attrName>
                                        </p:attrNameLst>
                                      </p:cBhvr>
                                      <p:to>
                                        <p:strVal val="solid"/>
                                      </p:to>
                                    </p:set>
                                    <p:set>
                                      <p:cBhvr>
                                        <p:cTn id="50" dur="1000" fill="hold"/>
                                        <p:tgtEl>
                                          <p:spTgt spid="237"/>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2827982"/>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3664595"/>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5571182"/>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4672022"/>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4"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6"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7"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239" name="Group 329"/>
          <p:cNvGrpSpPr/>
          <p:nvPr/>
        </p:nvGrpSpPr>
        <p:grpSpPr>
          <a:xfrm>
            <a:off x="1828800" y="2538422"/>
            <a:ext cx="5478780" cy="482398"/>
            <a:chOff x="1828800" y="2842260"/>
            <a:chExt cx="5410200" cy="482398"/>
          </a:xfrm>
        </p:grpSpPr>
        <p:grpSp>
          <p:nvGrpSpPr>
            <p:cNvPr id="242" name="Group 327"/>
            <p:cNvGrpSpPr/>
            <p:nvPr/>
          </p:nvGrpSpPr>
          <p:grpSpPr>
            <a:xfrm>
              <a:off x="1828800" y="2895600"/>
              <a:ext cx="5402580" cy="429058"/>
              <a:chOff x="1828800" y="2895600"/>
              <a:chExt cx="5402580" cy="429058"/>
            </a:xfrm>
          </p:grpSpPr>
          <p:grpSp>
            <p:nvGrpSpPr>
              <p:cNvPr id="24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5" name="Group 326"/>
              <p:cNvGrpSpPr/>
              <p:nvPr/>
            </p:nvGrpSpPr>
            <p:grpSpPr>
              <a:xfrm>
                <a:off x="1851025" y="2895600"/>
                <a:ext cx="5380355" cy="200055"/>
                <a:chOff x="1851025" y="2895600"/>
                <a:chExt cx="5380355" cy="200055"/>
              </a:xfrm>
            </p:grpSpPr>
            <p:grpSp>
              <p:nvGrpSpPr>
                <p:cNvPr id="25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25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271"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274"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sp>
        <p:nvSpPr>
          <p:cNvPr id="293" name="Rounded Rectangle 292"/>
          <p:cNvSpPr/>
          <p:nvPr/>
        </p:nvSpPr>
        <p:spPr>
          <a:xfrm>
            <a:off x="4479290" y="1785779"/>
            <a:ext cx="1906270" cy="21989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p>
        </p:txBody>
      </p:sp>
      <p:sp>
        <p:nvSpPr>
          <p:cNvPr id="294" name="TextBox 293"/>
          <p:cNvSpPr txBox="1"/>
          <p:nvPr/>
        </p:nvSpPr>
        <p:spPr>
          <a:xfrm>
            <a:off x="4564380" y="1780858"/>
            <a:ext cx="2286000" cy="246221"/>
          </a:xfrm>
          <a:prstGeom prst="rect">
            <a:avLst/>
          </a:prstGeom>
          <a:noFill/>
        </p:spPr>
        <p:txBody>
          <a:bodyPr wrap="square" rtlCol="0">
            <a:spAutoFit/>
          </a:bodyPr>
          <a:lstStyle/>
          <a:p>
            <a:r>
              <a:rPr lang="en-US" sz="1000" b="1" dirty="0"/>
              <a:t>Share request sent to Deanna</a:t>
            </a:r>
          </a:p>
        </p:txBody>
      </p:sp>
      <p:sp>
        <p:nvSpPr>
          <p:cNvPr id="295" name="Rectangle 294">
            <a:hlinkClick r:id="" action="ppaction://hlinkshowjump?jump=nextslide"/>
          </p:cNvPr>
          <p:cNvSpPr/>
          <p:nvPr/>
        </p:nvSpPr>
        <p:spPr>
          <a:xfrm flipV="1">
            <a:off x="2971800" y="1447800"/>
            <a:ext cx="9144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75" name="Group 187"/>
          <p:cNvGrpSpPr/>
          <p:nvPr/>
        </p:nvGrpSpPr>
        <p:grpSpPr>
          <a:xfrm>
            <a:off x="1913709" y="2318257"/>
            <a:ext cx="5772339" cy="222470"/>
            <a:chOff x="1913709" y="2318257"/>
            <a:chExt cx="5772339" cy="222470"/>
          </a:xfrm>
        </p:grpSpPr>
        <p:grpSp>
          <p:nvGrpSpPr>
            <p:cNvPr id="277" name="Group 288"/>
            <p:cNvGrpSpPr/>
            <p:nvPr/>
          </p:nvGrpSpPr>
          <p:grpSpPr>
            <a:xfrm>
              <a:off x="1913709" y="2318257"/>
              <a:ext cx="5772339" cy="222470"/>
              <a:chOff x="2063750" y="2469842"/>
              <a:chExt cx="5772339" cy="222470"/>
            </a:xfrm>
          </p:grpSpPr>
          <p:pic>
            <p:nvPicPr>
              <p:cNvPr id="222" name="Picture 221" descr="MSOL_Share_32.gif"/>
              <p:cNvPicPr>
                <a:picLocks noChangeAspect="1"/>
              </p:cNvPicPr>
              <p:nvPr/>
            </p:nvPicPr>
            <p:blipFill>
              <a:blip r:embed="rId1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272" name="Rectangle 271"/>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273" name="Rectangle 272"/>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276" name="Rectangle 27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278" name="Oval 277"/>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79" name="Rectangle 278"/>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80" name="Oval 279"/>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81" name="Rectangle 280"/>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282" name="Rectangle 281"/>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283" name="Oval 282"/>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85" name="Rectangle 284"/>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86" name="Oval 285"/>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87" name="Rectangle 286"/>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88" name="Oval 287"/>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284" name="Group 291"/>
            <p:cNvGrpSpPr/>
            <p:nvPr/>
          </p:nvGrpSpPr>
          <p:grpSpPr>
            <a:xfrm>
              <a:off x="6812876" y="2409828"/>
              <a:ext cx="49886" cy="57273"/>
              <a:chOff x="6964324" y="2563192"/>
              <a:chExt cx="49886" cy="57273"/>
            </a:xfrm>
          </p:grpSpPr>
          <p:sp>
            <p:nvSpPr>
              <p:cNvPr id="219" name="Chevron 218"/>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1" name="Chevron 220"/>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289" name="Group 288"/>
          <p:cNvGrpSpPr/>
          <p:nvPr/>
        </p:nvGrpSpPr>
        <p:grpSpPr>
          <a:xfrm>
            <a:off x="6285193" y="1874520"/>
            <a:ext cx="298874" cy="311331"/>
            <a:chOff x="6285193" y="1874520"/>
            <a:chExt cx="362182" cy="377278"/>
          </a:xfrm>
        </p:grpSpPr>
        <p:grpSp>
          <p:nvGrpSpPr>
            <p:cNvPr id="290" name="Group 184"/>
            <p:cNvGrpSpPr/>
            <p:nvPr/>
          </p:nvGrpSpPr>
          <p:grpSpPr>
            <a:xfrm>
              <a:off x="6294120" y="1874520"/>
              <a:ext cx="353255" cy="377278"/>
              <a:chOff x="2286000" y="1600200"/>
              <a:chExt cx="927523" cy="990600"/>
            </a:xfrm>
          </p:grpSpPr>
          <p:sp>
            <p:nvSpPr>
              <p:cNvPr id="323" name="Oval 322"/>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24"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291"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325" name="Cross 324"/>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93"/>
                                        </p:tgtEl>
                                        <p:attrNameLst>
                                          <p:attrName>style.visibility</p:attrName>
                                        </p:attrNameLst>
                                      </p:cBhvr>
                                      <p:to>
                                        <p:strVal val="visible"/>
                                      </p:to>
                                    </p:set>
                                    <p:animEffect transition="in" filter="fade">
                                      <p:cBhvr>
                                        <p:cTn id="7" dur="500"/>
                                        <p:tgtEl>
                                          <p:spTgt spid="29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94"/>
                                        </p:tgtEl>
                                        <p:attrNameLst>
                                          <p:attrName>style.visibility</p:attrName>
                                        </p:attrNameLst>
                                      </p:cBhvr>
                                      <p:to>
                                        <p:strVal val="visible"/>
                                      </p:to>
                                    </p:set>
                                    <p:animEffect transition="in" filter="fade">
                                      <p:cBhvr>
                                        <p:cTn id="10" dur="500"/>
                                        <p:tgtEl>
                                          <p:spTgt spid="294"/>
                                        </p:tgtEl>
                                      </p:cBhvr>
                                    </p:animEffect>
                                  </p:childTnLst>
                                </p:cTn>
                              </p:par>
                              <p:par>
                                <p:cTn id="11" presetID="10" presetClass="exit" presetSubtype="0" fill="hold" grpId="1" nodeType="withEffect">
                                  <p:stCondLst>
                                    <p:cond delay="1200"/>
                                  </p:stCondLst>
                                  <p:childTnLst>
                                    <p:animEffect transition="out" filter="fade">
                                      <p:cBhvr>
                                        <p:cTn id="12" dur="1000"/>
                                        <p:tgtEl>
                                          <p:spTgt spid="294"/>
                                        </p:tgtEl>
                                      </p:cBhvr>
                                    </p:animEffect>
                                    <p:set>
                                      <p:cBhvr>
                                        <p:cTn id="13" dur="1" fill="hold">
                                          <p:stCondLst>
                                            <p:cond delay="999"/>
                                          </p:stCondLst>
                                        </p:cTn>
                                        <p:tgtEl>
                                          <p:spTgt spid="294"/>
                                        </p:tgtEl>
                                        <p:attrNameLst>
                                          <p:attrName>style.visibility</p:attrName>
                                        </p:attrNameLst>
                                      </p:cBhvr>
                                      <p:to>
                                        <p:strVal val="hidden"/>
                                      </p:to>
                                    </p:set>
                                  </p:childTnLst>
                                </p:cTn>
                              </p:par>
                              <p:par>
                                <p:cTn id="14" presetID="10" presetClass="exit" presetSubtype="0" fill="hold" grpId="1" nodeType="withEffect">
                                  <p:stCondLst>
                                    <p:cond delay="1200"/>
                                  </p:stCondLst>
                                  <p:childTnLst>
                                    <p:animEffect transition="out" filter="fade">
                                      <p:cBhvr>
                                        <p:cTn id="15" dur="1000"/>
                                        <p:tgtEl>
                                          <p:spTgt spid="293"/>
                                        </p:tgtEl>
                                      </p:cBhvr>
                                    </p:animEffect>
                                    <p:set>
                                      <p:cBhvr>
                                        <p:cTn id="16" dur="1" fill="hold">
                                          <p:stCondLst>
                                            <p:cond delay="999"/>
                                          </p:stCondLst>
                                        </p:cTn>
                                        <p:tgtEl>
                                          <p:spTgt spid="293"/>
                                        </p:tgtEl>
                                        <p:attrNameLst>
                                          <p:attrName>style.visibility</p:attrName>
                                        </p:attrNameLst>
                                      </p:cBhvr>
                                      <p:to>
                                        <p:strVal val="hidden"/>
                                      </p:to>
                                    </p:set>
                                  </p:childTnLst>
                                </p:cTn>
                              </p:par>
                              <p:par>
                                <p:cTn id="17" presetID="10" presetClass="entr" presetSubtype="0" fill="hold" grpId="0" nodeType="withEffect">
                                  <p:stCondLst>
                                    <p:cond delay="2200"/>
                                  </p:stCondLst>
                                  <p:childTnLst>
                                    <p:set>
                                      <p:cBhvr>
                                        <p:cTn id="18" dur="1" fill="hold">
                                          <p:stCondLst>
                                            <p:cond delay="0"/>
                                          </p:stCondLst>
                                        </p:cTn>
                                        <p:tgtEl>
                                          <p:spTgt spid="295"/>
                                        </p:tgtEl>
                                        <p:attrNameLst>
                                          <p:attrName>style.visibility</p:attrName>
                                        </p:attrNameLst>
                                      </p:cBhvr>
                                      <p:to>
                                        <p:strVal val="visible"/>
                                      </p:to>
                                    </p:set>
                                    <p:animEffect transition="in" filter="fade">
                                      <p:cBhvr>
                                        <p:cTn id="19" dur="700"/>
                                        <p:tgtEl>
                                          <p:spTgt spid="295"/>
                                        </p:tgtEl>
                                      </p:cBhvr>
                                    </p:animEffect>
                                  </p:childTnLst>
                                </p:cTn>
                              </p:par>
                              <p:par>
                                <p:cTn id="20" presetID="1" presetClass="emph" presetSubtype="2" repeatCount="indefinite" autoRev="1" fill="hold" nodeType="withEffect">
                                  <p:stCondLst>
                                    <p:cond delay="0"/>
                                  </p:stCondLst>
                                  <p:childTnLst>
                                    <p:animClr clrSpc="rgb" dir="cw">
                                      <p:cBhvr>
                                        <p:cTn id="21" dur="1000" fill="hold"/>
                                        <p:tgtEl>
                                          <p:spTgt spid="325"/>
                                        </p:tgtEl>
                                        <p:attrNameLst>
                                          <p:attrName>fillcolor</p:attrName>
                                        </p:attrNameLst>
                                      </p:cBhvr>
                                      <p:to>
                                        <a:srgbClr val="6AF50B"/>
                                      </p:to>
                                    </p:animClr>
                                    <p:set>
                                      <p:cBhvr>
                                        <p:cTn id="22" dur="1000" fill="hold"/>
                                        <p:tgtEl>
                                          <p:spTgt spid="325"/>
                                        </p:tgtEl>
                                        <p:attrNameLst>
                                          <p:attrName>fill.type</p:attrName>
                                        </p:attrNameLst>
                                      </p:cBhvr>
                                      <p:to>
                                        <p:strVal val="solid"/>
                                      </p:to>
                                    </p:set>
                                    <p:set>
                                      <p:cBhvr>
                                        <p:cTn id="23" dur="1000" fill="hold"/>
                                        <p:tgtEl>
                                          <p:spTgt spid="325"/>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3" grpId="0" animBg="1"/>
      <p:bldP spid="293" grpId="1" animBg="1"/>
      <p:bldP spid="294" grpId="0"/>
      <p:bldP spid="294" grpId="1"/>
      <p:bldP spid="295"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2827982"/>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3664595"/>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5571182"/>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4672022"/>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8"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99" name="Group 329"/>
          <p:cNvGrpSpPr/>
          <p:nvPr/>
        </p:nvGrpSpPr>
        <p:grpSpPr>
          <a:xfrm>
            <a:off x="1828800" y="2538422"/>
            <a:ext cx="5478780" cy="482398"/>
            <a:chOff x="1828800" y="2842260"/>
            <a:chExt cx="5410200" cy="482398"/>
          </a:xfrm>
        </p:grpSpPr>
        <p:grpSp>
          <p:nvGrpSpPr>
            <p:cNvPr id="100" name="Group 327"/>
            <p:cNvGrpSpPr/>
            <p:nvPr/>
          </p:nvGrpSpPr>
          <p:grpSpPr>
            <a:xfrm>
              <a:off x="1828800" y="2895600"/>
              <a:ext cx="5402580" cy="429058"/>
              <a:chOff x="1828800" y="2895600"/>
              <a:chExt cx="5402580" cy="429058"/>
            </a:xfrm>
          </p:grpSpPr>
          <p:grpSp>
            <p:nvGrpSpPr>
              <p:cNvPr id="101"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2" name="Group 326"/>
              <p:cNvGrpSpPr/>
              <p:nvPr/>
            </p:nvGrpSpPr>
            <p:grpSpPr>
              <a:xfrm>
                <a:off x="1851025" y="2895600"/>
                <a:ext cx="5380355" cy="200055"/>
                <a:chOff x="1851025" y="2895600"/>
                <a:chExt cx="5380355" cy="200055"/>
              </a:xfrm>
            </p:grpSpPr>
            <p:grpSp>
              <p:nvGrpSpPr>
                <p:cNvPr id="104"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8"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09"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11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112" name="Group 293"/>
          <p:cNvGrpSpPr/>
          <p:nvPr/>
        </p:nvGrpSpPr>
        <p:grpSpPr>
          <a:xfrm>
            <a:off x="9216391" y="1432323"/>
            <a:ext cx="2004059" cy="4356099"/>
            <a:chOff x="9216391" y="2179083"/>
            <a:chExt cx="2004059" cy="4356099"/>
          </a:xfrm>
        </p:grpSpPr>
        <p:grpSp>
          <p:nvGrpSpPr>
            <p:cNvPr id="113" name="Group 143"/>
            <p:cNvGrpSpPr/>
            <p:nvPr/>
          </p:nvGrpSpPr>
          <p:grpSpPr>
            <a:xfrm>
              <a:off x="9216391" y="2179083"/>
              <a:ext cx="2004059" cy="4356099"/>
              <a:chOff x="6987543" y="2095263"/>
              <a:chExt cx="2004059" cy="4356099"/>
            </a:xfrm>
          </p:grpSpPr>
          <p:sp>
            <p:nvSpPr>
              <p:cNvPr id="44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49" name="Picture 448" descr="soft treatment.png"/>
              <p:cNvPicPr>
                <a:picLocks noChangeAspect="1"/>
              </p:cNvPicPr>
              <p:nvPr/>
            </p:nvPicPr>
            <p:blipFill>
              <a:blip r:embed="rId19"/>
              <a:srcRect l="5507" t="14507" r="3913"/>
              <a:stretch>
                <a:fillRect/>
              </a:stretch>
            </p:blipFill>
            <p:spPr>
              <a:xfrm rot="5400000">
                <a:off x="6591854" y="4115121"/>
                <a:ext cx="3017286" cy="1477403"/>
              </a:xfrm>
              <a:prstGeom prst="rect">
                <a:avLst/>
              </a:prstGeom>
            </p:spPr>
          </p:pic>
          <p:sp>
            <p:nvSpPr>
              <p:cNvPr id="450" name="Rectangle 449"/>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51" name="Rectangle 450"/>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4" name="Group 15"/>
              <p:cNvGrpSpPr/>
              <p:nvPr/>
            </p:nvGrpSpPr>
            <p:grpSpPr>
              <a:xfrm>
                <a:off x="7976849" y="6149100"/>
                <a:ext cx="557551" cy="171212"/>
                <a:chOff x="5638800" y="2628900"/>
                <a:chExt cx="609600" cy="180987"/>
              </a:xfrm>
            </p:grpSpPr>
            <p:sp>
              <p:nvSpPr>
                <p:cNvPr id="456" name="Rectangle 45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7" name="Rectangle 45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15" name="Group 18"/>
              <p:cNvGrpSpPr/>
              <p:nvPr/>
            </p:nvGrpSpPr>
            <p:grpSpPr>
              <a:xfrm>
                <a:off x="7321549" y="6149082"/>
                <a:ext cx="557552" cy="171231"/>
                <a:chOff x="5638800" y="3048000"/>
                <a:chExt cx="609601" cy="181008"/>
              </a:xfrm>
            </p:grpSpPr>
            <p:sp>
              <p:nvSpPr>
                <p:cNvPr id="454" name="Rectangle 45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5" name="Rectangle 45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20" name="Group 216"/>
            <p:cNvGrpSpPr/>
            <p:nvPr/>
          </p:nvGrpSpPr>
          <p:grpSpPr>
            <a:xfrm>
              <a:off x="9303915" y="2588648"/>
              <a:ext cx="1880475" cy="858876"/>
              <a:chOff x="9293555" y="2588648"/>
              <a:chExt cx="1543534" cy="858876"/>
            </a:xfrm>
          </p:grpSpPr>
          <p:sp>
            <p:nvSpPr>
              <p:cNvPr id="432" name="Rectangle 431"/>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33" name="Picture 10" descr="\\eventsql\dvd27\Clip_Installer\DVD_ART\Artwork_Imagery\HARDWARE_IMAGERY\Illustration - Misc Hardware\Windows Vista Illustration Icons\Internet.png"/>
              <p:cNvPicPr>
                <a:picLocks noChangeAspect="1" noChangeArrowheads="1"/>
              </p:cNvPicPr>
              <p:nvPr/>
            </p:nvPicPr>
            <p:blipFill>
              <a:blip r:embed="rId20" cstate="print"/>
              <a:srcRect/>
              <a:stretch>
                <a:fillRect/>
              </a:stretch>
            </p:blipFill>
            <p:spPr bwMode="auto">
              <a:xfrm>
                <a:off x="9312825" y="2721723"/>
                <a:ext cx="89726" cy="93232"/>
              </a:xfrm>
              <a:prstGeom prst="rect">
                <a:avLst/>
              </a:prstGeom>
              <a:noFill/>
            </p:spPr>
          </p:pic>
          <p:sp>
            <p:nvSpPr>
              <p:cNvPr id="434" name="Rectangle 433"/>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5" name="Round Same Side Corner Rectangle 434"/>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6" name="Rectangle 435"/>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7" name="Round Same Side Corner Rectangle 436"/>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8" name="Rectangle 437"/>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39"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10041811" y="2939728"/>
                <a:ext cx="113022" cy="151916"/>
              </a:xfrm>
              <a:prstGeom prst="rect">
                <a:avLst/>
              </a:prstGeom>
              <a:noFill/>
            </p:spPr>
          </p:pic>
          <p:sp>
            <p:nvSpPr>
              <p:cNvPr id="440" name="Rectangle 439"/>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1" name="Round Same Side Corner Rectangle 440"/>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42" name="Rectangle 441"/>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43"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10036258" y="3157134"/>
                <a:ext cx="116620" cy="145405"/>
              </a:xfrm>
              <a:prstGeom prst="rect">
                <a:avLst/>
              </a:prstGeom>
              <a:noFill/>
            </p:spPr>
          </p:pic>
          <p:sp>
            <p:nvSpPr>
              <p:cNvPr id="444" name="Rectangle 443"/>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5" name="Rectangle 444"/>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46" name="Rectangle 445"/>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47"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384" name="Round Same Side Corner Rectangle 383"/>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5" name="Rectangle 384"/>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386"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387" name="Rectangle 386"/>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88" name="Round Same Side Corner Rectangle 387"/>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89" name="Rectangle 388"/>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390" name="Picture 10" descr="\\eventsql\dvd27\Clip_Installer\DVD_ART\Artwork_Imagery\HARDWARE_IMAGERY\Illustration - Misc Hardware\Windows Vista Illustration Icons\Internet.png"/>
            <p:cNvPicPr>
              <a:picLocks noChangeAspect="1" noChangeArrowheads="1"/>
            </p:cNvPicPr>
            <p:nvPr/>
          </p:nvPicPr>
          <p:blipFill>
            <a:blip r:embed="rId25" cstate="print"/>
            <a:srcRect/>
            <a:stretch>
              <a:fillRect/>
            </a:stretch>
          </p:blipFill>
          <p:spPr bwMode="auto">
            <a:xfrm>
              <a:off x="9337300" y="3161508"/>
              <a:ext cx="130333" cy="133350"/>
            </a:xfrm>
            <a:prstGeom prst="rect">
              <a:avLst/>
            </a:prstGeom>
            <a:noFill/>
          </p:spPr>
        </p:pic>
        <p:sp>
          <p:nvSpPr>
            <p:cNvPr id="391" name="Rectangle 390"/>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92" name="Rectangle 391"/>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21" name="Group 243"/>
            <p:cNvGrpSpPr/>
            <p:nvPr/>
          </p:nvGrpSpPr>
          <p:grpSpPr>
            <a:xfrm>
              <a:off x="9269728" y="3463898"/>
              <a:ext cx="1863275" cy="464830"/>
              <a:chOff x="9271123" y="3491280"/>
              <a:chExt cx="1863275" cy="464830"/>
            </a:xfrm>
          </p:grpSpPr>
          <p:sp>
            <p:nvSpPr>
              <p:cNvPr id="427" name="Rectangle 426"/>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428" name="Rectangle 427"/>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29" name="Rectangle 428"/>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30" name="Rectangle 429"/>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431" name="Picture 7" descr="\\eventsql\dvd27\Clip_Installer\DVD_ART\Artwork_Imagery\HARDWARE_IMAGERY\Illustration - Misc Hardware\Windows Vista Illustration Icons\Computer.png"/>
              <p:cNvPicPr>
                <a:picLocks noChangeAspect="1" noChangeArrowheads="1"/>
              </p:cNvPicPr>
              <p:nvPr/>
            </p:nvPicPr>
            <p:blipFill>
              <a:blip r:embed="rId26" cstate="print"/>
              <a:srcRect/>
              <a:stretch>
                <a:fillRect/>
              </a:stretch>
            </p:blipFill>
            <p:spPr bwMode="auto">
              <a:xfrm>
                <a:off x="9341083" y="3495616"/>
                <a:ext cx="168384" cy="185707"/>
              </a:xfrm>
              <a:prstGeom prst="rect">
                <a:avLst/>
              </a:prstGeom>
              <a:noFill/>
            </p:spPr>
          </p:pic>
        </p:grpSp>
        <p:grpSp>
          <p:nvGrpSpPr>
            <p:cNvPr id="123" name="Group 334"/>
            <p:cNvGrpSpPr/>
            <p:nvPr/>
          </p:nvGrpSpPr>
          <p:grpSpPr>
            <a:xfrm>
              <a:off x="9364944" y="3954706"/>
              <a:ext cx="1504984" cy="1883047"/>
              <a:chOff x="6324598" y="3657600"/>
              <a:chExt cx="2928523" cy="2089150"/>
            </a:xfrm>
          </p:grpSpPr>
          <p:sp>
            <p:nvSpPr>
              <p:cNvPr id="422" name="Rectangle 421"/>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Group 335"/>
            <p:cNvGrpSpPr/>
            <p:nvPr/>
          </p:nvGrpSpPr>
          <p:grpSpPr>
            <a:xfrm>
              <a:off x="9521188" y="3992168"/>
              <a:ext cx="139563" cy="2016080"/>
              <a:chOff x="342900" y="2810784"/>
              <a:chExt cx="160164" cy="2313666"/>
            </a:xfrm>
          </p:grpSpPr>
          <p:pic>
            <p:nvPicPr>
              <p:cNvPr id="412" name="Picture 411" descr="doc16.png"/>
              <p:cNvPicPr>
                <a:picLocks noChangeAspect="1"/>
              </p:cNvPicPr>
              <p:nvPr/>
            </p:nvPicPr>
            <p:blipFill>
              <a:blip r:embed="rId27"/>
              <a:stretch>
                <a:fillRect/>
              </a:stretch>
            </p:blipFill>
            <p:spPr>
              <a:xfrm>
                <a:off x="350664" y="2810784"/>
                <a:ext cx="152400" cy="152400"/>
              </a:xfrm>
              <a:prstGeom prst="rect">
                <a:avLst/>
              </a:prstGeom>
            </p:spPr>
          </p:pic>
          <p:pic>
            <p:nvPicPr>
              <p:cNvPr id="413" name="Picture 412" descr="ppt16.png"/>
              <p:cNvPicPr>
                <a:picLocks noChangeAspect="1"/>
              </p:cNvPicPr>
              <p:nvPr/>
            </p:nvPicPr>
            <p:blipFill>
              <a:blip r:embed="rId9"/>
              <a:stretch>
                <a:fillRect/>
              </a:stretch>
            </p:blipFill>
            <p:spPr>
              <a:xfrm>
                <a:off x="350664" y="3050925"/>
                <a:ext cx="152400" cy="152400"/>
              </a:xfrm>
              <a:prstGeom prst="rect">
                <a:avLst/>
              </a:prstGeom>
            </p:spPr>
          </p:pic>
          <p:pic>
            <p:nvPicPr>
              <p:cNvPr id="414" name="Picture 413" descr="xls16.png"/>
              <p:cNvPicPr>
                <a:picLocks noChangeAspect="1"/>
              </p:cNvPicPr>
              <p:nvPr/>
            </p:nvPicPr>
            <p:blipFill>
              <a:blip r:embed="rId7"/>
              <a:stretch>
                <a:fillRect/>
              </a:stretch>
            </p:blipFill>
            <p:spPr>
              <a:xfrm>
                <a:off x="350664" y="4731912"/>
                <a:ext cx="152400" cy="152400"/>
              </a:xfrm>
              <a:prstGeom prst="rect">
                <a:avLst/>
              </a:prstGeom>
            </p:spPr>
          </p:pic>
          <p:pic>
            <p:nvPicPr>
              <p:cNvPr id="415" name="Picture 414" descr="doc16.png"/>
              <p:cNvPicPr>
                <a:picLocks noChangeAspect="1"/>
              </p:cNvPicPr>
              <p:nvPr/>
            </p:nvPicPr>
            <p:blipFill>
              <a:blip r:embed="rId27"/>
              <a:stretch>
                <a:fillRect/>
              </a:stretch>
            </p:blipFill>
            <p:spPr>
              <a:xfrm>
                <a:off x="350664" y="3771348"/>
                <a:ext cx="152400" cy="152400"/>
              </a:xfrm>
              <a:prstGeom prst="rect">
                <a:avLst/>
              </a:prstGeom>
            </p:spPr>
          </p:pic>
          <p:pic>
            <p:nvPicPr>
              <p:cNvPr id="416" name="Picture 415" descr="doc16.png"/>
              <p:cNvPicPr>
                <a:picLocks noChangeAspect="1"/>
              </p:cNvPicPr>
              <p:nvPr/>
            </p:nvPicPr>
            <p:blipFill>
              <a:blip r:embed="rId27"/>
              <a:stretch>
                <a:fillRect/>
              </a:stretch>
            </p:blipFill>
            <p:spPr>
              <a:xfrm>
                <a:off x="350664" y="4011489"/>
                <a:ext cx="152400" cy="152400"/>
              </a:xfrm>
              <a:prstGeom prst="rect">
                <a:avLst/>
              </a:prstGeom>
            </p:spPr>
          </p:pic>
          <p:pic>
            <p:nvPicPr>
              <p:cNvPr id="417" name="Picture 416" descr="xls16.png"/>
              <p:cNvPicPr>
                <a:picLocks noChangeAspect="1"/>
              </p:cNvPicPr>
              <p:nvPr/>
            </p:nvPicPr>
            <p:blipFill>
              <a:blip r:embed="rId7"/>
              <a:stretch>
                <a:fillRect/>
              </a:stretch>
            </p:blipFill>
            <p:spPr>
              <a:xfrm>
                <a:off x="350664" y="3531207"/>
                <a:ext cx="152400" cy="152400"/>
              </a:xfrm>
              <a:prstGeom prst="rect">
                <a:avLst/>
              </a:prstGeom>
            </p:spPr>
          </p:pic>
          <p:pic>
            <p:nvPicPr>
              <p:cNvPr id="418" name="Picture 417" descr="ppt16.png"/>
              <p:cNvPicPr>
                <a:picLocks noChangeAspect="1"/>
              </p:cNvPicPr>
              <p:nvPr/>
            </p:nvPicPr>
            <p:blipFill>
              <a:blip r:embed="rId9"/>
              <a:stretch>
                <a:fillRect/>
              </a:stretch>
            </p:blipFill>
            <p:spPr>
              <a:xfrm>
                <a:off x="350664" y="4972050"/>
                <a:ext cx="152400" cy="152400"/>
              </a:xfrm>
              <a:prstGeom prst="rect">
                <a:avLst/>
              </a:prstGeom>
            </p:spPr>
          </p:pic>
          <p:pic>
            <p:nvPicPr>
              <p:cNvPr id="419" name="Picture 418" descr="ppt16.png"/>
              <p:cNvPicPr>
                <a:picLocks noChangeAspect="1"/>
              </p:cNvPicPr>
              <p:nvPr/>
            </p:nvPicPr>
            <p:blipFill>
              <a:blip r:embed="rId9"/>
              <a:stretch>
                <a:fillRect/>
              </a:stretch>
            </p:blipFill>
            <p:spPr>
              <a:xfrm>
                <a:off x="350664" y="3291066"/>
                <a:ext cx="152400" cy="152400"/>
              </a:xfrm>
              <a:prstGeom prst="rect">
                <a:avLst/>
              </a:prstGeom>
            </p:spPr>
          </p:pic>
          <p:pic>
            <p:nvPicPr>
              <p:cNvPr id="420" name="Picture 419" descr="ppt16.png"/>
              <p:cNvPicPr>
                <a:picLocks noChangeAspect="1"/>
              </p:cNvPicPr>
              <p:nvPr/>
            </p:nvPicPr>
            <p:blipFill>
              <a:blip r:embed="rId9"/>
              <a:stretch>
                <a:fillRect/>
              </a:stretch>
            </p:blipFill>
            <p:spPr>
              <a:xfrm>
                <a:off x="350664" y="4491771"/>
                <a:ext cx="152400" cy="152400"/>
              </a:xfrm>
              <a:prstGeom prst="rect">
                <a:avLst/>
              </a:prstGeom>
            </p:spPr>
          </p:pic>
          <p:pic>
            <p:nvPicPr>
              <p:cNvPr id="421" name="Picture 420" descr="doc16.png"/>
              <p:cNvPicPr>
                <a:picLocks noChangeAspect="1"/>
              </p:cNvPicPr>
              <p:nvPr/>
            </p:nvPicPr>
            <p:blipFill>
              <a:blip r:embed="rId27"/>
              <a:stretch>
                <a:fillRect/>
              </a:stretch>
            </p:blipFill>
            <p:spPr>
              <a:xfrm>
                <a:off x="342900" y="4251630"/>
                <a:ext cx="152400" cy="152400"/>
              </a:xfrm>
              <a:prstGeom prst="rect">
                <a:avLst/>
              </a:prstGeom>
            </p:spPr>
          </p:pic>
        </p:grpSp>
        <p:sp>
          <p:nvSpPr>
            <p:cNvPr id="396" name="TextBox 395"/>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party to go to.docx</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Animal House Script.docx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Fundraising to save </a:t>
              </a:r>
              <a:r>
                <a:rPr lang="en-US" sz="700" dirty="0" err="1">
                  <a:latin typeface="Segoe UI" pitchFamily="34" charset="0"/>
                  <a:cs typeface="Segoe UI" pitchFamily="34" charset="0"/>
                </a:rPr>
                <a:t>Britn</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Fundraising Deadlines.pptx</a:t>
              </a:r>
            </a:p>
          </p:txBody>
        </p:sp>
        <p:sp>
          <p:nvSpPr>
            <p:cNvPr id="397" name="Rectangle 396"/>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398" name="Rectangle 397"/>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5" name="Group 269"/>
            <p:cNvGrpSpPr/>
            <p:nvPr/>
          </p:nvGrpSpPr>
          <p:grpSpPr>
            <a:xfrm>
              <a:off x="10991119" y="3293397"/>
              <a:ext cx="107409" cy="101419"/>
              <a:chOff x="8731791" y="3293397"/>
              <a:chExt cx="107409" cy="101419"/>
            </a:xfrm>
          </p:grpSpPr>
          <p:sp>
            <p:nvSpPr>
              <p:cNvPr id="410" name="Rounded Rectangle 409"/>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1" name="Cross 410"/>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00" name="Rectangle 399"/>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01" name="Rectangle 400"/>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02" name="Rectangle 401"/>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03" name="Rectangle 402"/>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04" name="Rectangle 403"/>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6" name="Group 277"/>
            <p:cNvGrpSpPr/>
            <p:nvPr/>
          </p:nvGrpSpPr>
          <p:grpSpPr>
            <a:xfrm>
              <a:off x="9300136" y="2462361"/>
              <a:ext cx="1656784" cy="176463"/>
              <a:chOff x="7040808" y="2462361"/>
              <a:chExt cx="1656784" cy="176463"/>
            </a:xfrm>
          </p:grpSpPr>
          <p:sp>
            <p:nvSpPr>
              <p:cNvPr id="407" name="Rectangle 406"/>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08" name="Rectangle 407"/>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09" name="Picture 408" descr="glyphs.jpg"/>
              <p:cNvPicPr>
                <a:picLocks noChangeAspect="1"/>
              </p:cNvPicPr>
              <p:nvPr/>
            </p:nvPicPr>
            <p:blipFill>
              <a:blip r:embed="rId28"/>
              <a:srcRect l="45336" t="52046" r="51370" b="43862"/>
              <a:stretch>
                <a:fillRect/>
              </a:stretch>
            </p:blipFill>
            <p:spPr>
              <a:xfrm>
                <a:off x="8549640" y="2478403"/>
                <a:ext cx="134854" cy="152400"/>
              </a:xfrm>
              <a:prstGeom prst="rect">
                <a:avLst/>
              </a:prstGeom>
            </p:spPr>
          </p:pic>
        </p:grpSp>
        <p:sp>
          <p:nvSpPr>
            <p:cNvPr id="406" name="Rectangle 405"/>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7"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28"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9"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30" name="Group 469"/>
          <p:cNvGrpSpPr/>
          <p:nvPr/>
        </p:nvGrpSpPr>
        <p:grpSpPr>
          <a:xfrm>
            <a:off x="7084663" y="3237067"/>
            <a:ext cx="150394" cy="2016278"/>
            <a:chOff x="7084663" y="3983827"/>
            <a:chExt cx="150394" cy="2016278"/>
          </a:xfrm>
        </p:grpSpPr>
        <p:pic>
          <p:nvPicPr>
            <p:cNvPr id="471"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3983827"/>
              <a:ext cx="137694" cy="151916"/>
            </a:xfrm>
            <a:prstGeom prst="rect">
              <a:avLst/>
            </a:prstGeom>
            <a:noFill/>
          </p:spPr>
        </p:pic>
        <p:pic>
          <p:nvPicPr>
            <p:cNvPr id="472"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191000"/>
              <a:ext cx="137694" cy="151916"/>
            </a:xfrm>
            <a:prstGeom prst="rect">
              <a:avLst/>
            </a:prstGeom>
            <a:noFill/>
          </p:spPr>
        </p:pic>
        <p:pic>
          <p:nvPicPr>
            <p:cNvPr id="473"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400550"/>
              <a:ext cx="137694" cy="151916"/>
            </a:xfrm>
            <a:prstGeom prst="rect">
              <a:avLst/>
            </a:prstGeom>
            <a:noFill/>
          </p:spPr>
        </p:pic>
        <p:pic>
          <p:nvPicPr>
            <p:cNvPr id="474"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591050"/>
              <a:ext cx="137694" cy="151916"/>
            </a:xfrm>
            <a:prstGeom prst="rect">
              <a:avLst/>
            </a:prstGeom>
            <a:noFill/>
          </p:spPr>
        </p:pic>
        <p:pic>
          <p:nvPicPr>
            <p:cNvPr id="475"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798223"/>
              <a:ext cx="137694" cy="151916"/>
            </a:xfrm>
            <a:prstGeom prst="rect">
              <a:avLst/>
            </a:prstGeom>
            <a:noFill/>
          </p:spPr>
        </p:pic>
        <p:pic>
          <p:nvPicPr>
            <p:cNvPr id="476"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5007773"/>
              <a:ext cx="137694" cy="151916"/>
            </a:xfrm>
            <a:prstGeom prst="rect">
              <a:avLst/>
            </a:prstGeom>
            <a:noFill/>
          </p:spPr>
        </p:pic>
        <p:pic>
          <p:nvPicPr>
            <p:cNvPr id="477"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238750"/>
              <a:ext cx="142077" cy="145405"/>
            </a:xfrm>
            <a:prstGeom prst="rect">
              <a:avLst/>
            </a:prstGeom>
            <a:noFill/>
          </p:spPr>
        </p:pic>
        <p:pic>
          <p:nvPicPr>
            <p:cNvPr id="478"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435600"/>
              <a:ext cx="142077" cy="145405"/>
            </a:xfrm>
            <a:prstGeom prst="rect">
              <a:avLst/>
            </a:prstGeom>
            <a:noFill/>
          </p:spPr>
        </p:pic>
        <p:pic>
          <p:nvPicPr>
            <p:cNvPr id="479"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657850"/>
              <a:ext cx="142077" cy="145405"/>
            </a:xfrm>
            <a:prstGeom prst="rect">
              <a:avLst/>
            </a:prstGeom>
            <a:noFill/>
          </p:spPr>
        </p:pic>
        <p:pic>
          <p:nvPicPr>
            <p:cNvPr id="480"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854700"/>
              <a:ext cx="142077" cy="145405"/>
            </a:xfrm>
            <a:prstGeom prst="rect">
              <a:avLst/>
            </a:prstGeom>
            <a:noFill/>
          </p:spPr>
        </p:pic>
      </p:grpSp>
      <p:grpSp>
        <p:nvGrpSpPr>
          <p:cNvPr id="131" name="Group 306"/>
          <p:cNvGrpSpPr/>
          <p:nvPr/>
        </p:nvGrpSpPr>
        <p:grpSpPr>
          <a:xfrm>
            <a:off x="1913709" y="2318257"/>
            <a:ext cx="5772339" cy="222470"/>
            <a:chOff x="1913709" y="2318257"/>
            <a:chExt cx="5772339" cy="222470"/>
          </a:xfrm>
        </p:grpSpPr>
        <p:grpSp>
          <p:nvGrpSpPr>
            <p:cNvPr id="132" name="Group 288"/>
            <p:cNvGrpSpPr/>
            <p:nvPr/>
          </p:nvGrpSpPr>
          <p:grpSpPr>
            <a:xfrm>
              <a:off x="1913709" y="2318257"/>
              <a:ext cx="5772339" cy="222470"/>
              <a:chOff x="2063750" y="2469842"/>
              <a:chExt cx="5772339" cy="222470"/>
            </a:xfrm>
          </p:grpSpPr>
          <p:pic>
            <p:nvPicPr>
              <p:cNvPr id="312" name="Picture 311" descr="MSOL_Share_32.gif"/>
              <p:cNvPicPr>
                <a:picLocks noChangeAspect="1"/>
              </p:cNvPicPr>
              <p:nvPr/>
            </p:nvPicPr>
            <p:blipFill>
              <a:blip r:embed="rId2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13" name="Rectangle 312"/>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14" name="Rectangle 313"/>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15" name="Rectangle 314"/>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16" name="Oval 315"/>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7" name="Rectangle 316"/>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18" name="Oval 317"/>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9" name="Rectangle 318"/>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20" name="Rectangle 319"/>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21" name="Oval 320"/>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2" name="Rectangle 321"/>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23" name="Oval 322"/>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4" name="Rectangle 323"/>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25" name="Oval 324"/>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33" name="Group 291"/>
            <p:cNvGrpSpPr/>
            <p:nvPr/>
          </p:nvGrpSpPr>
          <p:grpSpPr>
            <a:xfrm>
              <a:off x="6812876" y="2409828"/>
              <a:ext cx="49886" cy="57273"/>
              <a:chOff x="6964324" y="2563192"/>
              <a:chExt cx="49886" cy="57273"/>
            </a:xfrm>
          </p:grpSpPr>
          <p:sp>
            <p:nvSpPr>
              <p:cNvPr id="310" name="Chevron 309"/>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1" name="Chevron 310"/>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134" name="Group 325"/>
          <p:cNvGrpSpPr/>
          <p:nvPr/>
        </p:nvGrpSpPr>
        <p:grpSpPr>
          <a:xfrm>
            <a:off x="6285193" y="1874520"/>
            <a:ext cx="298874" cy="311331"/>
            <a:chOff x="6285193" y="1874520"/>
            <a:chExt cx="362182" cy="377278"/>
          </a:xfrm>
        </p:grpSpPr>
        <p:grpSp>
          <p:nvGrpSpPr>
            <p:cNvPr id="135" name="Group 184"/>
            <p:cNvGrpSpPr/>
            <p:nvPr/>
          </p:nvGrpSpPr>
          <p:grpSpPr>
            <a:xfrm>
              <a:off x="6294120" y="1874520"/>
              <a:ext cx="353255" cy="377278"/>
              <a:chOff x="2286000" y="1600200"/>
              <a:chExt cx="927523" cy="990600"/>
            </a:xfrm>
          </p:grpSpPr>
          <p:sp>
            <p:nvSpPr>
              <p:cNvPr id="329" name="Oval 328"/>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30" name="Picture 3" descr="\\eventsql\dvd27\Clip_Installer\DVD_ART\Artwork_Imagery\HARDWARE_IMAGERY\Illustration - Misc Hardware\Windows Vista Illustration Icons\Female User.png"/>
              <p:cNvPicPr>
                <a:picLocks noChangeAspect="1" noChangeArrowheads="1"/>
              </p:cNvPicPr>
              <p:nvPr/>
            </p:nvPicPr>
            <p:blipFill>
              <a:blip r:embed="rId30" cstate="print"/>
              <a:srcRect/>
              <a:stretch>
                <a:fillRect/>
              </a:stretch>
            </p:blipFill>
            <p:spPr bwMode="auto">
              <a:xfrm>
                <a:off x="2462302" y="1600200"/>
                <a:ext cx="751221" cy="777631"/>
              </a:xfrm>
              <a:prstGeom prst="rect">
                <a:avLst/>
              </a:prstGeom>
              <a:noFill/>
            </p:spPr>
          </p:pic>
        </p:grpSp>
        <p:pic>
          <p:nvPicPr>
            <p:cNvPr id="328" name="Picture 2" descr="\\eventsql\dvd27\Clip_Installer\DVD_ART\Artwork_Imagery\HARDWARE_IMAGERY\Illustration - Misc Hardware\Windows Vista Illustration Icons\Generic User.png"/>
            <p:cNvPicPr>
              <a:picLocks noChangeAspect="1" noChangeArrowheads="1"/>
            </p:cNvPicPr>
            <p:nvPr/>
          </p:nvPicPr>
          <p:blipFill>
            <a:blip r:embed="rId31" cstate="print"/>
            <a:srcRect/>
            <a:stretch>
              <a:fillRect/>
            </a:stretch>
          </p:blipFill>
          <p:spPr bwMode="auto">
            <a:xfrm>
              <a:off x="6285193" y="1942904"/>
              <a:ext cx="246579" cy="300081"/>
            </a:xfrm>
            <a:prstGeom prst="rect">
              <a:avLst/>
            </a:prstGeom>
            <a:noFill/>
          </p:spPr>
        </p:pic>
      </p:grpSp>
      <p:sp>
        <p:nvSpPr>
          <p:cNvPr id="331" name="Cross 330"/>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32" name="Rectangle 331">
            <a:hlinkClick r:id="" action="ppaction://hlinkshowjump?jump=nextslide"/>
          </p:cNvPr>
          <p:cNvSpPr/>
          <p:nvPr/>
        </p:nvSpPr>
        <p:spPr>
          <a:xfrm flipV="1">
            <a:off x="7071360" y="4894218"/>
            <a:ext cx="15240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600" fill="hold"/>
                                        <p:tgtEl>
                                          <p:spTgt spid="112"/>
                                        </p:tgtEl>
                                        <p:attrNameLst>
                                          <p:attrName>ppt_x</p:attrName>
                                          <p:attrName>ppt_y</p:attrName>
                                        </p:attrNameLst>
                                      </p:cBhvr>
                                    </p:animMotion>
                                  </p:childTnLst>
                                </p:cTn>
                              </p:par>
                              <p:par>
                                <p:cTn id="7" presetID="10" presetClass="entr" presetSubtype="0" fill="hold" nodeType="withEffect">
                                  <p:stCondLst>
                                    <p:cond delay="400"/>
                                  </p:stCondLst>
                                  <p:childTnLst>
                                    <p:set>
                                      <p:cBhvr>
                                        <p:cTn id="8" dur="1" fill="hold">
                                          <p:stCondLst>
                                            <p:cond delay="0"/>
                                          </p:stCondLst>
                                        </p:cTn>
                                        <p:tgtEl>
                                          <p:spTgt spid="130"/>
                                        </p:tgtEl>
                                        <p:attrNameLst>
                                          <p:attrName>style.visibility</p:attrName>
                                        </p:attrNameLst>
                                      </p:cBhvr>
                                      <p:to>
                                        <p:strVal val="visible"/>
                                      </p:to>
                                    </p:set>
                                    <p:animEffect transition="in" filter="fade">
                                      <p:cBhvr>
                                        <p:cTn id="9" dur="700"/>
                                        <p:tgtEl>
                                          <p:spTgt spid="130"/>
                                        </p:tgtEl>
                                      </p:cBhvr>
                                    </p:animEffect>
                                  </p:childTnLst>
                                </p:cTn>
                              </p:par>
                              <p:par>
                                <p:cTn id="10" presetID="1" presetClass="emph" presetSubtype="2" repeatCount="indefinite" autoRev="1" fill="hold" nodeType="withEffect">
                                  <p:stCondLst>
                                    <p:cond delay="0"/>
                                  </p:stCondLst>
                                  <p:childTnLst>
                                    <p:animClr clrSpc="rgb" dir="cw">
                                      <p:cBhvr>
                                        <p:cTn id="11" dur="1000" fill="hold"/>
                                        <p:tgtEl>
                                          <p:spTgt spid="331"/>
                                        </p:tgtEl>
                                        <p:attrNameLst>
                                          <p:attrName>fillcolor</p:attrName>
                                        </p:attrNameLst>
                                      </p:cBhvr>
                                      <p:to>
                                        <a:srgbClr val="6AF50B"/>
                                      </p:to>
                                    </p:animClr>
                                    <p:set>
                                      <p:cBhvr>
                                        <p:cTn id="12" dur="1000" fill="hold"/>
                                        <p:tgtEl>
                                          <p:spTgt spid="331"/>
                                        </p:tgtEl>
                                        <p:attrNameLst>
                                          <p:attrName>fill.type</p:attrName>
                                        </p:attrNameLst>
                                      </p:cBhvr>
                                      <p:to>
                                        <p:strVal val="solid"/>
                                      </p:to>
                                    </p:set>
                                    <p:set>
                                      <p:cBhvr>
                                        <p:cTn id="13" dur="1000" fill="hold"/>
                                        <p:tgtEl>
                                          <p:spTgt spid="331"/>
                                        </p:tgtEl>
                                        <p:attrNameLst>
                                          <p:attrName>fill.on</p:attrName>
                                        </p:attrNameLst>
                                      </p:cBhvr>
                                      <p:to>
                                        <p:strVal val="true"/>
                                      </p:to>
                                    </p:set>
                                  </p:childTnLst>
                                </p:cTn>
                              </p:par>
                              <p:par>
                                <p:cTn id="14" presetID="10" presetClass="entr" presetSubtype="0" fill="hold" grpId="0" nodeType="withEffect">
                                  <p:stCondLst>
                                    <p:cond delay="700"/>
                                  </p:stCondLst>
                                  <p:childTnLst>
                                    <p:set>
                                      <p:cBhvr>
                                        <p:cTn id="15" dur="1" fill="hold">
                                          <p:stCondLst>
                                            <p:cond delay="0"/>
                                          </p:stCondLst>
                                        </p:cTn>
                                        <p:tgtEl>
                                          <p:spTgt spid="332"/>
                                        </p:tgtEl>
                                        <p:attrNameLst>
                                          <p:attrName>style.visibility</p:attrName>
                                        </p:attrNameLst>
                                      </p:cBhvr>
                                      <p:to>
                                        <p:strVal val="visible"/>
                                      </p:to>
                                    </p:set>
                                    <p:animEffect transition="in" filter="fade">
                                      <p:cBhvr>
                                        <p:cTn id="16" dur="700"/>
                                        <p:tgtEl>
                                          <p:spTgt spid="3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2827982"/>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3664595"/>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5571182"/>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4672022"/>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8"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99" name="Group 329"/>
          <p:cNvGrpSpPr/>
          <p:nvPr/>
        </p:nvGrpSpPr>
        <p:grpSpPr>
          <a:xfrm>
            <a:off x="1828800" y="2538422"/>
            <a:ext cx="5478780" cy="482398"/>
            <a:chOff x="1828800" y="2842260"/>
            <a:chExt cx="5410200" cy="482398"/>
          </a:xfrm>
        </p:grpSpPr>
        <p:grpSp>
          <p:nvGrpSpPr>
            <p:cNvPr id="100" name="Group 327"/>
            <p:cNvGrpSpPr/>
            <p:nvPr/>
          </p:nvGrpSpPr>
          <p:grpSpPr>
            <a:xfrm>
              <a:off x="1828800" y="2895600"/>
              <a:ext cx="5402580" cy="429058"/>
              <a:chOff x="1828800" y="2895600"/>
              <a:chExt cx="5402580" cy="429058"/>
            </a:xfrm>
          </p:grpSpPr>
          <p:grpSp>
            <p:nvGrpSpPr>
              <p:cNvPr id="101"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2" name="Group 326"/>
              <p:cNvGrpSpPr/>
              <p:nvPr/>
            </p:nvGrpSpPr>
            <p:grpSpPr>
              <a:xfrm>
                <a:off x="1851025" y="2895600"/>
                <a:ext cx="5380355" cy="200055"/>
                <a:chOff x="1851025" y="2895600"/>
                <a:chExt cx="5380355" cy="200055"/>
              </a:xfrm>
            </p:grpSpPr>
            <p:grpSp>
              <p:nvGrpSpPr>
                <p:cNvPr id="104"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8"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09"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11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112" name="Group 293"/>
          <p:cNvGrpSpPr/>
          <p:nvPr/>
        </p:nvGrpSpPr>
        <p:grpSpPr>
          <a:xfrm>
            <a:off x="6934200" y="1439943"/>
            <a:ext cx="2004059" cy="4356099"/>
            <a:chOff x="9216391" y="2179083"/>
            <a:chExt cx="2004059" cy="4356099"/>
          </a:xfrm>
        </p:grpSpPr>
        <p:grpSp>
          <p:nvGrpSpPr>
            <p:cNvPr id="113" name="Group 143"/>
            <p:cNvGrpSpPr/>
            <p:nvPr/>
          </p:nvGrpSpPr>
          <p:grpSpPr>
            <a:xfrm>
              <a:off x="9216391" y="2179083"/>
              <a:ext cx="2004059" cy="4356099"/>
              <a:chOff x="6987543" y="2095263"/>
              <a:chExt cx="2004059" cy="4356099"/>
            </a:xfrm>
          </p:grpSpPr>
          <p:sp>
            <p:nvSpPr>
              <p:cNvPr id="44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49" name="Picture 448" descr="soft treatment.png"/>
              <p:cNvPicPr>
                <a:picLocks noChangeAspect="1"/>
              </p:cNvPicPr>
              <p:nvPr/>
            </p:nvPicPr>
            <p:blipFill>
              <a:blip r:embed="rId19"/>
              <a:srcRect l="5507" t="14507" r="3913"/>
              <a:stretch>
                <a:fillRect/>
              </a:stretch>
            </p:blipFill>
            <p:spPr>
              <a:xfrm rot="5400000">
                <a:off x="6591854" y="4115121"/>
                <a:ext cx="3017286" cy="1477403"/>
              </a:xfrm>
              <a:prstGeom prst="rect">
                <a:avLst/>
              </a:prstGeom>
            </p:spPr>
          </p:pic>
          <p:sp>
            <p:nvSpPr>
              <p:cNvPr id="450" name="Rectangle 449"/>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51" name="Rectangle 450"/>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4" name="Group 15"/>
              <p:cNvGrpSpPr/>
              <p:nvPr/>
            </p:nvGrpSpPr>
            <p:grpSpPr>
              <a:xfrm>
                <a:off x="7976849" y="6149100"/>
                <a:ext cx="557551" cy="171212"/>
                <a:chOff x="5638800" y="2628900"/>
                <a:chExt cx="609600" cy="180987"/>
              </a:xfrm>
            </p:grpSpPr>
            <p:sp>
              <p:nvSpPr>
                <p:cNvPr id="456" name="Rectangle 45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7" name="Rectangle 45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15" name="Group 18"/>
              <p:cNvGrpSpPr/>
              <p:nvPr/>
            </p:nvGrpSpPr>
            <p:grpSpPr>
              <a:xfrm>
                <a:off x="7321549" y="6149082"/>
                <a:ext cx="557552" cy="171231"/>
                <a:chOff x="5638800" y="3048000"/>
                <a:chExt cx="609601" cy="181008"/>
              </a:xfrm>
            </p:grpSpPr>
            <p:sp>
              <p:nvSpPr>
                <p:cNvPr id="454" name="Rectangle 45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5" name="Rectangle 45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20" name="Group 216"/>
            <p:cNvGrpSpPr/>
            <p:nvPr/>
          </p:nvGrpSpPr>
          <p:grpSpPr>
            <a:xfrm>
              <a:off x="9303915" y="2588648"/>
              <a:ext cx="1880475" cy="858876"/>
              <a:chOff x="9293555" y="2588648"/>
              <a:chExt cx="1543534" cy="858876"/>
            </a:xfrm>
          </p:grpSpPr>
          <p:sp>
            <p:nvSpPr>
              <p:cNvPr id="432" name="Rectangle 431"/>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33" name="Picture 10" descr="\\eventsql\dvd27\Clip_Installer\DVD_ART\Artwork_Imagery\HARDWARE_IMAGERY\Illustration - Misc Hardware\Windows Vista Illustration Icons\Internet.png"/>
              <p:cNvPicPr>
                <a:picLocks noChangeAspect="1" noChangeArrowheads="1"/>
              </p:cNvPicPr>
              <p:nvPr/>
            </p:nvPicPr>
            <p:blipFill>
              <a:blip r:embed="rId20" cstate="print"/>
              <a:srcRect/>
              <a:stretch>
                <a:fillRect/>
              </a:stretch>
            </p:blipFill>
            <p:spPr bwMode="auto">
              <a:xfrm>
                <a:off x="9312825" y="2721723"/>
                <a:ext cx="89726" cy="93232"/>
              </a:xfrm>
              <a:prstGeom prst="rect">
                <a:avLst/>
              </a:prstGeom>
              <a:noFill/>
            </p:spPr>
          </p:pic>
          <p:sp>
            <p:nvSpPr>
              <p:cNvPr id="434" name="Rectangle 433"/>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5" name="Round Same Side Corner Rectangle 434"/>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6" name="Rectangle 435"/>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7" name="Round Same Side Corner Rectangle 436"/>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8" name="Rectangle 437"/>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39"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10041811" y="2939728"/>
                <a:ext cx="113022" cy="151916"/>
              </a:xfrm>
              <a:prstGeom prst="rect">
                <a:avLst/>
              </a:prstGeom>
              <a:noFill/>
            </p:spPr>
          </p:pic>
          <p:sp>
            <p:nvSpPr>
              <p:cNvPr id="440" name="Rectangle 439"/>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1" name="Round Same Side Corner Rectangle 440"/>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42" name="Rectangle 441"/>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43"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10036258" y="3157134"/>
                <a:ext cx="116620" cy="145405"/>
              </a:xfrm>
              <a:prstGeom prst="rect">
                <a:avLst/>
              </a:prstGeom>
              <a:noFill/>
            </p:spPr>
          </p:pic>
          <p:sp>
            <p:nvSpPr>
              <p:cNvPr id="444" name="Rectangle 443"/>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5" name="Rectangle 444"/>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46" name="Rectangle 445"/>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47"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384" name="Round Same Side Corner Rectangle 383"/>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5" name="Rectangle 384"/>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386"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387" name="Rectangle 386"/>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88" name="Round Same Side Corner Rectangle 387"/>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89" name="Rectangle 388"/>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390" name="Picture 10" descr="\\eventsql\dvd27\Clip_Installer\DVD_ART\Artwork_Imagery\HARDWARE_IMAGERY\Illustration - Misc Hardware\Windows Vista Illustration Icons\Internet.png"/>
            <p:cNvPicPr>
              <a:picLocks noChangeAspect="1" noChangeArrowheads="1"/>
            </p:cNvPicPr>
            <p:nvPr/>
          </p:nvPicPr>
          <p:blipFill>
            <a:blip r:embed="rId25" cstate="print"/>
            <a:srcRect/>
            <a:stretch>
              <a:fillRect/>
            </a:stretch>
          </p:blipFill>
          <p:spPr bwMode="auto">
            <a:xfrm>
              <a:off x="9337300" y="3161508"/>
              <a:ext cx="130333" cy="133350"/>
            </a:xfrm>
            <a:prstGeom prst="rect">
              <a:avLst/>
            </a:prstGeom>
            <a:noFill/>
          </p:spPr>
        </p:pic>
        <p:sp>
          <p:nvSpPr>
            <p:cNvPr id="391" name="Rectangle 390"/>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92" name="Rectangle 391"/>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21" name="Group 243"/>
            <p:cNvGrpSpPr/>
            <p:nvPr/>
          </p:nvGrpSpPr>
          <p:grpSpPr>
            <a:xfrm>
              <a:off x="9269728" y="3463898"/>
              <a:ext cx="1863275" cy="464830"/>
              <a:chOff x="9271123" y="3491280"/>
              <a:chExt cx="1863275" cy="464830"/>
            </a:xfrm>
          </p:grpSpPr>
          <p:sp>
            <p:nvSpPr>
              <p:cNvPr id="427" name="Rectangle 426"/>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428" name="Rectangle 427"/>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29" name="Rectangle 428"/>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30" name="Rectangle 429"/>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431" name="Picture 7" descr="\\eventsql\dvd27\Clip_Installer\DVD_ART\Artwork_Imagery\HARDWARE_IMAGERY\Illustration - Misc Hardware\Windows Vista Illustration Icons\Computer.png"/>
              <p:cNvPicPr>
                <a:picLocks noChangeAspect="1" noChangeArrowheads="1"/>
              </p:cNvPicPr>
              <p:nvPr/>
            </p:nvPicPr>
            <p:blipFill>
              <a:blip r:embed="rId26" cstate="print"/>
              <a:srcRect/>
              <a:stretch>
                <a:fillRect/>
              </a:stretch>
            </p:blipFill>
            <p:spPr bwMode="auto">
              <a:xfrm>
                <a:off x="9341083" y="3495616"/>
                <a:ext cx="168384" cy="185707"/>
              </a:xfrm>
              <a:prstGeom prst="rect">
                <a:avLst/>
              </a:prstGeom>
              <a:noFill/>
            </p:spPr>
          </p:pic>
        </p:grpSp>
        <p:grpSp>
          <p:nvGrpSpPr>
            <p:cNvPr id="123" name="Group 334"/>
            <p:cNvGrpSpPr/>
            <p:nvPr/>
          </p:nvGrpSpPr>
          <p:grpSpPr>
            <a:xfrm>
              <a:off x="9364944" y="3954706"/>
              <a:ext cx="1504984" cy="1883047"/>
              <a:chOff x="6324598" y="3657600"/>
              <a:chExt cx="2928523" cy="2089150"/>
            </a:xfrm>
          </p:grpSpPr>
          <p:sp>
            <p:nvSpPr>
              <p:cNvPr id="422" name="Rectangle 421"/>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Group 335"/>
            <p:cNvGrpSpPr/>
            <p:nvPr/>
          </p:nvGrpSpPr>
          <p:grpSpPr>
            <a:xfrm>
              <a:off x="9521188" y="3992168"/>
              <a:ext cx="139563" cy="2016080"/>
              <a:chOff x="342900" y="2810784"/>
              <a:chExt cx="160164" cy="2313666"/>
            </a:xfrm>
          </p:grpSpPr>
          <p:pic>
            <p:nvPicPr>
              <p:cNvPr id="412" name="Picture 411" descr="doc16.png"/>
              <p:cNvPicPr>
                <a:picLocks noChangeAspect="1"/>
              </p:cNvPicPr>
              <p:nvPr/>
            </p:nvPicPr>
            <p:blipFill>
              <a:blip r:embed="rId27"/>
              <a:stretch>
                <a:fillRect/>
              </a:stretch>
            </p:blipFill>
            <p:spPr>
              <a:xfrm>
                <a:off x="350664" y="2810784"/>
                <a:ext cx="152400" cy="152400"/>
              </a:xfrm>
              <a:prstGeom prst="rect">
                <a:avLst/>
              </a:prstGeom>
            </p:spPr>
          </p:pic>
          <p:pic>
            <p:nvPicPr>
              <p:cNvPr id="413" name="Picture 412" descr="ppt16.png"/>
              <p:cNvPicPr>
                <a:picLocks noChangeAspect="1"/>
              </p:cNvPicPr>
              <p:nvPr/>
            </p:nvPicPr>
            <p:blipFill>
              <a:blip r:embed="rId9"/>
              <a:stretch>
                <a:fillRect/>
              </a:stretch>
            </p:blipFill>
            <p:spPr>
              <a:xfrm>
                <a:off x="350664" y="3050925"/>
                <a:ext cx="152400" cy="152400"/>
              </a:xfrm>
              <a:prstGeom prst="rect">
                <a:avLst/>
              </a:prstGeom>
            </p:spPr>
          </p:pic>
          <p:pic>
            <p:nvPicPr>
              <p:cNvPr id="414" name="Picture 413" descr="xls16.png"/>
              <p:cNvPicPr>
                <a:picLocks noChangeAspect="1"/>
              </p:cNvPicPr>
              <p:nvPr/>
            </p:nvPicPr>
            <p:blipFill>
              <a:blip r:embed="rId7"/>
              <a:stretch>
                <a:fillRect/>
              </a:stretch>
            </p:blipFill>
            <p:spPr>
              <a:xfrm>
                <a:off x="350664" y="4731912"/>
                <a:ext cx="152400" cy="152400"/>
              </a:xfrm>
              <a:prstGeom prst="rect">
                <a:avLst/>
              </a:prstGeom>
            </p:spPr>
          </p:pic>
          <p:pic>
            <p:nvPicPr>
              <p:cNvPr id="415" name="Picture 414" descr="doc16.png"/>
              <p:cNvPicPr>
                <a:picLocks noChangeAspect="1"/>
              </p:cNvPicPr>
              <p:nvPr/>
            </p:nvPicPr>
            <p:blipFill>
              <a:blip r:embed="rId27"/>
              <a:stretch>
                <a:fillRect/>
              </a:stretch>
            </p:blipFill>
            <p:spPr>
              <a:xfrm>
                <a:off x="350664" y="3771348"/>
                <a:ext cx="152400" cy="152400"/>
              </a:xfrm>
              <a:prstGeom prst="rect">
                <a:avLst/>
              </a:prstGeom>
            </p:spPr>
          </p:pic>
          <p:pic>
            <p:nvPicPr>
              <p:cNvPr id="416" name="Picture 415" descr="doc16.png"/>
              <p:cNvPicPr>
                <a:picLocks noChangeAspect="1"/>
              </p:cNvPicPr>
              <p:nvPr/>
            </p:nvPicPr>
            <p:blipFill>
              <a:blip r:embed="rId27"/>
              <a:stretch>
                <a:fillRect/>
              </a:stretch>
            </p:blipFill>
            <p:spPr>
              <a:xfrm>
                <a:off x="350664" y="4011489"/>
                <a:ext cx="152400" cy="152400"/>
              </a:xfrm>
              <a:prstGeom prst="rect">
                <a:avLst/>
              </a:prstGeom>
            </p:spPr>
          </p:pic>
          <p:pic>
            <p:nvPicPr>
              <p:cNvPr id="417" name="Picture 416" descr="xls16.png"/>
              <p:cNvPicPr>
                <a:picLocks noChangeAspect="1"/>
              </p:cNvPicPr>
              <p:nvPr/>
            </p:nvPicPr>
            <p:blipFill>
              <a:blip r:embed="rId7"/>
              <a:stretch>
                <a:fillRect/>
              </a:stretch>
            </p:blipFill>
            <p:spPr>
              <a:xfrm>
                <a:off x="350664" y="3531207"/>
                <a:ext cx="152400" cy="152400"/>
              </a:xfrm>
              <a:prstGeom prst="rect">
                <a:avLst/>
              </a:prstGeom>
            </p:spPr>
          </p:pic>
          <p:pic>
            <p:nvPicPr>
              <p:cNvPr id="418" name="Picture 417" descr="ppt16.png"/>
              <p:cNvPicPr>
                <a:picLocks noChangeAspect="1"/>
              </p:cNvPicPr>
              <p:nvPr/>
            </p:nvPicPr>
            <p:blipFill>
              <a:blip r:embed="rId9"/>
              <a:stretch>
                <a:fillRect/>
              </a:stretch>
            </p:blipFill>
            <p:spPr>
              <a:xfrm>
                <a:off x="350664" y="4972050"/>
                <a:ext cx="152400" cy="152400"/>
              </a:xfrm>
              <a:prstGeom prst="rect">
                <a:avLst/>
              </a:prstGeom>
            </p:spPr>
          </p:pic>
          <p:pic>
            <p:nvPicPr>
              <p:cNvPr id="419" name="Picture 418" descr="ppt16.png"/>
              <p:cNvPicPr>
                <a:picLocks noChangeAspect="1"/>
              </p:cNvPicPr>
              <p:nvPr/>
            </p:nvPicPr>
            <p:blipFill>
              <a:blip r:embed="rId9"/>
              <a:stretch>
                <a:fillRect/>
              </a:stretch>
            </p:blipFill>
            <p:spPr>
              <a:xfrm>
                <a:off x="350664" y="3291066"/>
                <a:ext cx="152400" cy="152400"/>
              </a:xfrm>
              <a:prstGeom prst="rect">
                <a:avLst/>
              </a:prstGeom>
            </p:spPr>
          </p:pic>
          <p:pic>
            <p:nvPicPr>
              <p:cNvPr id="420" name="Picture 419" descr="ppt16.png"/>
              <p:cNvPicPr>
                <a:picLocks noChangeAspect="1"/>
              </p:cNvPicPr>
              <p:nvPr/>
            </p:nvPicPr>
            <p:blipFill>
              <a:blip r:embed="rId9"/>
              <a:stretch>
                <a:fillRect/>
              </a:stretch>
            </p:blipFill>
            <p:spPr>
              <a:xfrm>
                <a:off x="350664" y="4491771"/>
                <a:ext cx="152400" cy="152400"/>
              </a:xfrm>
              <a:prstGeom prst="rect">
                <a:avLst/>
              </a:prstGeom>
            </p:spPr>
          </p:pic>
          <p:pic>
            <p:nvPicPr>
              <p:cNvPr id="421" name="Picture 420" descr="doc16.png"/>
              <p:cNvPicPr>
                <a:picLocks noChangeAspect="1"/>
              </p:cNvPicPr>
              <p:nvPr/>
            </p:nvPicPr>
            <p:blipFill>
              <a:blip r:embed="rId27"/>
              <a:stretch>
                <a:fillRect/>
              </a:stretch>
            </p:blipFill>
            <p:spPr>
              <a:xfrm>
                <a:off x="342900" y="4251630"/>
                <a:ext cx="152400" cy="152400"/>
              </a:xfrm>
              <a:prstGeom prst="rect">
                <a:avLst/>
              </a:prstGeom>
            </p:spPr>
          </p:pic>
        </p:grpSp>
        <p:sp>
          <p:nvSpPr>
            <p:cNvPr id="396" name="TextBox 395"/>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party to go to.docx</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Animal House Script.docx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Fundraising to save </a:t>
              </a:r>
              <a:r>
                <a:rPr lang="en-US" sz="700" dirty="0" err="1">
                  <a:latin typeface="Segoe UI" pitchFamily="34" charset="0"/>
                  <a:cs typeface="Segoe UI" pitchFamily="34" charset="0"/>
                </a:rPr>
                <a:t>Britn</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Fundraising Deadlines.pptx</a:t>
              </a:r>
            </a:p>
          </p:txBody>
        </p:sp>
        <p:sp>
          <p:nvSpPr>
            <p:cNvPr id="397" name="Rectangle 396"/>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398" name="Rectangle 397"/>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5" name="Group 269"/>
            <p:cNvGrpSpPr/>
            <p:nvPr/>
          </p:nvGrpSpPr>
          <p:grpSpPr>
            <a:xfrm>
              <a:off x="10991119" y="3293397"/>
              <a:ext cx="107409" cy="101419"/>
              <a:chOff x="8731791" y="3293397"/>
              <a:chExt cx="107409" cy="101419"/>
            </a:xfrm>
          </p:grpSpPr>
          <p:sp>
            <p:nvSpPr>
              <p:cNvPr id="410" name="Rounded Rectangle 409"/>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1" name="Cross 410"/>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00" name="Rectangle 399"/>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01" name="Rectangle 400"/>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02" name="Rectangle 401"/>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(1)</a:t>
              </a:r>
            </a:p>
          </p:txBody>
        </p:sp>
        <p:sp>
          <p:nvSpPr>
            <p:cNvPr id="403" name="Rectangle 402"/>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04" name="Rectangle 403"/>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6" name="Group 277"/>
            <p:cNvGrpSpPr/>
            <p:nvPr/>
          </p:nvGrpSpPr>
          <p:grpSpPr>
            <a:xfrm>
              <a:off x="9300136" y="2462361"/>
              <a:ext cx="1656784" cy="176463"/>
              <a:chOff x="7040808" y="2462361"/>
              <a:chExt cx="1656784" cy="176463"/>
            </a:xfrm>
          </p:grpSpPr>
          <p:sp>
            <p:nvSpPr>
              <p:cNvPr id="407" name="Rectangle 406"/>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08" name="Rectangle 407"/>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09" name="Picture 408" descr="glyphs.jpg"/>
              <p:cNvPicPr>
                <a:picLocks noChangeAspect="1"/>
              </p:cNvPicPr>
              <p:nvPr/>
            </p:nvPicPr>
            <p:blipFill>
              <a:blip r:embed="rId28"/>
              <a:srcRect l="45336" t="52046" r="51370" b="43862"/>
              <a:stretch>
                <a:fillRect/>
              </a:stretch>
            </p:blipFill>
            <p:spPr>
              <a:xfrm>
                <a:off x="8549640" y="2478403"/>
                <a:ext cx="134854" cy="152400"/>
              </a:xfrm>
              <a:prstGeom prst="rect">
                <a:avLst/>
              </a:prstGeom>
            </p:spPr>
          </p:pic>
        </p:grpSp>
        <p:sp>
          <p:nvSpPr>
            <p:cNvPr id="406" name="Rectangle 405"/>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7"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28"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9"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30" name="Group 469"/>
          <p:cNvGrpSpPr/>
          <p:nvPr/>
        </p:nvGrpSpPr>
        <p:grpSpPr>
          <a:xfrm>
            <a:off x="7084663" y="3237067"/>
            <a:ext cx="150394" cy="2016278"/>
            <a:chOff x="7084663" y="3983827"/>
            <a:chExt cx="150394" cy="2016278"/>
          </a:xfrm>
        </p:grpSpPr>
        <p:pic>
          <p:nvPicPr>
            <p:cNvPr id="471"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3983827"/>
              <a:ext cx="137694" cy="151916"/>
            </a:xfrm>
            <a:prstGeom prst="rect">
              <a:avLst/>
            </a:prstGeom>
            <a:noFill/>
          </p:spPr>
        </p:pic>
        <p:pic>
          <p:nvPicPr>
            <p:cNvPr id="472"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191000"/>
              <a:ext cx="137694" cy="151916"/>
            </a:xfrm>
            <a:prstGeom prst="rect">
              <a:avLst/>
            </a:prstGeom>
            <a:noFill/>
          </p:spPr>
        </p:pic>
        <p:pic>
          <p:nvPicPr>
            <p:cNvPr id="473"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400550"/>
              <a:ext cx="137694" cy="151916"/>
            </a:xfrm>
            <a:prstGeom prst="rect">
              <a:avLst/>
            </a:prstGeom>
            <a:noFill/>
          </p:spPr>
        </p:pic>
        <p:pic>
          <p:nvPicPr>
            <p:cNvPr id="474"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591050"/>
              <a:ext cx="137694" cy="151916"/>
            </a:xfrm>
            <a:prstGeom prst="rect">
              <a:avLst/>
            </a:prstGeom>
            <a:noFill/>
          </p:spPr>
        </p:pic>
        <p:pic>
          <p:nvPicPr>
            <p:cNvPr id="475"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798223"/>
              <a:ext cx="137694" cy="151916"/>
            </a:xfrm>
            <a:prstGeom prst="rect">
              <a:avLst/>
            </a:prstGeom>
            <a:noFill/>
          </p:spPr>
        </p:pic>
        <p:pic>
          <p:nvPicPr>
            <p:cNvPr id="476"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5007773"/>
              <a:ext cx="137694" cy="151916"/>
            </a:xfrm>
            <a:prstGeom prst="rect">
              <a:avLst/>
            </a:prstGeom>
            <a:noFill/>
          </p:spPr>
        </p:pic>
        <p:pic>
          <p:nvPicPr>
            <p:cNvPr id="477"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238750"/>
              <a:ext cx="142077" cy="145405"/>
            </a:xfrm>
            <a:prstGeom prst="rect">
              <a:avLst/>
            </a:prstGeom>
            <a:noFill/>
          </p:spPr>
        </p:pic>
        <p:pic>
          <p:nvPicPr>
            <p:cNvPr id="478"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435600"/>
              <a:ext cx="142077" cy="145405"/>
            </a:xfrm>
            <a:prstGeom prst="rect">
              <a:avLst/>
            </a:prstGeom>
            <a:noFill/>
          </p:spPr>
        </p:pic>
        <p:pic>
          <p:nvPicPr>
            <p:cNvPr id="479"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657850"/>
              <a:ext cx="142077" cy="145405"/>
            </a:xfrm>
            <a:prstGeom prst="rect">
              <a:avLst/>
            </a:prstGeom>
            <a:noFill/>
          </p:spPr>
        </p:pic>
        <p:pic>
          <p:nvPicPr>
            <p:cNvPr id="480"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854700"/>
              <a:ext cx="142077" cy="145405"/>
            </a:xfrm>
            <a:prstGeom prst="rect">
              <a:avLst/>
            </a:prstGeom>
            <a:noFill/>
          </p:spPr>
        </p:pic>
      </p:grpSp>
      <p:grpSp>
        <p:nvGrpSpPr>
          <p:cNvPr id="131" name="Group 292"/>
          <p:cNvGrpSpPr/>
          <p:nvPr/>
        </p:nvGrpSpPr>
        <p:grpSpPr>
          <a:xfrm>
            <a:off x="1913709" y="2318257"/>
            <a:ext cx="5772339" cy="222470"/>
            <a:chOff x="1913709" y="2318257"/>
            <a:chExt cx="5772339" cy="222470"/>
          </a:xfrm>
        </p:grpSpPr>
        <p:grpSp>
          <p:nvGrpSpPr>
            <p:cNvPr id="132" name="Group 288"/>
            <p:cNvGrpSpPr/>
            <p:nvPr/>
          </p:nvGrpSpPr>
          <p:grpSpPr>
            <a:xfrm>
              <a:off x="1913709" y="2318257"/>
              <a:ext cx="5772339" cy="222470"/>
              <a:chOff x="2063750" y="2469842"/>
              <a:chExt cx="5772339" cy="222470"/>
            </a:xfrm>
          </p:grpSpPr>
          <p:pic>
            <p:nvPicPr>
              <p:cNvPr id="314" name="Picture 313" descr="MSOL_Share_32.gif"/>
              <p:cNvPicPr>
                <a:picLocks noChangeAspect="1"/>
              </p:cNvPicPr>
              <p:nvPr/>
            </p:nvPicPr>
            <p:blipFill>
              <a:blip r:embed="rId2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15" name="Rectangle 314"/>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16" name="Rectangle 315"/>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17" name="Rectangle 316"/>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18" name="Oval 317"/>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9" name="Rectangle 318"/>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0" name="Oval 319"/>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1" name="Rectangle 320"/>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22" name="Rectangle 321"/>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23" name="Oval 322"/>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4" name="Rectangle 323"/>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25" name="Oval 324"/>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6" name="Rectangle 325"/>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27" name="Oval 326"/>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33" name="Group 291"/>
            <p:cNvGrpSpPr/>
            <p:nvPr/>
          </p:nvGrpSpPr>
          <p:grpSpPr>
            <a:xfrm>
              <a:off x="6812876" y="2409828"/>
              <a:ext cx="49886" cy="57273"/>
              <a:chOff x="6964324" y="2563192"/>
              <a:chExt cx="49886" cy="57273"/>
            </a:xfrm>
          </p:grpSpPr>
          <p:sp>
            <p:nvSpPr>
              <p:cNvPr id="312" name="Chevron 311"/>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3" name="Chevron 312"/>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134" name="Group 327"/>
          <p:cNvGrpSpPr/>
          <p:nvPr/>
        </p:nvGrpSpPr>
        <p:grpSpPr>
          <a:xfrm>
            <a:off x="6285193" y="1874520"/>
            <a:ext cx="298874" cy="311331"/>
            <a:chOff x="6285193" y="1874520"/>
            <a:chExt cx="362182" cy="377278"/>
          </a:xfrm>
        </p:grpSpPr>
        <p:grpSp>
          <p:nvGrpSpPr>
            <p:cNvPr id="135" name="Group 184"/>
            <p:cNvGrpSpPr/>
            <p:nvPr/>
          </p:nvGrpSpPr>
          <p:grpSpPr>
            <a:xfrm>
              <a:off x="6294120" y="1874520"/>
              <a:ext cx="353255" cy="377278"/>
              <a:chOff x="2286000" y="1600200"/>
              <a:chExt cx="927523" cy="990600"/>
            </a:xfrm>
          </p:grpSpPr>
          <p:sp>
            <p:nvSpPr>
              <p:cNvPr id="331" name="Oval 330"/>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32" name="Picture 3" descr="\\eventsql\dvd27\Clip_Installer\DVD_ART\Artwork_Imagery\HARDWARE_IMAGERY\Illustration - Misc Hardware\Windows Vista Illustration Icons\Female User.png"/>
              <p:cNvPicPr>
                <a:picLocks noChangeAspect="1" noChangeArrowheads="1"/>
              </p:cNvPicPr>
              <p:nvPr/>
            </p:nvPicPr>
            <p:blipFill>
              <a:blip r:embed="rId30" cstate="print"/>
              <a:srcRect/>
              <a:stretch>
                <a:fillRect/>
              </a:stretch>
            </p:blipFill>
            <p:spPr bwMode="auto">
              <a:xfrm>
                <a:off x="2462302" y="1600200"/>
                <a:ext cx="751221" cy="777631"/>
              </a:xfrm>
              <a:prstGeom prst="rect">
                <a:avLst/>
              </a:prstGeom>
              <a:noFill/>
            </p:spPr>
          </p:pic>
        </p:grpSp>
        <p:pic>
          <p:nvPicPr>
            <p:cNvPr id="330" name="Picture 2" descr="\\eventsql\dvd27\Clip_Installer\DVD_ART\Artwork_Imagery\HARDWARE_IMAGERY\Illustration - Misc Hardware\Windows Vista Illustration Icons\Generic User.png"/>
            <p:cNvPicPr>
              <a:picLocks noChangeAspect="1" noChangeArrowheads="1"/>
            </p:cNvPicPr>
            <p:nvPr/>
          </p:nvPicPr>
          <p:blipFill>
            <a:blip r:embed="rId31" cstate="print"/>
            <a:srcRect/>
            <a:stretch>
              <a:fillRect/>
            </a:stretch>
          </p:blipFill>
          <p:spPr bwMode="auto">
            <a:xfrm>
              <a:off x="6285193" y="1942904"/>
              <a:ext cx="246579" cy="300081"/>
            </a:xfrm>
            <a:prstGeom prst="rect">
              <a:avLst/>
            </a:prstGeom>
            <a:noFill/>
          </p:spPr>
        </p:pic>
      </p:grpSp>
      <p:sp>
        <p:nvSpPr>
          <p:cNvPr id="333" name="Cross 332"/>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34" name="Rounded Rectangle 333"/>
          <p:cNvSpPr/>
          <p:nvPr/>
        </p:nvSpPr>
        <p:spPr>
          <a:xfrm>
            <a:off x="7040881" y="4892037"/>
            <a:ext cx="1554480" cy="17526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sp>
        <p:nvSpPr>
          <p:cNvPr id="272" name="Rectangle 271">
            <a:hlinkClick r:id="" action="ppaction://hlinkshowjump?jump=nextslide"/>
          </p:cNvPr>
          <p:cNvSpPr/>
          <p:nvPr/>
        </p:nvSpPr>
        <p:spPr>
          <a:xfrm flipV="1">
            <a:off x="7071360" y="5090160"/>
            <a:ext cx="15240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333"/>
                                        </p:tgtEl>
                                        <p:attrNameLst>
                                          <p:attrName>fillcolor</p:attrName>
                                        </p:attrNameLst>
                                      </p:cBhvr>
                                      <p:to>
                                        <a:srgbClr val="6AF50B"/>
                                      </p:to>
                                    </p:animClr>
                                    <p:set>
                                      <p:cBhvr>
                                        <p:cTn id="7" dur="1000" fill="hold"/>
                                        <p:tgtEl>
                                          <p:spTgt spid="333"/>
                                        </p:tgtEl>
                                        <p:attrNameLst>
                                          <p:attrName>fill.type</p:attrName>
                                        </p:attrNameLst>
                                      </p:cBhvr>
                                      <p:to>
                                        <p:strVal val="solid"/>
                                      </p:to>
                                    </p:set>
                                    <p:set>
                                      <p:cBhvr>
                                        <p:cTn id="8" dur="1000" fill="hold"/>
                                        <p:tgtEl>
                                          <p:spTgt spid="333"/>
                                        </p:tgtEl>
                                        <p:attrNameLst>
                                          <p:attrName>fill.on</p:attrName>
                                        </p:attrNameLst>
                                      </p:cBhvr>
                                      <p:to>
                                        <p:strVal val="true"/>
                                      </p:to>
                                    </p:set>
                                  </p:childTnLst>
                                </p:cTn>
                              </p:par>
                              <p:par>
                                <p:cTn id="9" presetID="10" presetClass="entr" presetSubtype="0" fill="hold" grpId="0" nodeType="withEffect">
                                  <p:stCondLst>
                                    <p:cond delay="700"/>
                                  </p:stCondLst>
                                  <p:childTnLst>
                                    <p:set>
                                      <p:cBhvr>
                                        <p:cTn id="10" dur="1" fill="hold">
                                          <p:stCondLst>
                                            <p:cond delay="0"/>
                                          </p:stCondLst>
                                        </p:cTn>
                                        <p:tgtEl>
                                          <p:spTgt spid="272"/>
                                        </p:tgtEl>
                                        <p:attrNameLst>
                                          <p:attrName>style.visibility</p:attrName>
                                        </p:attrNameLst>
                                      </p:cBhvr>
                                      <p:to>
                                        <p:strVal val="visible"/>
                                      </p:to>
                                    </p:set>
                                    <p:animEffect transition="in" filter="fade">
                                      <p:cBhvr>
                                        <p:cTn id="11" dur="700"/>
                                        <p:tgtEl>
                                          <p:spTgt spid="2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2827982"/>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3664595"/>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5571182"/>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4672022"/>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8"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99" name="Group 329"/>
          <p:cNvGrpSpPr/>
          <p:nvPr/>
        </p:nvGrpSpPr>
        <p:grpSpPr>
          <a:xfrm>
            <a:off x="1828800" y="2538422"/>
            <a:ext cx="5478780" cy="482398"/>
            <a:chOff x="1828800" y="2842260"/>
            <a:chExt cx="5410200" cy="482398"/>
          </a:xfrm>
        </p:grpSpPr>
        <p:grpSp>
          <p:nvGrpSpPr>
            <p:cNvPr id="100" name="Group 327"/>
            <p:cNvGrpSpPr/>
            <p:nvPr/>
          </p:nvGrpSpPr>
          <p:grpSpPr>
            <a:xfrm>
              <a:off x="1828800" y="2895600"/>
              <a:ext cx="5402580" cy="429058"/>
              <a:chOff x="1828800" y="2895600"/>
              <a:chExt cx="5402580" cy="429058"/>
            </a:xfrm>
          </p:grpSpPr>
          <p:grpSp>
            <p:nvGrpSpPr>
              <p:cNvPr id="101"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2" name="Group 326"/>
              <p:cNvGrpSpPr/>
              <p:nvPr/>
            </p:nvGrpSpPr>
            <p:grpSpPr>
              <a:xfrm>
                <a:off x="1851025" y="2895600"/>
                <a:ext cx="5380355" cy="200055"/>
                <a:chOff x="1851025" y="2895600"/>
                <a:chExt cx="5380355" cy="200055"/>
              </a:xfrm>
            </p:grpSpPr>
            <p:grpSp>
              <p:nvGrpSpPr>
                <p:cNvPr id="104"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8"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09"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11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112" name="Group 293"/>
          <p:cNvGrpSpPr/>
          <p:nvPr/>
        </p:nvGrpSpPr>
        <p:grpSpPr>
          <a:xfrm>
            <a:off x="6934200" y="1439943"/>
            <a:ext cx="2004059" cy="4356099"/>
            <a:chOff x="9216391" y="2179083"/>
            <a:chExt cx="2004059" cy="4356099"/>
          </a:xfrm>
        </p:grpSpPr>
        <p:grpSp>
          <p:nvGrpSpPr>
            <p:cNvPr id="113" name="Group 143"/>
            <p:cNvGrpSpPr/>
            <p:nvPr/>
          </p:nvGrpSpPr>
          <p:grpSpPr>
            <a:xfrm>
              <a:off x="9216391" y="2179083"/>
              <a:ext cx="2004059" cy="4356099"/>
              <a:chOff x="6987543" y="2095263"/>
              <a:chExt cx="2004059" cy="4356099"/>
            </a:xfrm>
          </p:grpSpPr>
          <p:sp>
            <p:nvSpPr>
              <p:cNvPr id="44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49" name="Picture 448" descr="soft treatment.png"/>
              <p:cNvPicPr>
                <a:picLocks noChangeAspect="1"/>
              </p:cNvPicPr>
              <p:nvPr/>
            </p:nvPicPr>
            <p:blipFill>
              <a:blip r:embed="rId19"/>
              <a:srcRect l="5507" t="14507" r="3913"/>
              <a:stretch>
                <a:fillRect/>
              </a:stretch>
            </p:blipFill>
            <p:spPr>
              <a:xfrm rot="5400000">
                <a:off x="6591854" y="4115121"/>
                <a:ext cx="3017286" cy="1477403"/>
              </a:xfrm>
              <a:prstGeom prst="rect">
                <a:avLst/>
              </a:prstGeom>
            </p:spPr>
          </p:pic>
          <p:sp>
            <p:nvSpPr>
              <p:cNvPr id="450" name="Rectangle 449"/>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51" name="Rectangle 450"/>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4" name="Group 15"/>
              <p:cNvGrpSpPr/>
              <p:nvPr/>
            </p:nvGrpSpPr>
            <p:grpSpPr>
              <a:xfrm>
                <a:off x="7976849" y="6149100"/>
                <a:ext cx="557551" cy="171212"/>
                <a:chOff x="5638800" y="2628900"/>
                <a:chExt cx="609600" cy="180987"/>
              </a:xfrm>
            </p:grpSpPr>
            <p:sp>
              <p:nvSpPr>
                <p:cNvPr id="456" name="Rectangle 45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7" name="Rectangle 45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15" name="Group 18"/>
              <p:cNvGrpSpPr/>
              <p:nvPr/>
            </p:nvGrpSpPr>
            <p:grpSpPr>
              <a:xfrm>
                <a:off x="7321549" y="6149082"/>
                <a:ext cx="557552" cy="171231"/>
                <a:chOff x="5638800" y="3048000"/>
                <a:chExt cx="609601" cy="181008"/>
              </a:xfrm>
            </p:grpSpPr>
            <p:sp>
              <p:nvSpPr>
                <p:cNvPr id="454" name="Rectangle 45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5" name="Rectangle 45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20" name="Group 216"/>
            <p:cNvGrpSpPr/>
            <p:nvPr/>
          </p:nvGrpSpPr>
          <p:grpSpPr>
            <a:xfrm>
              <a:off x="9303915" y="2588648"/>
              <a:ext cx="1880475" cy="858876"/>
              <a:chOff x="9293555" y="2588648"/>
              <a:chExt cx="1543534" cy="858876"/>
            </a:xfrm>
          </p:grpSpPr>
          <p:sp>
            <p:nvSpPr>
              <p:cNvPr id="432" name="Rectangle 431"/>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33" name="Picture 10" descr="\\eventsql\dvd27\Clip_Installer\DVD_ART\Artwork_Imagery\HARDWARE_IMAGERY\Illustration - Misc Hardware\Windows Vista Illustration Icons\Internet.png"/>
              <p:cNvPicPr>
                <a:picLocks noChangeAspect="1" noChangeArrowheads="1"/>
              </p:cNvPicPr>
              <p:nvPr/>
            </p:nvPicPr>
            <p:blipFill>
              <a:blip r:embed="rId20" cstate="print"/>
              <a:srcRect/>
              <a:stretch>
                <a:fillRect/>
              </a:stretch>
            </p:blipFill>
            <p:spPr bwMode="auto">
              <a:xfrm>
                <a:off x="9312825" y="2721723"/>
                <a:ext cx="89726" cy="93232"/>
              </a:xfrm>
              <a:prstGeom prst="rect">
                <a:avLst/>
              </a:prstGeom>
              <a:noFill/>
            </p:spPr>
          </p:pic>
          <p:sp>
            <p:nvSpPr>
              <p:cNvPr id="434" name="Rectangle 433"/>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5" name="Round Same Side Corner Rectangle 434"/>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6" name="Rectangle 435"/>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7" name="Round Same Side Corner Rectangle 436"/>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8" name="Rectangle 437"/>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39"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10041811" y="2939728"/>
                <a:ext cx="113022" cy="151916"/>
              </a:xfrm>
              <a:prstGeom prst="rect">
                <a:avLst/>
              </a:prstGeom>
              <a:noFill/>
            </p:spPr>
          </p:pic>
          <p:sp>
            <p:nvSpPr>
              <p:cNvPr id="440" name="Rectangle 439"/>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1" name="Round Same Side Corner Rectangle 440"/>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42" name="Rectangle 441"/>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43"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10036258" y="3157134"/>
                <a:ext cx="116620" cy="145405"/>
              </a:xfrm>
              <a:prstGeom prst="rect">
                <a:avLst/>
              </a:prstGeom>
              <a:noFill/>
            </p:spPr>
          </p:pic>
          <p:sp>
            <p:nvSpPr>
              <p:cNvPr id="444" name="Rectangle 443"/>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5" name="Rectangle 444"/>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46" name="Rectangle 445"/>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47"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384" name="Round Same Side Corner Rectangle 383"/>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5" name="Rectangle 384"/>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386"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387" name="Rectangle 386"/>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88" name="Round Same Side Corner Rectangle 387"/>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89" name="Rectangle 388"/>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390" name="Picture 10" descr="\\eventsql\dvd27\Clip_Installer\DVD_ART\Artwork_Imagery\HARDWARE_IMAGERY\Illustration - Misc Hardware\Windows Vista Illustration Icons\Internet.png"/>
            <p:cNvPicPr>
              <a:picLocks noChangeAspect="1" noChangeArrowheads="1"/>
            </p:cNvPicPr>
            <p:nvPr/>
          </p:nvPicPr>
          <p:blipFill>
            <a:blip r:embed="rId25" cstate="print"/>
            <a:srcRect/>
            <a:stretch>
              <a:fillRect/>
            </a:stretch>
          </p:blipFill>
          <p:spPr bwMode="auto">
            <a:xfrm>
              <a:off x="9337300" y="3161508"/>
              <a:ext cx="130333" cy="133350"/>
            </a:xfrm>
            <a:prstGeom prst="rect">
              <a:avLst/>
            </a:prstGeom>
            <a:noFill/>
          </p:spPr>
        </p:pic>
        <p:sp>
          <p:nvSpPr>
            <p:cNvPr id="391" name="Rectangle 390"/>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92" name="Rectangle 391"/>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21" name="Group 243"/>
            <p:cNvGrpSpPr/>
            <p:nvPr/>
          </p:nvGrpSpPr>
          <p:grpSpPr>
            <a:xfrm>
              <a:off x="9269728" y="3463898"/>
              <a:ext cx="1863275" cy="464830"/>
              <a:chOff x="9271123" y="3491280"/>
              <a:chExt cx="1863275" cy="464830"/>
            </a:xfrm>
          </p:grpSpPr>
          <p:sp>
            <p:nvSpPr>
              <p:cNvPr id="427" name="Rectangle 426"/>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428" name="Rectangle 427"/>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29" name="Rectangle 428"/>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30" name="Rectangle 429"/>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431" name="Picture 7" descr="\\eventsql\dvd27\Clip_Installer\DVD_ART\Artwork_Imagery\HARDWARE_IMAGERY\Illustration - Misc Hardware\Windows Vista Illustration Icons\Computer.png"/>
              <p:cNvPicPr>
                <a:picLocks noChangeAspect="1" noChangeArrowheads="1"/>
              </p:cNvPicPr>
              <p:nvPr/>
            </p:nvPicPr>
            <p:blipFill>
              <a:blip r:embed="rId26" cstate="print"/>
              <a:srcRect/>
              <a:stretch>
                <a:fillRect/>
              </a:stretch>
            </p:blipFill>
            <p:spPr bwMode="auto">
              <a:xfrm>
                <a:off x="9341083" y="3495616"/>
                <a:ext cx="168384" cy="185707"/>
              </a:xfrm>
              <a:prstGeom prst="rect">
                <a:avLst/>
              </a:prstGeom>
              <a:noFill/>
            </p:spPr>
          </p:pic>
        </p:grpSp>
        <p:grpSp>
          <p:nvGrpSpPr>
            <p:cNvPr id="123" name="Group 334"/>
            <p:cNvGrpSpPr/>
            <p:nvPr/>
          </p:nvGrpSpPr>
          <p:grpSpPr>
            <a:xfrm>
              <a:off x="9364944" y="3954706"/>
              <a:ext cx="1504984" cy="1883047"/>
              <a:chOff x="6324598" y="3657600"/>
              <a:chExt cx="2928523" cy="2089150"/>
            </a:xfrm>
          </p:grpSpPr>
          <p:sp>
            <p:nvSpPr>
              <p:cNvPr id="422" name="Rectangle 421"/>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Group 335"/>
            <p:cNvGrpSpPr/>
            <p:nvPr/>
          </p:nvGrpSpPr>
          <p:grpSpPr>
            <a:xfrm>
              <a:off x="9521188" y="3992168"/>
              <a:ext cx="139563" cy="2016080"/>
              <a:chOff x="342900" y="2810784"/>
              <a:chExt cx="160164" cy="2313666"/>
            </a:xfrm>
          </p:grpSpPr>
          <p:pic>
            <p:nvPicPr>
              <p:cNvPr id="412" name="Picture 411" descr="doc16.png"/>
              <p:cNvPicPr>
                <a:picLocks noChangeAspect="1"/>
              </p:cNvPicPr>
              <p:nvPr/>
            </p:nvPicPr>
            <p:blipFill>
              <a:blip r:embed="rId27"/>
              <a:stretch>
                <a:fillRect/>
              </a:stretch>
            </p:blipFill>
            <p:spPr>
              <a:xfrm>
                <a:off x="350664" y="2810784"/>
                <a:ext cx="152400" cy="152400"/>
              </a:xfrm>
              <a:prstGeom prst="rect">
                <a:avLst/>
              </a:prstGeom>
            </p:spPr>
          </p:pic>
          <p:pic>
            <p:nvPicPr>
              <p:cNvPr id="413" name="Picture 412" descr="ppt16.png"/>
              <p:cNvPicPr>
                <a:picLocks noChangeAspect="1"/>
              </p:cNvPicPr>
              <p:nvPr/>
            </p:nvPicPr>
            <p:blipFill>
              <a:blip r:embed="rId9"/>
              <a:stretch>
                <a:fillRect/>
              </a:stretch>
            </p:blipFill>
            <p:spPr>
              <a:xfrm>
                <a:off x="350664" y="3050925"/>
                <a:ext cx="152400" cy="152400"/>
              </a:xfrm>
              <a:prstGeom prst="rect">
                <a:avLst/>
              </a:prstGeom>
            </p:spPr>
          </p:pic>
          <p:pic>
            <p:nvPicPr>
              <p:cNvPr id="414" name="Picture 413" descr="xls16.png"/>
              <p:cNvPicPr>
                <a:picLocks noChangeAspect="1"/>
              </p:cNvPicPr>
              <p:nvPr/>
            </p:nvPicPr>
            <p:blipFill>
              <a:blip r:embed="rId7"/>
              <a:stretch>
                <a:fillRect/>
              </a:stretch>
            </p:blipFill>
            <p:spPr>
              <a:xfrm>
                <a:off x="350664" y="4731912"/>
                <a:ext cx="152400" cy="152400"/>
              </a:xfrm>
              <a:prstGeom prst="rect">
                <a:avLst/>
              </a:prstGeom>
            </p:spPr>
          </p:pic>
          <p:pic>
            <p:nvPicPr>
              <p:cNvPr id="415" name="Picture 414" descr="doc16.png"/>
              <p:cNvPicPr>
                <a:picLocks noChangeAspect="1"/>
              </p:cNvPicPr>
              <p:nvPr/>
            </p:nvPicPr>
            <p:blipFill>
              <a:blip r:embed="rId27"/>
              <a:stretch>
                <a:fillRect/>
              </a:stretch>
            </p:blipFill>
            <p:spPr>
              <a:xfrm>
                <a:off x="350664" y="3771348"/>
                <a:ext cx="152400" cy="152400"/>
              </a:xfrm>
              <a:prstGeom prst="rect">
                <a:avLst/>
              </a:prstGeom>
            </p:spPr>
          </p:pic>
          <p:pic>
            <p:nvPicPr>
              <p:cNvPr id="416" name="Picture 415" descr="doc16.png"/>
              <p:cNvPicPr>
                <a:picLocks noChangeAspect="1"/>
              </p:cNvPicPr>
              <p:nvPr/>
            </p:nvPicPr>
            <p:blipFill>
              <a:blip r:embed="rId27"/>
              <a:stretch>
                <a:fillRect/>
              </a:stretch>
            </p:blipFill>
            <p:spPr>
              <a:xfrm>
                <a:off x="350664" y="4011489"/>
                <a:ext cx="152400" cy="152400"/>
              </a:xfrm>
              <a:prstGeom prst="rect">
                <a:avLst/>
              </a:prstGeom>
            </p:spPr>
          </p:pic>
          <p:pic>
            <p:nvPicPr>
              <p:cNvPr id="417" name="Picture 416" descr="xls16.png"/>
              <p:cNvPicPr>
                <a:picLocks noChangeAspect="1"/>
              </p:cNvPicPr>
              <p:nvPr/>
            </p:nvPicPr>
            <p:blipFill>
              <a:blip r:embed="rId7"/>
              <a:stretch>
                <a:fillRect/>
              </a:stretch>
            </p:blipFill>
            <p:spPr>
              <a:xfrm>
                <a:off x="350664" y="3531207"/>
                <a:ext cx="152400" cy="152400"/>
              </a:xfrm>
              <a:prstGeom prst="rect">
                <a:avLst/>
              </a:prstGeom>
            </p:spPr>
          </p:pic>
          <p:pic>
            <p:nvPicPr>
              <p:cNvPr id="418" name="Picture 417" descr="ppt16.png"/>
              <p:cNvPicPr>
                <a:picLocks noChangeAspect="1"/>
              </p:cNvPicPr>
              <p:nvPr/>
            </p:nvPicPr>
            <p:blipFill>
              <a:blip r:embed="rId9"/>
              <a:stretch>
                <a:fillRect/>
              </a:stretch>
            </p:blipFill>
            <p:spPr>
              <a:xfrm>
                <a:off x="350664" y="4972050"/>
                <a:ext cx="152400" cy="152400"/>
              </a:xfrm>
              <a:prstGeom prst="rect">
                <a:avLst/>
              </a:prstGeom>
            </p:spPr>
          </p:pic>
          <p:pic>
            <p:nvPicPr>
              <p:cNvPr id="419" name="Picture 418" descr="ppt16.png"/>
              <p:cNvPicPr>
                <a:picLocks noChangeAspect="1"/>
              </p:cNvPicPr>
              <p:nvPr/>
            </p:nvPicPr>
            <p:blipFill>
              <a:blip r:embed="rId9"/>
              <a:stretch>
                <a:fillRect/>
              </a:stretch>
            </p:blipFill>
            <p:spPr>
              <a:xfrm>
                <a:off x="350664" y="3291066"/>
                <a:ext cx="152400" cy="152400"/>
              </a:xfrm>
              <a:prstGeom prst="rect">
                <a:avLst/>
              </a:prstGeom>
            </p:spPr>
          </p:pic>
          <p:pic>
            <p:nvPicPr>
              <p:cNvPr id="420" name="Picture 419" descr="ppt16.png"/>
              <p:cNvPicPr>
                <a:picLocks noChangeAspect="1"/>
              </p:cNvPicPr>
              <p:nvPr/>
            </p:nvPicPr>
            <p:blipFill>
              <a:blip r:embed="rId9"/>
              <a:stretch>
                <a:fillRect/>
              </a:stretch>
            </p:blipFill>
            <p:spPr>
              <a:xfrm>
                <a:off x="350664" y="4491771"/>
                <a:ext cx="152400" cy="152400"/>
              </a:xfrm>
              <a:prstGeom prst="rect">
                <a:avLst/>
              </a:prstGeom>
            </p:spPr>
          </p:pic>
          <p:pic>
            <p:nvPicPr>
              <p:cNvPr id="421" name="Picture 420" descr="doc16.png"/>
              <p:cNvPicPr>
                <a:picLocks noChangeAspect="1"/>
              </p:cNvPicPr>
              <p:nvPr/>
            </p:nvPicPr>
            <p:blipFill>
              <a:blip r:embed="rId27"/>
              <a:stretch>
                <a:fillRect/>
              </a:stretch>
            </p:blipFill>
            <p:spPr>
              <a:xfrm>
                <a:off x="342900" y="4251630"/>
                <a:ext cx="152400" cy="152400"/>
              </a:xfrm>
              <a:prstGeom prst="rect">
                <a:avLst/>
              </a:prstGeom>
            </p:spPr>
          </p:pic>
        </p:grpSp>
        <p:sp>
          <p:nvSpPr>
            <p:cNvPr id="396" name="TextBox 395"/>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party to go to.docx</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Animal House Script.docx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Fundraising to save </a:t>
              </a:r>
              <a:r>
                <a:rPr lang="en-US" sz="700" dirty="0" err="1">
                  <a:latin typeface="Segoe UI" pitchFamily="34" charset="0"/>
                  <a:cs typeface="Segoe UI" pitchFamily="34" charset="0"/>
                </a:rPr>
                <a:t>Britn</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Fundraising Deadlines.pptx</a:t>
              </a:r>
            </a:p>
          </p:txBody>
        </p:sp>
        <p:sp>
          <p:nvSpPr>
            <p:cNvPr id="397" name="Rectangle 396"/>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398" name="Rectangle 397"/>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5" name="Group 269"/>
            <p:cNvGrpSpPr/>
            <p:nvPr/>
          </p:nvGrpSpPr>
          <p:grpSpPr>
            <a:xfrm>
              <a:off x="10991119" y="3293397"/>
              <a:ext cx="107409" cy="101419"/>
              <a:chOff x="8731791" y="3293397"/>
              <a:chExt cx="107409" cy="101419"/>
            </a:xfrm>
          </p:grpSpPr>
          <p:sp>
            <p:nvSpPr>
              <p:cNvPr id="410" name="Rounded Rectangle 409"/>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1" name="Cross 410"/>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00" name="Rectangle 399"/>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01" name="Rectangle 400"/>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02" name="Rectangle 401"/>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(2)</a:t>
              </a:r>
            </a:p>
          </p:txBody>
        </p:sp>
        <p:sp>
          <p:nvSpPr>
            <p:cNvPr id="403" name="Rectangle 402"/>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04" name="Rectangle 403"/>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6" name="Group 277"/>
            <p:cNvGrpSpPr/>
            <p:nvPr/>
          </p:nvGrpSpPr>
          <p:grpSpPr>
            <a:xfrm>
              <a:off x="9300136" y="2462361"/>
              <a:ext cx="1656784" cy="176463"/>
              <a:chOff x="7040808" y="2462361"/>
              <a:chExt cx="1656784" cy="176463"/>
            </a:xfrm>
          </p:grpSpPr>
          <p:sp>
            <p:nvSpPr>
              <p:cNvPr id="407" name="Rectangle 406"/>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08" name="Rectangle 407"/>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09" name="Picture 408" descr="glyphs.jpg"/>
              <p:cNvPicPr>
                <a:picLocks noChangeAspect="1"/>
              </p:cNvPicPr>
              <p:nvPr/>
            </p:nvPicPr>
            <p:blipFill>
              <a:blip r:embed="rId28"/>
              <a:srcRect l="45336" t="52046" r="51370" b="43862"/>
              <a:stretch>
                <a:fillRect/>
              </a:stretch>
            </p:blipFill>
            <p:spPr>
              <a:xfrm>
                <a:off x="8549640" y="2478403"/>
                <a:ext cx="134854" cy="152400"/>
              </a:xfrm>
              <a:prstGeom prst="rect">
                <a:avLst/>
              </a:prstGeom>
            </p:spPr>
          </p:pic>
        </p:grpSp>
        <p:sp>
          <p:nvSpPr>
            <p:cNvPr id="406" name="Rectangle 405"/>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7"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28"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9"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30" name="Group 469"/>
          <p:cNvGrpSpPr/>
          <p:nvPr/>
        </p:nvGrpSpPr>
        <p:grpSpPr>
          <a:xfrm>
            <a:off x="7084663" y="3237067"/>
            <a:ext cx="150394" cy="2016278"/>
            <a:chOff x="7084663" y="3983827"/>
            <a:chExt cx="150394" cy="2016278"/>
          </a:xfrm>
        </p:grpSpPr>
        <p:pic>
          <p:nvPicPr>
            <p:cNvPr id="471"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3983827"/>
              <a:ext cx="137694" cy="151916"/>
            </a:xfrm>
            <a:prstGeom prst="rect">
              <a:avLst/>
            </a:prstGeom>
            <a:noFill/>
          </p:spPr>
        </p:pic>
        <p:pic>
          <p:nvPicPr>
            <p:cNvPr id="472"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191000"/>
              <a:ext cx="137694" cy="151916"/>
            </a:xfrm>
            <a:prstGeom prst="rect">
              <a:avLst/>
            </a:prstGeom>
            <a:noFill/>
          </p:spPr>
        </p:pic>
        <p:pic>
          <p:nvPicPr>
            <p:cNvPr id="473"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400550"/>
              <a:ext cx="137694" cy="151916"/>
            </a:xfrm>
            <a:prstGeom prst="rect">
              <a:avLst/>
            </a:prstGeom>
            <a:noFill/>
          </p:spPr>
        </p:pic>
        <p:pic>
          <p:nvPicPr>
            <p:cNvPr id="474"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591050"/>
              <a:ext cx="137694" cy="151916"/>
            </a:xfrm>
            <a:prstGeom prst="rect">
              <a:avLst/>
            </a:prstGeom>
            <a:noFill/>
          </p:spPr>
        </p:pic>
        <p:pic>
          <p:nvPicPr>
            <p:cNvPr id="475"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4798223"/>
              <a:ext cx="137694" cy="151916"/>
            </a:xfrm>
            <a:prstGeom prst="rect">
              <a:avLst/>
            </a:prstGeom>
            <a:noFill/>
          </p:spPr>
        </p:pic>
        <p:pic>
          <p:nvPicPr>
            <p:cNvPr id="476"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7097363" y="5007773"/>
              <a:ext cx="137694" cy="151916"/>
            </a:xfrm>
            <a:prstGeom prst="rect">
              <a:avLst/>
            </a:prstGeom>
            <a:noFill/>
          </p:spPr>
        </p:pic>
        <p:pic>
          <p:nvPicPr>
            <p:cNvPr id="477"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238750"/>
              <a:ext cx="142077" cy="145405"/>
            </a:xfrm>
            <a:prstGeom prst="rect">
              <a:avLst/>
            </a:prstGeom>
            <a:noFill/>
          </p:spPr>
        </p:pic>
        <p:pic>
          <p:nvPicPr>
            <p:cNvPr id="478"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435600"/>
              <a:ext cx="142077" cy="145405"/>
            </a:xfrm>
            <a:prstGeom prst="rect">
              <a:avLst/>
            </a:prstGeom>
            <a:noFill/>
          </p:spPr>
        </p:pic>
        <p:pic>
          <p:nvPicPr>
            <p:cNvPr id="479"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657850"/>
              <a:ext cx="142077" cy="145405"/>
            </a:xfrm>
            <a:prstGeom prst="rect">
              <a:avLst/>
            </a:prstGeom>
            <a:noFill/>
          </p:spPr>
        </p:pic>
        <p:pic>
          <p:nvPicPr>
            <p:cNvPr id="480"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7084663" y="5854700"/>
              <a:ext cx="142077" cy="145405"/>
            </a:xfrm>
            <a:prstGeom prst="rect">
              <a:avLst/>
            </a:prstGeom>
            <a:noFill/>
          </p:spPr>
        </p:pic>
      </p:grpSp>
      <p:sp>
        <p:nvSpPr>
          <p:cNvPr id="295" name="Rounded Rectangle 294"/>
          <p:cNvSpPr/>
          <p:nvPr/>
        </p:nvSpPr>
        <p:spPr>
          <a:xfrm>
            <a:off x="7040881" y="5097780"/>
            <a:ext cx="1554480" cy="17526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31" name="Group 292"/>
          <p:cNvGrpSpPr/>
          <p:nvPr/>
        </p:nvGrpSpPr>
        <p:grpSpPr>
          <a:xfrm>
            <a:off x="1913709" y="2318257"/>
            <a:ext cx="5772339" cy="222470"/>
            <a:chOff x="1913709" y="2318257"/>
            <a:chExt cx="5772339" cy="222470"/>
          </a:xfrm>
        </p:grpSpPr>
        <p:grpSp>
          <p:nvGrpSpPr>
            <p:cNvPr id="132" name="Group 288"/>
            <p:cNvGrpSpPr/>
            <p:nvPr/>
          </p:nvGrpSpPr>
          <p:grpSpPr>
            <a:xfrm>
              <a:off x="1913709" y="2318257"/>
              <a:ext cx="5772339" cy="222470"/>
              <a:chOff x="2063750" y="2469842"/>
              <a:chExt cx="5772339" cy="222470"/>
            </a:xfrm>
          </p:grpSpPr>
          <p:pic>
            <p:nvPicPr>
              <p:cNvPr id="314" name="Picture 313" descr="MSOL_Share_32.gif"/>
              <p:cNvPicPr>
                <a:picLocks noChangeAspect="1"/>
              </p:cNvPicPr>
              <p:nvPr/>
            </p:nvPicPr>
            <p:blipFill>
              <a:blip r:embed="rId2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15" name="Rectangle 314"/>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16" name="Rectangle 315"/>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17" name="Rectangle 316"/>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18" name="Oval 317"/>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9" name="Rectangle 318"/>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0" name="Oval 319"/>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1" name="Rectangle 320"/>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22" name="Rectangle 321"/>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23" name="Oval 322"/>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4" name="Rectangle 323"/>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25" name="Oval 324"/>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6" name="Rectangle 325"/>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27" name="Oval 326"/>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33" name="Group 291"/>
            <p:cNvGrpSpPr/>
            <p:nvPr/>
          </p:nvGrpSpPr>
          <p:grpSpPr>
            <a:xfrm>
              <a:off x="6812876" y="2409828"/>
              <a:ext cx="49886" cy="57273"/>
              <a:chOff x="6964324" y="2563192"/>
              <a:chExt cx="49886" cy="57273"/>
            </a:xfrm>
          </p:grpSpPr>
          <p:sp>
            <p:nvSpPr>
              <p:cNvPr id="312" name="Chevron 311"/>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3" name="Chevron 312"/>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134" name="Group 327"/>
          <p:cNvGrpSpPr/>
          <p:nvPr/>
        </p:nvGrpSpPr>
        <p:grpSpPr>
          <a:xfrm>
            <a:off x="6285193" y="1874520"/>
            <a:ext cx="298874" cy="311331"/>
            <a:chOff x="6285193" y="1874520"/>
            <a:chExt cx="362182" cy="377278"/>
          </a:xfrm>
        </p:grpSpPr>
        <p:grpSp>
          <p:nvGrpSpPr>
            <p:cNvPr id="135" name="Group 184"/>
            <p:cNvGrpSpPr/>
            <p:nvPr/>
          </p:nvGrpSpPr>
          <p:grpSpPr>
            <a:xfrm>
              <a:off x="6294120" y="1874520"/>
              <a:ext cx="353255" cy="377278"/>
              <a:chOff x="2286000" y="1600200"/>
              <a:chExt cx="927523" cy="990600"/>
            </a:xfrm>
          </p:grpSpPr>
          <p:sp>
            <p:nvSpPr>
              <p:cNvPr id="331" name="Oval 330"/>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32" name="Picture 3" descr="\\eventsql\dvd27\Clip_Installer\DVD_ART\Artwork_Imagery\HARDWARE_IMAGERY\Illustration - Misc Hardware\Windows Vista Illustration Icons\Female User.png"/>
              <p:cNvPicPr>
                <a:picLocks noChangeAspect="1" noChangeArrowheads="1"/>
              </p:cNvPicPr>
              <p:nvPr/>
            </p:nvPicPr>
            <p:blipFill>
              <a:blip r:embed="rId30" cstate="print"/>
              <a:srcRect/>
              <a:stretch>
                <a:fillRect/>
              </a:stretch>
            </p:blipFill>
            <p:spPr bwMode="auto">
              <a:xfrm>
                <a:off x="2462302" y="1600200"/>
                <a:ext cx="751221" cy="777631"/>
              </a:xfrm>
              <a:prstGeom prst="rect">
                <a:avLst/>
              </a:prstGeom>
              <a:noFill/>
            </p:spPr>
          </p:pic>
        </p:grpSp>
        <p:pic>
          <p:nvPicPr>
            <p:cNvPr id="330" name="Picture 2" descr="\\eventsql\dvd27\Clip_Installer\DVD_ART\Artwork_Imagery\HARDWARE_IMAGERY\Illustration - Misc Hardware\Windows Vista Illustration Icons\Generic User.png"/>
            <p:cNvPicPr>
              <a:picLocks noChangeAspect="1" noChangeArrowheads="1"/>
            </p:cNvPicPr>
            <p:nvPr/>
          </p:nvPicPr>
          <p:blipFill>
            <a:blip r:embed="rId31" cstate="print"/>
            <a:srcRect/>
            <a:stretch>
              <a:fillRect/>
            </a:stretch>
          </p:blipFill>
          <p:spPr bwMode="auto">
            <a:xfrm>
              <a:off x="6285193" y="1942904"/>
              <a:ext cx="246579" cy="300081"/>
            </a:xfrm>
            <a:prstGeom prst="rect">
              <a:avLst/>
            </a:prstGeom>
            <a:noFill/>
          </p:spPr>
        </p:pic>
      </p:grpSp>
      <p:sp>
        <p:nvSpPr>
          <p:cNvPr id="333" name="Cross 332"/>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34" name="Rounded Rectangle 333"/>
          <p:cNvSpPr/>
          <p:nvPr/>
        </p:nvSpPr>
        <p:spPr>
          <a:xfrm>
            <a:off x="7040881" y="4892037"/>
            <a:ext cx="1554480" cy="17526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sp>
        <p:nvSpPr>
          <p:cNvPr id="335" name="Rectangle 334">
            <a:hlinkClick r:id="" action="ppaction://hlinkshowjump?jump=nextslide"/>
          </p:cNvPr>
          <p:cNvSpPr/>
          <p:nvPr/>
        </p:nvSpPr>
        <p:spPr>
          <a:xfrm flipV="1">
            <a:off x="7239000" y="5486400"/>
            <a:ext cx="6096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333"/>
                                        </p:tgtEl>
                                        <p:attrNameLst>
                                          <p:attrName>fillcolor</p:attrName>
                                        </p:attrNameLst>
                                      </p:cBhvr>
                                      <p:to>
                                        <a:srgbClr val="6AF50B"/>
                                      </p:to>
                                    </p:animClr>
                                    <p:set>
                                      <p:cBhvr>
                                        <p:cTn id="7" dur="1000" fill="hold"/>
                                        <p:tgtEl>
                                          <p:spTgt spid="333"/>
                                        </p:tgtEl>
                                        <p:attrNameLst>
                                          <p:attrName>fill.type</p:attrName>
                                        </p:attrNameLst>
                                      </p:cBhvr>
                                      <p:to>
                                        <p:strVal val="solid"/>
                                      </p:to>
                                    </p:set>
                                    <p:set>
                                      <p:cBhvr>
                                        <p:cTn id="8" dur="1000" fill="hold"/>
                                        <p:tgtEl>
                                          <p:spTgt spid="333"/>
                                        </p:tgtEl>
                                        <p:attrNameLst>
                                          <p:attrName>fill.on</p:attrName>
                                        </p:attrNameLst>
                                      </p:cBhvr>
                                      <p:to>
                                        <p:strVal val="true"/>
                                      </p:to>
                                    </p:set>
                                  </p:childTnLst>
                                </p:cTn>
                              </p:par>
                              <p:par>
                                <p:cTn id="9" presetID="10" presetClass="entr" presetSubtype="0" fill="hold" grpId="0" nodeType="withEffect">
                                  <p:stCondLst>
                                    <p:cond delay="400"/>
                                  </p:stCondLst>
                                  <p:childTnLst>
                                    <p:set>
                                      <p:cBhvr>
                                        <p:cTn id="10" dur="1" fill="hold">
                                          <p:stCondLst>
                                            <p:cond delay="0"/>
                                          </p:stCondLst>
                                        </p:cTn>
                                        <p:tgtEl>
                                          <p:spTgt spid="335"/>
                                        </p:tgtEl>
                                        <p:attrNameLst>
                                          <p:attrName>style.visibility</p:attrName>
                                        </p:attrNameLst>
                                      </p:cBhvr>
                                      <p:to>
                                        <p:strVal val="visible"/>
                                      </p:to>
                                    </p:set>
                                    <p:animEffect transition="in" filter="fade">
                                      <p:cBhvr>
                                        <p:cTn id="11" dur="700"/>
                                        <p:tgtEl>
                                          <p:spTgt spid="3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Class Planner</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64" name="Picture 163" descr="WSExplore0010 12-14-2007.png"/>
          <p:cNvPicPr>
            <a:picLocks noChangeAspect="1"/>
          </p:cNvPicPr>
          <p:nvPr/>
        </p:nvPicPr>
        <p:blipFill>
          <a:blip r:embed="rId4"/>
          <a:stretch>
            <a:fillRect/>
          </a:stretch>
        </p:blipFill>
        <p:spPr>
          <a:xfrm>
            <a:off x="1934028" y="3402873"/>
            <a:ext cx="104775" cy="104775"/>
          </a:xfrm>
          <a:prstGeom prst="rect">
            <a:avLst/>
          </a:prstGeom>
        </p:spPr>
      </p:pic>
      <p:pic>
        <p:nvPicPr>
          <p:cNvPr id="165" name="Picture 164" descr="WSExplore0010 12-14-2007.png"/>
          <p:cNvPicPr>
            <a:picLocks noChangeAspect="1"/>
          </p:cNvPicPr>
          <p:nvPr/>
        </p:nvPicPr>
        <p:blipFill>
          <a:blip r:embed="rId4"/>
          <a:stretch>
            <a:fillRect/>
          </a:stretch>
        </p:blipFill>
        <p:spPr>
          <a:xfrm>
            <a:off x="1934028" y="3842597"/>
            <a:ext cx="104775" cy="104775"/>
          </a:xfrm>
          <a:prstGeom prst="rect">
            <a:avLst/>
          </a:prstGeom>
        </p:spPr>
      </p:pic>
      <p:pic>
        <p:nvPicPr>
          <p:cNvPr id="166" name="Picture 165" descr="WSExplore0010 12-14-2007.png"/>
          <p:cNvPicPr>
            <a:picLocks noChangeAspect="1"/>
          </p:cNvPicPr>
          <p:nvPr/>
        </p:nvPicPr>
        <p:blipFill>
          <a:blip r:embed="rId4"/>
          <a:stretch>
            <a:fillRect/>
          </a:stretch>
        </p:blipFill>
        <p:spPr>
          <a:xfrm>
            <a:off x="1934028" y="3622735"/>
            <a:ext cx="104775" cy="104775"/>
          </a:xfrm>
          <a:prstGeom prst="rect">
            <a:avLst/>
          </a:prstGeom>
        </p:spPr>
      </p:pic>
      <p:pic>
        <p:nvPicPr>
          <p:cNvPr id="167" name="Picture 166" descr="WSExplore0010 12-14-2007.png"/>
          <p:cNvPicPr>
            <a:picLocks noChangeAspect="1"/>
          </p:cNvPicPr>
          <p:nvPr/>
        </p:nvPicPr>
        <p:blipFill>
          <a:blip r:embed="rId4"/>
          <a:stretch>
            <a:fillRect/>
          </a:stretch>
        </p:blipFill>
        <p:spPr>
          <a:xfrm>
            <a:off x="1934028" y="4062460"/>
            <a:ext cx="104775" cy="104775"/>
          </a:xfrm>
          <a:prstGeom prst="rect">
            <a:avLst/>
          </a:prstGeom>
        </p:spPr>
      </p:pic>
      <p:graphicFrame>
        <p:nvGraphicFramePr>
          <p:cNvPr id="168" name="Table 167"/>
          <p:cNvGraphicFramePr>
            <a:graphicFrameLocks noGrp="1"/>
          </p:cNvGraphicFramePr>
          <p:nvPr/>
        </p:nvGraphicFramePr>
        <p:xfrm>
          <a:off x="2446747" y="33528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Syllabus</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pic>
        <p:nvPicPr>
          <p:cNvPr id="169" name="Picture 168" descr="IC16DOCX.gif"/>
          <p:cNvPicPr>
            <a:picLocks noChangeAspect="1"/>
          </p:cNvPicPr>
          <p:nvPr/>
        </p:nvPicPr>
        <p:blipFill>
          <a:blip r:embed="rId5"/>
          <a:stretch>
            <a:fillRect/>
          </a:stretch>
        </p:blipFill>
        <p:spPr>
          <a:xfrm>
            <a:off x="2225766" y="3617319"/>
            <a:ext cx="115389" cy="115389"/>
          </a:xfrm>
          <a:prstGeom prst="rect">
            <a:avLst/>
          </a:prstGeom>
        </p:spPr>
      </p:pic>
      <p:pic>
        <p:nvPicPr>
          <p:cNvPr id="170" name="Picture 169" descr="ppt16.png"/>
          <p:cNvPicPr>
            <a:picLocks noChangeAspect="1"/>
          </p:cNvPicPr>
          <p:nvPr/>
        </p:nvPicPr>
        <p:blipFill>
          <a:blip r:embed="rId6"/>
          <a:stretch>
            <a:fillRect/>
          </a:stretch>
        </p:blipFill>
        <p:spPr>
          <a:xfrm>
            <a:off x="2217057" y="3397428"/>
            <a:ext cx="126664" cy="126664"/>
          </a:xfrm>
          <a:prstGeom prst="rect">
            <a:avLst/>
          </a:prstGeom>
        </p:spPr>
      </p:pic>
      <p:pic>
        <p:nvPicPr>
          <p:cNvPr id="173" name="Picture 172" descr="IC16DOCX.gif"/>
          <p:cNvPicPr>
            <a:picLocks noChangeAspect="1"/>
          </p:cNvPicPr>
          <p:nvPr/>
        </p:nvPicPr>
        <p:blipFill>
          <a:blip r:embed="rId5"/>
          <a:stretch>
            <a:fillRect/>
          </a:stretch>
        </p:blipFill>
        <p:spPr>
          <a:xfrm>
            <a:off x="2225766" y="4049484"/>
            <a:ext cx="115389" cy="115389"/>
          </a:xfrm>
          <a:prstGeom prst="rect">
            <a:avLst/>
          </a:prstGeom>
        </p:spPr>
      </p:pic>
      <p:pic>
        <p:nvPicPr>
          <p:cNvPr id="174" name="Picture 173" descr="ppt16.png"/>
          <p:cNvPicPr>
            <a:picLocks noChangeAspect="1"/>
          </p:cNvPicPr>
          <p:nvPr/>
        </p:nvPicPr>
        <p:blipFill>
          <a:blip r:embed="rId6"/>
          <a:stretch>
            <a:fillRect/>
          </a:stretch>
        </p:blipFill>
        <p:spPr>
          <a:xfrm>
            <a:off x="2217057" y="3829593"/>
            <a:ext cx="126664" cy="126664"/>
          </a:xfrm>
          <a:prstGeom prst="rect">
            <a:avLst/>
          </a:prstGeom>
        </p:spPr>
      </p:pic>
      <p:grpSp>
        <p:nvGrpSpPr>
          <p:cNvPr id="127" name="Group 126"/>
          <p:cNvGrpSpPr/>
          <p:nvPr/>
        </p:nvGrpSpPr>
        <p:grpSpPr>
          <a:xfrm>
            <a:off x="6953359" y="2179083"/>
            <a:ext cx="2004059" cy="4356099"/>
            <a:chOff x="6953359" y="2095263"/>
            <a:chExt cx="2004059" cy="4356099"/>
          </a:xfrm>
        </p:grpSpPr>
        <p:sp>
          <p:nvSpPr>
            <p:cNvPr id="128" name="Freeform 9"/>
            <p:cNvSpPr>
              <a:spLocks/>
            </p:cNvSpPr>
            <p:nvPr/>
          </p:nvSpPr>
          <p:spPr bwMode="auto">
            <a:xfrm rot="16200000">
              <a:off x="5777339"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29" name="Rectangle 128"/>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30" name="Picture 129" descr="soft treatment.png"/>
            <p:cNvPicPr>
              <a:picLocks noChangeAspect="1"/>
            </p:cNvPicPr>
            <p:nvPr/>
          </p:nvPicPr>
          <p:blipFill>
            <a:blip r:embed="rId7"/>
            <a:srcRect l="5507" t="14507" r="3913"/>
            <a:stretch>
              <a:fillRect/>
            </a:stretch>
          </p:blipFill>
          <p:spPr>
            <a:xfrm rot="5400000">
              <a:off x="6468546" y="3991813"/>
              <a:ext cx="3263903" cy="1477403"/>
            </a:xfrm>
            <a:prstGeom prst="rect">
              <a:avLst/>
            </a:prstGeom>
          </p:spPr>
        </p:pic>
        <p:sp>
          <p:nvSpPr>
            <p:cNvPr id="131" name="Rectangle 130"/>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template…</a:t>
              </a:r>
            </a:p>
          </p:txBody>
        </p:sp>
        <p:sp>
          <p:nvSpPr>
            <p:cNvPr id="133" name="Rectangle 132"/>
            <p:cNvSpPr/>
            <p:nvPr/>
          </p:nvSpPr>
          <p:spPr>
            <a:xfrm>
              <a:off x="7071288" y="2378541"/>
              <a:ext cx="140215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800" i="1" kern="1200" dirty="0">
                  <a:solidFill>
                    <a:schemeClr val="bg1">
                      <a:lumMod val="65000"/>
                    </a:schemeClr>
                  </a:solidFill>
                  <a:latin typeface="Segoe UI" pitchFamily="34" charset="0"/>
                  <a:ea typeface="+mn-ea"/>
                  <a:cs typeface="+mn-cs"/>
                </a:rPr>
                <a:t>Search all </a:t>
              </a:r>
              <a:r>
                <a:rPr lang="en-US" sz="800" i="1" dirty="0">
                  <a:solidFill>
                    <a:schemeClr val="bg1">
                      <a:lumMod val="65000"/>
                    </a:schemeClr>
                  </a:solidFill>
                  <a:latin typeface="Segoe UI" pitchFamily="34" charset="0"/>
                </a:rPr>
                <a:t>files</a:t>
              </a:r>
              <a:r>
                <a:rPr lang="en-US" sz="800" i="1" kern="1200" dirty="0">
                  <a:solidFill>
                    <a:schemeClr val="bg1">
                      <a:lumMod val="65000"/>
                    </a:schemeClr>
                  </a:solidFill>
                  <a:latin typeface="Segoe UI" pitchFamily="34" charset="0"/>
                  <a:ea typeface="+mn-ea"/>
                  <a:cs typeface="+mn-cs"/>
                </a:rPr>
                <a:t>…</a:t>
              </a:r>
            </a:p>
          </p:txBody>
        </p:sp>
        <p:sp>
          <p:nvSpPr>
            <p:cNvPr id="135" name="Rectangle 134"/>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36" name="Picture 135" descr="glyphs.jpg"/>
            <p:cNvPicPr>
              <a:picLocks noChangeAspect="1"/>
            </p:cNvPicPr>
            <p:nvPr/>
          </p:nvPicPr>
          <p:blipFill>
            <a:blip r:embed="rId8"/>
            <a:srcRect l="45336" t="52046" r="51370" b="43862"/>
            <a:stretch>
              <a:fillRect/>
            </a:stretch>
          </p:blipFill>
          <p:spPr>
            <a:xfrm>
              <a:off x="8312941" y="2394583"/>
              <a:ext cx="134854" cy="152400"/>
            </a:xfrm>
            <a:prstGeom prst="rect">
              <a:avLst/>
            </a:prstGeom>
          </p:spPr>
        </p:pic>
        <p:sp>
          <p:nvSpPr>
            <p:cNvPr id="176" name="Rectangle 17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77" name="Group 15"/>
            <p:cNvGrpSpPr/>
            <p:nvPr/>
          </p:nvGrpSpPr>
          <p:grpSpPr>
            <a:xfrm>
              <a:off x="7976849" y="6149100"/>
              <a:ext cx="557551" cy="171212"/>
              <a:chOff x="5638800" y="2628900"/>
              <a:chExt cx="609600" cy="180987"/>
            </a:xfrm>
          </p:grpSpPr>
          <p:sp>
            <p:nvSpPr>
              <p:cNvPr id="273" name="Rectangle 272"/>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4" name="Rectangle 273"/>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78" name="Group 18"/>
            <p:cNvGrpSpPr/>
            <p:nvPr/>
          </p:nvGrpSpPr>
          <p:grpSpPr>
            <a:xfrm>
              <a:off x="7321549" y="6149082"/>
              <a:ext cx="557552" cy="171231"/>
              <a:chOff x="5638800" y="3048000"/>
              <a:chExt cx="609601" cy="181008"/>
            </a:xfrm>
          </p:grpSpPr>
          <p:sp>
            <p:nvSpPr>
              <p:cNvPr id="271" name="Rectangle 270"/>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2" name="Rectangle 271"/>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79" name="Rectangle 17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85" name="Round Same Side Corner Rectangle 184"/>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6" name="Rectangle 185"/>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187" name="Group 460"/>
            <p:cNvGrpSpPr/>
            <p:nvPr/>
          </p:nvGrpSpPr>
          <p:grpSpPr>
            <a:xfrm>
              <a:off x="7039176" y="3521472"/>
              <a:ext cx="1723824" cy="476251"/>
              <a:chOff x="272616" y="3448050"/>
              <a:chExt cx="1723823" cy="476251"/>
            </a:xfrm>
          </p:grpSpPr>
          <p:sp>
            <p:nvSpPr>
              <p:cNvPr id="267" name="Rounded Rectangle 266"/>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8" name="Rectangle 267"/>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69" name="Rectangle 268"/>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Workspace</a:t>
                </a:r>
              </a:p>
            </p:txBody>
          </p:sp>
          <p:pic>
            <p:nvPicPr>
              <p:cNvPr id="270" name="Picture 269" descr="ws-icons.png"/>
              <p:cNvPicPr>
                <a:picLocks noChangeAspect="1"/>
              </p:cNvPicPr>
              <p:nvPr/>
            </p:nvPicPr>
            <p:blipFill>
              <a:blip r:embed="rId9"/>
              <a:srcRect l="19259" r="14074" b="85714"/>
              <a:stretch>
                <a:fillRect/>
              </a:stretch>
            </p:blipFill>
            <p:spPr>
              <a:xfrm>
                <a:off x="272616" y="3448050"/>
                <a:ext cx="218210" cy="266700"/>
              </a:xfrm>
              <a:prstGeom prst="rect">
                <a:avLst/>
              </a:prstGeom>
              <a:noFill/>
              <a:ln w="12700" cap="sq" cmpd="sng">
                <a:noFill/>
              </a:ln>
            </p:spPr>
          </p:pic>
        </p:grpSp>
        <p:grpSp>
          <p:nvGrpSpPr>
            <p:cNvPr id="189" name="Group 463"/>
            <p:cNvGrpSpPr/>
            <p:nvPr/>
          </p:nvGrpSpPr>
          <p:grpSpPr>
            <a:xfrm>
              <a:off x="7052308" y="5018805"/>
              <a:ext cx="1710691" cy="457201"/>
              <a:chOff x="285748" y="4838702"/>
              <a:chExt cx="1710691" cy="457201"/>
            </a:xfrm>
          </p:grpSpPr>
          <p:sp>
            <p:nvSpPr>
              <p:cNvPr id="254" name="Rounded Rectangle 253"/>
              <p:cNvSpPr/>
              <p:nvPr/>
            </p:nvSpPr>
            <p:spPr>
              <a:xfrm>
                <a:off x="361228" y="4838702"/>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55" name="Rectangle 254"/>
              <p:cNvSpPr/>
              <p:nvPr/>
            </p:nvSpPr>
            <p:spPr>
              <a:xfrm>
                <a:off x="447674" y="4985319"/>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Share info with family or housemates.</a:t>
                </a:r>
              </a:p>
            </p:txBody>
          </p:sp>
          <p:sp>
            <p:nvSpPr>
              <p:cNvPr id="265" name="Rectangle 264"/>
              <p:cNvSpPr/>
              <p:nvPr/>
            </p:nvSpPr>
            <p:spPr>
              <a:xfrm>
                <a:off x="447674" y="4853874"/>
                <a:ext cx="1245405" cy="215444"/>
              </a:xfrm>
              <a:prstGeom prst="rect">
                <a:avLst/>
              </a:prstGeom>
            </p:spPr>
            <p:txBody>
              <a:bodyPr wrap="square">
                <a:spAutoFit/>
              </a:bodyPr>
              <a:lstStyle/>
              <a:p>
                <a:r>
                  <a:rPr lang="en-US" sz="800" dirty="0">
                    <a:solidFill>
                      <a:schemeClr val="tx1"/>
                    </a:solidFill>
                    <a:latin typeface="Segoe UI" pitchFamily="34" charset="0"/>
                  </a:rPr>
                  <a:t>Household Workspace</a:t>
                </a:r>
              </a:p>
            </p:txBody>
          </p:sp>
          <p:pic>
            <p:nvPicPr>
              <p:cNvPr id="266" name="Picture 265" descr="ws-icons.png"/>
              <p:cNvPicPr>
                <a:picLocks noChangeAspect="1"/>
              </p:cNvPicPr>
              <p:nvPr/>
            </p:nvPicPr>
            <p:blipFill>
              <a:blip r:embed="rId9"/>
              <a:srcRect l="14815" t="52209" r="11111" b="35843"/>
              <a:stretch>
                <a:fillRect/>
              </a:stretch>
            </p:blipFill>
            <p:spPr>
              <a:xfrm>
                <a:off x="285748" y="4872297"/>
                <a:ext cx="231746" cy="213207"/>
              </a:xfrm>
              <a:prstGeom prst="rect">
                <a:avLst/>
              </a:prstGeom>
            </p:spPr>
          </p:pic>
        </p:grpSp>
        <p:grpSp>
          <p:nvGrpSpPr>
            <p:cNvPr id="190" name="Group 461"/>
            <p:cNvGrpSpPr/>
            <p:nvPr/>
          </p:nvGrpSpPr>
          <p:grpSpPr>
            <a:xfrm>
              <a:off x="7060557" y="4028203"/>
              <a:ext cx="1702442" cy="466726"/>
              <a:chOff x="293997" y="3914776"/>
              <a:chExt cx="1702442" cy="466726"/>
            </a:xfrm>
          </p:grpSpPr>
          <p:sp>
            <p:nvSpPr>
              <p:cNvPr id="243" name="Rounded Rectangle 242"/>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46" name="Rectangle 245"/>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52" name="Rectangle 251"/>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Event Workspace</a:t>
                </a:r>
              </a:p>
            </p:txBody>
          </p:sp>
          <p:pic>
            <p:nvPicPr>
              <p:cNvPr id="253" name="Picture 252" descr="ws-icons.png"/>
              <p:cNvPicPr>
                <a:picLocks noChangeAspect="1"/>
              </p:cNvPicPr>
              <p:nvPr/>
            </p:nvPicPr>
            <p:blipFill>
              <a:blip r:embed="rId9"/>
              <a:srcRect l="22222" t="18182" r="15556" b="67792"/>
              <a:stretch>
                <a:fillRect/>
              </a:stretch>
            </p:blipFill>
            <p:spPr>
              <a:xfrm>
                <a:off x="293997" y="3914776"/>
                <a:ext cx="194667" cy="250286"/>
              </a:xfrm>
              <a:prstGeom prst="rect">
                <a:avLst/>
              </a:prstGeom>
            </p:spPr>
          </p:pic>
        </p:grpSp>
        <p:grpSp>
          <p:nvGrpSpPr>
            <p:cNvPr id="191" name="Group 462"/>
            <p:cNvGrpSpPr/>
            <p:nvPr/>
          </p:nvGrpSpPr>
          <p:grpSpPr>
            <a:xfrm>
              <a:off x="7052307" y="4531123"/>
              <a:ext cx="1710693" cy="457201"/>
              <a:chOff x="285747" y="4381501"/>
              <a:chExt cx="1710693" cy="457201"/>
            </a:xfrm>
          </p:grpSpPr>
          <p:sp>
            <p:nvSpPr>
              <p:cNvPr id="226" name="Rounded Rectangle 225"/>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1" name="Rectangle 230"/>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32" name="Rectangle 231"/>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Class Planner</a:t>
                </a:r>
              </a:p>
            </p:txBody>
          </p:sp>
          <p:pic>
            <p:nvPicPr>
              <p:cNvPr id="241" name="Picture 240" descr="ws-icons.png"/>
              <p:cNvPicPr>
                <a:picLocks noChangeAspect="1"/>
              </p:cNvPicPr>
              <p:nvPr/>
            </p:nvPicPr>
            <p:blipFill>
              <a:blip r:embed="rId9"/>
              <a:srcRect l="10370" t="33766" b="50389"/>
              <a:stretch>
                <a:fillRect/>
              </a:stretch>
            </p:blipFill>
            <p:spPr>
              <a:xfrm>
                <a:off x="285747" y="4384520"/>
                <a:ext cx="238125" cy="240093"/>
              </a:xfrm>
              <a:prstGeom prst="rect">
                <a:avLst/>
              </a:prstGeom>
            </p:spPr>
          </p:pic>
        </p:grpSp>
        <p:grpSp>
          <p:nvGrpSpPr>
            <p:cNvPr id="192" name="Group 464"/>
            <p:cNvGrpSpPr/>
            <p:nvPr/>
          </p:nvGrpSpPr>
          <p:grpSpPr>
            <a:xfrm>
              <a:off x="7033260" y="5502742"/>
              <a:ext cx="1729739" cy="457201"/>
              <a:chOff x="266700" y="5292159"/>
              <a:chExt cx="1729739" cy="457201"/>
            </a:xfrm>
          </p:grpSpPr>
          <p:sp>
            <p:nvSpPr>
              <p:cNvPr id="209" name="Rounded Rectangle 208"/>
              <p:cNvSpPr/>
              <p:nvPr/>
            </p:nvSpPr>
            <p:spPr>
              <a:xfrm>
                <a:off x="361228" y="5292159"/>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0" name="Rectangle 209"/>
              <p:cNvSpPr/>
              <p:nvPr/>
            </p:nvSpPr>
            <p:spPr>
              <a:xfrm>
                <a:off x="447674" y="5438776"/>
                <a:ext cx="1295400"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job search, applications, &amp; prep work.</a:t>
                </a:r>
              </a:p>
            </p:txBody>
          </p:sp>
          <p:sp>
            <p:nvSpPr>
              <p:cNvPr id="211" name="Rectangle 210"/>
              <p:cNvSpPr/>
              <p:nvPr/>
            </p:nvSpPr>
            <p:spPr>
              <a:xfrm>
                <a:off x="447674" y="5307331"/>
                <a:ext cx="1245405" cy="215444"/>
              </a:xfrm>
              <a:prstGeom prst="rect">
                <a:avLst/>
              </a:prstGeom>
            </p:spPr>
            <p:txBody>
              <a:bodyPr wrap="square">
                <a:spAutoFit/>
              </a:bodyPr>
              <a:lstStyle/>
              <a:p>
                <a:r>
                  <a:rPr lang="en-US" sz="800" dirty="0">
                    <a:solidFill>
                      <a:schemeClr val="tx1"/>
                    </a:solidFill>
                    <a:latin typeface="Segoe UI" pitchFamily="34" charset="0"/>
                  </a:rPr>
                  <a:t>Job Search</a:t>
                </a:r>
              </a:p>
            </p:txBody>
          </p:sp>
          <p:pic>
            <p:nvPicPr>
              <p:cNvPr id="212" name="Picture 211" descr="ws-icons.png"/>
              <p:cNvPicPr>
                <a:picLocks noChangeAspect="1"/>
              </p:cNvPicPr>
              <p:nvPr/>
            </p:nvPicPr>
            <p:blipFill>
              <a:blip r:embed="rId9"/>
              <a:srcRect l="14815" t="69352" r="11111" b="19219"/>
              <a:stretch>
                <a:fillRect/>
              </a:stretch>
            </p:blipFill>
            <p:spPr>
              <a:xfrm>
                <a:off x="266700" y="5320569"/>
                <a:ext cx="231746" cy="203937"/>
              </a:xfrm>
              <a:prstGeom prst="rect">
                <a:avLst/>
              </a:prstGeom>
            </p:spPr>
          </p:pic>
        </p:grpSp>
        <p:pic>
          <p:nvPicPr>
            <p:cNvPr id="193" name="Picture 15" descr="Microsoft Office Online">
              <a:hlinkClick r:id="rId10" tooltip="Microsoft Office Online"/>
            </p:cNvPr>
            <p:cNvPicPr>
              <a:picLocks noChangeAspect="1" noChangeArrowheads="1"/>
            </p:cNvPicPr>
            <p:nvPr/>
          </p:nvPicPr>
          <p:blipFill>
            <a:blip r:embed="rId11">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94" name="Round Same Side Corner Rectangle 19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95" name="Rectangle 19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196" name="Picture 15" descr="Microsoft Office Online">
              <a:hlinkClick r:id="rId10" tooltip="Microsoft Office Online"/>
            </p:cNvPr>
            <p:cNvPicPr>
              <a:picLocks noChangeAspect="1" noChangeArrowheads="1"/>
            </p:cNvPicPr>
            <p:nvPr/>
          </p:nvPicPr>
          <p:blipFill>
            <a:blip r:embed="rId11">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03" name="Rectangle 202"/>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04" name="Group 106"/>
            <p:cNvGrpSpPr/>
            <p:nvPr/>
          </p:nvGrpSpPr>
          <p:grpSpPr>
            <a:xfrm>
              <a:off x="8762271" y="2946163"/>
              <a:ext cx="107409" cy="101419"/>
              <a:chOff x="8762271" y="2946163"/>
              <a:chExt cx="107409" cy="101419"/>
            </a:xfrm>
          </p:grpSpPr>
          <p:sp>
            <p:nvSpPr>
              <p:cNvPr id="207" name="Rounded Rectangle 206"/>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8" name="Cross 207"/>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205" name="Picture 15" descr="Microsoft Office Online">
              <a:hlinkClick r:id="rId10" tooltip="Microsoft Office Online"/>
            </p:cNvPr>
            <p:cNvPicPr>
              <a:picLocks noChangeAspect="1" noChangeArrowheads="1"/>
            </p:cNvPicPr>
            <p:nvPr/>
          </p:nvPicPr>
          <p:blipFill>
            <a:blip r:embed="rId11">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206" name="Rectangle 205"/>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aphicFrame>
        <p:nvGraphicFramePr>
          <p:cNvPr id="101" name="Table 100"/>
          <p:cNvGraphicFramePr>
            <a:graphicFrameLocks noGrp="1"/>
          </p:cNvGraphicFramePr>
          <p:nvPr/>
        </p:nvGraphicFramePr>
        <p:xfrm>
          <a:off x="2446747" y="3569788"/>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Class Notes</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02" name="Table 101"/>
          <p:cNvGraphicFramePr>
            <a:graphicFrameLocks noGrp="1"/>
          </p:cNvGraphicFramePr>
          <p:nvPr/>
        </p:nvGraphicFramePr>
        <p:xfrm>
          <a:off x="2446747" y="3786776"/>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Essay Outline</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03" name="Table 102"/>
          <p:cNvGraphicFramePr>
            <a:graphicFrameLocks noGrp="1"/>
          </p:cNvGraphicFramePr>
          <p:nvPr/>
        </p:nvGraphicFramePr>
        <p:xfrm>
          <a:off x="2446747" y="4003764"/>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Class</a:t>
                      </a:r>
                      <a:r>
                        <a:rPr lang="en-US" sz="800" baseline="0" dirty="0"/>
                        <a:t> List with Contact Info</a:t>
                      </a:r>
                      <a:endParaRPr lang="en-US" sz="800" dirty="0"/>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pSp>
        <p:nvGrpSpPr>
          <p:cNvPr id="109" name="Group 108"/>
          <p:cNvGrpSpPr/>
          <p:nvPr/>
        </p:nvGrpSpPr>
        <p:grpSpPr>
          <a:xfrm>
            <a:off x="1875246" y="3552597"/>
            <a:ext cx="4892040" cy="666116"/>
            <a:chOff x="1889760" y="4715192"/>
            <a:chExt cx="5196840" cy="666116"/>
          </a:xfrm>
        </p:grpSpPr>
        <p:cxnSp>
          <p:nvCxnSpPr>
            <p:cNvPr id="105" name="Straight Connector 104"/>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1889760" y="537972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13" name="Group 25"/>
          <p:cNvGrpSpPr/>
          <p:nvPr/>
        </p:nvGrpSpPr>
        <p:grpSpPr>
          <a:xfrm>
            <a:off x="8895706" y="0"/>
            <a:ext cx="248294" cy="6858000"/>
            <a:chOff x="8895706" y="0"/>
            <a:chExt cx="248294" cy="6858000"/>
          </a:xfrm>
        </p:grpSpPr>
        <p:pic>
          <p:nvPicPr>
            <p:cNvPr id="114" name="Picture 113"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16" name="Group 61"/>
            <p:cNvGrpSpPr/>
            <p:nvPr/>
          </p:nvGrpSpPr>
          <p:grpSpPr>
            <a:xfrm>
              <a:off x="8895706" y="884207"/>
              <a:ext cx="164592" cy="5623560"/>
              <a:chOff x="8901933" y="884725"/>
              <a:chExt cx="164592" cy="5623560"/>
            </a:xfrm>
          </p:grpSpPr>
          <p:sp>
            <p:nvSpPr>
              <p:cNvPr id="117" name="Rectangle 11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Rectangle 11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9" name="Group 67"/>
              <p:cNvGrpSpPr/>
              <p:nvPr/>
            </p:nvGrpSpPr>
            <p:grpSpPr>
              <a:xfrm>
                <a:off x="8939993" y="2382966"/>
                <a:ext cx="73152" cy="87341"/>
                <a:chOff x="8939993" y="2382966"/>
                <a:chExt cx="73152" cy="87341"/>
              </a:xfrm>
            </p:grpSpPr>
            <p:sp>
              <p:nvSpPr>
                <p:cNvPr id="122" name="Rounded Rectangle 12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ounded Rectangle 12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Rounded Rectangle 12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0" name="Isosceles Triangle 11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Isosceles Triangle 12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32" name="Rectangle 131"/>
          <p:cNvSpPr/>
          <p:nvPr/>
        </p:nvSpPr>
        <p:spPr>
          <a:xfrm>
            <a:off x="8276271" y="326700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34" name="Rectangle 133"/>
          <p:cNvSpPr/>
          <p:nvPr/>
        </p:nvSpPr>
        <p:spPr>
          <a:xfrm>
            <a:off x="8433351" y="317476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98" name="Rectangle 97"/>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
        <p:nvSpPr>
          <p:cNvPr id="95" name="Rounded Rectangle 94"/>
          <p:cNvSpPr/>
          <p:nvPr/>
        </p:nvSpPr>
        <p:spPr>
          <a:xfrm>
            <a:off x="7124700" y="4617720"/>
            <a:ext cx="1630680"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96" name="Rectangle 95">
            <a:hlinkClick r:id="" action="ppaction://hlinkshowjump?jump=nextslide"/>
          </p:cNvPr>
          <p:cNvSpPr/>
          <p:nvPr/>
        </p:nvSpPr>
        <p:spPr>
          <a:xfrm>
            <a:off x="7086600" y="5608320"/>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4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354"/>
          <p:cNvGrpSpPr/>
          <p:nvPr/>
        </p:nvGrpSpPr>
        <p:grpSpPr>
          <a:xfrm>
            <a:off x="1832609" y="3200400"/>
            <a:ext cx="5223514" cy="3581400"/>
            <a:chOff x="1832609" y="3200400"/>
            <a:chExt cx="5223514" cy="3581400"/>
          </a:xfrm>
        </p:grpSpPr>
        <p:grpSp>
          <p:nvGrpSpPr>
            <p:cNvPr id="7" name="Group 520"/>
            <p:cNvGrpSpPr/>
            <p:nvPr/>
          </p:nvGrpSpPr>
          <p:grpSpPr>
            <a:xfrm>
              <a:off x="1838958" y="3200400"/>
              <a:ext cx="5217160" cy="814387"/>
              <a:chOff x="1791331" y="4243387"/>
              <a:chExt cx="5447669" cy="814387"/>
            </a:xfrm>
          </p:grpSpPr>
          <p:grpSp>
            <p:nvGrpSpPr>
              <p:cNvPr id="8" name="Group 498"/>
              <p:cNvGrpSpPr/>
              <p:nvPr/>
            </p:nvGrpSpPr>
            <p:grpSpPr>
              <a:xfrm>
                <a:off x="1791331" y="4243387"/>
                <a:ext cx="5447669" cy="814387"/>
                <a:chOff x="1791331" y="5638800"/>
                <a:chExt cx="5447669" cy="814387"/>
              </a:xfrm>
            </p:grpSpPr>
            <p:grpSp>
              <p:nvGrpSpPr>
                <p:cNvPr id="9"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0"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2"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3"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4" name="Group 393"/>
            <p:cNvGrpSpPr/>
            <p:nvPr/>
          </p:nvGrpSpPr>
          <p:grpSpPr>
            <a:xfrm>
              <a:off x="1845309" y="4037013"/>
              <a:ext cx="5210814" cy="971321"/>
              <a:chOff x="1822449" y="5027613"/>
              <a:chExt cx="5210814" cy="971321"/>
            </a:xfrm>
          </p:grpSpPr>
          <p:grpSp>
            <p:nvGrpSpPr>
              <p:cNvPr id="15" name="Group 218"/>
              <p:cNvGrpSpPr/>
              <p:nvPr/>
            </p:nvGrpSpPr>
            <p:grpSpPr>
              <a:xfrm>
                <a:off x="1822449" y="5027613"/>
                <a:ext cx="5210814" cy="971321"/>
                <a:chOff x="1822449" y="5027613"/>
                <a:chExt cx="5210814" cy="971321"/>
              </a:xfrm>
            </p:grpSpPr>
            <p:grpSp>
              <p:nvGrpSpPr>
                <p:cNvPr id="16"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7"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8"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9"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0"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1"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2" name="Group 473"/>
            <p:cNvGrpSpPr/>
            <p:nvPr/>
          </p:nvGrpSpPr>
          <p:grpSpPr>
            <a:xfrm>
              <a:off x="1832609" y="5943600"/>
              <a:ext cx="5223508" cy="838200"/>
              <a:chOff x="1784702" y="5081587"/>
              <a:chExt cx="5454298" cy="838200"/>
            </a:xfrm>
          </p:grpSpPr>
          <p:grpSp>
            <p:nvGrpSpPr>
              <p:cNvPr id="23" name="Group 450"/>
              <p:cNvGrpSpPr/>
              <p:nvPr/>
            </p:nvGrpSpPr>
            <p:grpSpPr>
              <a:xfrm>
                <a:off x="1784702" y="5081587"/>
                <a:ext cx="5454298" cy="838200"/>
                <a:chOff x="1784702" y="5614987"/>
                <a:chExt cx="5454298" cy="838200"/>
              </a:xfrm>
            </p:grpSpPr>
            <p:grpSp>
              <p:nvGrpSpPr>
                <p:cNvPr id="24"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5"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6"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7"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8"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9" name="Group 273"/>
            <p:cNvGrpSpPr/>
            <p:nvPr/>
          </p:nvGrpSpPr>
          <p:grpSpPr>
            <a:xfrm>
              <a:off x="1832609" y="5044440"/>
              <a:ext cx="5223508" cy="777240"/>
              <a:chOff x="1809749" y="5196840"/>
              <a:chExt cx="5223508" cy="777240"/>
            </a:xfrm>
          </p:grpSpPr>
          <p:grpSp>
            <p:nvGrpSpPr>
              <p:cNvPr id="30" name="Group 450"/>
              <p:cNvGrpSpPr/>
              <p:nvPr/>
            </p:nvGrpSpPr>
            <p:grpSpPr>
              <a:xfrm>
                <a:off x="1809749" y="5196840"/>
                <a:ext cx="5223508" cy="777240"/>
                <a:chOff x="1784702" y="5654040"/>
                <a:chExt cx="5454298" cy="777240"/>
              </a:xfrm>
            </p:grpSpPr>
            <p:grpSp>
              <p:nvGrpSpPr>
                <p:cNvPr id="31"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96"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7"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8"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9"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100" name="Group 329"/>
          <p:cNvGrpSpPr/>
          <p:nvPr/>
        </p:nvGrpSpPr>
        <p:grpSpPr>
          <a:xfrm>
            <a:off x="1828800" y="2538422"/>
            <a:ext cx="5478780" cy="482398"/>
            <a:chOff x="1828800" y="2842260"/>
            <a:chExt cx="5410200" cy="482398"/>
          </a:xfrm>
        </p:grpSpPr>
        <p:grpSp>
          <p:nvGrpSpPr>
            <p:cNvPr id="101" name="Group 327"/>
            <p:cNvGrpSpPr/>
            <p:nvPr/>
          </p:nvGrpSpPr>
          <p:grpSpPr>
            <a:xfrm>
              <a:off x="1828800" y="2895600"/>
              <a:ext cx="5402580" cy="429058"/>
              <a:chOff x="1828800" y="2895600"/>
              <a:chExt cx="5402580" cy="429058"/>
            </a:xfrm>
          </p:grpSpPr>
          <p:grpSp>
            <p:nvGrpSpPr>
              <p:cNvPr id="102"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4" name="Group 326"/>
              <p:cNvGrpSpPr/>
              <p:nvPr/>
            </p:nvGrpSpPr>
            <p:grpSpPr>
              <a:xfrm>
                <a:off x="1851025" y="2895600"/>
                <a:ext cx="5380355" cy="200055"/>
                <a:chOff x="1851025" y="2895600"/>
                <a:chExt cx="5380355" cy="200055"/>
              </a:xfrm>
            </p:grpSpPr>
            <p:grpSp>
              <p:nvGrpSpPr>
                <p:cNvPr id="10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11"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112"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113" name="Group 293"/>
          <p:cNvGrpSpPr/>
          <p:nvPr/>
        </p:nvGrpSpPr>
        <p:grpSpPr>
          <a:xfrm>
            <a:off x="6934200" y="1439943"/>
            <a:ext cx="2004059" cy="4356099"/>
            <a:chOff x="9216391" y="2179083"/>
            <a:chExt cx="2004059" cy="4356099"/>
          </a:xfrm>
        </p:grpSpPr>
        <p:grpSp>
          <p:nvGrpSpPr>
            <p:cNvPr id="114" name="Group 143"/>
            <p:cNvGrpSpPr/>
            <p:nvPr/>
          </p:nvGrpSpPr>
          <p:grpSpPr>
            <a:xfrm>
              <a:off x="9216391" y="2179083"/>
              <a:ext cx="2004059" cy="4356099"/>
              <a:chOff x="6987543" y="2095263"/>
              <a:chExt cx="2004059" cy="4356099"/>
            </a:xfrm>
          </p:grpSpPr>
          <p:sp>
            <p:nvSpPr>
              <p:cNvPr id="44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49" name="Picture 448" descr="soft treatment.png"/>
              <p:cNvPicPr>
                <a:picLocks noChangeAspect="1"/>
              </p:cNvPicPr>
              <p:nvPr/>
            </p:nvPicPr>
            <p:blipFill>
              <a:blip r:embed="rId19"/>
              <a:srcRect l="5507" t="14507" r="3913"/>
              <a:stretch>
                <a:fillRect/>
              </a:stretch>
            </p:blipFill>
            <p:spPr>
              <a:xfrm rot="5400000">
                <a:off x="6591854" y="4115121"/>
                <a:ext cx="3017286" cy="1477403"/>
              </a:xfrm>
              <a:prstGeom prst="rect">
                <a:avLst/>
              </a:prstGeom>
            </p:spPr>
          </p:pic>
          <p:sp>
            <p:nvSpPr>
              <p:cNvPr id="450" name="Rectangle 449"/>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51" name="Rectangle 450"/>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5" name="Group 15"/>
              <p:cNvGrpSpPr/>
              <p:nvPr/>
            </p:nvGrpSpPr>
            <p:grpSpPr>
              <a:xfrm>
                <a:off x="7976849" y="6149100"/>
                <a:ext cx="557551" cy="171212"/>
                <a:chOff x="5638800" y="2628900"/>
                <a:chExt cx="609600" cy="180987"/>
              </a:xfrm>
            </p:grpSpPr>
            <p:sp>
              <p:nvSpPr>
                <p:cNvPr id="456" name="Rectangle 45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7" name="Rectangle 45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20" name="Group 18"/>
              <p:cNvGrpSpPr/>
              <p:nvPr/>
            </p:nvGrpSpPr>
            <p:grpSpPr>
              <a:xfrm>
                <a:off x="7321549" y="6149082"/>
                <a:ext cx="557552" cy="171231"/>
                <a:chOff x="5638800" y="3048000"/>
                <a:chExt cx="609601" cy="181008"/>
              </a:xfrm>
            </p:grpSpPr>
            <p:sp>
              <p:nvSpPr>
                <p:cNvPr id="454" name="Rectangle 45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455" name="Rectangle 45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21" name="Group 216"/>
            <p:cNvGrpSpPr/>
            <p:nvPr/>
          </p:nvGrpSpPr>
          <p:grpSpPr>
            <a:xfrm>
              <a:off x="9303915" y="2588648"/>
              <a:ext cx="1880475" cy="858876"/>
              <a:chOff x="9293555" y="2588648"/>
              <a:chExt cx="1543534" cy="858876"/>
            </a:xfrm>
          </p:grpSpPr>
          <p:sp>
            <p:nvSpPr>
              <p:cNvPr id="432" name="Rectangle 431"/>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33" name="Picture 10" descr="\\eventsql\dvd27\Clip_Installer\DVD_ART\Artwork_Imagery\HARDWARE_IMAGERY\Illustration - Misc Hardware\Windows Vista Illustration Icons\Internet.png"/>
              <p:cNvPicPr>
                <a:picLocks noChangeAspect="1" noChangeArrowheads="1"/>
              </p:cNvPicPr>
              <p:nvPr/>
            </p:nvPicPr>
            <p:blipFill>
              <a:blip r:embed="rId20" cstate="print"/>
              <a:srcRect/>
              <a:stretch>
                <a:fillRect/>
              </a:stretch>
            </p:blipFill>
            <p:spPr bwMode="auto">
              <a:xfrm>
                <a:off x="9312825" y="2721723"/>
                <a:ext cx="89726" cy="93232"/>
              </a:xfrm>
              <a:prstGeom prst="rect">
                <a:avLst/>
              </a:prstGeom>
              <a:noFill/>
            </p:spPr>
          </p:pic>
          <p:sp>
            <p:nvSpPr>
              <p:cNvPr id="434" name="Rectangle 433"/>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5" name="Round Same Side Corner Rectangle 434"/>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6" name="Rectangle 435"/>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7" name="Round Same Side Corner Rectangle 436"/>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38" name="Rectangle 437"/>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39" name="Picture 7" descr="\\eventsql\dvd27\Clip_Installer\DVD_ART\Artwork_Imagery\HARDWARE_IMAGERY\Illustration - Misc Hardware\Windows Vista Illustration Icons\Computer.png"/>
              <p:cNvPicPr>
                <a:picLocks noChangeAspect="1" noChangeArrowheads="1"/>
              </p:cNvPicPr>
              <p:nvPr/>
            </p:nvPicPr>
            <p:blipFill>
              <a:blip r:embed="rId21" cstate="print"/>
              <a:srcRect/>
              <a:stretch>
                <a:fillRect/>
              </a:stretch>
            </p:blipFill>
            <p:spPr bwMode="auto">
              <a:xfrm>
                <a:off x="10041811" y="2939728"/>
                <a:ext cx="113022" cy="151916"/>
              </a:xfrm>
              <a:prstGeom prst="rect">
                <a:avLst/>
              </a:prstGeom>
              <a:noFill/>
            </p:spPr>
          </p:pic>
          <p:sp>
            <p:nvSpPr>
              <p:cNvPr id="440" name="Rectangle 439"/>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1" name="Round Same Side Corner Rectangle 440"/>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42" name="Rectangle 441"/>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43" name="Picture 4" descr="\\eventsql\dvd27\Clip_Installer\DVD_ART\Artwork_Imagery\HARDWARE_IMAGERY\Illustration - Misc Hardware\Windows Vista Illustration Icons\Email Message.png"/>
              <p:cNvPicPr>
                <a:picLocks noChangeAspect="1" noChangeArrowheads="1"/>
              </p:cNvPicPr>
              <p:nvPr/>
            </p:nvPicPr>
            <p:blipFill>
              <a:blip r:embed="rId22" cstate="print"/>
              <a:srcRect/>
              <a:stretch>
                <a:fillRect/>
              </a:stretch>
            </p:blipFill>
            <p:spPr bwMode="auto">
              <a:xfrm>
                <a:off x="10036258" y="3157134"/>
                <a:ext cx="116620" cy="145405"/>
              </a:xfrm>
              <a:prstGeom prst="rect">
                <a:avLst/>
              </a:prstGeom>
              <a:noFill/>
            </p:spPr>
          </p:pic>
          <p:sp>
            <p:nvSpPr>
              <p:cNvPr id="444" name="Rectangle 443"/>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45" name="Rectangle 444"/>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46" name="Rectangle 445"/>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47"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384" name="Round Same Side Corner Rectangle 383"/>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85" name="Rectangle 384"/>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386" name="Picture 15" descr="Microsoft Office Online">
              <a:hlinkClick r:id="rId23" tooltip="Microsoft Office Online"/>
            </p:cNvPr>
            <p:cNvPicPr>
              <a:picLocks noChangeAspect="1" noChangeArrowheads="1"/>
            </p:cNvPicPr>
            <p:nvPr/>
          </p:nvPicPr>
          <p:blipFill>
            <a:blip r:embed="rId24">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387" name="Rectangle 386"/>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88" name="Round Same Side Corner Rectangle 387"/>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89" name="Rectangle 388"/>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390" name="Picture 10" descr="\\eventsql\dvd27\Clip_Installer\DVD_ART\Artwork_Imagery\HARDWARE_IMAGERY\Illustration - Misc Hardware\Windows Vista Illustration Icons\Internet.png"/>
            <p:cNvPicPr>
              <a:picLocks noChangeAspect="1" noChangeArrowheads="1"/>
            </p:cNvPicPr>
            <p:nvPr/>
          </p:nvPicPr>
          <p:blipFill>
            <a:blip r:embed="rId25" cstate="print"/>
            <a:srcRect/>
            <a:stretch>
              <a:fillRect/>
            </a:stretch>
          </p:blipFill>
          <p:spPr bwMode="auto">
            <a:xfrm>
              <a:off x="9337300" y="3161508"/>
              <a:ext cx="130333" cy="133350"/>
            </a:xfrm>
            <a:prstGeom prst="rect">
              <a:avLst/>
            </a:prstGeom>
            <a:noFill/>
          </p:spPr>
        </p:pic>
        <p:sp>
          <p:nvSpPr>
            <p:cNvPr id="391" name="Rectangle 390"/>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392" name="Rectangle 391"/>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23" name="Group 243"/>
            <p:cNvGrpSpPr/>
            <p:nvPr/>
          </p:nvGrpSpPr>
          <p:grpSpPr>
            <a:xfrm>
              <a:off x="9269728" y="3463898"/>
              <a:ext cx="1863275" cy="464830"/>
              <a:chOff x="9271123" y="3491280"/>
              <a:chExt cx="1863275" cy="464830"/>
            </a:xfrm>
          </p:grpSpPr>
          <p:sp>
            <p:nvSpPr>
              <p:cNvPr id="427" name="Rectangle 426"/>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428" name="Rectangle 427"/>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29" name="Rectangle 428"/>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30" name="Rectangle 429"/>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431" name="Picture 7" descr="\\eventsql\dvd27\Clip_Installer\DVD_ART\Artwork_Imagery\HARDWARE_IMAGERY\Illustration - Misc Hardware\Windows Vista Illustration Icons\Computer.png"/>
              <p:cNvPicPr>
                <a:picLocks noChangeAspect="1" noChangeArrowheads="1"/>
              </p:cNvPicPr>
              <p:nvPr/>
            </p:nvPicPr>
            <p:blipFill>
              <a:blip r:embed="rId26" cstate="print"/>
              <a:srcRect/>
              <a:stretch>
                <a:fillRect/>
              </a:stretch>
            </p:blipFill>
            <p:spPr bwMode="auto">
              <a:xfrm>
                <a:off x="9341083" y="3495616"/>
                <a:ext cx="168384" cy="185707"/>
              </a:xfrm>
              <a:prstGeom prst="rect">
                <a:avLst/>
              </a:prstGeom>
              <a:noFill/>
            </p:spPr>
          </p:pic>
        </p:grpSp>
        <p:grpSp>
          <p:nvGrpSpPr>
            <p:cNvPr id="124" name="Group 334"/>
            <p:cNvGrpSpPr/>
            <p:nvPr/>
          </p:nvGrpSpPr>
          <p:grpSpPr>
            <a:xfrm>
              <a:off x="9364944" y="3954706"/>
              <a:ext cx="1504984" cy="1883047"/>
              <a:chOff x="6324598" y="3657600"/>
              <a:chExt cx="2928523" cy="2089150"/>
            </a:xfrm>
          </p:grpSpPr>
          <p:sp>
            <p:nvSpPr>
              <p:cNvPr id="422" name="Rectangle 421"/>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5" name="Group 335"/>
            <p:cNvGrpSpPr/>
            <p:nvPr/>
          </p:nvGrpSpPr>
          <p:grpSpPr>
            <a:xfrm>
              <a:off x="9521188" y="3992168"/>
              <a:ext cx="139563" cy="2016080"/>
              <a:chOff x="342900" y="2810784"/>
              <a:chExt cx="160164" cy="2313666"/>
            </a:xfrm>
          </p:grpSpPr>
          <p:pic>
            <p:nvPicPr>
              <p:cNvPr id="412" name="Picture 411" descr="doc16.png"/>
              <p:cNvPicPr>
                <a:picLocks noChangeAspect="1"/>
              </p:cNvPicPr>
              <p:nvPr/>
            </p:nvPicPr>
            <p:blipFill>
              <a:blip r:embed="rId27"/>
              <a:stretch>
                <a:fillRect/>
              </a:stretch>
            </p:blipFill>
            <p:spPr>
              <a:xfrm>
                <a:off x="350664" y="2810784"/>
                <a:ext cx="152400" cy="152400"/>
              </a:xfrm>
              <a:prstGeom prst="rect">
                <a:avLst/>
              </a:prstGeom>
            </p:spPr>
          </p:pic>
          <p:pic>
            <p:nvPicPr>
              <p:cNvPr id="413" name="Picture 412" descr="ppt16.png"/>
              <p:cNvPicPr>
                <a:picLocks noChangeAspect="1"/>
              </p:cNvPicPr>
              <p:nvPr/>
            </p:nvPicPr>
            <p:blipFill>
              <a:blip r:embed="rId9"/>
              <a:stretch>
                <a:fillRect/>
              </a:stretch>
            </p:blipFill>
            <p:spPr>
              <a:xfrm>
                <a:off x="350664" y="3050925"/>
                <a:ext cx="152400" cy="152400"/>
              </a:xfrm>
              <a:prstGeom prst="rect">
                <a:avLst/>
              </a:prstGeom>
            </p:spPr>
          </p:pic>
          <p:pic>
            <p:nvPicPr>
              <p:cNvPr id="414" name="Picture 413" descr="xls16.png"/>
              <p:cNvPicPr>
                <a:picLocks noChangeAspect="1"/>
              </p:cNvPicPr>
              <p:nvPr/>
            </p:nvPicPr>
            <p:blipFill>
              <a:blip r:embed="rId7"/>
              <a:stretch>
                <a:fillRect/>
              </a:stretch>
            </p:blipFill>
            <p:spPr>
              <a:xfrm>
                <a:off x="350664" y="4731912"/>
                <a:ext cx="152400" cy="152400"/>
              </a:xfrm>
              <a:prstGeom prst="rect">
                <a:avLst/>
              </a:prstGeom>
            </p:spPr>
          </p:pic>
          <p:pic>
            <p:nvPicPr>
              <p:cNvPr id="415" name="Picture 414" descr="doc16.png"/>
              <p:cNvPicPr>
                <a:picLocks noChangeAspect="1"/>
              </p:cNvPicPr>
              <p:nvPr/>
            </p:nvPicPr>
            <p:blipFill>
              <a:blip r:embed="rId27"/>
              <a:stretch>
                <a:fillRect/>
              </a:stretch>
            </p:blipFill>
            <p:spPr>
              <a:xfrm>
                <a:off x="350664" y="3771348"/>
                <a:ext cx="152400" cy="152400"/>
              </a:xfrm>
              <a:prstGeom prst="rect">
                <a:avLst/>
              </a:prstGeom>
            </p:spPr>
          </p:pic>
          <p:pic>
            <p:nvPicPr>
              <p:cNvPr id="416" name="Picture 415" descr="doc16.png"/>
              <p:cNvPicPr>
                <a:picLocks noChangeAspect="1"/>
              </p:cNvPicPr>
              <p:nvPr/>
            </p:nvPicPr>
            <p:blipFill>
              <a:blip r:embed="rId27"/>
              <a:stretch>
                <a:fillRect/>
              </a:stretch>
            </p:blipFill>
            <p:spPr>
              <a:xfrm>
                <a:off x="350664" y="4011489"/>
                <a:ext cx="152400" cy="152400"/>
              </a:xfrm>
              <a:prstGeom prst="rect">
                <a:avLst/>
              </a:prstGeom>
            </p:spPr>
          </p:pic>
          <p:pic>
            <p:nvPicPr>
              <p:cNvPr id="417" name="Picture 416" descr="xls16.png"/>
              <p:cNvPicPr>
                <a:picLocks noChangeAspect="1"/>
              </p:cNvPicPr>
              <p:nvPr/>
            </p:nvPicPr>
            <p:blipFill>
              <a:blip r:embed="rId7"/>
              <a:stretch>
                <a:fillRect/>
              </a:stretch>
            </p:blipFill>
            <p:spPr>
              <a:xfrm>
                <a:off x="350664" y="3531207"/>
                <a:ext cx="152400" cy="152400"/>
              </a:xfrm>
              <a:prstGeom prst="rect">
                <a:avLst/>
              </a:prstGeom>
            </p:spPr>
          </p:pic>
          <p:pic>
            <p:nvPicPr>
              <p:cNvPr id="418" name="Picture 417" descr="ppt16.png"/>
              <p:cNvPicPr>
                <a:picLocks noChangeAspect="1"/>
              </p:cNvPicPr>
              <p:nvPr/>
            </p:nvPicPr>
            <p:blipFill>
              <a:blip r:embed="rId9"/>
              <a:stretch>
                <a:fillRect/>
              </a:stretch>
            </p:blipFill>
            <p:spPr>
              <a:xfrm>
                <a:off x="350664" y="4972050"/>
                <a:ext cx="152400" cy="152400"/>
              </a:xfrm>
              <a:prstGeom prst="rect">
                <a:avLst/>
              </a:prstGeom>
            </p:spPr>
          </p:pic>
          <p:pic>
            <p:nvPicPr>
              <p:cNvPr id="419" name="Picture 418" descr="ppt16.png"/>
              <p:cNvPicPr>
                <a:picLocks noChangeAspect="1"/>
              </p:cNvPicPr>
              <p:nvPr/>
            </p:nvPicPr>
            <p:blipFill>
              <a:blip r:embed="rId9"/>
              <a:stretch>
                <a:fillRect/>
              </a:stretch>
            </p:blipFill>
            <p:spPr>
              <a:xfrm>
                <a:off x="350664" y="3291066"/>
                <a:ext cx="152400" cy="152400"/>
              </a:xfrm>
              <a:prstGeom prst="rect">
                <a:avLst/>
              </a:prstGeom>
            </p:spPr>
          </p:pic>
          <p:pic>
            <p:nvPicPr>
              <p:cNvPr id="420" name="Picture 419" descr="ppt16.png"/>
              <p:cNvPicPr>
                <a:picLocks noChangeAspect="1"/>
              </p:cNvPicPr>
              <p:nvPr/>
            </p:nvPicPr>
            <p:blipFill>
              <a:blip r:embed="rId9"/>
              <a:stretch>
                <a:fillRect/>
              </a:stretch>
            </p:blipFill>
            <p:spPr>
              <a:xfrm>
                <a:off x="350664" y="4491771"/>
                <a:ext cx="152400" cy="152400"/>
              </a:xfrm>
              <a:prstGeom prst="rect">
                <a:avLst/>
              </a:prstGeom>
            </p:spPr>
          </p:pic>
          <p:pic>
            <p:nvPicPr>
              <p:cNvPr id="421" name="Picture 420" descr="doc16.png"/>
              <p:cNvPicPr>
                <a:picLocks noChangeAspect="1"/>
              </p:cNvPicPr>
              <p:nvPr/>
            </p:nvPicPr>
            <p:blipFill>
              <a:blip r:embed="rId27"/>
              <a:stretch>
                <a:fillRect/>
              </a:stretch>
            </p:blipFill>
            <p:spPr>
              <a:xfrm>
                <a:off x="342900" y="4251630"/>
                <a:ext cx="152400" cy="152400"/>
              </a:xfrm>
              <a:prstGeom prst="rect">
                <a:avLst/>
              </a:prstGeom>
            </p:spPr>
          </p:pic>
        </p:grpSp>
        <p:sp>
          <p:nvSpPr>
            <p:cNvPr id="396" name="TextBox 395"/>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party to go to.docx</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Animal House Script.docx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Fundraising to save Brit…</a:t>
              </a:r>
            </a:p>
            <a:p>
              <a:pPr>
                <a:spcAft>
                  <a:spcPts val="800"/>
                </a:spcAft>
              </a:pPr>
              <a:r>
                <a:rPr lang="en-US" sz="700" dirty="0">
                  <a:latin typeface="Segoe UI" pitchFamily="34" charset="0"/>
                  <a:cs typeface="Segoe UI" pitchFamily="34" charset="0"/>
                </a:rPr>
                <a:t>Fundraising Deadlines.pptx</a:t>
              </a:r>
            </a:p>
          </p:txBody>
        </p:sp>
        <p:sp>
          <p:nvSpPr>
            <p:cNvPr id="397" name="Rectangle 396"/>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398" name="Rectangle 397"/>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6" name="Group 269"/>
            <p:cNvGrpSpPr/>
            <p:nvPr/>
          </p:nvGrpSpPr>
          <p:grpSpPr>
            <a:xfrm>
              <a:off x="10991119" y="3293397"/>
              <a:ext cx="107409" cy="101419"/>
              <a:chOff x="8731791" y="3293397"/>
              <a:chExt cx="107409" cy="101419"/>
            </a:xfrm>
          </p:grpSpPr>
          <p:sp>
            <p:nvSpPr>
              <p:cNvPr id="410" name="Rounded Rectangle 409"/>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11" name="Cross 410"/>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00" name="Rectangle 399"/>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01" name="Rectangle 400"/>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02" name="Rectangle 401"/>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03" name="Rectangle 402"/>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04" name="Rectangle 403"/>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7" name="Group 277"/>
            <p:cNvGrpSpPr/>
            <p:nvPr/>
          </p:nvGrpSpPr>
          <p:grpSpPr>
            <a:xfrm>
              <a:off x="9300136" y="2462361"/>
              <a:ext cx="1656784" cy="176463"/>
              <a:chOff x="7040808" y="2462361"/>
              <a:chExt cx="1656784" cy="176463"/>
            </a:xfrm>
          </p:grpSpPr>
          <p:sp>
            <p:nvSpPr>
              <p:cNvPr id="407" name="Rectangle 406"/>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08" name="Rectangle 407"/>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09" name="Picture 408" descr="glyphs.jpg"/>
              <p:cNvPicPr>
                <a:picLocks noChangeAspect="1"/>
              </p:cNvPicPr>
              <p:nvPr/>
            </p:nvPicPr>
            <p:blipFill>
              <a:blip r:embed="rId28"/>
              <a:srcRect l="45336" t="52046" r="51370" b="43862"/>
              <a:stretch>
                <a:fillRect/>
              </a:stretch>
            </p:blipFill>
            <p:spPr>
              <a:xfrm>
                <a:off x="8549640" y="2478403"/>
                <a:ext cx="134854" cy="152400"/>
              </a:xfrm>
              <a:prstGeom prst="rect">
                <a:avLst/>
              </a:prstGeom>
            </p:spPr>
          </p:pic>
        </p:grpSp>
        <p:sp>
          <p:nvSpPr>
            <p:cNvPr id="406" name="Rectangle 405"/>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8"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29"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0"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74" name="Rectangle 273"/>
          <p:cNvSpPr/>
          <p:nvPr/>
        </p:nvSpPr>
        <p:spPr>
          <a:xfrm>
            <a:off x="1981200" y="2895607"/>
            <a:ext cx="4686300" cy="500735"/>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9" name="Picture 308" descr="WSExplore0010 12-14-2007.png"/>
          <p:cNvPicPr>
            <a:picLocks noChangeAspect="1"/>
          </p:cNvPicPr>
          <p:nvPr/>
        </p:nvPicPr>
        <p:blipFill>
          <a:blip r:embed="rId6"/>
          <a:stretch>
            <a:fillRect/>
          </a:stretch>
        </p:blipFill>
        <p:spPr>
          <a:xfrm>
            <a:off x="2071187" y="2966963"/>
            <a:ext cx="104775" cy="104775"/>
          </a:xfrm>
          <a:prstGeom prst="rect">
            <a:avLst/>
          </a:prstGeom>
        </p:spPr>
      </p:pic>
      <p:graphicFrame>
        <p:nvGraphicFramePr>
          <p:cNvPr id="310" name="Table 309"/>
          <p:cNvGraphicFramePr>
            <a:graphicFrameLocks noGrp="1"/>
          </p:cNvGraphicFramePr>
          <p:nvPr/>
        </p:nvGraphicFramePr>
        <p:xfrm>
          <a:off x="2446746" y="2926416"/>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Deadlines.pptx</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311" name="Picture 310" descr="ppt16.png"/>
          <p:cNvPicPr>
            <a:picLocks noChangeAspect="1"/>
          </p:cNvPicPr>
          <p:nvPr/>
        </p:nvPicPr>
        <p:blipFill>
          <a:blip r:embed="rId9"/>
          <a:stretch>
            <a:fillRect/>
          </a:stretch>
        </p:blipFill>
        <p:spPr>
          <a:xfrm>
            <a:off x="2262776" y="2953898"/>
            <a:ext cx="126664" cy="126664"/>
          </a:xfrm>
          <a:prstGeom prst="rect">
            <a:avLst/>
          </a:prstGeom>
        </p:spPr>
      </p:pic>
      <p:grpSp>
        <p:nvGrpSpPr>
          <p:cNvPr id="131" name="Group 311"/>
          <p:cNvGrpSpPr/>
          <p:nvPr/>
        </p:nvGrpSpPr>
        <p:grpSpPr>
          <a:xfrm>
            <a:off x="4010030" y="2909897"/>
            <a:ext cx="1752600" cy="230832"/>
            <a:chOff x="3962400" y="3530600"/>
            <a:chExt cx="1752600" cy="230832"/>
          </a:xfrm>
        </p:grpSpPr>
        <p:grpSp>
          <p:nvGrpSpPr>
            <p:cNvPr id="132" name="Group 141"/>
            <p:cNvGrpSpPr/>
            <p:nvPr/>
          </p:nvGrpSpPr>
          <p:grpSpPr>
            <a:xfrm>
              <a:off x="3962400" y="3568700"/>
              <a:ext cx="1752600" cy="152400"/>
              <a:chOff x="3962400" y="3352800"/>
              <a:chExt cx="1752600" cy="152400"/>
            </a:xfrm>
          </p:grpSpPr>
          <p:sp>
            <p:nvSpPr>
              <p:cNvPr id="315" name="Rectangle 314"/>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316" name="Rectangle 315"/>
              <p:cNvSpPr/>
              <p:nvPr/>
            </p:nvSpPr>
            <p:spPr>
              <a:xfrm>
                <a:off x="3962400" y="3352800"/>
                <a:ext cx="1524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4" name="Rectangle 313"/>
            <p:cNvSpPr/>
            <p:nvPr/>
          </p:nvSpPr>
          <p:spPr>
            <a:xfrm>
              <a:off x="4647783" y="3530600"/>
              <a:ext cx="324127" cy="230832"/>
            </a:xfrm>
            <a:prstGeom prst="rect">
              <a:avLst/>
            </a:prstGeom>
          </p:spPr>
          <p:txBody>
            <a:bodyPr wrap="none">
              <a:spAutoFit/>
            </a:bodyPr>
            <a:lstStyle/>
            <a:p>
              <a:pPr algn="ctr"/>
              <a:r>
                <a:rPr lang="en-US" sz="900" dirty="0">
                  <a:solidFill>
                    <a:schemeClr val="bg1"/>
                  </a:solidFill>
                </a:rPr>
                <a:t>5%</a:t>
              </a:r>
            </a:p>
          </p:txBody>
        </p:sp>
      </p:grpSp>
      <p:sp>
        <p:nvSpPr>
          <p:cNvPr id="317" name="Rectangle 316"/>
          <p:cNvSpPr/>
          <p:nvPr/>
        </p:nvSpPr>
        <p:spPr>
          <a:xfrm>
            <a:off x="4162430" y="2947997"/>
            <a:ext cx="244470" cy="14701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317"/>
          <p:cNvGrpSpPr/>
          <p:nvPr/>
        </p:nvGrpSpPr>
        <p:grpSpPr>
          <a:xfrm>
            <a:off x="1913709" y="2318257"/>
            <a:ext cx="5772339" cy="222470"/>
            <a:chOff x="1913709" y="2318257"/>
            <a:chExt cx="5772339" cy="222470"/>
          </a:xfrm>
        </p:grpSpPr>
        <p:grpSp>
          <p:nvGrpSpPr>
            <p:cNvPr id="134" name="Group 288"/>
            <p:cNvGrpSpPr/>
            <p:nvPr/>
          </p:nvGrpSpPr>
          <p:grpSpPr>
            <a:xfrm>
              <a:off x="1913709" y="2318257"/>
              <a:ext cx="5772339" cy="222470"/>
              <a:chOff x="2063750" y="2469842"/>
              <a:chExt cx="5772339" cy="222470"/>
            </a:xfrm>
          </p:grpSpPr>
          <p:pic>
            <p:nvPicPr>
              <p:cNvPr id="323" name="Picture 322" descr="MSOL_Share_32.gif"/>
              <p:cNvPicPr>
                <a:picLocks noChangeAspect="1"/>
              </p:cNvPicPr>
              <p:nvPr/>
            </p:nvPicPr>
            <p:blipFill>
              <a:blip r:embed="rId2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24" name="Rectangle 323"/>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5" name="Rectangle 324"/>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26" name="Rectangle 32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27" name="Oval 326"/>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8" name="Rectangle 327"/>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9" name="Oval 328"/>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0" name="Rectangle 329"/>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31" name="Rectangle 330"/>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32" name="Oval 331"/>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3" name="Rectangle 332"/>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34" name="Oval 333"/>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5" name="Rectangle 334"/>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36" name="Oval 335"/>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35" name="Group 291"/>
            <p:cNvGrpSpPr/>
            <p:nvPr/>
          </p:nvGrpSpPr>
          <p:grpSpPr>
            <a:xfrm>
              <a:off x="6812876" y="2409828"/>
              <a:ext cx="49886" cy="57273"/>
              <a:chOff x="6964324" y="2563192"/>
              <a:chExt cx="49886" cy="57273"/>
            </a:xfrm>
          </p:grpSpPr>
          <p:sp>
            <p:nvSpPr>
              <p:cNvPr id="321" name="Chevron 320"/>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2" name="Chevron 321"/>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136" name="Group 336"/>
          <p:cNvGrpSpPr/>
          <p:nvPr/>
        </p:nvGrpSpPr>
        <p:grpSpPr>
          <a:xfrm>
            <a:off x="6285193" y="1874520"/>
            <a:ext cx="298874" cy="311331"/>
            <a:chOff x="6285193" y="1874520"/>
            <a:chExt cx="362182" cy="377278"/>
          </a:xfrm>
        </p:grpSpPr>
        <p:grpSp>
          <p:nvGrpSpPr>
            <p:cNvPr id="137" name="Group 184"/>
            <p:cNvGrpSpPr/>
            <p:nvPr/>
          </p:nvGrpSpPr>
          <p:grpSpPr>
            <a:xfrm>
              <a:off x="6294120" y="1874520"/>
              <a:ext cx="353255" cy="377278"/>
              <a:chOff x="2286000" y="1600200"/>
              <a:chExt cx="927523" cy="990600"/>
            </a:xfrm>
          </p:grpSpPr>
          <p:sp>
            <p:nvSpPr>
              <p:cNvPr id="340" name="Oval 339"/>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41" name="Picture 3" descr="\\eventsql\dvd27\Clip_Installer\DVD_ART\Artwork_Imagery\HARDWARE_IMAGERY\Illustration - Misc Hardware\Windows Vista Illustration Icons\Female User.png"/>
              <p:cNvPicPr>
                <a:picLocks noChangeAspect="1" noChangeArrowheads="1"/>
              </p:cNvPicPr>
              <p:nvPr/>
            </p:nvPicPr>
            <p:blipFill>
              <a:blip r:embed="rId30" cstate="print"/>
              <a:srcRect/>
              <a:stretch>
                <a:fillRect/>
              </a:stretch>
            </p:blipFill>
            <p:spPr bwMode="auto">
              <a:xfrm>
                <a:off x="2462302" y="1600200"/>
                <a:ext cx="751221" cy="777631"/>
              </a:xfrm>
              <a:prstGeom prst="rect">
                <a:avLst/>
              </a:prstGeom>
              <a:noFill/>
            </p:spPr>
          </p:pic>
        </p:grpSp>
        <p:pic>
          <p:nvPicPr>
            <p:cNvPr id="339" name="Picture 2" descr="\\eventsql\dvd27\Clip_Installer\DVD_ART\Artwork_Imagery\HARDWARE_IMAGERY\Illustration - Misc Hardware\Windows Vista Illustration Icons\Generic User.png"/>
            <p:cNvPicPr>
              <a:picLocks noChangeAspect="1" noChangeArrowheads="1"/>
            </p:cNvPicPr>
            <p:nvPr/>
          </p:nvPicPr>
          <p:blipFill>
            <a:blip r:embed="rId31" cstate="print"/>
            <a:srcRect/>
            <a:stretch>
              <a:fillRect/>
            </a:stretch>
          </p:blipFill>
          <p:spPr bwMode="auto">
            <a:xfrm>
              <a:off x="6285193" y="1942904"/>
              <a:ext cx="246579" cy="300081"/>
            </a:xfrm>
            <a:prstGeom prst="rect">
              <a:avLst/>
            </a:prstGeom>
            <a:noFill/>
          </p:spPr>
        </p:pic>
      </p:grpSp>
      <p:sp>
        <p:nvSpPr>
          <p:cNvPr id="342" name="Cross 341"/>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grpSp>
        <p:nvGrpSpPr>
          <p:cNvPr id="138" name="Group 342"/>
          <p:cNvGrpSpPr/>
          <p:nvPr/>
        </p:nvGrpSpPr>
        <p:grpSpPr>
          <a:xfrm>
            <a:off x="4010030" y="3127464"/>
            <a:ext cx="1752600" cy="230832"/>
            <a:chOff x="3962400" y="3530600"/>
            <a:chExt cx="1752600" cy="230832"/>
          </a:xfrm>
        </p:grpSpPr>
        <p:grpSp>
          <p:nvGrpSpPr>
            <p:cNvPr id="139" name="Group 141"/>
            <p:cNvGrpSpPr/>
            <p:nvPr/>
          </p:nvGrpSpPr>
          <p:grpSpPr>
            <a:xfrm>
              <a:off x="3962400" y="3568700"/>
              <a:ext cx="1752600" cy="152400"/>
              <a:chOff x="3962400" y="3352800"/>
              <a:chExt cx="1752600" cy="152400"/>
            </a:xfrm>
          </p:grpSpPr>
          <p:sp>
            <p:nvSpPr>
              <p:cNvPr id="346" name="Rectangle 345"/>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347" name="Rectangle 346"/>
              <p:cNvSpPr/>
              <p:nvPr/>
            </p:nvSpPr>
            <p:spPr>
              <a:xfrm>
                <a:off x="3962400" y="3352800"/>
                <a:ext cx="40957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5" name="Rectangle 344"/>
            <p:cNvSpPr/>
            <p:nvPr/>
          </p:nvSpPr>
          <p:spPr>
            <a:xfrm>
              <a:off x="4647783" y="3530600"/>
              <a:ext cx="381836" cy="230832"/>
            </a:xfrm>
            <a:prstGeom prst="rect">
              <a:avLst/>
            </a:prstGeom>
          </p:spPr>
          <p:txBody>
            <a:bodyPr wrap="none">
              <a:spAutoFit/>
            </a:bodyPr>
            <a:lstStyle/>
            <a:p>
              <a:pPr algn="ctr"/>
              <a:r>
                <a:rPr lang="en-US" sz="900" dirty="0">
                  <a:solidFill>
                    <a:schemeClr val="bg1"/>
                  </a:solidFill>
                </a:rPr>
                <a:t>40%</a:t>
              </a:r>
            </a:p>
          </p:txBody>
        </p:sp>
      </p:grpSp>
      <p:sp>
        <p:nvSpPr>
          <p:cNvPr id="348" name="Rectangle 347"/>
          <p:cNvSpPr/>
          <p:nvPr/>
        </p:nvSpPr>
        <p:spPr>
          <a:xfrm>
            <a:off x="4419600" y="3165564"/>
            <a:ext cx="339725" cy="14701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0" name="Picture 349" descr="ppt16.png"/>
          <p:cNvPicPr>
            <a:picLocks noChangeAspect="1"/>
          </p:cNvPicPr>
          <p:nvPr/>
        </p:nvPicPr>
        <p:blipFill>
          <a:blip r:embed="rId9"/>
          <a:stretch>
            <a:fillRect/>
          </a:stretch>
        </p:blipFill>
        <p:spPr>
          <a:xfrm>
            <a:off x="2262776" y="3165564"/>
            <a:ext cx="126664" cy="126664"/>
          </a:xfrm>
          <a:prstGeom prst="rect">
            <a:avLst/>
          </a:prstGeom>
        </p:spPr>
      </p:pic>
      <p:graphicFrame>
        <p:nvGraphicFramePr>
          <p:cNvPr id="352" name="Table 351"/>
          <p:cNvGraphicFramePr>
            <a:graphicFrameLocks noGrp="1"/>
          </p:cNvGraphicFramePr>
          <p:nvPr/>
        </p:nvGraphicFramePr>
        <p:xfrm>
          <a:off x="2446746" y="3113310"/>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to save Britney….</a:t>
                      </a: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pic>
        <p:nvPicPr>
          <p:cNvPr id="354" name="Picture 353" descr="WSExplore0010 12-14-2007.png"/>
          <p:cNvPicPr>
            <a:picLocks noChangeAspect="1"/>
          </p:cNvPicPr>
          <p:nvPr/>
        </p:nvPicPr>
        <p:blipFill>
          <a:blip r:embed="rId6"/>
          <a:stretch>
            <a:fillRect/>
          </a:stretch>
        </p:blipFill>
        <p:spPr>
          <a:xfrm>
            <a:off x="2071187" y="3178175"/>
            <a:ext cx="104775" cy="104775"/>
          </a:xfrm>
          <a:prstGeom prst="rect">
            <a:avLst/>
          </a:prstGeom>
        </p:spPr>
      </p:pic>
      <p:cxnSp>
        <p:nvCxnSpPr>
          <p:cNvPr id="279" name="Straight Connector 278"/>
          <p:cNvCxnSpPr/>
          <p:nvPr/>
        </p:nvCxnSpPr>
        <p:spPr>
          <a:xfrm rot="10800000">
            <a:off x="2057400" y="313055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2.5E-6 -0.04445 L 2.5E-6 0.03889 " pathEditMode="relative" rAng="0" ptsTypes="AA">
                                      <p:cBhvr>
                                        <p:cTn id="6" dur="700" fill="hold"/>
                                        <p:tgtEl>
                                          <p:spTgt spid="6"/>
                                        </p:tgtEl>
                                        <p:attrNameLst>
                                          <p:attrName>ppt_x</p:attrName>
                                          <p:attrName>ppt_y</p:attrName>
                                        </p:attrNameLst>
                                      </p:cBhvr>
                                      <p:rCtr x="0" y="42"/>
                                    </p:animMotion>
                                  </p:childTnLst>
                                </p:cTn>
                              </p:par>
                              <p:par>
                                <p:cTn id="7" presetID="12" presetClass="entr" presetSubtype="8" fill="hold" grpId="0" nodeType="withEffect">
                                  <p:stCondLst>
                                    <p:cond delay="0"/>
                                  </p:stCondLst>
                                  <p:childTnLst>
                                    <p:set>
                                      <p:cBhvr>
                                        <p:cTn id="8" dur="1" fill="hold">
                                          <p:stCondLst>
                                            <p:cond delay="0"/>
                                          </p:stCondLst>
                                        </p:cTn>
                                        <p:tgtEl>
                                          <p:spTgt spid="317"/>
                                        </p:tgtEl>
                                        <p:attrNameLst>
                                          <p:attrName>style.visibility</p:attrName>
                                        </p:attrNameLst>
                                      </p:cBhvr>
                                      <p:to>
                                        <p:strVal val="visible"/>
                                      </p:to>
                                    </p:set>
                                    <p:animEffect transition="in" filter="slide(fromLeft)">
                                      <p:cBhvr>
                                        <p:cTn id="9" dur="1000"/>
                                        <p:tgtEl>
                                          <p:spTgt spid="317"/>
                                        </p:tgtEl>
                                      </p:cBhvr>
                                    </p:animEffect>
                                  </p:childTnLst>
                                </p:cTn>
                              </p:par>
                              <p:par>
                                <p:cTn id="10" presetID="63" presetClass="path" presetSubtype="0" accel="50000" decel="50000" fill="hold" nodeType="withEffect">
                                  <p:stCondLst>
                                    <p:cond delay="0"/>
                                  </p:stCondLst>
                                  <p:childTnLst>
                                    <p:animMotion origin="layout" path="M 0 0  L 0.25 0  E" pathEditMode="relative" ptsTypes="">
                                      <p:cBhvr>
                                        <p:cTn id="11" dur="2000" fill="hold"/>
                                        <p:tgtEl>
                                          <p:spTgt spid="113"/>
                                        </p:tgtEl>
                                        <p:attrNameLst>
                                          <p:attrName>ppt_x</p:attrName>
                                          <p:attrName>ppt_y</p:attrName>
                                        </p:attrNameLst>
                                      </p:cBhvr>
                                    </p:animMotion>
                                  </p:childTnLst>
                                </p:cTn>
                              </p:par>
                              <p:par>
                                <p:cTn id="12" presetID="1" presetClass="emph" presetSubtype="2" repeatCount="indefinite" autoRev="1" fill="hold" nodeType="withEffect">
                                  <p:stCondLst>
                                    <p:cond delay="0"/>
                                  </p:stCondLst>
                                  <p:childTnLst>
                                    <p:animClr clrSpc="rgb" dir="cw">
                                      <p:cBhvr>
                                        <p:cTn id="13" dur="1000" fill="hold"/>
                                        <p:tgtEl>
                                          <p:spTgt spid="342"/>
                                        </p:tgtEl>
                                        <p:attrNameLst>
                                          <p:attrName>fillcolor</p:attrName>
                                        </p:attrNameLst>
                                      </p:cBhvr>
                                      <p:to>
                                        <a:srgbClr val="6AF50B"/>
                                      </p:to>
                                    </p:animClr>
                                    <p:set>
                                      <p:cBhvr>
                                        <p:cTn id="14" dur="1000" fill="hold"/>
                                        <p:tgtEl>
                                          <p:spTgt spid="342"/>
                                        </p:tgtEl>
                                        <p:attrNameLst>
                                          <p:attrName>fill.type</p:attrName>
                                        </p:attrNameLst>
                                      </p:cBhvr>
                                      <p:to>
                                        <p:strVal val="solid"/>
                                      </p:to>
                                    </p:set>
                                    <p:set>
                                      <p:cBhvr>
                                        <p:cTn id="15" dur="1000" fill="hold"/>
                                        <p:tgtEl>
                                          <p:spTgt spid="342"/>
                                        </p:tgtEl>
                                        <p:attrNameLst>
                                          <p:attrName>fill.on</p:attrName>
                                        </p:attrNameLst>
                                      </p:cBhvr>
                                      <p:to>
                                        <p:strVal val="true"/>
                                      </p:to>
                                    </p:set>
                                  </p:childTnLst>
                                </p:cTn>
                              </p:par>
                              <p:par>
                                <p:cTn id="16" presetID="12" presetClass="entr" presetSubtype="8" fill="hold" grpId="0" nodeType="withEffect">
                                  <p:stCondLst>
                                    <p:cond delay="0"/>
                                  </p:stCondLst>
                                  <p:childTnLst>
                                    <p:set>
                                      <p:cBhvr>
                                        <p:cTn id="17" dur="1" fill="hold">
                                          <p:stCondLst>
                                            <p:cond delay="0"/>
                                          </p:stCondLst>
                                        </p:cTn>
                                        <p:tgtEl>
                                          <p:spTgt spid="348"/>
                                        </p:tgtEl>
                                        <p:attrNameLst>
                                          <p:attrName>style.visibility</p:attrName>
                                        </p:attrNameLst>
                                      </p:cBhvr>
                                      <p:to>
                                        <p:strVal val="visible"/>
                                      </p:to>
                                    </p:set>
                                    <p:animEffect transition="in" filter="slide(fromLeft)">
                                      <p:cBhvr>
                                        <p:cTn id="18" dur="1000"/>
                                        <p:tgtEl>
                                          <p:spTgt spid="3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 grpId="0" animBg="1"/>
      <p:bldP spid="348"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437709"/>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274322"/>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180909"/>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281749"/>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4"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6"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7"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239" name="Group 329"/>
          <p:cNvGrpSpPr/>
          <p:nvPr/>
        </p:nvGrpSpPr>
        <p:grpSpPr>
          <a:xfrm>
            <a:off x="1828800" y="2538422"/>
            <a:ext cx="5478780" cy="482398"/>
            <a:chOff x="1828800" y="2842260"/>
            <a:chExt cx="5410200" cy="482398"/>
          </a:xfrm>
        </p:grpSpPr>
        <p:grpSp>
          <p:nvGrpSpPr>
            <p:cNvPr id="242" name="Group 327"/>
            <p:cNvGrpSpPr/>
            <p:nvPr/>
          </p:nvGrpSpPr>
          <p:grpSpPr>
            <a:xfrm>
              <a:off x="1828800" y="2895600"/>
              <a:ext cx="5402580" cy="429058"/>
              <a:chOff x="1828800" y="2895600"/>
              <a:chExt cx="5402580" cy="429058"/>
            </a:xfrm>
          </p:grpSpPr>
          <p:grpSp>
            <p:nvGrpSpPr>
              <p:cNvPr id="24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5" name="Group 326"/>
              <p:cNvGrpSpPr/>
              <p:nvPr/>
            </p:nvGrpSpPr>
            <p:grpSpPr>
              <a:xfrm>
                <a:off x="1851025" y="2895600"/>
                <a:ext cx="5380355" cy="200055"/>
                <a:chOff x="1851025" y="2895600"/>
                <a:chExt cx="5380355" cy="200055"/>
              </a:xfrm>
            </p:grpSpPr>
            <p:grpSp>
              <p:nvGrpSpPr>
                <p:cNvPr id="44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4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0"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452"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45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4"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74" name="Rectangle 273"/>
          <p:cNvSpPr/>
          <p:nvPr/>
        </p:nvSpPr>
        <p:spPr>
          <a:xfrm>
            <a:off x="1981200" y="2895607"/>
            <a:ext cx="4686300" cy="500735"/>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9" name="Picture 308" descr="WSExplore0010 12-14-2007.png"/>
          <p:cNvPicPr>
            <a:picLocks noChangeAspect="1"/>
          </p:cNvPicPr>
          <p:nvPr/>
        </p:nvPicPr>
        <p:blipFill>
          <a:blip r:embed="rId6"/>
          <a:stretch>
            <a:fillRect/>
          </a:stretch>
        </p:blipFill>
        <p:spPr>
          <a:xfrm>
            <a:off x="2071187" y="2966963"/>
            <a:ext cx="104775" cy="104775"/>
          </a:xfrm>
          <a:prstGeom prst="rect">
            <a:avLst/>
          </a:prstGeom>
        </p:spPr>
      </p:pic>
      <p:graphicFrame>
        <p:nvGraphicFramePr>
          <p:cNvPr id="310" name="Table 309"/>
          <p:cNvGraphicFramePr>
            <a:graphicFrameLocks noGrp="1"/>
          </p:cNvGraphicFramePr>
          <p:nvPr/>
        </p:nvGraphicFramePr>
        <p:xfrm>
          <a:off x="2446746" y="2926416"/>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Deadlines.pptx</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311" name="Picture 310" descr="ppt16.png"/>
          <p:cNvPicPr>
            <a:picLocks noChangeAspect="1"/>
          </p:cNvPicPr>
          <p:nvPr/>
        </p:nvPicPr>
        <p:blipFill>
          <a:blip r:embed="rId9"/>
          <a:stretch>
            <a:fillRect/>
          </a:stretch>
        </p:blipFill>
        <p:spPr>
          <a:xfrm>
            <a:off x="2262776" y="2953898"/>
            <a:ext cx="126664" cy="126664"/>
          </a:xfrm>
          <a:prstGeom prst="rect">
            <a:avLst/>
          </a:prstGeom>
        </p:spPr>
      </p:pic>
      <p:sp>
        <p:nvSpPr>
          <p:cNvPr id="317" name="Rectangle 316"/>
          <p:cNvSpPr/>
          <p:nvPr/>
        </p:nvSpPr>
        <p:spPr>
          <a:xfrm>
            <a:off x="4403724" y="2951172"/>
            <a:ext cx="701675" cy="14701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5" name="Group 317"/>
          <p:cNvGrpSpPr/>
          <p:nvPr/>
        </p:nvGrpSpPr>
        <p:grpSpPr>
          <a:xfrm>
            <a:off x="1913709" y="2318257"/>
            <a:ext cx="5772339" cy="222470"/>
            <a:chOff x="1913709" y="2318257"/>
            <a:chExt cx="5772339" cy="222470"/>
          </a:xfrm>
        </p:grpSpPr>
        <p:grpSp>
          <p:nvGrpSpPr>
            <p:cNvPr id="456" name="Group 288"/>
            <p:cNvGrpSpPr/>
            <p:nvPr/>
          </p:nvGrpSpPr>
          <p:grpSpPr>
            <a:xfrm>
              <a:off x="1913709" y="2318257"/>
              <a:ext cx="5772339" cy="222470"/>
              <a:chOff x="2063750" y="2469842"/>
              <a:chExt cx="5772339" cy="222470"/>
            </a:xfrm>
          </p:grpSpPr>
          <p:pic>
            <p:nvPicPr>
              <p:cNvPr id="323" name="Picture 322" descr="MSOL_Share_32.gif"/>
              <p:cNvPicPr>
                <a:picLocks noChangeAspect="1"/>
              </p:cNvPicPr>
              <p:nvPr/>
            </p:nvPicPr>
            <p:blipFill>
              <a:blip r:embed="rId1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24" name="Rectangle 323"/>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5" name="Rectangle 324"/>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26" name="Rectangle 32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27" name="Oval 326"/>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8" name="Rectangle 327"/>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9" name="Oval 328"/>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0" name="Rectangle 329"/>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31" name="Rectangle 330"/>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32" name="Oval 331"/>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3" name="Rectangle 332"/>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34" name="Oval 333"/>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5" name="Rectangle 334"/>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36" name="Oval 335"/>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457" name="Group 291"/>
            <p:cNvGrpSpPr/>
            <p:nvPr/>
          </p:nvGrpSpPr>
          <p:grpSpPr>
            <a:xfrm>
              <a:off x="6812876" y="2409828"/>
              <a:ext cx="49886" cy="57273"/>
              <a:chOff x="6964324" y="2563192"/>
              <a:chExt cx="49886" cy="57273"/>
            </a:xfrm>
          </p:grpSpPr>
          <p:sp>
            <p:nvSpPr>
              <p:cNvPr id="321" name="Chevron 320"/>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2" name="Chevron 321"/>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458" name="Group 336"/>
          <p:cNvGrpSpPr/>
          <p:nvPr/>
        </p:nvGrpSpPr>
        <p:grpSpPr>
          <a:xfrm>
            <a:off x="6285193" y="1874520"/>
            <a:ext cx="298874" cy="311331"/>
            <a:chOff x="6285193" y="1874520"/>
            <a:chExt cx="362182" cy="377278"/>
          </a:xfrm>
        </p:grpSpPr>
        <p:grpSp>
          <p:nvGrpSpPr>
            <p:cNvPr id="460" name="Group 184"/>
            <p:cNvGrpSpPr/>
            <p:nvPr/>
          </p:nvGrpSpPr>
          <p:grpSpPr>
            <a:xfrm>
              <a:off x="6294120" y="1874520"/>
              <a:ext cx="353255" cy="377278"/>
              <a:chOff x="2286000" y="1600200"/>
              <a:chExt cx="927523" cy="990600"/>
            </a:xfrm>
          </p:grpSpPr>
          <p:sp>
            <p:nvSpPr>
              <p:cNvPr id="340" name="Oval 339"/>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41"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339"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342" name="Cross 341"/>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348" name="Rectangle 347"/>
          <p:cNvSpPr/>
          <p:nvPr/>
        </p:nvSpPr>
        <p:spPr>
          <a:xfrm>
            <a:off x="4724400" y="3165564"/>
            <a:ext cx="609600" cy="14701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0" name="Picture 349" descr="ppt16.png"/>
          <p:cNvPicPr>
            <a:picLocks noChangeAspect="1"/>
          </p:cNvPicPr>
          <p:nvPr/>
        </p:nvPicPr>
        <p:blipFill>
          <a:blip r:embed="rId9"/>
          <a:stretch>
            <a:fillRect/>
          </a:stretch>
        </p:blipFill>
        <p:spPr>
          <a:xfrm>
            <a:off x="2262776" y="3165564"/>
            <a:ext cx="126664" cy="126664"/>
          </a:xfrm>
          <a:prstGeom prst="rect">
            <a:avLst/>
          </a:prstGeom>
        </p:spPr>
      </p:pic>
      <p:grpSp>
        <p:nvGrpSpPr>
          <p:cNvPr id="463" name="Group 342"/>
          <p:cNvGrpSpPr/>
          <p:nvPr/>
        </p:nvGrpSpPr>
        <p:grpSpPr>
          <a:xfrm>
            <a:off x="4010030" y="3127464"/>
            <a:ext cx="1752600" cy="230832"/>
            <a:chOff x="3962400" y="3530600"/>
            <a:chExt cx="1752600" cy="230832"/>
          </a:xfrm>
        </p:grpSpPr>
        <p:grpSp>
          <p:nvGrpSpPr>
            <p:cNvPr id="469" name="Group 141"/>
            <p:cNvGrpSpPr/>
            <p:nvPr/>
          </p:nvGrpSpPr>
          <p:grpSpPr>
            <a:xfrm>
              <a:off x="3962400" y="3568700"/>
              <a:ext cx="1752600" cy="152400"/>
              <a:chOff x="3962400" y="3352800"/>
              <a:chExt cx="1752600" cy="152400"/>
            </a:xfrm>
          </p:grpSpPr>
          <p:sp>
            <p:nvSpPr>
              <p:cNvPr id="280" name="Rectangle 279"/>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81" name="Rectangle 280"/>
              <p:cNvSpPr/>
              <p:nvPr/>
            </p:nvSpPr>
            <p:spPr>
              <a:xfrm>
                <a:off x="3962400" y="3352800"/>
                <a:ext cx="71437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9" name="Rectangle 278"/>
            <p:cNvSpPr/>
            <p:nvPr/>
          </p:nvSpPr>
          <p:spPr>
            <a:xfrm>
              <a:off x="4647783" y="3530600"/>
              <a:ext cx="381836" cy="230832"/>
            </a:xfrm>
            <a:prstGeom prst="rect">
              <a:avLst/>
            </a:prstGeom>
          </p:spPr>
          <p:txBody>
            <a:bodyPr wrap="none">
              <a:spAutoFit/>
            </a:bodyPr>
            <a:lstStyle/>
            <a:p>
              <a:pPr algn="ctr"/>
              <a:r>
                <a:rPr lang="en-US" sz="900" dirty="0">
                  <a:solidFill>
                    <a:schemeClr val="bg1"/>
                  </a:solidFill>
                </a:rPr>
                <a:t>70%</a:t>
              </a:r>
            </a:p>
          </p:txBody>
        </p:sp>
      </p:grpSp>
      <p:grpSp>
        <p:nvGrpSpPr>
          <p:cNvPr id="470" name="Group 311"/>
          <p:cNvGrpSpPr/>
          <p:nvPr/>
        </p:nvGrpSpPr>
        <p:grpSpPr>
          <a:xfrm>
            <a:off x="4010030" y="2909897"/>
            <a:ext cx="1752600" cy="230832"/>
            <a:chOff x="3962400" y="3530600"/>
            <a:chExt cx="1752600" cy="230832"/>
          </a:xfrm>
        </p:grpSpPr>
        <p:grpSp>
          <p:nvGrpSpPr>
            <p:cNvPr id="471" name="Group 141"/>
            <p:cNvGrpSpPr/>
            <p:nvPr/>
          </p:nvGrpSpPr>
          <p:grpSpPr>
            <a:xfrm>
              <a:off x="3962400" y="3568700"/>
              <a:ext cx="1752600" cy="153978"/>
              <a:chOff x="3962400" y="3352800"/>
              <a:chExt cx="1752600" cy="153978"/>
            </a:xfrm>
          </p:grpSpPr>
          <p:sp>
            <p:nvSpPr>
              <p:cNvPr id="285" name="Rectangle 284"/>
              <p:cNvSpPr/>
              <p:nvPr/>
            </p:nvSpPr>
            <p:spPr>
              <a:xfrm>
                <a:off x="3962400" y="3354378"/>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86" name="Rectangle 285"/>
              <p:cNvSpPr/>
              <p:nvPr/>
            </p:nvSpPr>
            <p:spPr>
              <a:xfrm>
                <a:off x="3962400" y="3352800"/>
                <a:ext cx="393695"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4" name="Rectangle 283"/>
            <p:cNvSpPr/>
            <p:nvPr/>
          </p:nvSpPr>
          <p:spPr>
            <a:xfrm>
              <a:off x="4647783" y="3530600"/>
              <a:ext cx="381836" cy="230832"/>
            </a:xfrm>
            <a:prstGeom prst="rect">
              <a:avLst/>
            </a:prstGeom>
          </p:spPr>
          <p:txBody>
            <a:bodyPr wrap="none">
              <a:spAutoFit/>
            </a:bodyPr>
            <a:lstStyle/>
            <a:p>
              <a:pPr algn="ctr"/>
              <a:r>
                <a:rPr lang="en-US" sz="900" dirty="0">
                  <a:solidFill>
                    <a:schemeClr val="bg1"/>
                  </a:solidFill>
                </a:rPr>
                <a:t>55%</a:t>
              </a:r>
            </a:p>
          </p:txBody>
        </p:sp>
      </p:grpSp>
      <p:graphicFrame>
        <p:nvGraphicFramePr>
          <p:cNvPr id="288" name="Table 287"/>
          <p:cNvGraphicFramePr>
            <a:graphicFrameLocks noGrp="1"/>
          </p:cNvGraphicFramePr>
          <p:nvPr/>
        </p:nvGraphicFramePr>
        <p:xfrm>
          <a:off x="2446746" y="3113310"/>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to save Britney….</a:t>
                      </a: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pic>
        <p:nvPicPr>
          <p:cNvPr id="290" name="Picture 289" descr="WSExplore0010 12-14-2007.png"/>
          <p:cNvPicPr>
            <a:picLocks noChangeAspect="1"/>
          </p:cNvPicPr>
          <p:nvPr/>
        </p:nvPicPr>
        <p:blipFill>
          <a:blip r:embed="rId6"/>
          <a:stretch>
            <a:fillRect/>
          </a:stretch>
        </p:blipFill>
        <p:spPr>
          <a:xfrm>
            <a:off x="2071187" y="3178175"/>
            <a:ext cx="104775" cy="104775"/>
          </a:xfrm>
          <a:prstGeom prst="rect">
            <a:avLst/>
          </a:prstGeom>
        </p:spPr>
      </p:pic>
      <p:cxnSp>
        <p:nvCxnSpPr>
          <p:cNvPr id="211" name="Straight Connector 210"/>
          <p:cNvCxnSpPr/>
          <p:nvPr/>
        </p:nvCxnSpPr>
        <p:spPr>
          <a:xfrm rot="10800000">
            <a:off x="2057400" y="313055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317"/>
                                        </p:tgtEl>
                                        <p:attrNameLst>
                                          <p:attrName>style.visibility</p:attrName>
                                        </p:attrNameLst>
                                      </p:cBhvr>
                                      <p:to>
                                        <p:strVal val="visible"/>
                                      </p:to>
                                    </p:set>
                                    <p:animEffect transition="in" filter="slide(fromLeft)">
                                      <p:cBhvr>
                                        <p:cTn id="7" dur="1000"/>
                                        <p:tgtEl>
                                          <p:spTgt spid="317"/>
                                        </p:tgtEl>
                                      </p:cBhvr>
                                    </p:animEffect>
                                  </p:childTnLst>
                                </p:cTn>
                              </p:par>
                              <p:par>
                                <p:cTn id="8" presetID="1" presetClass="emph" presetSubtype="2" repeatCount="indefinite" autoRev="1" fill="hold" nodeType="withEffect">
                                  <p:stCondLst>
                                    <p:cond delay="0"/>
                                  </p:stCondLst>
                                  <p:childTnLst>
                                    <p:animClr clrSpc="rgb" dir="cw">
                                      <p:cBhvr>
                                        <p:cTn id="9" dur="1000" fill="hold"/>
                                        <p:tgtEl>
                                          <p:spTgt spid="342"/>
                                        </p:tgtEl>
                                        <p:attrNameLst>
                                          <p:attrName>fillcolor</p:attrName>
                                        </p:attrNameLst>
                                      </p:cBhvr>
                                      <p:to>
                                        <a:srgbClr val="6AF50B"/>
                                      </p:to>
                                    </p:animClr>
                                    <p:set>
                                      <p:cBhvr>
                                        <p:cTn id="10" dur="1000" fill="hold"/>
                                        <p:tgtEl>
                                          <p:spTgt spid="342"/>
                                        </p:tgtEl>
                                        <p:attrNameLst>
                                          <p:attrName>fill.type</p:attrName>
                                        </p:attrNameLst>
                                      </p:cBhvr>
                                      <p:to>
                                        <p:strVal val="solid"/>
                                      </p:to>
                                    </p:set>
                                    <p:set>
                                      <p:cBhvr>
                                        <p:cTn id="11" dur="1000" fill="hold"/>
                                        <p:tgtEl>
                                          <p:spTgt spid="342"/>
                                        </p:tgtEl>
                                        <p:attrNameLst>
                                          <p:attrName>fill.on</p:attrName>
                                        </p:attrNameLst>
                                      </p:cBhvr>
                                      <p:to>
                                        <p:strVal val="true"/>
                                      </p:to>
                                    </p:set>
                                  </p:childTnLst>
                                </p:cTn>
                              </p:par>
                              <p:par>
                                <p:cTn id="12" presetID="12" presetClass="entr" presetSubtype="8" fill="hold" grpId="0" nodeType="withEffect">
                                  <p:stCondLst>
                                    <p:cond delay="0"/>
                                  </p:stCondLst>
                                  <p:childTnLst>
                                    <p:set>
                                      <p:cBhvr>
                                        <p:cTn id="13" dur="1" fill="hold">
                                          <p:stCondLst>
                                            <p:cond delay="0"/>
                                          </p:stCondLst>
                                        </p:cTn>
                                        <p:tgtEl>
                                          <p:spTgt spid="348"/>
                                        </p:tgtEl>
                                        <p:attrNameLst>
                                          <p:attrName>style.visibility</p:attrName>
                                        </p:attrNameLst>
                                      </p:cBhvr>
                                      <p:to>
                                        <p:strVal val="visible"/>
                                      </p:to>
                                    </p:set>
                                    <p:animEffect transition="in" filter="slide(fromLeft)">
                                      <p:cBhvr>
                                        <p:cTn id="14" dur="1000"/>
                                        <p:tgtEl>
                                          <p:spTgt spid="3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 grpId="0" animBg="1"/>
      <p:bldP spid="348"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437709"/>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274322"/>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180909"/>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281749"/>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4"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6"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7"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239" name="Group 329"/>
          <p:cNvGrpSpPr/>
          <p:nvPr/>
        </p:nvGrpSpPr>
        <p:grpSpPr>
          <a:xfrm>
            <a:off x="1828800" y="2538422"/>
            <a:ext cx="5478780" cy="482398"/>
            <a:chOff x="1828800" y="2842260"/>
            <a:chExt cx="5410200" cy="482398"/>
          </a:xfrm>
        </p:grpSpPr>
        <p:grpSp>
          <p:nvGrpSpPr>
            <p:cNvPr id="242" name="Group 327"/>
            <p:cNvGrpSpPr/>
            <p:nvPr/>
          </p:nvGrpSpPr>
          <p:grpSpPr>
            <a:xfrm>
              <a:off x="1828800" y="2895600"/>
              <a:ext cx="5402580" cy="429058"/>
              <a:chOff x="1828800" y="2895600"/>
              <a:chExt cx="5402580" cy="429058"/>
            </a:xfrm>
          </p:grpSpPr>
          <p:grpSp>
            <p:nvGrpSpPr>
              <p:cNvPr id="24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5" name="Group 326"/>
              <p:cNvGrpSpPr/>
              <p:nvPr/>
            </p:nvGrpSpPr>
            <p:grpSpPr>
              <a:xfrm>
                <a:off x="1851025" y="2895600"/>
                <a:ext cx="5380355" cy="200055"/>
                <a:chOff x="1851025" y="2895600"/>
                <a:chExt cx="5380355" cy="200055"/>
              </a:xfrm>
            </p:grpSpPr>
            <p:grpSp>
              <p:nvGrpSpPr>
                <p:cNvPr id="44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4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0"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452"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45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4"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74" name="Rectangle 273"/>
          <p:cNvSpPr/>
          <p:nvPr/>
        </p:nvSpPr>
        <p:spPr>
          <a:xfrm>
            <a:off x="1981200" y="2895607"/>
            <a:ext cx="4686300" cy="500735"/>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9" name="Picture 308" descr="WSExplore0010 12-14-2007.png"/>
          <p:cNvPicPr>
            <a:picLocks noChangeAspect="1"/>
          </p:cNvPicPr>
          <p:nvPr/>
        </p:nvPicPr>
        <p:blipFill>
          <a:blip r:embed="rId6"/>
          <a:stretch>
            <a:fillRect/>
          </a:stretch>
        </p:blipFill>
        <p:spPr>
          <a:xfrm>
            <a:off x="2071187" y="2966963"/>
            <a:ext cx="104775" cy="104775"/>
          </a:xfrm>
          <a:prstGeom prst="rect">
            <a:avLst/>
          </a:prstGeom>
        </p:spPr>
      </p:pic>
      <p:graphicFrame>
        <p:nvGraphicFramePr>
          <p:cNvPr id="310" name="Table 309"/>
          <p:cNvGraphicFramePr>
            <a:graphicFrameLocks noGrp="1"/>
          </p:cNvGraphicFramePr>
          <p:nvPr/>
        </p:nvGraphicFramePr>
        <p:xfrm>
          <a:off x="2446746" y="2926416"/>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Deadlines.pptx</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311" name="Picture 310" descr="ppt16.png"/>
          <p:cNvPicPr>
            <a:picLocks noChangeAspect="1"/>
          </p:cNvPicPr>
          <p:nvPr/>
        </p:nvPicPr>
        <p:blipFill>
          <a:blip r:embed="rId9"/>
          <a:stretch>
            <a:fillRect/>
          </a:stretch>
        </p:blipFill>
        <p:spPr>
          <a:xfrm>
            <a:off x="2262776" y="2953898"/>
            <a:ext cx="126664" cy="126664"/>
          </a:xfrm>
          <a:prstGeom prst="rect">
            <a:avLst/>
          </a:prstGeom>
        </p:spPr>
      </p:pic>
      <p:grpSp>
        <p:nvGrpSpPr>
          <p:cNvPr id="455" name="Group 317"/>
          <p:cNvGrpSpPr/>
          <p:nvPr/>
        </p:nvGrpSpPr>
        <p:grpSpPr>
          <a:xfrm>
            <a:off x="1913709" y="2318257"/>
            <a:ext cx="5772339" cy="222470"/>
            <a:chOff x="1913709" y="2318257"/>
            <a:chExt cx="5772339" cy="222470"/>
          </a:xfrm>
        </p:grpSpPr>
        <p:grpSp>
          <p:nvGrpSpPr>
            <p:cNvPr id="456" name="Group 288"/>
            <p:cNvGrpSpPr/>
            <p:nvPr/>
          </p:nvGrpSpPr>
          <p:grpSpPr>
            <a:xfrm>
              <a:off x="1913709" y="2318257"/>
              <a:ext cx="5772339" cy="222470"/>
              <a:chOff x="2063750" y="2469842"/>
              <a:chExt cx="5772339" cy="222470"/>
            </a:xfrm>
          </p:grpSpPr>
          <p:pic>
            <p:nvPicPr>
              <p:cNvPr id="323" name="Picture 322" descr="MSOL_Share_32.gif"/>
              <p:cNvPicPr>
                <a:picLocks noChangeAspect="1"/>
              </p:cNvPicPr>
              <p:nvPr/>
            </p:nvPicPr>
            <p:blipFill>
              <a:blip r:embed="rId1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24" name="Rectangle 323"/>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5" name="Rectangle 324"/>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26" name="Rectangle 32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27" name="Oval 326"/>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8" name="Rectangle 327"/>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9" name="Oval 328"/>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0" name="Rectangle 329"/>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31" name="Rectangle 330"/>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32" name="Oval 331"/>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3" name="Rectangle 332"/>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34" name="Oval 333"/>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5" name="Rectangle 334"/>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36" name="Oval 335"/>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457" name="Group 291"/>
            <p:cNvGrpSpPr/>
            <p:nvPr/>
          </p:nvGrpSpPr>
          <p:grpSpPr>
            <a:xfrm>
              <a:off x="6812876" y="2409828"/>
              <a:ext cx="49886" cy="57273"/>
              <a:chOff x="6964324" y="2563192"/>
              <a:chExt cx="49886" cy="57273"/>
            </a:xfrm>
          </p:grpSpPr>
          <p:sp>
            <p:nvSpPr>
              <p:cNvPr id="321" name="Chevron 320"/>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2" name="Chevron 321"/>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458" name="Group 336"/>
          <p:cNvGrpSpPr/>
          <p:nvPr/>
        </p:nvGrpSpPr>
        <p:grpSpPr>
          <a:xfrm>
            <a:off x="6285193" y="1874520"/>
            <a:ext cx="298874" cy="311331"/>
            <a:chOff x="6285193" y="1874520"/>
            <a:chExt cx="362182" cy="377278"/>
          </a:xfrm>
        </p:grpSpPr>
        <p:grpSp>
          <p:nvGrpSpPr>
            <p:cNvPr id="460" name="Group 184"/>
            <p:cNvGrpSpPr/>
            <p:nvPr/>
          </p:nvGrpSpPr>
          <p:grpSpPr>
            <a:xfrm>
              <a:off x="6294120" y="1874520"/>
              <a:ext cx="353255" cy="377278"/>
              <a:chOff x="2286000" y="1600200"/>
              <a:chExt cx="927523" cy="990600"/>
            </a:xfrm>
          </p:grpSpPr>
          <p:sp>
            <p:nvSpPr>
              <p:cNvPr id="340" name="Oval 339"/>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41"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339"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342" name="Cross 341"/>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79" name="Rectangle 278"/>
          <p:cNvSpPr/>
          <p:nvPr/>
        </p:nvSpPr>
        <p:spPr>
          <a:xfrm>
            <a:off x="4695413" y="3127464"/>
            <a:ext cx="439543" cy="230832"/>
          </a:xfrm>
          <a:prstGeom prst="rect">
            <a:avLst/>
          </a:prstGeom>
        </p:spPr>
        <p:txBody>
          <a:bodyPr wrap="none">
            <a:spAutoFit/>
          </a:bodyPr>
          <a:lstStyle/>
          <a:p>
            <a:pPr algn="ctr"/>
            <a:r>
              <a:rPr lang="en-US" sz="900" dirty="0">
                <a:solidFill>
                  <a:schemeClr val="bg1"/>
                </a:solidFill>
              </a:rPr>
              <a:t>100%</a:t>
            </a:r>
          </a:p>
        </p:txBody>
      </p:sp>
      <p:pic>
        <p:nvPicPr>
          <p:cNvPr id="350" name="Picture 349" descr="ppt16.png"/>
          <p:cNvPicPr>
            <a:picLocks noChangeAspect="1"/>
          </p:cNvPicPr>
          <p:nvPr/>
        </p:nvPicPr>
        <p:blipFill>
          <a:blip r:embed="rId9"/>
          <a:stretch>
            <a:fillRect/>
          </a:stretch>
        </p:blipFill>
        <p:spPr>
          <a:xfrm>
            <a:off x="2262776" y="3165564"/>
            <a:ext cx="126664" cy="126664"/>
          </a:xfrm>
          <a:prstGeom prst="rect">
            <a:avLst/>
          </a:prstGeom>
        </p:spPr>
      </p:pic>
      <p:sp>
        <p:nvSpPr>
          <p:cNvPr id="277" name="Rectangle 276"/>
          <p:cNvSpPr/>
          <p:nvPr/>
        </p:nvSpPr>
        <p:spPr>
          <a:xfrm>
            <a:off x="5334000" y="3165564"/>
            <a:ext cx="422275" cy="14701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Rectangle 277"/>
          <p:cNvSpPr/>
          <p:nvPr/>
        </p:nvSpPr>
        <p:spPr>
          <a:xfrm>
            <a:off x="4010030" y="3165564"/>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88" name="Rectangle 287"/>
          <p:cNvSpPr/>
          <p:nvPr/>
        </p:nvSpPr>
        <p:spPr>
          <a:xfrm>
            <a:off x="4695413" y="3127464"/>
            <a:ext cx="439544" cy="230832"/>
          </a:xfrm>
          <a:prstGeom prst="rect">
            <a:avLst/>
          </a:prstGeom>
        </p:spPr>
        <p:txBody>
          <a:bodyPr wrap="none">
            <a:spAutoFit/>
          </a:bodyPr>
          <a:lstStyle/>
          <a:p>
            <a:pPr algn="ctr"/>
            <a:r>
              <a:rPr lang="en-US" sz="900" dirty="0">
                <a:solidFill>
                  <a:schemeClr val="bg1"/>
                </a:solidFill>
              </a:rPr>
              <a:t>100%</a:t>
            </a:r>
          </a:p>
        </p:txBody>
      </p:sp>
      <p:sp>
        <p:nvSpPr>
          <p:cNvPr id="290" name="Rectangle 289"/>
          <p:cNvSpPr/>
          <p:nvPr/>
        </p:nvSpPr>
        <p:spPr>
          <a:xfrm>
            <a:off x="4010025" y="295275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91" name="Rectangle 290"/>
          <p:cNvSpPr/>
          <p:nvPr/>
        </p:nvSpPr>
        <p:spPr>
          <a:xfrm>
            <a:off x="5305424" y="2949575"/>
            <a:ext cx="257175" cy="149225"/>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3" name="Group 141"/>
          <p:cNvGrpSpPr/>
          <p:nvPr/>
        </p:nvGrpSpPr>
        <p:grpSpPr>
          <a:xfrm>
            <a:off x="4010029" y="2947997"/>
            <a:ext cx="1323971" cy="369878"/>
            <a:chOff x="3962399" y="3352800"/>
            <a:chExt cx="1323971" cy="369878"/>
          </a:xfrm>
        </p:grpSpPr>
        <p:sp>
          <p:nvSpPr>
            <p:cNvPr id="294" name="Rectangle 293"/>
            <p:cNvSpPr/>
            <p:nvPr/>
          </p:nvSpPr>
          <p:spPr>
            <a:xfrm>
              <a:off x="3962399" y="3352800"/>
              <a:ext cx="1295396"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Rectangle 294"/>
            <p:cNvSpPr/>
            <p:nvPr/>
          </p:nvSpPr>
          <p:spPr>
            <a:xfrm>
              <a:off x="3962400" y="3570278"/>
              <a:ext cx="132397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6" name="Rectangle 295"/>
          <p:cNvSpPr/>
          <p:nvPr/>
        </p:nvSpPr>
        <p:spPr>
          <a:xfrm>
            <a:off x="4695413" y="2909897"/>
            <a:ext cx="381836" cy="230832"/>
          </a:xfrm>
          <a:prstGeom prst="rect">
            <a:avLst/>
          </a:prstGeom>
        </p:spPr>
        <p:txBody>
          <a:bodyPr wrap="none">
            <a:spAutoFit/>
          </a:bodyPr>
          <a:lstStyle/>
          <a:p>
            <a:pPr algn="ctr"/>
            <a:r>
              <a:rPr lang="en-US" sz="900" dirty="0">
                <a:solidFill>
                  <a:schemeClr val="bg1"/>
                </a:solidFill>
              </a:rPr>
              <a:t>75%</a:t>
            </a:r>
          </a:p>
        </p:txBody>
      </p:sp>
      <p:sp>
        <p:nvSpPr>
          <p:cNvPr id="297" name="Rectangle 296"/>
          <p:cNvSpPr/>
          <p:nvPr/>
        </p:nvSpPr>
        <p:spPr>
          <a:xfrm>
            <a:off x="4695413" y="3124200"/>
            <a:ext cx="439544" cy="230832"/>
          </a:xfrm>
          <a:prstGeom prst="rect">
            <a:avLst/>
          </a:prstGeom>
        </p:spPr>
        <p:txBody>
          <a:bodyPr wrap="none">
            <a:spAutoFit/>
          </a:bodyPr>
          <a:lstStyle/>
          <a:p>
            <a:pPr algn="ctr"/>
            <a:r>
              <a:rPr lang="en-US" sz="900" dirty="0">
                <a:solidFill>
                  <a:schemeClr val="bg1"/>
                </a:solidFill>
              </a:rPr>
              <a:t>100%</a:t>
            </a:r>
          </a:p>
        </p:txBody>
      </p:sp>
      <p:graphicFrame>
        <p:nvGraphicFramePr>
          <p:cNvPr id="298" name="Table 297"/>
          <p:cNvGraphicFramePr>
            <a:graphicFrameLocks noGrp="1"/>
          </p:cNvGraphicFramePr>
          <p:nvPr/>
        </p:nvGraphicFramePr>
        <p:xfrm>
          <a:off x="2446746" y="3113310"/>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lumMod val="95000"/>
                              <a:lumOff val="5000"/>
                            </a:schemeClr>
                          </a:solidFill>
                        </a:rPr>
                        <a:t>Fundraising to save Britney….</a:t>
                      </a: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cxnSp>
        <p:nvCxnSpPr>
          <p:cNvPr id="211" name="Straight Connector 210"/>
          <p:cNvCxnSpPr/>
          <p:nvPr/>
        </p:nvCxnSpPr>
        <p:spPr>
          <a:xfrm rot="10800000">
            <a:off x="2057400" y="313055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212" name="Picture 211" descr="WSExplore0010 12-14-2007.png"/>
          <p:cNvPicPr>
            <a:picLocks noChangeAspect="1"/>
          </p:cNvPicPr>
          <p:nvPr/>
        </p:nvPicPr>
        <p:blipFill>
          <a:blip r:embed="rId6"/>
          <a:stretch>
            <a:fillRect/>
          </a:stretch>
        </p:blipFill>
        <p:spPr>
          <a:xfrm>
            <a:off x="2071187" y="3178175"/>
            <a:ext cx="104775" cy="104775"/>
          </a:xfrm>
          <a:prstGeom prst="rect">
            <a:avLst/>
          </a:prstGeom>
        </p:spPr>
      </p:pic>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342"/>
                                        </p:tgtEl>
                                        <p:attrNameLst>
                                          <p:attrName>fillcolor</p:attrName>
                                        </p:attrNameLst>
                                      </p:cBhvr>
                                      <p:to>
                                        <a:srgbClr val="6AF50B"/>
                                      </p:to>
                                    </p:animClr>
                                    <p:set>
                                      <p:cBhvr>
                                        <p:cTn id="7" dur="1000" fill="hold"/>
                                        <p:tgtEl>
                                          <p:spTgt spid="342"/>
                                        </p:tgtEl>
                                        <p:attrNameLst>
                                          <p:attrName>fill.type</p:attrName>
                                        </p:attrNameLst>
                                      </p:cBhvr>
                                      <p:to>
                                        <p:strVal val="solid"/>
                                      </p:to>
                                    </p:set>
                                    <p:set>
                                      <p:cBhvr>
                                        <p:cTn id="8" dur="1000" fill="hold"/>
                                        <p:tgtEl>
                                          <p:spTgt spid="342"/>
                                        </p:tgtEl>
                                        <p:attrNameLst>
                                          <p:attrName>fill.on</p:attrName>
                                        </p:attrNameLst>
                                      </p:cBhvr>
                                      <p:to>
                                        <p:strVal val="true"/>
                                      </p:to>
                                    </p:set>
                                  </p:childTnLst>
                                </p:cTn>
                              </p:par>
                              <p:par>
                                <p:cTn id="9" presetID="12" presetClass="entr" presetSubtype="8" fill="hold" grpId="0" nodeType="withEffect">
                                  <p:stCondLst>
                                    <p:cond delay="0"/>
                                  </p:stCondLst>
                                  <p:childTnLst>
                                    <p:set>
                                      <p:cBhvr>
                                        <p:cTn id="10" dur="1" fill="hold">
                                          <p:stCondLst>
                                            <p:cond delay="0"/>
                                          </p:stCondLst>
                                        </p:cTn>
                                        <p:tgtEl>
                                          <p:spTgt spid="277"/>
                                        </p:tgtEl>
                                        <p:attrNameLst>
                                          <p:attrName>style.visibility</p:attrName>
                                        </p:attrNameLst>
                                      </p:cBhvr>
                                      <p:to>
                                        <p:strVal val="visible"/>
                                      </p:to>
                                    </p:set>
                                    <p:animEffect transition="in" filter="slide(fromLeft)">
                                      <p:cBhvr>
                                        <p:cTn id="11" dur="1000"/>
                                        <p:tgtEl>
                                          <p:spTgt spid="277"/>
                                        </p:tgtEl>
                                      </p:cBhvr>
                                    </p:animEffect>
                                  </p:childTnLst>
                                </p:cTn>
                              </p:par>
                              <p:par>
                                <p:cTn id="12" presetID="12" presetClass="entr" presetSubtype="8" fill="hold" grpId="0" nodeType="withEffect">
                                  <p:stCondLst>
                                    <p:cond delay="0"/>
                                  </p:stCondLst>
                                  <p:childTnLst>
                                    <p:set>
                                      <p:cBhvr>
                                        <p:cTn id="13" dur="1" fill="hold">
                                          <p:stCondLst>
                                            <p:cond delay="0"/>
                                          </p:stCondLst>
                                        </p:cTn>
                                        <p:tgtEl>
                                          <p:spTgt spid="291"/>
                                        </p:tgtEl>
                                        <p:attrNameLst>
                                          <p:attrName>style.visibility</p:attrName>
                                        </p:attrNameLst>
                                      </p:cBhvr>
                                      <p:to>
                                        <p:strVal val="visible"/>
                                      </p:to>
                                    </p:set>
                                    <p:animEffect transition="in" filter="slide(fromLeft)">
                                      <p:cBhvr>
                                        <p:cTn id="14" dur="1000"/>
                                        <p:tgtEl>
                                          <p:spTgt spid="2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 grpId="0" animBg="1"/>
      <p:bldP spid="291"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63855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47516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38175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48259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4"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6"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7"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239" name="Group 329"/>
          <p:cNvGrpSpPr/>
          <p:nvPr/>
        </p:nvGrpSpPr>
        <p:grpSpPr>
          <a:xfrm>
            <a:off x="1828800" y="2538422"/>
            <a:ext cx="5478780" cy="482398"/>
            <a:chOff x="1828800" y="2842260"/>
            <a:chExt cx="5410200" cy="482398"/>
          </a:xfrm>
        </p:grpSpPr>
        <p:grpSp>
          <p:nvGrpSpPr>
            <p:cNvPr id="242" name="Group 327"/>
            <p:cNvGrpSpPr/>
            <p:nvPr/>
          </p:nvGrpSpPr>
          <p:grpSpPr>
            <a:xfrm>
              <a:off x="1828800" y="2895600"/>
              <a:ext cx="5402580" cy="429058"/>
              <a:chOff x="1828800" y="2895600"/>
              <a:chExt cx="5402580" cy="429058"/>
            </a:xfrm>
          </p:grpSpPr>
          <p:grpSp>
            <p:nvGrpSpPr>
              <p:cNvPr id="24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5" name="Group 326"/>
              <p:cNvGrpSpPr/>
              <p:nvPr/>
            </p:nvGrpSpPr>
            <p:grpSpPr>
              <a:xfrm>
                <a:off x="1851025" y="2895600"/>
                <a:ext cx="5380355" cy="200055"/>
                <a:chOff x="1851025" y="2895600"/>
                <a:chExt cx="5380355" cy="200055"/>
              </a:xfrm>
            </p:grpSpPr>
            <p:grpSp>
              <p:nvGrpSpPr>
                <p:cNvPr id="44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4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0"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452"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45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4"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74" name="Rectangle 273"/>
          <p:cNvSpPr/>
          <p:nvPr/>
        </p:nvSpPr>
        <p:spPr>
          <a:xfrm>
            <a:off x="1981200" y="2895607"/>
            <a:ext cx="4686300" cy="692143"/>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9" name="Picture 308" descr="WSExplore0010 12-14-2007.png"/>
          <p:cNvPicPr>
            <a:picLocks noChangeAspect="1"/>
          </p:cNvPicPr>
          <p:nvPr/>
        </p:nvPicPr>
        <p:blipFill>
          <a:blip r:embed="rId6"/>
          <a:stretch>
            <a:fillRect/>
          </a:stretch>
        </p:blipFill>
        <p:spPr>
          <a:xfrm>
            <a:off x="2071187" y="2966963"/>
            <a:ext cx="104775" cy="104775"/>
          </a:xfrm>
          <a:prstGeom prst="rect">
            <a:avLst/>
          </a:prstGeom>
        </p:spPr>
      </p:pic>
      <p:graphicFrame>
        <p:nvGraphicFramePr>
          <p:cNvPr id="310" name="Table 309"/>
          <p:cNvGraphicFramePr>
            <a:graphicFrameLocks noGrp="1"/>
          </p:cNvGraphicFramePr>
          <p:nvPr/>
        </p:nvGraphicFramePr>
        <p:xfrm>
          <a:off x="2446746" y="2926416"/>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Deadlines.pptx</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311" name="Picture 310" descr="ppt16.png"/>
          <p:cNvPicPr>
            <a:picLocks noChangeAspect="1"/>
          </p:cNvPicPr>
          <p:nvPr/>
        </p:nvPicPr>
        <p:blipFill>
          <a:blip r:embed="rId9"/>
          <a:stretch>
            <a:fillRect/>
          </a:stretch>
        </p:blipFill>
        <p:spPr>
          <a:xfrm>
            <a:off x="2262776" y="2953898"/>
            <a:ext cx="126664" cy="126664"/>
          </a:xfrm>
          <a:prstGeom prst="rect">
            <a:avLst/>
          </a:prstGeom>
        </p:spPr>
      </p:pic>
      <p:grpSp>
        <p:nvGrpSpPr>
          <p:cNvPr id="455" name="Group 317"/>
          <p:cNvGrpSpPr/>
          <p:nvPr/>
        </p:nvGrpSpPr>
        <p:grpSpPr>
          <a:xfrm>
            <a:off x="1913709" y="2318257"/>
            <a:ext cx="5772339" cy="222470"/>
            <a:chOff x="1913709" y="2318257"/>
            <a:chExt cx="5772339" cy="222470"/>
          </a:xfrm>
        </p:grpSpPr>
        <p:grpSp>
          <p:nvGrpSpPr>
            <p:cNvPr id="456" name="Group 288"/>
            <p:cNvGrpSpPr/>
            <p:nvPr/>
          </p:nvGrpSpPr>
          <p:grpSpPr>
            <a:xfrm>
              <a:off x="1913709" y="2318257"/>
              <a:ext cx="5772339" cy="222470"/>
              <a:chOff x="2063750" y="2469842"/>
              <a:chExt cx="5772339" cy="222470"/>
            </a:xfrm>
          </p:grpSpPr>
          <p:pic>
            <p:nvPicPr>
              <p:cNvPr id="323" name="Picture 322" descr="MSOL_Share_32.gif"/>
              <p:cNvPicPr>
                <a:picLocks noChangeAspect="1"/>
              </p:cNvPicPr>
              <p:nvPr/>
            </p:nvPicPr>
            <p:blipFill>
              <a:blip r:embed="rId1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24" name="Rectangle 323"/>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5" name="Rectangle 324"/>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26" name="Rectangle 32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27" name="Oval 326"/>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8" name="Rectangle 327"/>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9" name="Oval 328"/>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0" name="Rectangle 329"/>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31" name="Rectangle 330"/>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32" name="Oval 331"/>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3" name="Rectangle 332"/>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34" name="Oval 333"/>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5" name="Rectangle 334"/>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36" name="Oval 335"/>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457" name="Group 291"/>
            <p:cNvGrpSpPr/>
            <p:nvPr/>
          </p:nvGrpSpPr>
          <p:grpSpPr>
            <a:xfrm>
              <a:off x="6812876" y="2409828"/>
              <a:ext cx="49886" cy="57273"/>
              <a:chOff x="6964324" y="2563192"/>
              <a:chExt cx="49886" cy="57273"/>
            </a:xfrm>
          </p:grpSpPr>
          <p:sp>
            <p:nvSpPr>
              <p:cNvPr id="321" name="Chevron 320"/>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2" name="Chevron 321"/>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458" name="Group 336"/>
          <p:cNvGrpSpPr/>
          <p:nvPr/>
        </p:nvGrpSpPr>
        <p:grpSpPr>
          <a:xfrm>
            <a:off x="6285193" y="1874520"/>
            <a:ext cx="298874" cy="311331"/>
            <a:chOff x="6285193" y="1874520"/>
            <a:chExt cx="362182" cy="377278"/>
          </a:xfrm>
        </p:grpSpPr>
        <p:grpSp>
          <p:nvGrpSpPr>
            <p:cNvPr id="460" name="Group 184"/>
            <p:cNvGrpSpPr/>
            <p:nvPr/>
          </p:nvGrpSpPr>
          <p:grpSpPr>
            <a:xfrm>
              <a:off x="6294120" y="1874520"/>
              <a:ext cx="353255" cy="377278"/>
              <a:chOff x="2286000" y="1600200"/>
              <a:chExt cx="927523" cy="990600"/>
            </a:xfrm>
          </p:grpSpPr>
          <p:sp>
            <p:nvSpPr>
              <p:cNvPr id="340" name="Oval 339"/>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41"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339"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342" name="Cross 341"/>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pic>
        <p:nvPicPr>
          <p:cNvPr id="350" name="Picture 349" descr="ppt16.png"/>
          <p:cNvPicPr>
            <a:picLocks noChangeAspect="1"/>
          </p:cNvPicPr>
          <p:nvPr/>
        </p:nvPicPr>
        <p:blipFill>
          <a:blip r:embed="rId9"/>
          <a:stretch>
            <a:fillRect/>
          </a:stretch>
        </p:blipFill>
        <p:spPr>
          <a:xfrm>
            <a:off x="2262776" y="3165564"/>
            <a:ext cx="126664" cy="126664"/>
          </a:xfrm>
          <a:prstGeom prst="rect">
            <a:avLst/>
          </a:prstGeom>
        </p:spPr>
      </p:pic>
      <p:sp>
        <p:nvSpPr>
          <p:cNvPr id="290" name="Rectangle 289"/>
          <p:cNvSpPr/>
          <p:nvPr/>
        </p:nvSpPr>
        <p:spPr>
          <a:xfrm>
            <a:off x="4010025" y="295275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94" name="Rectangle 293"/>
          <p:cNvSpPr/>
          <p:nvPr/>
        </p:nvSpPr>
        <p:spPr>
          <a:xfrm>
            <a:off x="4010028" y="2947997"/>
            <a:ext cx="1749421" cy="144453"/>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Rectangle 295"/>
          <p:cNvSpPr/>
          <p:nvPr/>
        </p:nvSpPr>
        <p:spPr>
          <a:xfrm>
            <a:off x="4695413" y="2909897"/>
            <a:ext cx="439544" cy="230832"/>
          </a:xfrm>
          <a:prstGeom prst="rect">
            <a:avLst/>
          </a:prstGeom>
        </p:spPr>
        <p:txBody>
          <a:bodyPr wrap="none">
            <a:spAutoFit/>
          </a:bodyPr>
          <a:lstStyle/>
          <a:p>
            <a:pPr algn="ctr"/>
            <a:r>
              <a:rPr lang="en-US" sz="900" dirty="0">
                <a:solidFill>
                  <a:schemeClr val="bg1"/>
                </a:solidFill>
              </a:rPr>
              <a:t>100%</a:t>
            </a:r>
          </a:p>
        </p:txBody>
      </p:sp>
      <p:graphicFrame>
        <p:nvGraphicFramePr>
          <p:cNvPr id="281" name="Table 280"/>
          <p:cNvGraphicFramePr>
            <a:graphicFrameLocks noGrp="1"/>
          </p:cNvGraphicFramePr>
          <p:nvPr/>
        </p:nvGraphicFramePr>
        <p:xfrm>
          <a:off x="2446746" y="3113310"/>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lumMod val="95000"/>
                              <a:lumOff val="5000"/>
                            </a:schemeClr>
                          </a:solidFill>
                        </a:rPr>
                        <a:t>Fundraising to save Britney….</a:t>
                      </a: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sp>
        <p:nvSpPr>
          <p:cNvPr id="284" name="TextBox 283"/>
          <p:cNvSpPr txBox="1"/>
          <p:nvPr/>
        </p:nvSpPr>
        <p:spPr>
          <a:xfrm>
            <a:off x="3925459" y="3130550"/>
            <a:ext cx="678674" cy="200055"/>
          </a:xfrm>
          <a:prstGeom prst="rect">
            <a:avLst/>
          </a:prstGeom>
          <a:noFill/>
        </p:spPr>
        <p:txBody>
          <a:bodyPr wrap="square" rtlCol="0">
            <a:spAutoFit/>
          </a:bodyPr>
          <a:lstStyle/>
          <a:p>
            <a:r>
              <a:rPr lang="en-US" sz="700" dirty="0">
                <a:solidFill>
                  <a:schemeClr val="tx1">
                    <a:lumMod val="95000"/>
                    <a:lumOff val="5000"/>
                  </a:schemeClr>
                </a:solidFill>
              </a:rPr>
              <a:t>Today 1/1/10</a:t>
            </a:r>
          </a:p>
        </p:txBody>
      </p:sp>
      <p:sp>
        <p:nvSpPr>
          <p:cNvPr id="285" name="TextBox 284"/>
          <p:cNvSpPr txBox="1"/>
          <p:nvPr/>
        </p:nvSpPr>
        <p:spPr>
          <a:xfrm>
            <a:off x="4596836" y="3130550"/>
            <a:ext cx="1270564" cy="200055"/>
          </a:xfrm>
          <a:prstGeom prst="rect">
            <a:avLst/>
          </a:prstGeom>
          <a:noFill/>
        </p:spPr>
        <p:txBody>
          <a:bodyPr wrap="square" rtlCol="0">
            <a:spAutoFit/>
          </a:bodyPr>
          <a:lstStyle/>
          <a:p>
            <a:r>
              <a:rPr lang="en-US" sz="700" dirty="0">
                <a:solidFill>
                  <a:schemeClr val="tx1">
                    <a:lumMod val="95000"/>
                    <a:lumOff val="5000"/>
                  </a:schemeClr>
                </a:solidFill>
              </a:rPr>
              <a:t>Added</a:t>
            </a:r>
            <a:r>
              <a:rPr lang="en-US" sz="4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2:51</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PM</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by</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Mia</a:t>
            </a:r>
          </a:p>
        </p:txBody>
      </p:sp>
      <p:sp>
        <p:nvSpPr>
          <p:cNvPr id="271" name="Rectangle 270"/>
          <p:cNvSpPr/>
          <p:nvPr/>
        </p:nvSpPr>
        <p:spPr>
          <a:xfrm>
            <a:off x="4800600" y="3343278"/>
            <a:ext cx="1166479"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Request </a:t>
            </a:r>
            <a:r>
              <a:rPr lang="en-US" sz="800" dirty="0">
                <a:solidFill>
                  <a:schemeClr val="tx1"/>
                </a:solidFill>
                <a:latin typeface="Segoe UI" pitchFamily="34" charset="0"/>
                <a:ea typeface="Verdana" pitchFamily="34" charset="0"/>
                <a:cs typeface="Verdana" pitchFamily="34" charset="0"/>
              </a:rPr>
              <a:t>(1)</a:t>
            </a:r>
          </a:p>
        </p:txBody>
      </p:sp>
      <p:sp>
        <p:nvSpPr>
          <p:cNvPr id="272" name="Rectangle 271"/>
          <p:cNvSpPr/>
          <p:nvPr/>
        </p:nvSpPr>
        <p:spPr>
          <a:xfrm>
            <a:off x="6048042" y="3343278"/>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cxnSp>
        <p:nvCxnSpPr>
          <p:cNvPr id="199" name="Straight Connector 198"/>
          <p:cNvCxnSpPr/>
          <p:nvPr/>
        </p:nvCxnSpPr>
        <p:spPr>
          <a:xfrm rot="10800000">
            <a:off x="2057400" y="313055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198" name="Picture 197" descr="WSExplore0010 12-14-2007.png"/>
          <p:cNvPicPr>
            <a:picLocks noChangeAspect="1"/>
          </p:cNvPicPr>
          <p:nvPr/>
        </p:nvPicPr>
        <p:blipFill>
          <a:blip r:embed="rId6"/>
          <a:stretch>
            <a:fillRect/>
          </a:stretch>
        </p:blipFill>
        <p:spPr>
          <a:xfrm>
            <a:off x="2071187" y="3178175"/>
            <a:ext cx="104775" cy="104775"/>
          </a:xfrm>
          <a:prstGeom prst="rect">
            <a:avLst/>
          </a:prstGeom>
        </p:spPr>
      </p:pic>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342"/>
                                        </p:tgtEl>
                                        <p:attrNameLst>
                                          <p:attrName>fillcolor</p:attrName>
                                        </p:attrNameLst>
                                      </p:cBhvr>
                                      <p:to>
                                        <a:srgbClr val="6AF50B"/>
                                      </p:to>
                                    </p:animClr>
                                    <p:set>
                                      <p:cBhvr>
                                        <p:cTn id="7" dur="1000" fill="hold"/>
                                        <p:tgtEl>
                                          <p:spTgt spid="342"/>
                                        </p:tgtEl>
                                        <p:attrNameLst>
                                          <p:attrName>fill.type</p:attrName>
                                        </p:attrNameLst>
                                      </p:cBhvr>
                                      <p:to>
                                        <p:strVal val="solid"/>
                                      </p:to>
                                    </p:set>
                                    <p:set>
                                      <p:cBhvr>
                                        <p:cTn id="8" dur="1000" fill="hold"/>
                                        <p:tgtEl>
                                          <p:spTgt spid="342"/>
                                        </p:tgtEl>
                                        <p:attrNameLst>
                                          <p:attrName>fill.on</p:attrName>
                                        </p:attrNameLst>
                                      </p:cBhvr>
                                      <p:to>
                                        <p:strVal val="true"/>
                                      </p:to>
                                    </p:set>
                                  </p:childTnLst>
                                </p:cTn>
                              </p:par>
                              <p:par>
                                <p:cTn id="9" presetID="10" presetClass="entr" presetSubtype="0" fill="hold" grpId="0" nodeType="withEffect">
                                  <p:stCondLst>
                                    <p:cond delay="0"/>
                                  </p:stCondLst>
                                  <p:childTnLst>
                                    <p:set>
                                      <p:cBhvr>
                                        <p:cTn id="10" dur="1" fill="hold">
                                          <p:stCondLst>
                                            <p:cond delay="0"/>
                                          </p:stCondLst>
                                        </p:cTn>
                                        <p:tgtEl>
                                          <p:spTgt spid="271"/>
                                        </p:tgtEl>
                                        <p:attrNameLst>
                                          <p:attrName>style.visibility</p:attrName>
                                        </p:attrNameLst>
                                      </p:cBhvr>
                                      <p:to>
                                        <p:strVal val="visible"/>
                                      </p:to>
                                    </p:set>
                                    <p:animEffect transition="in" filter="fade">
                                      <p:cBhvr>
                                        <p:cTn id="11" dur="900"/>
                                        <p:tgtEl>
                                          <p:spTgt spid="271"/>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72"/>
                                        </p:tgtEl>
                                        <p:attrNameLst>
                                          <p:attrName>style.visibility</p:attrName>
                                        </p:attrNameLst>
                                      </p:cBhvr>
                                      <p:to>
                                        <p:strVal val="visible"/>
                                      </p:to>
                                    </p:set>
                                    <p:animEffect transition="in" filter="fade">
                                      <p:cBhvr>
                                        <p:cTn id="14" dur="900"/>
                                        <p:tgtEl>
                                          <p:spTgt spid="2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 grpId="0" animBg="1"/>
      <p:bldP spid="272"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 name="Title 102"/>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63855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47516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38175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48259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34"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236"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7"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pic>
        <p:nvPicPr>
          <p:cNvPr id="116" name="Picture 2" descr="Bob"/>
          <p:cNvPicPr>
            <a:picLocks noChangeAspect="1" noChangeArrowheads="1"/>
          </p:cNvPicPr>
          <p:nvPr/>
        </p:nvPicPr>
        <p:blipFill>
          <a:blip r:embed="rId12" cstate="print"/>
          <a:srcRect l="11166" t="7207" r="11111" b="9282"/>
          <a:stretch>
            <a:fillRect/>
          </a:stretch>
        </p:blipFill>
        <p:spPr bwMode="auto">
          <a:xfrm>
            <a:off x="1939206" y="1904828"/>
            <a:ext cx="185306" cy="188895"/>
          </a:xfrm>
          <a:prstGeom prst="rect">
            <a:avLst/>
          </a:prstGeom>
          <a:noFill/>
          <a:ln>
            <a:solidFill>
              <a:schemeClr val="bg1">
                <a:lumMod val="50000"/>
              </a:schemeClr>
            </a:solidFill>
          </a:ln>
        </p:spPr>
      </p:pic>
      <p:sp>
        <p:nvSpPr>
          <p:cNvPr id="117" name="Rectangle 116"/>
          <p:cNvSpPr/>
          <p:nvPr/>
        </p:nvSpPr>
        <p:spPr>
          <a:xfrm>
            <a:off x="23441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19"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2181018" y="1905325"/>
            <a:ext cx="196948" cy="182880"/>
          </a:xfrm>
          <a:prstGeom prst="rect">
            <a:avLst/>
          </a:prstGeom>
          <a:noFill/>
          <a:ln w="9525">
            <a:noFill/>
            <a:miter lim="800000"/>
            <a:headEnd/>
            <a:tailEnd/>
          </a:ln>
          <a:effectLst/>
        </p:spPr>
      </p:pic>
      <p:grpSp>
        <p:nvGrpSpPr>
          <p:cNvPr id="239" name="Group 329"/>
          <p:cNvGrpSpPr/>
          <p:nvPr/>
        </p:nvGrpSpPr>
        <p:grpSpPr>
          <a:xfrm>
            <a:off x="1828800" y="2538422"/>
            <a:ext cx="5478780" cy="482398"/>
            <a:chOff x="1828800" y="2842260"/>
            <a:chExt cx="5410200" cy="482398"/>
          </a:xfrm>
        </p:grpSpPr>
        <p:grpSp>
          <p:nvGrpSpPr>
            <p:cNvPr id="242" name="Group 327"/>
            <p:cNvGrpSpPr/>
            <p:nvPr/>
          </p:nvGrpSpPr>
          <p:grpSpPr>
            <a:xfrm>
              <a:off x="1828800" y="2895600"/>
              <a:ext cx="5402580" cy="429058"/>
              <a:chOff x="1828800" y="2895600"/>
              <a:chExt cx="5402580" cy="429058"/>
            </a:xfrm>
          </p:grpSpPr>
          <p:grpSp>
            <p:nvGrpSpPr>
              <p:cNvPr id="24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55" name="Group 326"/>
              <p:cNvGrpSpPr/>
              <p:nvPr/>
            </p:nvGrpSpPr>
            <p:grpSpPr>
              <a:xfrm>
                <a:off x="1851025" y="2895600"/>
                <a:ext cx="5380355" cy="200055"/>
                <a:chOff x="1851025" y="2895600"/>
                <a:chExt cx="5380355" cy="200055"/>
              </a:xfrm>
            </p:grpSpPr>
            <p:grpSp>
              <p:nvGrpSpPr>
                <p:cNvPr id="448"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49"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0"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1"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6"/>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7"/>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8"/>
          <a:srcRect/>
          <a:stretch>
            <a:fillRect/>
          </a:stretch>
        </p:blipFill>
        <p:spPr bwMode="auto">
          <a:xfrm>
            <a:off x="6005513" y="-91440"/>
            <a:ext cx="9525" cy="9525"/>
          </a:xfrm>
          <a:prstGeom prst="rect">
            <a:avLst/>
          </a:prstGeom>
          <a:noFill/>
        </p:spPr>
      </p:pic>
      <p:grpSp>
        <p:nvGrpSpPr>
          <p:cNvPr id="452"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45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54"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74" name="Rectangle 273"/>
          <p:cNvSpPr/>
          <p:nvPr/>
        </p:nvSpPr>
        <p:spPr>
          <a:xfrm>
            <a:off x="1981200" y="2895607"/>
            <a:ext cx="4686300" cy="692143"/>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9" name="Picture 308" descr="WSExplore0010 12-14-2007.png"/>
          <p:cNvPicPr>
            <a:picLocks noChangeAspect="1"/>
          </p:cNvPicPr>
          <p:nvPr/>
        </p:nvPicPr>
        <p:blipFill>
          <a:blip r:embed="rId6"/>
          <a:stretch>
            <a:fillRect/>
          </a:stretch>
        </p:blipFill>
        <p:spPr>
          <a:xfrm>
            <a:off x="2071187" y="2966963"/>
            <a:ext cx="104775" cy="104775"/>
          </a:xfrm>
          <a:prstGeom prst="rect">
            <a:avLst/>
          </a:prstGeom>
        </p:spPr>
      </p:pic>
      <p:graphicFrame>
        <p:nvGraphicFramePr>
          <p:cNvPr id="310" name="Table 309"/>
          <p:cNvGraphicFramePr>
            <a:graphicFrameLocks noGrp="1"/>
          </p:cNvGraphicFramePr>
          <p:nvPr/>
        </p:nvGraphicFramePr>
        <p:xfrm>
          <a:off x="2446746" y="2926416"/>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lumMod val="95000"/>
                              <a:lumOff val="5000"/>
                            </a:schemeClr>
                          </a:solidFill>
                        </a:rPr>
                        <a:t>Fundraising Deadlines.pptx</a:t>
                      </a:r>
                    </a:p>
                  </a:txBody>
                  <a:tcPr anchor="ctr"/>
                </a:tc>
                <a:tc>
                  <a:txBody>
                    <a:bodyPr/>
                    <a:lstStyle/>
                    <a:p>
                      <a:r>
                        <a:rPr lang="en-US" sz="700" dirty="0">
                          <a:solidFill>
                            <a:schemeClr val="tx1">
                              <a:lumMod val="95000"/>
                              <a:lumOff val="5000"/>
                            </a:schemeClr>
                          </a:solidFill>
                        </a:rPr>
                        <a:t>35 KB</a:t>
                      </a:r>
                    </a:p>
                  </a:txBody>
                  <a:tcPr anchor="ctr"/>
                </a:tc>
                <a:extLst>
                  <a:ext uri="{0D108BD9-81ED-4DB2-BD59-A6C34878D82A}">
                    <a16:rowId xmlns:a16="http://schemas.microsoft.com/office/drawing/2014/main" val="10000"/>
                  </a:ext>
                </a:extLst>
              </a:tr>
            </a:tbl>
          </a:graphicData>
        </a:graphic>
      </p:graphicFrame>
      <p:pic>
        <p:nvPicPr>
          <p:cNvPr id="311" name="Picture 310" descr="ppt16.png"/>
          <p:cNvPicPr>
            <a:picLocks noChangeAspect="1"/>
          </p:cNvPicPr>
          <p:nvPr/>
        </p:nvPicPr>
        <p:blipFill>
          <a:blip r:embed="rId9"/>
          <a:stretch>
            <a:fillRect/>
          </a:stretch>
        </p:blipFill>
        <p:spPr>
          <a:xfrm>
            <a:off x="2262776" y="2953898"/>
            <a:ext cx="126664" cy="126664"/>
          </a:xfrm>
          <a:prstGeom prst="rect">
            <a:avLst/>
          </a:prstGeom>
        </p:spPr>
      </p:pic>
      <p:grpSp>
        <p:nvGrpSpPr>
          <p:cNvPr id="455" name="Group 317"/>
          <p:cNvGrpSpPr/>
          <p:nvPr/>
        </p:nvGrpSpPr>
        <p:grpSpPr>
          <a:xfrm>
            <a:off x="1913709" y="2318257"/>
            <a:ext cx="5772339" cy="222470"/>
            <a:chOff x="1913709" y="2318257"/>
            <a:chExt cx="5772339" cy="222470"/>
          </a:xfrm>
        </p:grpSpPr>
        <p:grpSp>
          <p:nvGrpSpPr>
            <p:cNvPr id="456" name="Group 288"/>
            <p:cNvGrpSpPr/>
            <p:nvPr/>
          </p:nvGrpSpPr>
          <p:grpSpPr>
            <a:xfrm>
              <a:off x="1913709" y="2318257"/>
              <a:ext cx="5772339" cy="222470"/>
              <a:chOff x="2063750" y="2469842"/>
              <a:chExt cx="5772339" cy="222470"/>
            </a:xfrm>
          </p:grpSpPr>
          <p:pic>
            <p:nvPicPr>
              <p:cNvPr id="323" name="Picture 322" descr="MSOL_Share_32.gif"/>
              <p:cNvPicPr>
                <a:picLocks noChangeAspect="1"/>
              </p:cNvPicPr>
              <p:nvPr/>
            </p:nvPicPr>
            <p:blipFill>
              <a:blip r:embed="rId19">
                <a:duotone>
                  <a:schemeClr val="accent6">
                    <a:shade val="45000"/>
                    <a:satMod val="135000"/>
                  </a:schemeClr>
                  <a:prstClr val="white"/>
                </a:duotone>
              </a:blip>
              <a:stretch>
                <a:fillRect/>
              </a:stretch>
            </p:blipFill>
            <p:spPr>
              <a:xfrm>
                <a:off x="2063750" y="2516682"/>
                <a:ext cx="145573" cy="154326"/>
              </a:xfrm>
              <a:prstGeom prst="rect">
                <a:avLst/>
              </a:prstGeom>
            </p:spPr>
          </p:pic>
          <p:sp>
            <p:nvSpPr>
              <p:cNvPr id="324" name="Rectangle 323"/>
              <p:cNvSpPr/>
              <p:nvPr/>
            </p:nvSpPr>
            <p:spPr>
              <a:xfrm>
                <a:off x="2101850" y="2492257"/>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5" name="Rectangle 324"/>
              <p:cNvSpPr/>
              <p:nvPr/>
            </p:nvSpPr>
            <p:spPr>
              <a:xfrm>
                <a:off x="2559050" y="2487177"/>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26" name="Rectangle 325"/>
              <p:cNvSpPr/>
              <p:nvPr/>
            </p:nvSpPr>
            <p:spPr>
              <a:xfrm>
                <a:off x="6093271" y="2470021"/>
                <a:ext cx="1435289" cy="215444"/>
              </a:xfrm>
              <a:prstGeom prst="rect">
                <a:avLst/>
              </a:prstGeom>
            </p:spPr>
            <p:txBody>
              <a:bodyPr wrap="square">
                <a:spAutoFit/>
              </a:bodyPr>
              <a:lstStyle/>
              <a:p>
                <a:r>
                  <a:rPr lang="en-US" sz="800" b="0" u="sng" dirty="0">
                    <a:solidFill>
                      <a:srgbClr val="002060"/>
                    </a:solidFill>
                    <a:latin typeface="Segoe UI" pitchFamily="34" charset="0"/>
                  </a:rPr>
                  <a:t>You</a:t>
                </a:r>
              </a:p>
            </p:txBody>
          </p:sp>
          <p:sp>
            <p:nvSpPr>
              <p:cNvPr id="327" name="Oval 326"/>
              <p:cNvSpPr/>
              <p:nvPr/>
            </p:nvSpPr>
            <p:spPr>
              <a:xfrm>
                <a:off x="6004560"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28" name="Rectangle 327"/>
              <p:cNvSpPr/>
              <p:nvPr/>
            </p:nvSpPr>
            <p:spPr>
              <a:xfrm>
                <a:off x="2718033" y="2470021"/>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329" name="Oval 328"/>
              <p:cNvSpPr/>
              <p:nvPr/>
            </p:nvSpPr>
            <p:spPr>
              <a:xfrm>
                <a:off x="2629322" y="2505363"/>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0" name="Rectangle 329"/>
              <p:cNvSpPr/>
              <p:nvPr/>
            </p:nvSpPr>
            <p:spPr>
              <a:xfrm>
                <a:off x="6400800" y="2470021"/>
                <a:ext cx="1435289" cy="215444"/>
              </a:xfrm>
              <a:prstGeom prst="rect">
                <a:avLst/>
              </a:prstGeom>
            </p:spPr>
            <p:txBody>
              <a:bodyPr wrap="square">
                <a:spAutoFit/>
              </a:bodyPr>
              <a:lstStyle/>
              <a:p>
                <a:r>
                  <a:rPr lang="en-US" sz="800" b="0" u="sng" dirty="0">
                    <a:solidFill>
                      <a:srgbClr val="002060"/>
                    </a:solidFill>
                    <a:latin typeface="Segoe UI" pitchFamily="34" charset="0"/>
                  </a:rPr>
                  <a:t>…</a:t>
                </a:r>
              </a:p>
            </p:txBody>
          </p:sp>
          <p:sp>
            <p:nvSpPr>
              <p:cNvPr id="331" name="Rectangle 330"/>
              <p:cNvSpPr/>
              <p:nvPr/>
            </p:nvSpPr>
            <p:spPr>
              <a:xfrm>
                <a:off x="3494851" y="2469842"/>
                <a:ext cx="1181051" cy="215444"/>
              </a:xfrm>
              <a:prstGeom prst="rect">
                <a:avLst/>
              </a:prstGeom>
            </p:spPr>
            <p:txBody>
              <a:bodyPr wrap="square">
                <a:spAutoFit/>
              </a:bodyPr>
              <a:lstStyle/>
              <a:p>
                <a:r>
                  <a:rPr lang="en-US" sz="800" b="0" u="sng" dirty="0">
                    <a:solidFill>
                      <a:srgbClr val="002060"/>
                    </a:solidFill>
                    <a:latin typeface="Segoe UI" pitchFamily="34" charset="0"/>
                  </a:rPr>
                  <a:t>Jerry </a:t>
                </a:r>
                <a:r>
                  <a:rPr lang="en-US" sz="800" b="0" u="sng" dirty="0" err="1">
                    <a:solidFill>
                      <a:srgbClr val="002060"/>
                    </a:solidFill>
                    <a:latin typeface="Segoe UI" pitchFamily="34" charset="0"/>
                  </a:rPr>
                  <a:t>Orman</a:t>
                </a:r>
                <a:r>
                  <a:rPr lang="en-US" sz="800" b="0" u="sng" dirty="0">
                    <a:solidFill>
                      <a:srgbClr val="002060"/>
                    </a:solidFill>
                    <a:latin typeface="Segoe UI" pitchFamily="34" charset="0"/>
                  </a:rPr>
                  <a:t> </a:t>
                </a:r>
              </a:p>
            </p:txBody>
          </p:sp>
          <p:sp>
            <p:nvSpPr>
              <p:cNvPr id="332" name="Oval 331"/>
              <p:cNvSpPr/>
              <p:nvPr/>
            </p:nvSpPr>
            <p:spPr>
              <a:xfrm>
                <a:off x="342900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3" name="Rectangle 332"/>
              <p:cNvSpPr/>
              <p:nvPr/>
            </p:nvSpPr>
            <p:spPr>
              <a:xfrm>
                <a:off x="4348291" y="2469842"/>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34" name="Oval 333"/>
              <p:cNvSpPr/>
              <p:nvPr/>
            </p:nvSpPr>
            <p:spPr>
              <a:xfrm>
                <a:off x="4259580" y="2505184"/>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35" name="Rectangle 334"/>
              <p:cNvSpPr/>
              <p:nvPr/>
            </p:nvSpPr>
            <p:spPr>
              <a:xfrm>
                <a:off x="5069201" y="2469842"/>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36" name="Oval 335"/>
              <p:cNvSpPr/>
              <p:nvPr/>
            </p:nvSpPr>
            <p:spPr>
              <a:xfrm>
                <a:off x="4980490" y="2505184"/>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457" name="Group 291"/>
            <p:cNvGrpSpPr/>
            <p:nvPr/>
          </p:nvGrpSpPr>
          <p:grpSpPr>
            <a:xfrm>
              <a:off x="6812876" y="2409828"/>
              <a:ext cx="49886" cy="57273"/>
              <a:chOff x="6964324" y="2563192"/>
              <a:chExt cx="49886" cy="57273"/>
            </a:xfrm>
          </p:grpSpPr>
          <p:sp>
            <p:nvSpPr>
              <p:cNvPr id="321" name="Chevron 320"/>
              <p:cNvSpPr/>
              <p:nvPr/>
            </p:nvSpPr>
            <p:spPr>
              <a:xfrm rot="5400000">
                <a:off x="6974308" y="2580563"/>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2" name="Chevron 321"/>
              <p:cNvSpPr/>
              <p:nvPr/>
            </p:nvSpPr>
            <p:spPr>
              <a:xfrm rot="5400000">
                <a:off x="6974299" y="2553217"/>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458" name="Group 336"/>
          <p:cNvGrpSpPr/>
          <p:nvPr/>
        </p:nvGrpSpPr>
        <p:grpSpPr>
          <a:xfrm>
            <a:off x="6285193" y="1874520"/>
            <a:ext cx="298874" cy="311331"/>
            <a:chOff x="6285193" y="1874520"/>
            <a:chExt cx="362182" cy="377278"/>
          </a:xfrm>
        </p:grpSpPr>
        <p:grpSp>
          <p:nvGrpSpPr>
            <p:cNvPr id="460" name="Group 184"/>
            <p:cNvGrpSpPr/>
            <p:nvPr/>
          </p:nvGrpSpPr>
          <p:grpSpPr>
            <a:xfrm>
              <a:off x="6294120" y="1874520"/>
              <a:ext cx="353255" cy="377278"/>
              <a:chOff x="2286000" y="1600200"/>
              <a:chExt cx="927523" cy="990600"/>
            </a:xfrm>
          </p:grpSpPr>
          <p:sp>
            <p:nvSpPr>
              <p:cNvPr id="340" name="Oval 339"/>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341"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339"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342" name="Cross 341"/>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pic>
        <p:nvPicPr>
          <p:cNvPr id="350" name="Picture 349" descr="ppt16.png"/>
          <p:cNvPicPr>
            <a:picLocks noChangeAspect="1"/>
          </p:cNvPicPr>
          <p:nvPr/>
        </p:nvPicPr>
        <p:blipFill>
          <a:blip r:embed="rId9"/>
          <a:stretch>
            <a:fillRect/>
          </a:stretch>
        </p:blipFill>
        <p:spPr>
          <a:xfrm>
            <a:off x="2262776" y="3165564"/>
            <a:ext cx="126664" cy="126664"/>
          </a:xfrm>
          <a:prstGeom prst="rect">
            <a:avLst/>
          </a:prstGeom>
        </p:spPr>
      </p:pic>
      <p:pic>
        <p:nvPicPr>
          <p:cNvPr id="299" name="Picture 298" descr="WSExplore0010 12-14-2007.png"/>
          <p:cNvPicPr>
            <a:picLocks noChangeAspect="1"/>
          </p:cNvPicPr>
          <p:nvPr/>
        </p:nvPicPr>
        <p:blipFill>
          <a:blip r:embed="rId6"/>
          <a:stretch>
            <a:fillRect/>
          </a:stretch>
        </p:blipFill>
        <p:spPr>
          <a:xfrm>
            <a:off x="2071187" y="3178175"/>
            <a:ext cx="104775" cy="104775"/>
          </a:xfrm>
          <a:prstGeom prst="rect">
            <a:avLst/>
          </a:prstGeom>
        </p:spPr>
      </p:pic>
      <p:graphicFrame>
        <p:nvGraphicFramePr>
          <p:cNvPr id="281" name="Table 280"/>
          <p:cNvGraphicFramePr>
            <a:graphicFrameLocks noGrp="1"/>
          </p:cNvGraphicFramePr>
          <p:nvPr/>
        </p:nvGraphicFramePr>
        <p:xfrm>
          <a:off x="2446746" y="3113310"/>
          <a:ext cx="3954054" cy="213360"/>
        </p:xfrm>
        <a:graphic>
          <a:graphicData uri="http://schemas.openxmlformats.org/drawingml/2006/table">
            <a:tbl>
              <a:tblPr>
                <a:tableStyleId>{2D5ABB26-0587-4C30-8999-92F81FD0307C}</a:tableStyleId>
              </a:tblPr>
              <a:tblGrid>
                <a:gridCol w="3344454">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lumMod val="95000"/>
                              <a:lumOff val="5000"/>
                            </a:schemeClr>
                          </a:solidFill>
                        </a:rPr>
                        <a:t>Fundraising to save Britney….</a:t>
                      </a: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sp>
        <p:nvSpPr>
          <p:cNvPr id="284" name="TextBox 283"/>
          <p:cNvSpPr txBox="1"/>
          <p:nvPr/>
        </p:nvSpPr>
        <p:spPr>
          <a:xfrm>
            <a:off x="3925459" y="3130550"/>
            <a:ext cx="678674" cy="200055"/>
          </a:xfrm>
          <a:prstGeom prst="rect">
            <a:avLst/>
          </a:prstGeom>
          <a:noFill/>
        </p:spPr>
        <p:txBody>
          <a:bodyPr wrap="square" rtlCol="0">
            <a:spAutoFit/>
          </a:bodyPr>
          <a:lstStyle/>
          <a:p>
            <a:r>
              <a:rPr lang="en-US" sz="700" dirty="0">
                <a:solidFill>
                  <a:schemeClr val="tx1">
                    <a:lumMod val="95000"/>
                    <a:lumOff val="5000"/>
                  </a:schemeClr>
                </a:solidFill>
              </a:rPr>
              <a:t>Today 1/1/10</a:t>
            </a:r>
          </a:p>
        </p:txBody>
      </p:sp>
      <p:sp>
        <p:nvSpPr>
          <p:cNvPr id="285" name="TextBox 284"/>
          <p:cNvSpPr txBox="1"/>
          <p:nvPr/>
        </p:nvSpPr>
        <p:spPr>
          <a:xfrm>
            <a:off x="4596836" y="3130550"/>
            <a:ext cx="1270564" cy="200055"/>
          </a:xfrm>
          <a:prstGeom prst="rect">
            <a:avLst/>
          </a:prstGeom>
          <a:noFill/>
        </p:spPr>
        <p:txBody>
          <a:bodyPr wrap="square" rtlCol="0">
            <a:spAutoFit/>
          </a:bodyPr>
          <a:lstStyle/>
          <a:p>
            <a:r>
              <a:rPr lang="en-US" sz="700" dirty="0">
                <a:solidFill>
                  <a:schemeClr val="tx1">
                    <a:lumMod val="95000"/>
                    <a:lumOff val="5000"/>
                  </a:schemeClr>
                </a:solidFill>
              </a:rPr>
              <a:t>Added</a:t>
            </a:r>
            <a:r>
              <a:rPr lang="en-US" sz="4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2:51</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PM</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by</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Mia</a:t>
            </a:r>
          </a:p>
        </p:txBody>
      </p:sp>
      <p:sp>
        <p:nvSpPr>
          <p:cNvPr id="272" name="Rectangle 271"/>
          <p:cNvSpPr/>
          <p:nvPr/>
        </p:nvSpPr>
        <p:spPr>
          <a:xfrm>
            <a:off x="6048042" y="3343278"/>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98" name="TextBox 197"/>
          <p:cNvSpPr txBox="1"/>
          <p:nvPr/>
        </p:nvSpPr>
        <p:spPr>
          <a:xfrm>
            <a:off x="3930650" y="2940050"/>
            <a:ext cx="678674" cy="200055"/>
          </a:xfrm>
          <a:prstGeom prst="rect">
            <a:avLst/>
          </a:prstGeom>
          <a:noFill/>
        </p:spPr>
        <p:txBody>
          <a:bodyPr wrap="square" rtlCol="0">
            <a:spAutoFit/>
          </a:bodyPr>
          <a:lstStyle/>
          <a:p>
            <a:r>
              <a:rPr lang="en-US" sz="700" dirty="0">
                <a:solidFill>
                  <a:schemeClr val="tx1">
                    <a:lumMod val="95000"/>
                    <a:lumOff val="5000"/>
                  </a:schemeClr>
                </a:solidFill>
              </a:rPr>
              <a:t>Today 1/1/10</a:t>
            </a:r>
          </a:p>
        </p:txBody>
      </p:sp>
      <p:sp>
        <p:nvSpPr>
          <p:cNvPr id="199" name="TextBox 198"/>
          <p:cNvSpPr txBox="1"/>
          <p:nvPr/>
        </p:nvSpPr>
        <p:spPr>
          <a:xfrm>
            <a:off x="4602027" y="2940050"/>
            <a:ext cx="1270564" cy="200055"/>
          </a:xfrm>
          <a:prstGeom prst="rect">
            <a:avLst/>
          </a:prstGeom>
          <a:noFill/>
        </p:spPr>
        <p:txBody>
          <a:bodyPr wrap="square" rtlCol="0">
            <a:spAutoFit/>
          </a:bodyPr>
          <a:lstStyle/>
          <a:p>
            <a:r>
              <a:rPr lang="en-US" sz="700" dirty="0">
                <a:solidFill>
                  <a:schemeClr val="tx1">
                    <a:lumMod val="95000"/>
                    <a:lumOff val="5000"/>
                  </a:schemeClr>
                </a:solidFill>
              </a:rPr>
              <a:t>Added</a:t>
            </a:r>
            <a:r>
              <a:rPr lang="en-US" sz="4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2:52</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PM</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by</a:t>
            </a:r>
            <a:r>
              <a:rPr lang="en-US" sz="500" dirty="0">
                <a:solidFill>
                  <a:schemeClr val="tx1">
                    <a:lumMod val="95000"/>
                    <a:lumOff val="5000"/>
                  </a:schemeClr>
                </a:solidFill>
                <a:latin typeface="Anime Ace 2.0 BB" pitchFamily="2" charset="0"/>
              </a:rPr>
              <a:t> </a:t>
            </a:r>
            <a:r>
              <a:rPr lang="en-US" sz="700" dirty="0">
                <a:solidFill>
                  <a:schemeClr val="tx1">
                    <a:lumMod val="95000"/>
                    <a:lumOff val="5000"/>
                  </a:schemeClr>
                </a:solidFill>
              </a:rPr>
              <a:t>Mia</a:t>
            </a:r>
          </a:p>
        </p:txBody>
      </p:sp>
      <p:cxnSp>
        <p:nvCxnSpPr>
          <p:cNvPr id="212" name="Straight Connector 211"/>
          <p:cNvCxnSpPr/>
          <p:nvPr/>
        </p:nvCxnSpPr>
        <p:spPr>
          <a:xfrm rot="10800000">
            <a:off x="2057400" y="313055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11" name="Rectangle 210"/>
          <p:cNvSpPr/>
          <p:nvPr/>
        </p:nvSpPr>
        <p:spPr>
          <a:xfrm>
            <a:off x="4800600" y="3343278"/>
            <a:ext cx="1166479"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Request </a:t>
            </a:r>
            <a:r>
              <a:rPr lang="en-US" sz="800" dirty="0">
                <a:solidFill>
                  <a:schemeClr val="tx1"/>
                </a:solidFill>
                <a:latin typeface="Segoe UI" pitchFamily="34" charset="0"/>
                <a:ea typeface="Verdana" pitchFamily="34" charset="0"/>
                <a:cs typeface="Verdana" pitchFamily="34" charset="0"/>
              </a:rPr>
              <a:t>(2)</a:t>
            </a:r>
          </a:p>
        </p:txBody>
      </p:sp>
      <p:sp>
        <p:nvSpPr>
          <p:cNvPr id="217" name="Rectangle 216">
            <a:hlinkClick r:id="" action="ppaction://hlinkshowjump?jump=nextslide"/>
          </p:cNvPr>
          <p:cNvSpPr/>
          <p:nvPr/>
        </p:nvSpPr>
        <p:spPr>
          <a:xfrm flipV="1">
            <a:off x="4775200" y="3333750"/>
            <a:ext cx="12065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1200"/>
                                  </p:stCondLst>
                                  <p:childTnLst>
                                    <p:animClr clrSpc="rgb" dir="cw">
                                      <p:cBhvr>
                                        <p:cTn id="6" dur="1000" fill="hold"/>
                                        <p:tgtEl>
                                          <p:spTgt spid="342"/>
                                        </p:tgtEl>
                                        <p:attrNameLst>
                                          <p:attrName>fillcolor</p:attrName>
                                        </p:attrNameLst>
                                      </p:cBhvr>
                                      <p:to>
                                        <a:srgbClr val="6AF50B"/>
                                      </p:to>
                                    </p:animClr>
                                    <p:set>
                                      <p:cBhvr>
                                        <p:cTn id="7" dur="1000" fill="hold"/>
                                        <p:tgtEl>
                                          <p:spTgt spid="342"/>
                                        </p:tgtEl>
                                        <p:attrNameLst>
                                          <p:attrName>fill.type</p:attrName>
                                        </p:attrNameLst>
                                      </p:cBhvr>
                                      <p:to>
                                        <p:strVal val="solid"/>
                                      </p:to>
                                    </p:set>
                                    <p:set>
                                      <p:cBhvr>
                                        <p:cTn id="8" dur="1000" fill="hold"/>
                                        <p:tgtEl>
                                          <p:spTgt spid="342"/>
                                        </p:tgtEl>
                                        <p:attrNameLst>
                                          <p:attrName>fill.on</p:attrName>
                                        </p:attrNameLst>
                                      </p:cBhvr>
                                      <p:to>
                                        <p:strVal val="true"/>
                                      </p:to>
                                    </p:set>
                                  </p:childTnLst>
                                </p:cTn>
                              </p:par>
                              <p:par>
                                <p:cTn id="9" presetID="10" presetClass="entr" presetSubtype="0" fill="hold" grpId="0" nodeType="withEffect">
                                  <p:stCondLst>
                                    <p:cond delay="0"/>
                                  </p:stCondLst>
                                  <p:childTnLst>
                                    <p:set>
                                      <p:cBhvr>
                                        <p:cTn id="10" dur="1" fill="hold">
                                          <p:stCondLst>
                                            <p:cond delay="0"/>
                                          </p:stCondLst>
                                        </p:cTn>
                                        <p:tgtEl>
                                          <p:spTgt spid="211"/>
                                        </p:tgtEl>
                                        <p:attrNameLst>
                                          <p:attrName>style.visibility</p:attrName>
                                        </p:attrNameLst>
                                      </p:cBhvr>
                                      <p:to>
                                        <p:strVal val="visible"/>
                                      </p:to>
                                    </p:set>
                                    <p:animEffect transition="in" filter="fade">
                                      <p:cBhvr>
                                        <p:cTn id="11" dur="900"/>
                                        <p:tgtEl>
                                          <p:spTgt spid="211"/>
                                        </p:tgtEl>
                                      </p:cBhvr>
                                    </p:animEffect>
                                  </p:childTnLst>
                                </p:cTn>
                              </p:par>
                            </p:childTnLst>
                          </p:cTn>
                        </p:par>
                        <p:par>
                          <p:cTn id="12" fill="hold">
                            <p:stCondLst>
                              <p:cond delay="3200"/>
                            </p:stCondLst>
                            <p:childTnLst>
                              <p:par>
                                <p:cTn id="13" presetID="10" presetClass="entr" presetSubtype="0" fill="hold" grpId="0" nodeType="afterEffect">
                                  <p:stCondLst>
                                    <p:cond delay="0"/>
                                  </p:stCondLst>
                                  <p:childTnLst>
                                    <p:set>
                                      <p:cBhvr>
                                        <p:cTn id="14" dur="1" fill="hold">
                                          <p:stCondLst>
                                            <p:cond delay="0"/>
                                          </p:stCondLst>
                                        </p:cTn>
                                        <p:tgtEl>
                                          <p:spTgt spid="217"/>
                                        </p:tgtEl>
                                        <p:attrNameLst>
                                          <p:attrName>style.visibility</p:attrName>
                                        </p:attrNameLst>
                                      </p:cBhvr>
                                      <p:to>
                                        <p:strVal val="visible"/>
                                      </p:to>
                                    </p:set>
                                    <p:animEffect transition="in" filter="fade">
                                      <p:cBhvr>
                                        <p:cTn id="15" dur="70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animBg="1"/>
      <p:bldP spid="217"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DEANNA.jpg"/>
          <p:cNvPicPr>
            <a:picLocks noChangeAspect="1"/>
          </p:cNvPicPr>
          <p:nvPr/>
        </p:nvPicPr>
        <p:blipFill>
          <a:blip r:embed="rId2"/>
          <a:stretch>
            <a:fillRect/>
          </a:stretch>
        </p:blipFill>
        <p:spPr>
          <a:xfrm>
            <a:off x="1371600" y="1125266"/>
            <a:ext cx="6324600" cy="4208734"/>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sp>
        <p:nvSpPr>
          <p:cNvPr id="5" name="TextBox 4"/>
          <p:cNvSpPr txBox="1"/>
          <p:nvPr/>
        </p:nvSpPr>
        <p:spPr>
          <a:xfrm>
            <a:off x="1676400" y="3563666"/>
            <a:ext cx="2743200" cy="523220"/>
          </a:xfrm>
          <a:prstGeom prst="rect">
            <a:avLst/>
          </a:prstGeom>
          <a:noFill/>
        </p:spPr>
        <p:txBody>
          <a:bodyPr wrap="square" rtlCol="0">
            <a:spAutoFit/>
          </a:bodyPr>
          <a:lstStyle/>
          <a:p>
            <a:r>
              <a:rPr lang="en-US" sz="2800" b="1" dirty="0">
                <a:solidFill>
                  <a:schemeClr val="bg1"/>
                </a:solidFill>
                <a:effectLst>
                  <a:reflection blurRad="6350" stA="60000" endA="900" endPos="58000" dir="5400000" sy="-100000" algn="bl" rotWithShape="0"/>
                </a:effectLst>
                <a:latin typeface="Segoe UI" pitchFamily="34" charset="0"/>
                <a:cs typeface="Segoe UI" pitchFamily="34" charset="0"/>
              </a:rPr>
              <a:t>DEANNA</a:t>
            </a:r>
          </a:p>
        </p:txBody>
      </p:sp>
      <p:sp>
        <p:nvSpPr>
          <p:cNvPr id="6" name="TextBox 5"/>
          <p:cNvSpPr txBox="1"/>
          <p:nvPr/>
        </p:nvSpPr>
        <p:spPr>
          <a:xfrm>
            <a:off x="1676400" y="3048000"/>
            <a:ext cx="2743200" cy="523220"/>
          </a:xfrm>
          <a:prstGeom prst="rect">
            <a:avLst/>
          </a:prstGeom>
          <a:noFill/>
        </p:spPr>
        <p:txBody>
          <a:bodyPr wrap="square" rtlCol="0">
            <a:spAutoFit/>
          </a:bodyPr>
          <a:lstStyle/>
          <a:p>
            <a:r>
              <a:rPr lang="en-US" sz="2800" b="1" dirty="0">
                <a:solidFill>
                  <a:schemeClr val="bg1"/>
                </a:solidFill>
                <a:effectLst>
                  <a:reflection blurRad="6350" stA="60000" endA="900" endPos="58000" dir="5400000" sy="-100000" algn="bl" rotWithShape="0"/>
                </a:effectLst>
                <a:latin typeface="Segoe UI" pitchFamily="34" charset="0"/>
                <a:cs typeface="Segoe UI" pitchFamily="34" charset="0"/>
              </a:rPr>
              <a:t>Meanwhile…</a:t>
            </a:r>
          </a:p>
        </p:txBody>
      </p:sp>
      <p:sp>
        <p:nvSpPr>
          <p:cNvPr id="7" name="Rectangle 6">
            <a:hlinkClick r:id="" action="ppaction://hlinkshowjump?jump=nextslide"/>
          </p:cNvPr>
          <p:cNvSpPr/>
          <p:nvPr/>
        </p:nvSpPr>
        <p:spPr>
          <a:xfrm>
            <a:off x="6629400" y="5105400"/>
            <a:ext cx="1200150" cy="533400"/>
          </a:xfrm>
          <a:prstGeom prst="rect">
            <a:avLst/>
          </a:prstGeom>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sz="2400" dirty="0">
                <a:solidFill>
                  <a:schemeClr val="tx1"/>
                </a:solidFill>
                <a:latin typeface="Segoe UI" pitchFamily="34" charset="0"/>
              </a:rPr>
              <a:t>NEXT</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7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20040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03701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597408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04444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8"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99" name="Group 329"/>
          <p:cNvGrpSpPr/>
          <p:nvPr/>
        </p:nvGrpSpPr>
        <p:grpSpPr>
          <a:xfrm>
            <a:off x="1828800" y="2538422"/>
            <a:ext cx="5478780" cy="482398"/>
            <a:chOff x="1828800" y="2842260"/>
            <a:chExt cx="5410200" cy="482398"/>
          </a:xfrm>
        </p:grpSpPr>
        <p:grpSp>
          <p:nvGrpSpPr>
            <p:cNvPr id="100" name="Group 327"/>
            <p:cNvGrpSpPr/>
            <p:nvPr/>
          </p:nvGrpSpPr>
          <p:grpSpPr>
            <a:xfrm>
              <a:off x="1828800" y="2895600"/>
              <a:ext cx="5402580" cy="429058"/>
              <a:chOff x="1828800" y="2895600"/>
              <a:chExt cx="5402580" cy="429058"/>
            </a:xfrm>
          </p:grpSpPr>
          <p:grpSp>
            <p:nvGrpSpPr>
              <p:cNvPr id="101"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2" name="Group 326"/>
              <p:cNvGrpSpPr/>
              <p:nvPr/>
            </p:nvGrpSpPr>
            <p:grpSpPr>
              <a:xfrm>
                <a:off x="1851025" y="2895600"/>
                <a:ext cx="5380355" cy="200055"/>
                <a:chOff x="1851025" y="2895600"/>
                <a:chExt cx="5380355" cy="200055"/>
              </a:xfrm>
            </p:grpSpPr>
            <p:grpSp>
              <p:nvGrpSpPr>
                <p:cNvPr id="103"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4"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08"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2"/>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109"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4"/>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5"/>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6"/>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7"/>
          <a:srcRect/>
          <a:stretch>
            <a:fillRect/>
          </a:stretch>
        </p:blipFill>
        <p:spPr bwMode="auto">
          <a:xfrm>
            <a:off x="6005513" y="-91440"/>
            <a:ext cx="9525" cy="9525"/>
          </a:xfrm>
          <a:prstGeom prst="rect">
            <a:avLst/>
          </a:prstGeom>
          <a:noFill/>
        </p:spPr>
      </p:pic>
      <p:grpSp>
        <p:nvGrpSpPr>
          <p:cNvPr id="111"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112"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3"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9" name="Rectangle 258"/>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8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114" name="Group 336"/>
          <p:cNvGrpSpPr/>
          <p:nvPr/>
        </p:nvGrpSpPr>
        <p:grpSpPr>
          <a:xfrm>
            <a:off x="6285193" y="1874520"/>
            <a:ext cx="298874" cy="311331"/>
            <a:chOff x="6285193" y="1874520"/>
            <a:chExt cx="362182" cy="377278"/>
          </a:xfrm>
        </p:grpSpPr>
        <p:grpSp>
          <p:nvGrpSpPr>
            <p:cNvPr id="115" name="Group 184"/>
            <p:cNvGrpSpPr/>
            <p:nvPr/>
          </p:nvGrpSpPr>
          <p:grpSpPr>
            <a:xfrm>
              <a:off x="6294120" y="1874520"/>
              <a:ext cx="353255" cy="377278"/>
              <a:chOff x="2286000" y="1600200"/>
              <a:chExt cx="927523" cy="990600"/>
            </a:xfrm>
          </p:grpSpPr>
          <p:sp>
            <p:nvSpPr>
              <p:cNvPr id="236" name="Oval 235"/>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237" name="Picture 3" descr="\\eventsql\dvd27\Clip_Installer\DVD_ART\Artwork_Imagery\HARDWARE_IMAGERY\Illustration - Misc Hardware\Windows Vista Illustration Icons\Female User.png"/>
              <p:cNvPicPr>
                <a:picLocks noChangeAspect="1" noChangeArrowheads="1"/>
              </p:cNvPicPr>
              <p:nvPr/>
            </p:nvPicPr>
            <p:blipFill>
              <a:blip r:embed="rId18" cstate="print"/>
              <a:srcRect/>
              <a:stretch>
                <a:fillRect/>
              </a:stretch>
            </p:blipFill>
            <p:spPr bwMode="auto">
              <a:xfrm>
                <a:off x="2462302" y="1600200"/>
                <a:ext cx="751221" cy="777631"/>
              </a:xfrm>
              <a:prstGeom prst="rect">
                <a:avLst/>
              </a:prstGeom>
              <a:noFill/>
            </p:spPr>
          </p:pic>
        </p:grpSp>
        <p:pic>
          <p:nvPicPr>
            <p:cNvPr id="234" name="Picture 2" descr="\\eventsql\dvd27\Clip_Installer\DVD_ART\Artwork_Imagery\HARDWARE_IMAGERY\Illustration - Misc Hardware\Windows Vista Illustration Icons\Generic User.png"/>
            <p:cNvPicPr>
              <a:picLocks noChangeAspect="1" noChangeArrowheads="1"/>
            </p:cNvPicPr>
            <p:nvPr/>
          </p:nvPicPr>
          <p:blipFill>
            <a:blip r:embed="rId19" cstate="print"/>
            <a:srcRect/>
            <a:stretch>
              <a:fillRect/>
            </a:stretch>
          </p:blipFill>
          <p:spPr bwMode="auto">
            <a:xfrm>
              <a:off x="6285193" y="1942904"/>
              <a:ext cx="246579" cy="300081"/>
            </a:xfrm>
            <a:prstGeom prst="rect">
              <a:avLst/>
            </a:prstGeom>
            <a:noFill/>
          </p:spPr>
        </p:pic>
      </p:grpSp>
      <p:sp>
        <p:nvSpPr>
          <p:cNvPr id="239" name="Cross 238"/>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42" name="Freeform 241"/>
          <p:cNvSpPr/>
          <p:nvPr/>
        </p:nvSpPr>
        <p:spPr>
          <a:xfrm>
            <a:off x="1981200" y="2893379"/>
            <a:ext cx="4686300" cy="230822"/>
          </a:xfrm>
          <a:custGeom>
            <a:avLst/>
            <a:gdLst>
              <a:gd name="connsiteX0" fmla="*/ 0 w 4686300"/>
              <a:gd name="connsiteY0" fmla="*/ 0 h 228593"/>
              <a:gd name="connsiteX1" fmla="*/ 4686300 w 4686300"/>
              <a:gd name="connsiteY1" fmla="*/ 0 h 228593"/>
              <a:gd name="connsiteX2" fmla="*/ 4686300 w 4686300"/>
              <a:gd name="connsiteY2" fmla="*/ 228593 h 228593"/>
              <a:gd name="connsiteX3" fmla="*/ 0 w 4686300"/>
              <a:gd name="connsiteY3" fmla="*/ 228593 h 228593"/>
              <a:gd name="connsiteX4" fmla="*/ 0 w 4686300"/>
              <a:gd name="connsiteY4" fmla="*/ 0 h 228593"/>
              <a:gd name="connsiteX0" fmla="*/ 0 w 4686300"/>
              <a:gd name="connsiteY0" fmla="*/ 3182 h 231775"/>
              <a:gd name="connsiteX1" fmla="*/ 247650 w 4686300"/>
              <a:gd name="connsiteY1" fmla="*/ 0 h 231775"/>
              <a:gd name="connsiteX2" fmla="*/ 4686300 w 4686300"/>
              <a:gd name="connsiteY2" fmla="*/ 3182 h 231775"/>
              <a:gd name="connsiteX3" fmla="*/ 4686300 w 4686300"/>
              <a:gd name="connsiteY3" fmla="*/ 231775 h 231775"/>
              <a:gd name="connsiteX4" fmla="*/ 0 w 4686300"/>
              <a:gd name="connsiteY4" fmla="*/ 231775 h 231775"/>
              <a:gd name="connsiteX5" fmla="*/ 0 w 4686300"/>
              <a:gd name="connsiteY5" fmla="*/ 3182 h 231775"/>
              <a:gd name="connsiteX0" fmla="*/ 0 w 4686300"/>
              <a:gd name="connsiteY0" fmla="*/ 3182 h 231775"/>
              <a:gd name="connsiteX1" fmla="*/ 247650 w 4686300"/>
              <a:gd name="connsiteY1" fmla="*/ 0 h 231775"/>
              <a:gd name="connsiteX2" fmla="*/ 1892300 w 4686300"/>
              <a:gd name="connsiteY2" fmla="*/ 3175 h 231775"/>
              <a:gd name="connsiteX3" fmla="*/ 4686300 w 4686300"/>
              <a:gd name="connsiteY3" fmla="*/ 3182 h 231775"/>
              <a:gd name="connsiteX4" fmla="*/ 4686300 w 4686300"/>
              <a:gd name="connsiteY4" fmla="*/ 231775 h 231775"/>
              <a:gd name="connsiteX5" fmla="*/ 0 w 4686300"/>
              <a:gd name="connsiteY5" fmla="*/ 231775 h 231775"/>
              <a:gd name="connsiteX6" fmla="*/ 0 w 4686300"/>
              <a:gd name="connsiteY6" fmla="*/ 3182 h 231775"/>
              <a:gd name="connsiteX0" fmla="*/ 1892300 w 4686300"/>
              <a:gd name="connsiteY0" fmla="*/ 1054 h 229654"/>
              <a:gd name="connsiteX1" fmla="*/ 4686300 w 4686300"/>
              <a:gd name="connsiteY1" fmla="*/ 1061 h 229654"/>
              <a:gd name="connsiteX2" fmla="*/ 4686300 w 4686300"/>
              <a:gd name="connsiteY2" fmla="*/ 229654 h 229654"/>
              <a:gd name="connsiteX3" fmla="*/ 0 w 4686300"/>
              <a:gd name="connsiteY3" fmla="*/ 229654 h 229654"/>
              <a:gd name="connsiteX4" fmla="*/ 0 w 4686300"/>
              <a:gd name="connsiteY4" fmla="*/ 1061 h 229654"/>
              <a:gd name="connsiteX5" fmla="*/ 339090 w 4686300"/>
              <a:gd name="connsiteY5" fmla="*/ 89319 h 229654"/>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9090 w 4686300"/>
              <a:gd name="connsiteY5" fmla="*/ 88265 h 228600"/>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5915 w 4686300"/>
              <a:gd name="connsiteY5" fmla="*/ 2540 h 228600"/>
              <a:gd name="connsiteX0" fmla="*/ 1892300 w 4686300"/>
              <a:gd name="connsiteY0" fmla="*/ 2222 h 230822"/>
              <a:gd name="connsiteX1" fmla="*/ 4686300 w 4686300"/>
              <a:gd name="connsiteY1" fmla="*/ 2229 h 230822"/>
              <a:gd name="connsiteX2" fmla="*/ 4686300 w 4686300"/>
              <a:gd name="connsiteY2" fmla="*/ 230822 h 230822"/>
              <a:gd name="connsiteX3" fmla="*/ 0 w 4686300"/>
              <a:gd name="connsiteY3" fmla="*/ 230822 h 230822"/>
              <a:gd name="connsiteX4" fmla="*/ 0 w 4686300"/>
              <a:gd name="connsiteY4" fmla="*/ 2229 h 230822"/>
              <a:gd name="connsiteX5" fmla="*/ 121603 w 4686300"/>
              <a:gd name="connsiteY5" fmla="*/ 0 h 23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6300" h="230822">
                <a:moveTo>
                  <a:pt x="1892300" y="2222"/>
                </a:moveTo>
                <a:lnTo>
                  <a:pt x="4686300" y="2229"/>
                </a:lnTo>
                <a:lnTo>
                  <a:pt x="4686300" y="230822"/>
                </a:lnTo>
                <a:lnTo>
                  <a:pt x="0" y="230822"/>
                </a:lnTo>
                <a:lnTo>
                  <a:pt x="0" y="2229"/>
                </a:lnTo>
                <a:lnTo>
                  <a:pt x="121603" y="0"/>
                </a:lnTo>
              </a:path>
            </a:pathLst>
          </a:cu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Rectangle 242"/>
          <p:cNvSpPr/>
          <p:nvPr/>
        </p:nvSpPr>
        <p:spPr>
          <a:xfrm>
            <a:off x="5276850" y="2927350"/>
            <a:ext cx="61595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rgbClr val="002060"/>
                </a:solidFill>
                <a:latin typeface="Segoe UI" pitchFamily="34" charset="0"/>
                <a:ea typeface="Verdana" pitchFamily="34" charset="0"/>
                <a:cs typeface="Verdana" pitchFamily="34" charset="0"/>
              </a:rPr>
              <a:t>Add </a:t>
            </a:r>
            <a:r>
              <a:rPr lang="en-US" sz="800" dirty="0">
                <a:solidFill>
                  <a:srgbClr val="002060"/>
                </a:solidFill>
                <a:latin typeface="Segoe UI" pitchFamily="34" charset="0"/>
                <a:ea typeface="Verdana" pitchFamily="34" charset="0"/>
                <a:cs typeface="Verdana" pitchFamily="34" charset="0"/>
              </a:rPr>
              <a:t>(2)</a:t>
            </a:r>
          </a:p>
        </p:txBody>
      </p:sp>
      <p:sp>
        <p:nvSpPr>
          <p:cNvPr id="255" name="Rectangle 254"/>
          <p:cNvSpPr/>
          <p:nvPr/>
        </p:nvSpPr>
        <p:spPr>
          <a:xfrm>
            <a:off x="5943601" y="2927350"/>
            <a:ext cx="685800"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Ignore (2)</a:t>
            </a:r>
          </a:p>
        </p:txBody>
      </p:sp>
      <p:sp>
        <p:nvSpPr>
          <p:cNvPr id="272" name="Rectangle 271"/>
          <p:cNvSpPr/>
          <p:nvPr/>
        </p:nvSpPr>
        <p:spPr>
          <a:xfrm>
            <a:off x="2033585" y="2795593"/>
            <a:ext cx="1683474" cy="184666"/>
          </a:xfrm>
          <a:prstGeom prst="rect">
            <a:avLst/>
          </a:prstGeom>
        </p:spPr>
        <p:txBody>
          <a:bodyPr wrap="none">
            <a:spAutoFit/>
          </a:bodyPr>
          <a:lstStyle/>
          <a:p>
            <a:r>
              <a:rPr lang="en-US" sz="600" i="1" dirty="0">
                <a:solidFill>
                  <a:schemeClr val="tx1">
                    <a:lumMod val="95000"/>
                    <a:lumOff val="5000"/>
                  </a:schemeClr>
                </a:solidFill>
                <a:latin typeface="Segoe UI" pitchFamily="34" charset="0"/>
              </a:rPr>
              <a:t>Mia has requested to add the following 2 files:</a:t>
            </a:r>
          </a:p>
        </p:txBody>
      </p:sp>
      <p:sp>
        <p:nvSpPr>
          <p:cNvPr id="273" name="Rectangle 272"/>
          <p:cNvSpPr/>
          <p:nvPr/>
        </p:nvSpPr>
        <p:spPr>
          <a:xfrm>
            <a:off x="2197695" y="2918576"/>
            <a:ext cx="3039615" cy="200055"/>
          </a:xfrm>
          <a:prstGeom prst="rect">
            <a:avLst/>
          </a:prstGeom>
        </p:spPr>
        <p:txBody>
          <a:bodyPr wrap="none">
            <a:spAutoFit/>
          </a:bodyPr>
          <a:lstStyle/>
          <a:p>
            <a:r>
              <a:rPr lang="en-US" sz="700" dirty="0">
                <a:solidFill>
                  <a:schemeClr val="tx1">
                    <a:lumMod val="75000"/>
                    <a:lumOff val="25000"/>
                  </a:schemeClr>
                </a:solidFill>
                <a:latin typeface="Segoe UI" pitchFamily="34" charset="0"/>
              </a:rPr>
              <a:t>Fundraising Deadlines.pptx,          Fundraising to save Britney Spears.pptx</a:t>
            </a:r>
          </a:p>
        </p:txBody>
      </p:sp>
      <p:pic>
        <p:nvPicPr>
          <p:cNvPr id="275" name="Picture 274" descr="ppt16.png"/>
          <p:cNvPicPr>
            <a:picLocks noChangeAspect="1"/>
          </p:cNvPicPr>
          <p:nvPr/>
        </p:nvPicPr>
        <p:blipFill>
          <a:blip r:embed="rId9"/>
          <a:stretch>
            <a:fillRect/>
          </a:stretch>
        </p:blipFill>
        <p:spPr>
          <a:xfrm>
            <a:off x="2133600" y="2956560"/>
            <a:ext cx="121304" cy="126664"/>
          </a:xfrm>
          <a:prstGeom prst="rect">
            <a:avLst/>
          </a:prstGeom>
        </p:spPr>
      </p:pic>
      <p:pic>
        <p:nvPicPr>
          <p:cNvPr id="276" name="Picture 275" descr="ppt16.png"/>
          <p:cNvPicPr>
            <a:picLocks noChangeAspect="1"/>
          </p:cNvPicPr>
          <p:nvPr/>
        </p:nvPicPr>
        <p:blipFill>
          <a:blip r:embed="rId9"/>
          <a:stretch>
            <a:fillRect/>
          </a:stretch>
        </p:blipFill>
        <p:spPr>
          <a:xfrm>
            <a:off x="3429000" y="2956560"/>
            <a:ext cx="121304" cy="126664"/>
          </a:xfrm>
          <a:prstGeom prst="rect">
            <a:avLst/>
          </a:prstGeom>
        </p:spPr>
      </p:pic>
      <p:sp>
        <p:nvSpPr>
          <p:cNvPr id="278" name="Rectangle 277"/>
          <p:cNvSpPr/>
          <p:nvPr/>
        </p:nvSpPr>
        <p:spPr>
          <a:xfrm>
            <a:off x="1930400" y="2965450"/>
            <a:ext cx="95250" cy="95250"/>
          </a:xfrm>
          <a:prstGeom prst="rect">
            <a:avLst/>
          </a:prstGeom>
          <a:ln w="6350"/>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280" name="Cross 279"/>
          <p:cNvSpPr/>
          <p:nvPr/>
        </p:nvSpPr>
        <p:spPr>
          <a:xfrm>
            <a:off x="1949450" y="2984500"/>
            <a:ext cx="50800" cy="50800"/>
          </a:xfrm>
          <a:prstGeom prst="plus">
            <a:avLst>
              <a:gd name="adj" fmla="val 41667"/>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a:hlinkClick r:id="" action="ppaction://hlinkshowjump?jump=nextslide"/>
          </p:cNvPr>
          <p:cNvSpPr/>
          <p:nvPr/>
        </p:nvSpPr>
        <p:spPr>
          <a:xfrm flipV="1">
            <a:off x="1897380" y="2948940"/>
            <a:ext cx="152400" cy="12954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16" name="Group 342"/>
          <p:cNvGrpSpPr/>
          <p:nvPr/>
        </p:nvGrpSpPr>
        <p:grpSpPr>
          <a:xfrm>
            <a:off x="1760220" y="2317621"/>
            <a:ext cx="5935980" cy="228729"/>
            <a:chOff x="1760220" y="2317621"/>
            <a:chExt cx="5935980" cy="228729"/>
          </a:xfrm>
        </p:grpSpPr>
        <p:grpSp>
          <p:nvGrpSpPr>
            <p:cNvPr id="117" name="Group 304"/>
            <p:cNvGrpSpPr/>
            <p:nvPr/>
          </p:nvGrpSpPr>
          <p:grpSpPr>
            <a:xfrm>
              <a:off x="1760220" y="2317621"/>
              <a:ext cx="5101590" cy="222291"/>
              <a:chOff x="1760220" y="2317621"/>
              <a:chExt cx="5101590" cy="222291"/>
            </a:xfrm>
          </p:grpSpPr>
          <p:grpSp>
            <p:nvGrpSpPr>
              <p:cNvPr id="119" name="Group 257"/>
              <p:cNvGrpSpPr/>
              <p:nvPr/>
            </p:nvGrpSpPr>
            <p:grpSpPr>
              <a:xfrm>
                <a:off x="1911350" y="2334777"/>
                <a:ext cx="4950460" cy="205135"/>
                <a:chOff x="1911350" y="2817316"/>
                <a:chExt cx="4950460" cy="205135"/>
              </a:xfrm>
            </p:grpSpPr>
            <p:pic>
              <p:nvPicPr>
                <p:cNvPr id="327" name="Picture 326" descr="MSOL_Share_32.gif"/>
                <p:cNvPicPr>
                  <a:picLocks noChangeAspect="1"/>
                </p:cNvPicPr>
                <p:nvPr/>
              </p:nvPicPr>
              <p:blipFill>
                <a:blip r:embed="rId20">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328" name="Rectangle 327"/>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9" name="Rectangle 328"/>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30" name="Chevron 329"/>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31" name="Chevron 330"/>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325" name="Rectangle 324"/>
              <p:cNvSpPr/>
              <p:nvPr/>
            </p:nvSpPr>
            <p:spPr>
              <a:xfrm>
                <a:off x="1760220" y="2317621"/>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grpSp>
        <p:grpSp>
          <p:nvGrpSpPr>
            <p:cNvPr id="120" name="Group 300"/>
            <p:cNvGrpSpPr/>
            <p:nvPr/>
          </p:nvGrpSpPr>
          <p:grpSpPr>
            <a:xfrm>
              <a:off x="2502826" y="2330727"/>
              <a:ext cx="5193374" cy="215623"/>
              <a:chOff x="2502826" y="2809696"/>
              <a:chExt cx="5193374" cy="215623"/>
            </a:xfrm>
          </p:grpSpPr>
          <p:grpSp>
            <p:nvGrpSpPr>
              <p:cNvPr id="121" name="Group 193"/>
              <p:cNvGrpSpPr/>
              <p:nvPr/>
            </p:nvGrpSpPr>
            <p:grpSpPr>
              <a:xfrm>
                <a:off x="5105400" y="2809875"/>
                <a:ext cx="2590800" cy="215444"/>
                <a:chOff x="3716708" y="2809696"/>
                <a:chExt cx="2590800" cy="215444"/>
              </a:xfrm>
            </p:grpSpPr>
            <p:sp>
              <p:nvSpPr>
                <p:cNvPr id="339" name="Rectangle 338"/>
                <p:cNvSpPr/>
                <p:nvPr/>
              </p:nvSpPr>
              <p:spPr>
                <a:xfrm>
                  <a:off x="3805419" y="2809696"/>
                  <a:ext cx="1435289" cy="215444"/>
                </a:xfrm>
                <a:prstGeom prst="rect">
                  <a:avLst/>
                </a:prstGeom>
              </p:spPr>
              <p:txBody>
                <a:bodyPr wrap="square">
                  <a:spAutoFit/>
                </a:bodyPr>
                <a:lstStyle/>
                <a:p>
                  <a:r>
                    <a:rPr lang="en-US" sz="800" dirty="0">
                      <a:solidFill>
                        <a:srgbClr val="002060"/>
                      </a:solidFill>
                      <a:latin typeface="Segoe UI" pitchFamily="34" charset="0"/>
                    </a:rPr>
                    <a:t>Stacy D Hamilton</a:t>
                  </a:r>
                </a:p>
              </p:txBody>
            </p:sp>
            <p:sp>
              <p:nvSpPr>
                <p:cNvPr id="340" name="Oval 339"/>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41" name="Rectangle 340"/>
                <p:cNvSpPr/>
                <p:nvPr/>
              </p:nvSpPr>
              <p:spPr>
                <a:xfrm>
                  <a:off x="4872219" y="2809696"/>
                  <a:ext cx="1435289" cy="215444"/>
                </a:xfrm>
                <a:prstGeom prst="rect">
                  <a:avLst/>
                </a:prstGeom>
              </p:spPr>
              <p:txBody>
                <a:bodyPr wrap="square">
                  <a:spAutoFit/>
                </a:bodyPr>
                <a:lstStyle/>
                <a:p>
                  <a:r>
                    <a:rPr lang="en-US" sz="800" dirty="0">
                      <a:solidFill>
                        <a:srgbClr val="002060"/>
                      </a:solidFill>
                      <a:latin typeface="Segoe UI" pitchFamily="34" charset="0"/>
                    </a:rPr>
                    <a:t>Mia…</a:t>
                  </a:r>
                </a:p>
              </p:txBody>
            </p:sp>
            <p:sp>
              <p:nvSpPr>
                <p:cNvPr id="342" name="Oval 341"/>
                <p:cNvSpPr/>
                <p:nvPr/>
              </p:nvSpPr>
              <p:spPr>
                <a:xfrm>
                  <a:off x="47835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3" name="Group 175"/>
              <p:cNvGrpSpPr/>
              <p:nvPr/>
            </p:nvGrpSpPr>
            <p:grpSpPr>
              <a:xfrm>
                <a:off x="2502826" y="2809696"/>
                <a:ext cx="3059774" cy="215444"/>
                <a:chOff x="3457874" y="2809696"/>
                <a:chExt cx="3059774" cy="215444"/>
              </a:xfrm>
            </p:grpSpPr>
            <p:grpSp>
              <p:nvGrpSpPr>
                <p:cNvPr id="124" name="Group 164"/>
                <p:cNvGrpSpPr/>
                <p:nvPr/>
              </p:nvGrpSpPr>
              <p:grpSpPr>
                <a:xfrm>
                  <a:off x="3457874" y="2809696"/>
                  <a:ext cx="1246902" cy="215444"/>
                  <a:chOff x="2464038" y="2809696"/>
                  <a:chExt cx="1246902" cy="215444"/>
                </a:xfrm>
              </p:grpSpPr>
              <p:sp>
                <p:nvSpPr>
                  <p:cNvPr id="337" name="Rectangle 336"/>
                  <p:cNvSpPr/>
                  <p:nvPr/>
                </p:nvSpPr>
                <p:spPr>
                  <a:xfrm>
                    <a:off x="2529889" y="2809696"/>
                    <a:ext cx="1181051" cy="215444"/>
                  </a:xfrm>
                  <a:prstGeom prst="rect">
                    <a:avLst/>
                  </a:prstGeom>
                </p:spPr>
                <p:txBody>
                  <a:bodyPr wrap="square">
                    <a:spAutoFit/>
                  </a:bodyPr>
                  <a:lstStyle/>
                  <a:p>
                    <a:r>
                      <a:rPr lang="en-US" sz="800" dirty="0">
                        <a:solidFill>
                          <a:srgbClr val="002060"/>
                        </a:solidFill>
                        <a:latin typeface="Segoe UI" pitchFamily="34" charset="0"/>
                      </a:rPr>
                      <a:t>Jerry </a:t>
                    </a:r>
                    <a:r>
                      <a:rPr lang="en-US" sz="800" dirty="0" err="1">
                        <a:solidFill>
                          <a:srgbClr val="002060"/>
                        </a:solidFill>
                        <a:latin typeface="Segoe UI" pitchFamily="34" charset="0"/>
                      </a:rPr>
                      <a:t>Orman</a:t>
                    </a:r>
                    <a:r>
                      <a:rPr lang="en-US" sz="800" dirty="0">
                        <a:solidFill>
                          <a:srgbClr val="002060"/>
                        </a:solidFill>
                        <a:latin typeface="Segoe UI" pitchFamily="34" charset="0"/>
                      </a:rPr>
                      <a:t> </a:t>
                    </a:r>
                  </a:p>
                </p:txBody>
              </p:sp>
              <p:sp>
                <p:nvSpPr>
                  <p:cNvPr id="338" name="Oval 337"/>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5" name="Group 168"/>
                <p:cNvGrpSpPr/>
                <p:nvPr/>
              </p:nvGrpSpPr>
              <p:grpSpPr>
                <a:xfrm>
                  <a:off x="4298376" y="2809696"/>
                  <a:ext cx="1269762" cy="215444"/>
                  <a:chOff x="3716708" y="2809696"/>
                  <a:chExt cx="1269762" cy="215444"/>
                </a:xfrm>
              </p:grpSpPr>
              <p:sp>
                <p:nvSpPr>
                  <p:cNvPr id="335" name="Rectangle 334"/>
                  <p:cNvSpPr/>
                  <p:nvPr/>
                </p:nvSpPr>
                <p:spPr>
                  <a:xfrm>
                    <a:off x="3805419" y="2809696"/>
                    <a:ext cx="1181051" cy="215444"/>
                  </a:xfrm>
                  <a:prstGeom prst="rect">
                    <a:avLst/>
                  </a:prstGeom>
                </p:spPr>
                <p:txBody>
                  <a:bodyPr wrap="square">
                    <a:spAutoFit/>
                  </a:bodyPr>
                  <a:lstStyle/>
                  <a:p>
                    <a:r>
                      <a:rPr lang="en-US" sz="800" dirty="0">
                        <a:solidFill>
                          <a:srgbClr val="002060"/>
                        </a:solidFill>
                        <a:latin typeface="Segoe UI" pitchFamily="34" charset="0"/>
                      </a:rPr>
                      <a:t>George Li </a:t>
                    </a:r>
                  </a:p>
                </p:txBody>
              </p:sp>
              <p:sp>
                <p:nvSpPr>
                  <p:cNvPr id="336" name="Oval 335"/>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6" name="Group 171"/>
                <p:cNvGrpSpPr/>
                <p:nvPr/>
              </p:nvGrpSpPr>
              <p:grpSpPr>
                <a:xfrm>
                  <a:off x="5036378" y="2809696"/>
                  <a:ext cx="1481270" cy="215444"/>
                  <a:chOff x="3716708" y="2809696"/>
                  <a:chExt cx="1481270" cy="215444"/>
                </a:xfrm>
              </p:grpSpPr>
              <p:sp>
                <p:nvSpPr>
                  <p:cNvPr id="333" name="Rectangle 332"/>
                  <p:cNvSpPr/>
                  <p:nvPr/>
                </p:nvSpPr>
                <p:spPr>
                  <a:xfrm>
                    <a:off x="3805419" y="2809696"/>
                    <a:ext cx="1392559" cy="215444"/>
                  </a:xfrm>
                  <a:prstGeom prst="rect">
                    <a:avLst/>
                  </a:prstGeom>
                </p:spPr>
                <p:txBody>
                  <a:bodyPr wrap="square">
                    <a:spAutoFit/>
                  </a:bodyPr>
                  <a:lstStyle/>
                  <a:p>
                    <a:r>
                      <a:rPr lang="en-US" sz="800" dirty="0">
                        <a:solidFill>
                          <a:srgbClr val="002060"/>
                        </a:solidFill>
                        <a:latin typeface="Segoe UI" pitchFamily="34" charset="0"/>
                      </a:rPr>
                      <a:t>James D. Kramer </a:t>
                    </a:r>
                  </a:p>
                </p:txBody>
              </p:sp>
              <p:sp>
                <p:nvSpPr>
                  <p:cNvPr id="334" name="Oval 333"/>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239"/>
                                        </p:tgtEl>
                                        <p:attrNameLst>
                                          <p:attrName>fillcolor</p:attrName>
                                        </p:attrNameLst>
                                      </p:cBhvr>
                                      <p:to>
                                        <a:srgbClr val="6AF50B"/>
                                      </p:to>
                                    </p:animClr>
                                    <p:set>
                                      <p:cBhvr>
                                        <p:cTn id="7" dur="1000" fill="hold"/>
                                        <p:tgtEl>
                                          <p:spTgt spid="239"/>
                                        </p:tgtEl>
                                        <p:attrNameLst>
                                          <p:attrName>fill.type</p:attrName>
                                        </p:attrNameLst>
                                      </p:cBhvr>
                                      <p:to>
                                        <p:strVal val="solid"/>
                                      </p:to>
                                    </p:set>
                                    <p:set>
                                      <p:cBhvr>
                                        <p:cTn id="8" dur="1000" fill="hold"/>
                                        <p:tgtEl>
                                          <p:spTgt spid="239"/>
                                        </p:tgtEl>
                                        <p:attrNameLst>
                                          <p:attrName>fill.on</p:attrName>
                                        </p:attrNameLst>
                                      </p:cBhvr>
                                      <p:to>
                                        <p:strVal val="true"/>
                                      </p:to>
                                    </p:set>
                                  </p:childTnLst>
                                </p:cTn>
                              </p:par>
                              <p:par>
                                <p:cTn id="9" presetID="10" presetClass="entr" presetSubtype="0" fill="hold" grpId="0" nodeType="withEffect">
                                  <p:stCondLst>
                                    <p:cond delay="60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7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62712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46373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40080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47116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448"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449"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450"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451" name="Group 329"/>
          <p:cNvGrpSpPr/>
          <p:nvPr/>
        </p:nvGrpSpPr>
        <p:grpSpPr>
          <a:xfrm>
            <a:off x="1828800" y="2538422"/>
            <a:ext cx="5478780" cy="482398"/>
            <a:chOff x="1828800" y="2842260"/>
            <a:chExt cx="5410200" cy="482398"/>
          </a:xfrm>
        </p:grpSpPr>
        <p:grpSp>
          <p:nvGrpSpPr>
            <p:cNvPr id="452" name="Group 327"/>
            <p:cNvGrpSpPr/>
            <p:nvPr/>
          </p:nvGrpSpPr>
          <p:grpSpPr>
            <a:xfrm>
              <a:off x="1828800" y="2895600"/>
              <a:ext cx="5402580" cy="429058"/>
              <a:chOff x="1828800" y="2895600"/>
              <a:chExt cx="5402580" cy="429058"/>
            </a:xfrm>
          </p:grpSpPr>
          <p:grpSp>
            <p:nvGrpSpPr>
              <p:cNvPr id="45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454" name="Group 326"/>
              <p:cNvGrpSpPr/>
              <p:nvPr/>
            </p:nvGrpSpPr>
            <p:grpSpPr>
              <a:xfrm>
                <a:off x="1851025" y="2895600"/>
                <a:ext cx="5380355" cy="200055"/>
                <a:chOff x="1851025" y="2895600"/>
                <a:chExt cx="5380355" cy="200055"/>
              </a:xfrm>
            </p:grpSpPr>
            <p:grpSp>
              <p:nvGrpSpPr>
                <p:cNvPr id="455"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56"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7"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2"/>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8"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4"/>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5"/>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6"/>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7"/>
          <a:srcRect/>
          <a:stretch>
            <a:fillRect/>
          </a:stretch>
        </p:blipFill>
        <p:spPr bwMode="auto">
          <a:xfrm>
            <a:off x="6005513" y="-91440"/>
            <a:ext cx="9525" cy="9525"/>
          </a:xfrm>
          <a:prstGeom prst="rect">
            <a:avLst/>
          </a:prstGeom>
          <a:noFill/>
        </p:spPr>
      </p:pic>
      <p:grpSp>
        <p:nvGrpSpPr>
          <p:cNvPr id="460"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46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9" name="Rectangle 258"/>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8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470" name="Group 336"/>
          <p:cNvGrpSpPr/>
          <p:nvPr/>
        </p:nvGrpSpPr>
        <p:grpSpPr>
          <a:xfrm>
            <a:off x="6285193" y="1874520"/>
            <a:ext cx="298874" cy="311331"/>
            <a:chOff x="6285193" y="1874520"/>
            <a:chExt cx="362182" cy="377278"/>
          </a:xfrm>
        </p:grpSpPr>
        <p:grpSp>
          <p:nvGrpSpPr>
            <p:cNvPr id="471" name="Group 184"/>
            <p:cNvGrpSpPr/>
            <p:nvPr/>
          </p:nvGrpSpPr>
          <p:grpSpPr>
            <a:xfrm>
              <a:off x="6294120" y="1874520"/>
              <a:ext cx="353255" cy="377278"/>
              <a:chOff x="2286000" y="1600200"/>
              <a:chExt cx="927523" cy="990600"/>
            </a:xfrm>
          </p:grpSpPr>
          <p:sp>
            <p:nvSpPr>
              <p:cNvPr id="236" name="Oval 235"/>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237" name="Picture 3" descr="\\eventsql\dvd27\Clip_Installer\DVD_ART\Artwork_Imagery\HARDWARE_IMAGERY\Illustration - Misc Hardware\Windows Vista Illustration Icons\Female User.png"/>
              <p:cNvPicPr>
                <a:picLocks noChangeAspect="1" noChangeArrowheads="1"/>
              </p:cNvPicPr>
              <p:nvPr/>
            </p:nvPicPr>
            <p:blipFill>
              <a:blip r:embed="rId18" cstate="print"/>
              <a:srcRect/>
              <a:stretch>
                <a:fillRect/>
              </a:stretch>
            </p:blipFill>
            <p:spPr bwMode="auto">
              <a:xfrm>
                <a:off x="2462302" y="1600200"/>
                <a:ext cx="751221" cy="777631"/>
              </a:xfrm>
              <a:prstGeom prst="rect">
                <a:avLst/>
              </a:prstGeom>
              <a:noFill/>
            </p:spPr>
          </p:pic>
        </p:grpSp>
        <p:pic>
          <p:nvPicPr>
            <p:cNvPr id="234" name="Picture 2" descr="\\eventsql\dvd27\Clip_Installer\DVD_ART\Artwork_Imagery\HARDWARE_IMAGERY\Illustration - Misc Hardware\Windows Vista Illustration Icons\Generic User.png"/>
            <p:cNvPicPr>
              <a:picLocks noChangeAspect="1" noChangeArrowheads="1"/>
            </p:cNvPicPr>
            <p:nvPr/>
          </p:nvPicPr>
          <p:blipFill>
            <a:blip r:embed="rId19" cstate="print"/>
            <a:srcRect/>
            <a:stretch>
              <a:fillRect/>
            </a:stretch>
          </p:blipFill>
          <p:spPr bwMode="auto">
            <a:xfrm>
              <a:off x="6285193" y="1942904"/>
              <a:ext cx="246579" cy="300081"/>
            </a:xfrm>
            <a:prstGeom prst="rect">
              <a:avLst/>
            </a:prstGeom>
            <a:noFill/>
          </p:spPr>
        </p:pic>
      </p:grpSp>
      <p:sp>
        <p:nvSpPr>
          <p:cNvPr id="239" name="Cross 238"/>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42" name="Freeform 241"/>
          <p:cNvSpPr/>
          <p:nvPr/>
        </p:nvSpPr>
        <p:spPr>
          <a:xfrm>
            <a:off x="1981200" y="2893379"/>
            <a:ext cx="4686300" cy="688021"/>
          </a:xfrm>
          <a:custGeom>
            <a:avLst/>
            <a:gdLst>
              <a:gd name="connsiteX0" fmla="*/ 0 w 4686300"/>
              <a:gd name="connsiteY0" fmla="*/ 0 h 228593"/>
              <a:gd name="connsiteX1" fmla="*/ 4686300 w 4686300"/>
              <a:gd name="connsiteY1" fmla="*/ 0 h 228593"/>
              <a:gd name="connsiteX2" fmla="*/ 4686300 w 4686300"/>
              <a:gd name="connsiteY2" fmla="*/ 228593 h 228593"/>
              <a:gd name="connsiteX3" fmla="*/ 0 w 4686300"/>
              <a:gd name="connsiteY3" fmla="*/ 228593 h 228593"/>
              <a:gd name="connsiteX4" fmla="*/ 0 w 4686300"/>
              <a:gd name="connsiteY4" fmla="*/ 0 h 228593"/>
              <a:gd name="connsiteX0" fmla="*/ 0 w 4686300"/>
              <a:gd name="connsiteY0" fmla="*/ 3182 h 231775"/>
              <a:gd name="connsiteX1" fmla="*/ 247650 w 4686300"/>
              <a:gd name="connsiteY1" fmla="*/ 0 h 231775"/>
              <a:gd name="connsiteX2" fmla="*/ 4686300 w 4686300"/>
              <a:gd name="connsiteY2" fmla="*/ 3182 h 231775"/>
              <a:gd name="connsiteX3" fmla="*/ 4686300 w 4686300"/>
              <a:gd name="connsiteY3" fmla="*/ 231775 h 231775"/>
              <a:gd name="connsiteX4" fmla="*/ 0 w 4686300"/>
              <a:gd name="connsiteY4" fmla="*/ 231775 h 231775"/>
              <a:gd name="connsiteX5" fmla="*/ 0 w 4686300"/>
              <a:gd name="connsiteY5" fmla="*/ 3182 h 231775"/>
              <a:gd name="connsiteX0" fmla="*/ 0 w 4686300"/>
              <a:gd name="connsiteY0" fmla="*/ 3182 h 231775"/>
              <a:gd name="connsiteX1" fmla="*/ 247650 w 4686300"/>
              <a:gd name="connsiteY1" fmla="*/ 0 h 231775"/>
              <a:gd name="connsiteX2" fmla="*/ 1892300 w 4686300"/>
              <a:gd name="connsiteY2" fmla="*/ 3175 h 231775"/>
              <a:gd name="connsiteX3" fmla="*/ 4686300 w 4686300"/>
              <a:gd name="connsiteY3" fmla="*/ 3182 h 231775"/>
              <a:gd name="connsiteX4" fmla="*/ 4686300 w 4686300"/>
              <a:gd name="connsiteY4" fmla="*/ 231775 h 231775"/>
              <a:gd name="connsiteX5" fmla="*/ 0 w 4686300"/>
              <a:gd name="connsiteY5" fmla="*/ 231775 h 231775"/>
              <a:gd name="connsiteX6" fmla="*/ 0 w 4686300"/>
              <a:gd name="connsiteY6" fmla="*/ 3182 h 231775"/>
              <a:gd name="connsiteX0" fmla="*/ 1892300 w 4686300"/>
              <a:gd name="connsiteY0" fmla="*/ 1054 h 229654"/>
              <a:gd name="connsiteX1" fmla="*/ 4686300 w 4686300"/>
              <a:gd name="connsiteY1" fmla="*/ 1061 h 229654"/>
              <a:gd name="connsiteX2" fmla="*/ 4686300 w 4686300"/>
              <a:gd name="connsiteY2" fmla="*/ 229654 h 229654"/>
              <a:gd name="connsiteX3" fmla="*/ 0 w 4686300"/>
              <a:gd name="connsiteY3" fmla="*/ 229654 h 229654"/>
              <a:gd name="connsiteX4" fmla="*/ 0 w 4686300"/>
              <a:gd name="connsiteY4" fmla="*/ 1061 h 229654"/>
              <a:gd name="connsiteX5" fmla="*/ 339090 w 4686300"/>
              <a:gd name="connsiteY5" fmla="*/ 89319 h 229654"/>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9090 w 4686300"/>
              <a:gd name="connsiteY5" fmla="*/ 88265 h 228600"/>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5915 w 4686300"/>
              <a:gd name="connsiteY5" fmla="*/ 2540 h 228600"/>
              <a:gd name="connsiteX0" fmla="*/ 1892300 w 4686300"/>
              <a:gd name="connsiteY0" fmla="*/ 2222 h 230822"/>
              <a:gd name="connsiteX1" fmla="*/ 4686300 w 4686300"/>
              <a:gd name="connsiteY1" fmla="*/ 2229 h 230822"/>
              <a:gd name="connsiteX2" fmla="*/ 4686300 w 4686300"/>
              <a:gd name="connsiteY2" fmla="*/ 230822 h 230822"/>
              <a:gd name="connsiteX3" fmla="*/ 0 w 4686300"/>
              <a:gd name="connsiteY3" fmla="*/ 230822 h 230822"/>
              <a:gd name="connsiteX4" fmla="*/ 0 w 4686300"/>
              <a:gd name="connsiteY4" fmla="*/ 2229 h 230822"/>
              <a:gd name="connsiteX5" fmla="*/ 121603 w 4686300"/>
              <a:gd name="connsiteY5" fmla="*/ 0 h 23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6300" h="230822">
                <a:moveTo>
                  <a:pt x="1892300" y="2222"/>
                </a:moveTo>
                <a:lnTo>
                  <a:pt x="4686300" y="2229"/>
                </a:lnTo>
                <a:lnTo>
                  <a:pt x="4686300" y="230822"/>
                </a:lnTo>
                <a:lnTo>
                  <a:pt x="0" y="230822"/>
                </a:lnTo>
                <a:lnTo>
                  <a:pt x="0" y="2229"/>
                </a:lnTo>
                <a:lnTo>
                  <a:pt x="121603" y="0"/>
                </a:lnTo>
              </a:path>
            </a:pathLst>
          </a:cu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Rectangle 271"/>
          <p:cNvSpPr/>
          <p:nvPr/>
        </p:nvSpPr>
        <p:spPr>
          <a:xfrm>
            <a:off x="2033585" y="2795593"/>
            <a:ext cx="1683474" cy="184666"/>
          </a:xfrm>
          <a:prstGeom prst="rect">
            <a:avLst/>
          </a:prstGeom>
        </p:spPr>
        <p:txBody>
          <a:bodyPr wrap="none">
            <a:spAutoFit/>
          </a:bodyPr>
          <a:lstStyle/>
          <a:p>
            <a:r>
              <a:rPr lang="en-US" sz="600" i="1" dirty="0">
                <a:solidFill>
                  <a:schemeClr val="tx1">
                    <a:lumMod val="95000"/>
                    <a:lumOff val="5000"/>
                  </a:schemeClr>
                </a:solidFill>
                <a:latin typeface="Segoe UI" pitchFamily="34" charset="0"/>
              </a:rPr>
              <a:t>Mia has requested to add the following 2 files:</a:t>
            </a:r>
          </a:p>
        </p:txBody>
      </p:sp>
      <p:sp>
        <p:nvSpPr>
          <p:cNvPr id="273" name="Rectangle 272"/>
          <p:cNvSpPr/>
          <p:nvPr/>
        </p:nvSpPr>
        <p:spPr>
          <a:xfrm>
            <a:off x="2453592" y="2937626"/>
            <a:ext cx="1515158" cy="200055"/>
          </a:xfrm>
          <a:prstGeom prst="rect">
            <a:avLst/>
          </a:prstGeom>
        </p:spPr>
        <p:txBody>
          <a:bodyPr wrap="none">
            <a:spAutoFit/>
          </a:bodyPr>
          <a:lstStyle/>
          <a:p>
            <a:r>
              <a:rPr lang="en-US" sz="700" dirty="0">
                <a:solidFill>
                  <a:schemeClr val="tx1">
                    <a:lumMod val="75000"/>
                    <a:lumOff val="25000"/>
                  </a:schemeClr>
                </a:solidFill>
                <a:latin typeface="Segoe UI" pitchFamily="34" charset="0"/>
              </a:rPr>
              <a:t>Fundraising Deadlines.pptx,        </a:t>
            </a:r>
          </a:p>
        </p:txBody>
      </p:sp>
      <p:pic>
        <p:nvPicPr>
          <p:cNvPr id="275" name="Picture 274" descr="ppt16.png"/>
          <p:cNvPicPr>
            <a:picLocks noChangeAspect="1"/>
          </p:cNvPicPr>
          <p:nvPr/>
        </p:nvPicPr>
        <p:blipFill>
          <a:blip r:embed="rId9"/>
          <a:stretch>
            <a:fillRect/>
          </a:stretch>
        </p:blipFill>
        <p:spPr>
          <a:xfrm>
            <a:off x="2285788" y="2975610"/>
            <a:ext cx="121304" cy="126664"/>
          </a:xfrm>
          <a:prstGeom prst="rect">
            <a:avLst/>
          </a:prstGeom>
        </p:spPr>
      </p:pic>
      <p:pic>
        <p:nvPicPr>
          <p:cNvPr id="276" name="Picture 275" descr="ppt16.png"/>
          <p:cNvPicPr>
            <a:picLocks noChangeAspect="1"/>
          </p:cNvPicPr>
          <p:nvPr/>
        </p:nvPicPr>
        <p:blipFill>
          <a:blip r:embed="rId9"/>
          <a:stretch>
            <a:fillRect/>
          </a:stretch>
        </p:blipFill>
        <p:spPr>
          <a:xfrm>
            <a:off x="2285788" y="3181686"/>
            <a:ext cx="121304" cy="126664"/>
          </a:xfrm>
          <a:prstGeom prst="rect">
            <a:avLst/>
          </a:prstGeom>
        </p:spPr>
      </p:pic>
      <p:grpSp>
        <p:nvGrpSpPr>
          <p:cNvPr id="472" name="Group 221"/>
          <p:cNvGrpSpPr/>
          <p:nvPr/>
        </p:nvGrpSpPr>
        <p:grpSpPr>
          <a:xfrm>
            <a:off x="1930400" y="2965450"/>
            <a:ext cx="95250" cy="95250"/>
            <a:chOff x="1930400" y="2965450"/>
            <a:chExt cx="95250" cy="95250"/>
          </a:xfrm>
        </p:grpSpPr>
        <p:sp>
          <p:nvSpPr>
            <p:cNvPr id="278" name="Rectangle 277"/>
            <p:cNvSpPr/>
            <p:nvPr/>
          </p:nvSpPr>
          <p:spPr>
            <a:xfrm>
              <a:off x="1930400" y="2965450"/>
              <a:ext cx="95250" cy="95250"/>
            </a:xfrm>
            <a:prstGeom prst="rect">
              <a:avLst/>
            </a:prstGeom>
            <a:ln w="6350"/>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cxnSp>
          <p:nvCxnSpPr>
            <p:cNvPr id="217" name="Straight Connector 216"/>
            <p:cNvCxnSpPr/>
            <p:nvPr/>
          </p:nvCxnSpPr>
          <p:spPr>
            <a:xfrm rot="10800000" flipV="1">
              <a:off x="1945488" y="3014662"/>
              <a:ext cx="69051" cy="6"/>
            </a:xfrm>
            <a:prstGeom prst="line">
              <a:avLst/>
            </a:prstGeom>
          </p:spPr>
          <p:style>
            <a:lnRef idx="1">
              <a:schemeClr val="accent1"/>
            </a:lnRef>
            <a:fillRef idx="0">
              <a:schemeClr val="accent1"/>
            </a:fillRef>
            <a:effectRef idx="0">
              <a:schemeClr val="accent1"/>
            </a:effectRef>
            <a:fontRef idx="minor">
              <a:schemeClr val="tx1"/>
            </a:fontRef>
          </p:style>
        </p:cxnSp>
      </p:grpSp>
      <p:sp>
        <p:nvSpPr>
          <p:cNvPr id="274" name="Rectangle 273"/>
          <p:cNvSpPr/>
          <p:nvPr/>
        </p:nvSpPr>
        <p:spPr>
          <a:xfrm>
            <a:off x="2451483" y="3143250"/>
            <a:ext cx="1733167" cy="200055"/>
          </a:xfrm>
          <a:prstGeom prst="rect">
            <a:avLst/>
          </a:prstGeom>
        </p:spPr>
        <p:txBody>
          <a:bodyPr wrap="none">
            <a:spAutoFit/>
          </a:bodyPr>
          <a:lstStyle/>
          <a:p>
            <a:r>
              <a:rPr lang="en-US" sz="700" dirty="0">
                <a:solidFill>
                  <a:schemeClr val="tx1">
                    <a:lumMod val="75000"/>
                    <a:lumOff val="25000"/>
                  </a:schemeClr>
                </a:solidFill>
                <a:latin typeface="Segoe UI" pitchFamily="34" charset="0"/>
              </a:rPr>
              <a:t>Fundraising to save Britney Spears.pptx</a:t>
            </a:r>
          </a:p>
        </p:txBody>
      </p:sp>
      <p:sp>
        <p:nvSpPr>
          <p:cNvPr id="277" name="Rectangle 276"/>
          <p:cNvSpPr/>
          <p:nvPr/>
        </p:nvSpPr>
        <p:spPr>
          <a:xfrm>
            <a:off x="5194300" y="3378200"/>
            <a:ext cx="69215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rgbClr val="002060"/>
                </a:solidFill>
                <a:latin typeface="Segoe UI" pitchFamily="34" charset="0"/>
                <a:ea typeface="Verdana" pitchFamily="34" charset="0"/>
                <a:cs typeface="Verdana" pitchFamily="34" charset="0"/>
              </a:rPr>
              <a:t>Add </a:t>
            </a:r>
            <a:r>
              <a:rPr lang="en-US" sz="800" dirty="0">
                <a:solidFill>
                  <a:srgbClr val="002060"/>
                </a:solidFill>
                <a:latin typeface="Segoe UI" pitchFamily="34" charset="0"/>
                <a:ea typeface="Verdana" pitchFamily="34" charset="0"/>
                <a:cs typeface="Verdana" pitchFamily="34" charset="0"/>
              </a:rPr>
              <a:t>(2)</a:t>
            </a:r>
          </a:p>
        </p:txBody>
      </p:sp>
      <p:cxnSp>
        <p:nvCxnSpPr>
          <p:cNvPr id="284" name="Straight Connector 283"/>
          <p:cNvCxnSpPr/>
          <p:nvPr/>
        </p:nvCxnSpPr>
        <p:spPr>
          <a:xfrm rot="10800000">
            <a:off x="2057400" y="314960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73" name="Group 285"/>
          <p:cNvGrpSpPr/>
          <p:nvPr/>
        </p:nvGrpSpPr>
        <p:grpSpPr>
          <a:xfrm>
            <a:off x="1760220" y="2317621"/>
            <a:ext cx="5935980" cy="228729"/>
            <a:chOff x="1760220" y="2317621"/>
            <a:chExt cx="5935980" cy="228729"/>
          </a:xfrm>
        </p:grpSpPr>
        <p:grpSp>
          <p:nvGrpSpPr>
            <p:cNvPr id="474" name="Group 304"/>
            <p:cNvGrpSpPr/>
            <p:nvPr/>
          </p:nvGrpSpPr>
          <p:grpSpPr>
            <a:xfrm>
              <a:off x="1760220" y="2317621"/>
              <a:ext cx="5101590" cy="222291"/>
              <a:chOff x="1760220" y="2317621"/>
              <a:chExt cx="5101590" cy="222291"/>
            </a:xfrm>
          </p:grpSpPr>
          <p:grpSp>
            <p:nvGrpSpPr>
              <p:cNvPr id="475" name="Group 257"/>
              <p:cNvGrpSpPr/>
              <p:nvPr/>
            </p:nvGrpSpPr>
            <p:grpSpPr>
              <a:xfrm>
                <a:off x="1911350" y="2334777"/>
                <a:ext cx="4950460" cy="205135"/>
                <a:chOff x="1911350" y="2817316"/>
                <a:chExt cx="4950460" cy="205135"/>
              </a:xfrm>
            </p:grpSpPr>
            <p:pic>
              <p:nvPicPr>
                <p:cNvPr id="307" name="Picture 306" descr="MSOL_Share_32.gif"/>
                <p:cNvPicPr>
                  <a:picLocks noChangeAspect="1"/>
                </p:cNvPicPr>
                <p:nvPr/>
              </p:nvPicPr>
              <p:blipFill>
                <a:blip r:embed="rId20">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309" name="Rectangle 308"/>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10" name="Rectangle 309"/>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14" name="Chevron 313"/>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7" name="Chevron 316"/>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306" name="Rectangle 305"/>
              <p:cNvSpPr/>
              <p:nvPr/>
            </p:nvSpPr>
            <p:spPr>
              <a:xfrm>
                <a:off x="1760220" y="2317621"/>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grpSp>
        <p:grpSp>
          <p:nvGrpSpPr>
            <p:cNvPr id="476" name="Group 300"/>
            <p:cNvGrpSpPr/>
            <p:nvPr/>
          </p:nvGrpSpPr>
          <p:grpSpPr>
            <a:xfrm>
              <a:off x="2502826" y="2330727"/>
              <a:ext cx="5193374" cy="215623"/>
              <a:chOff x="2502826" y="2809696"/>
              <a:chExt cx="5193374" cy="215623"/>
            </a:xfrm>
          </p:grpSpPr>
          <p:grpSp>
            <p:nvGrpSpPr>
              <p:cNvPr id="477" name="Group 193"/>
              <p:cNvGrpSpPr/>
              <p:nvPr/>
            </p:nvGrpSpPr>
            <p:grpSpPr>
              <a:xfrm>
                <a:off x="5105400" y="2809875"/>
                <a:ext cx="2590800" cy="215444"/>
                <a:chOff x="3716708" y="2809696"/>
                <a:chExt cx="2590800" cy="215444"/>
              </a:xfrm>
            </p:grpSpPr>
            <p:sp>
              <p:nvSpPr>
                <p:cNvPr id="301" name="Rectangle 300"/>
                <p:cNvSpPr/>
                <p:nvPr/>
              </p:nvSpPr>
              <p:spPr>
                <a:xfrm>
                  <a:off x="3805419" y="2809696"/>
                  <a:ext cx="1435289" cy="215444"/>
                </a:xfrm>
                <a:prstGeom prst="rect">
                  <a:avLst/>
                </a:prstGeom>
              </p:spPr>
              <p:txBody>
                <a:bodyPr wrap="square">
                  <a:spAutoFit/>
                </a:bodyPr>
                <a:lstStyle/>
                <a:p>
                  <a:r>
                    <a:rPr lang="en-US" sz="800" dirty="0">
                      <a:solidFill>
                        <a:srgbClr val="002060"/>
                      </a:solidFill>
                      <a:latin typeface="Segoe UI" pitchFamily="34" charset="0"/>
                    </a:rPr>
                    <a:t>Stacy D Hamilton</a:t>
                  </a:r>
                </a:p>
              </p:txBody>
            </p:sp>
            <p:sp>
              <p:nvSpPr>
                <p:cNvPr id="302" name="Oval 301"/>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03" name="Rectangle 302"/>
                <p:cNvSpPr/>
                <p:nvPr/>
              </p:nvSpPr>
              <p:spPr>
                <a:xfrm>
                  <a:off x="4872219" y="2809696"/>
                  <a:ext cx="1435289" cy="215444"/>
                </a:xfrm>
                <a:prstGeom prst="rect">
                  <a:avLst/>
                </a:prstGeom>
              </p:spPr>
              <p:txBody>
                <a:bodyPr wrap="square">
                  <a:spAutoFit/>
                </a:bodyPr>
                <a:lstStyle/>
                <a:p>
                  <a:r>
                    <a:rPr lang="en-US" sz="800" dirty="0">
                      <a:solidFill>
                        <a:srgbClr val="002060"/>
                      </a:solidFill>
                      <a:latin typeface="Segoe UI" pitchFamily="34" charset="0"/>
                    </a:rPr>
                    <a:t>Mia…</a:t>
                  </a:r>
                </a:p>
              </p:txBody>
            </p:sp>
            <p:sp>
              <p:nvSpPr>
                <p:cNvPr id="304" name="Oval 303"/>
                <p:cNvSpPr/>
                <p:nvPr/>
              </p:nvSpPr>
              <p:spPr>
                <a:xfrm>
                  <a:off x="47835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478" name="Group 175"/>
              <p:cNvGrpSpPr/>
              <p:nvPr/>
            </p:nvGrpSpPr>
            <p:grpSpPr>
              <a:xfrm>
                <a:off x="2502826" y="2809696"/>
                <a:ext cx="3059774" cy="215444"/>
                <a:chOff x="3457874" y="2809696"/>
                <a:chExt cx="3059774" cy="215444"/>
              </a:xfrm>
            </p:grpSpPr>
            <p:grpSp>
              <p:nvGrpSpPr>
                <p:cNvPr id="479" name="Group 164"/>
                <p:cNvGrpSpPr/>
                <p:nvPr/>
              </p:nvGrpSpPr>
              <p:grpSpPr>
                <a:xfrm>
                  <a:off x="3457874" y="2809696"/>
                  <a:ext cx="1246902" cy="215444"/>
                  <a:chOff x="2464038" y="2809696"/>
                  <a:chExt cx="1246902" cy="215444"/>
                </a:xfrm>
              </p:grpSpPr>
              <p:sp>
                <p:nvSpPr>
                  <p:cNvPr id="299" name="Rectangle 298"/>
                  <p:cNvSpPr/>
                  <p:nvPr/>
                </p:nvSpPr>
                <p:spPr>
                  <a:xfrm>
                    <a:off x="2529889" y="2809696"/>
                    <a:ext cx="1181051" cy="215444"/>
                  </a:xfrm>
                  <a:prstGeom prst="rect">
                    <a:avLst/>
                  </a:prstGeom>
                </p:spPr>
                <p:txBody>
                  <a:bodyPr wrap="square">
                    <a:spAutoFit/>
                  </a:bodyPr>
                  <a:lstStyle/>
                  <a:p>
                    <a:r>
                      <a:rPr lang="en-US" sz="800" dirty="0">
                        <a:solidFill>
                          <a:srgbClr val="002060"/>
                        </a:solidFill>
                        <a:latin typeface="Segoe UI" pitchFamily="34" charset="0"/>
                      </a:rPr>
                      <a:t>Jerry </a:t>
                    </a:r>
                    <a:r>
                      <a:rPr lang="en-US" sz="800" dirty="0" err="1">
                        <a:solidFill>
                          <a:srgbClr val="002060"/>
                        </a:solidFill>
                        <a:latin typeface="Segoe UI" pitchFamily="34" charset="0"/>
                      </a:rPr>
                      <a:t>Orman</a:t>
                    </a:r>
                    <a:r>
                      <a:rPr lang="en-US" sz="800" dirty="0">
                        <a:solidFill>
                          <a:srgbClr val="002060"/>
                        </a:solidFill>
                        <a:latin typeface="Segoe UI" pitchFamily="34" charset="0"/>
                      </a:rPr>
                      <a:t> </a:t>
                    </a:r>
                  </a:p>
                </p:txBody>
              </p:sp>
              <p:sp>
                <p:nvSpPr>
                  <p:cNvPr id="300" name="Oval 299"/>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68"/>
                <p:cNvGrpSpPr/>
                <p:nvPr/>
              </p:nvGrpSpPr>
              <p:grpSpPr>
                <a:xfrm>
                  <a:off x="4298376" y="2809696"/>
                  <a:ext cx="1269762" cy="215444"/>
                  <a:chOff x="3716708" y="2809696"/>
                  <a:chExt cx="1269762" cy="215444"/>
                </a:xfrm>
              </p:grpSpPr>
              <p:sp>
                <p:nvSpPr>
                  <p:cNvPr id="297" name="Rectangle 296"/>
                  <p:cNvSpPr/>
                  <p:nvPr/>
                </p:nvSpPr>
                <p:spPr>
                  <a:xfrm>
                    <a:off x="3805419" y="2809696"/>
                    <a:ext cx="1181051" cy="215444"/>
                  </a:xfrm>
                  <a:prstGeom prst="rect">
                    <a:avLst/>
                  </a:prstGeom>
                </p:spPr>
                <p:txBody>
                  <a:bodyPr wrap="square">
                    <a:spAutoFit/>
                  </a:bodyPr>
                  <a:lstStyle/>
                  <a:p>
                    <a:r>
                      <a:rPr lang="en-US" sz="800" dirty="0">
                        <a:solidFill>
                          <a:srgbClr val="002060"/>
                        </a:solidFill>
                        <a:latin typeface="Segoe UI" pitchFamily="34" charset="0"/>
                      </a:rPr>
                      <a:t>George Li </a:t>
                    </a:r>
                  </a:p>
                </p:txBody>
              </p:sp>
              <p:sp>
                <p:nvSpPr>
                  <p:cNvPr id="298" name="Oval 297"/>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80" name="Group 171"/>
                <p:cNvGrpSpPr/>
                <p:nvPr/>
              </p:nvGrpSpPr>
              <p:grpSpPr>
                <a:xfrm>
                  <a:off x="5036378" y="2809696"/>
                  <a:ext cx="1481270" cy="215444"/>
                  <a:chOff x="3716708" y="2809696"/>
                  <a:chExt cx="1481270" cy="215444"/>
                </a:xfrm>
              </p:grpSpPr>
              <p:sp>
                <p:nvSpPr>
                  <p:cNvPr id="295" name="Rectangle 294"/>
                  <p:cNvSpPr/>
                  <p:nvPr/>
                </p:nvSpPr>
                <p:spPr>
                  <a:xfrm>
                    <a:off x="3805419" y="2809696"/>
                    <a:ext cx="1392559" cy="215444"/>
                  </a:xfrm>
                  <a:prstGeom prst="rect">
                    <a:avLst/>
                  </a:prstGeom>
                </p:spPr>
                <p:txBody>
                  <a:bodyPr wrap="square">
                    <a:spAutoFit/>
                  </a:bodyPr>
                  <a:lstStyle/>
                  <a:p>
                    <a:r>
                      <a:rPr lang="en-US" sz="800" dirty="0">
                        <a:solidFill>
                          <a:srgbClr val="002060"/>
                        </a:solidFill>
                        <a:latin typeface="Segoe UI" pitchFamily="34" charset="0"/>
                      </a:rPr>
                      <a:t>James D. Kramer </a:t>
                    </a:r>
                  </a:p>
                </p:txBody>
              </p:sp>
              <p:sp>
                <p:nvSpPr>
                  <p:cNvPr id="296" name="Oval 295"/>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grpSp>
      <p:pic>
        <p:nvPicPr>
          <p:cNvPr id="216" name="Picture 215" descr="WSExplore0010 12-14-2007.png"/>
          <p:cNvPicPr>
            <a:picLocks noChangeAspect="1"/>
          </p:cNvPicPr>
          <p:nvPr/>
        </p:nvPicPr>
        <p:blipFill>
          <a:blip r:embed="rId6"/>
          <a:stretch>
            <a:fillRect/>
          </a:stretch>
        </p:blipFill>
        <p:spPr>
          <a:xfrm>
            <a:off x="2077341" y="2978150"/>
            <a:ext cx="106103" cy="104775"/>
          </a:xfrm>
          <a:prstGeom prst="rect">
            <a:avLst/>
          </a:prstGeom>
        </p:spPr>
      </p:pic>
      <p:pic>
        <p:nvPicPr>
          <p:cNvPr id="219" name="Picture 218" descr="WSExplore0010 12-14-2007.png"/>
          <p:cNvPicPr>
            <a:picLocks noChangeAspect="1"/>
          </p:cNvPicPr>
          <p:nvPr/>
        </p:nvPicPr>
        <p:blipFill>
          <a:blip r:embed="rId6"/>
          <a:stretch>
            <a:fillRect/>
          </a:stretch>
        </p:blipFill>
        <p:spPr>
          <a:xfrm>
            <a:off x="2077341" y="3194050"/>
            <a:ext cx="106103" cy="104775"/>
          </a:xfrm>
          <a:prstGeom prst="rect">
            <a:avLst/>
          </a:prstGeom>
        </p:spPr>
      </p:pic>
      <p:cxnSp>
        <p:nvCxnSpPr>
          <p:cNvPr id="221" name="Straight Connector 220"/>
          <p:cNvCxnSpPr/>
          <p:nvPr/>
        </p:nvCxnSpPr>
        <p:spPr>
          <a:xfrm rot="10800000">
            <a:off x="2057400" y="335280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5924550" y="3378200"/>
            <a:ext cx="71120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rgbClr val="002060"/>
                </a:solidFill>
                <a:latin typeface="Segoe UI" pitchFamily="34" charset="0"/>
                <a:ea typeface="Verdana" pitchFamily="34" charset="0"/>
                <a:cs typeface="Verdana" pitchFamily="34" charset="0"/>
              </a:rPr>
              <a:t>Ignore </a:t>
            </a:r>
            <a:r>
              <a:rPr lang="en-US" sz="800" dirty="0">
                <a:solidFill>
                  <a:srgbClr val="002060"/>
                </a:solidFill>
                <a:latin typeface="Segoe UI" pitchFamily="34" charset="0"/>
                <a:ea typeface="Verdana" pitchFamily="34" charset="0"/>
                <a:cs typeface="Verdana" pitchFamily="34" charset="0"/>
              </a:rPr>
              <a:t>(2)</a:t>
            </a:r>
          </a:p>
        </p:txBody>
      </p:sp>
      <p:sp>
        <p:nvSpPr>
          <p:cNvPr id="212" name="TextBox 211"/>
          <p:cNvSpPr txBox="1"/>
          <p:nvPr/>
        </p:nvSpPr>
        <p:spPr>
          <a:xfrm>
            <a:off x="2000250" y="2934156"/>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43" name="TextBox 242"/>
          <p:cNvSpPr txBox="1"/>
          <p:nvPr/>
        </p:nvSpPr>
        <p:spPr>
          <a:xfrm>
            <a:off x="2000250" y="3150056"/>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55" name="Rectangle 254">
            <a:hlinkClick r:id="" action="ppaction://hlinkshowjump?jump=nextslide"/>
          </p:cNvPr>
          <p:cNvSpPr/>
          <p:nvPr/>
        </p:nvSpPr>
        <p:spPr>
          <a:xfrm flipV="1">
            <a:off x="2051050" y="3168650"/>
            <a:ext cx="1524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239"/>
                                        </p:tgtEl>
                                        <p:attrNameLst>
                                          <p:attrName>fillcolor</p:attrName>
                                        </p:attrNameLst>
                                      </p:cBhvr>
                                      <p:to>
                                        <a:srgbClr val="6AF50B"/>
                                      </p:to>
                                    </p:animClr>
                                    <p:set>
                                      <p:cBhvr>
                                        <p:cTn id="7" dur="1000" fill="hold"/>
                                        <p:tgtEl>
                                          <p:spTgt spid="239"/>
                                        </p:tgtEl>
                                        <p:attrNameLst>
                                          <p:attrName>fill.type</p:attrName>
                                        </p:attrNameLst>
                                      </p:cBhvr>
                                      <p:to>
                                        <p:strVal val="solid"/>
                                      </p:to>
                                    </p:set>
                                    <p:set>
                                      <p:cBhvr>
                                        <p:cTn id="8" dur="1000" fill="hold"/>
                                        <p:tgtEl>
                                          <p:spTgt spid="239"/>
                                        </p:tgtEl>
                                        <p:attrNameLst>
                                          <p:attrName>fill.on</p:attrName>
                                        </p:attrNameLst>
                                      </p:cBhvr>
                                      <p:to>
                                        <p:strVal val="true"/>
                                      </p:to>
                                    </p:set>
                                  </p:childTnLst>
                                </p:cTn>
                              </p:par>
                              <p:par>
                                <p:cTn id="9" presetID="10" presetClass="entr" presetSubtype="0" fill="hold" grpId="0" nodeType="withEffect">
                                  <p:stCondLst>
                                    <p:cond delay="400"/>
                                  </p:stCondLst>
                                  <p:childTnLst>
                                    <p:set>
                                      <p:cBhvr>
                                        <p:cTn id="10" dur="1" fill="hold">
                                          <p:stCondLst>
                                            <p:cond delay="0"/>
                                          </p:stCondLst>
                                        </p:cTn>
                                        <p:tgtEl>
                                          <p:spTgt spid="255"/>
                                        </p:tgtEl>
                                        <p:attrNameLst>
                                          <p:attrName>style.visibility</p:attrName>
                                        </p:attrNameLst>
                                      </p:cBhvr>
                                      <p:to>
                                        <p:strVal val="visible"/>
                                      </p:to>
                                    </p:set>
                                    <p:animEffect transition="in" filter="fade">
                                      <p:cBhvr>
                                        <p:cTn id="11" dur="700"/>
                                        <p:tgtEl>
                                          <p:spTgt spid="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62712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46373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40080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47116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448"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449"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450"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451" name="Group 329"/>
          <p:cNvGrpSpPr/>
          <p:nvPr/>
        </p:nvGrpSpPr>
        <p:grpSpPr>
          <a:xfrm>
            <a:off x="1828800" y="2538422"/>
            <a:ext cx="5478780" cy="482398"/>
            <a:chOff x="1828800" y="2842260"/>
            <a:chExt cx="5410200" cy="482398"/>
          </a:xfrm>
        </p:grpSpPr>
        <p:grpSp>
          <p:nvGrpSpPr>
            <p:cNvPr id="452" name="Group 327"/>
            <p:cNvGrpSpPr/>
            <p:nvPr/>
          </p:nvGrpSpPr>
          <p:grpSpPr>
            <a:xfrm>
              <a:off x="1828800" y="2895600"/>
              <a:ext cx="5402580" cy="429058"/>
              <a:chOff x="1828800" y="2895600"/>
              <a:chExt cx="5402580" cy="429058"/>
            </a:xfrm>
          </p:grpSpPr>
          <p:grpSp>
            <p:nvGrpSpPr>
              <p:cNvPr id="453"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454" name="Group 326"/>
              <p:cNvGrpSpPr/>
              <p:nvPr/>
            </p:nvGrpSpPr>
            <p:grpSpPr>
              <a:xfrm>
                <a:off x="1851025" y="2895600"/>
                <a:ext cx="5380355" cy="200055"/>
                <a:chOff x="1851025" y="2895600"/>
                <a:chExt cx="5380355" cy="200055"/>
              </a:xfrm>
            </p:grpSpPr>
            <p:grpSp>
              <p:nvGrpSpPr>
                <p:cNvPr id="455"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56"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457"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2"/>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458" name="Group 270"/>
          <p:cNvGrpSpPr/>
          <p:nvPr/>
        </p:nvGrpSpPr>
        <p:grpSpPr>
          <a:xfrm>
            <a:off x="5937" y="6522720"/>
            <a:ext cx="9138063" cy="335280"/>
            <a:chOff x="5937" y="6522720"/>
            <a:chExt cx="9138063" cy="335280"/>
          </a:xfrm>
        </p:grpSpPr>
        <p:pic>
          <p:nvPicPr>
            <p:cNvPr id="268" name="Picture 267" descr="Picture1.png"/>
            <p:cNvPicPr>
              <a:picLocks noChangeAspect="1"/>
            </p:cNvPicPr>
            <p:nvPr/>
          </p:nvPicPr>
          <p:blipFill>
            <a:blip r:embed="rId14"/>
            <a:srcRect t="95111"/>
            <a:stretch>
              <a:fillRect/>
            </a:stretch>
          </p:blipFill>
          <p:spPr>
            <a:xfrm>
              <a:off x="5937" y="6522720"/>
              <a:ext cx="9138063" cy="335280"/>
            </a:xfrm>
            <a:prstGeom prst="rect">
              <a:avLst/>
            </a:prstGeom>
          </p:spPr>
        </p:pic>
        <p:pic>
          <p:nvPicPr>
            <p:cNvPr id="269" name="Picture 268" descr="tabe.png"/>
            <p:cNvPicPr>
              <a:picLocks noChangeAspect="1"/>
            </p:cNvPicPr>
            <p:nvPr/>
          </p:nvPicPr>
          <p:blipFill>
            <a:blip r:embed="rId15"/>
            <a:stretch>
              <a:fillRect/>
            </a:stretch>
          </p:blipFill>
          <p:spPr>
            <a:xfrm>
              <a:off x="1333500" y="6582064"/>
              <a:ext cx="1476375" cy="266700"/>
            </a:xfrm>
            <a:prstGeom prst="rect">
              <a:avLst/>
            </a:prstGeom>
          </p:spPr>
        </p:pic>
        <p:pic>
          <p:nvPicPr>
            <p:cNvPr id="270" name="Picture 2"/>
            <p:cNvPicPr>
              <a:picLocks noChangeAspect="1" noChangeArrowheads="1"/>
            </p:cNvPicPr>
            <p:nvPr/>
          </p:nvPicPr>
          <p:blipFill>
            <a:blip r:embed="rId16"/>
            <a:srcRect l="2289" t="97181" r="95104" b="77"/>
            <a:stretch>
              <a:fillRect/>
            </a:stretch>
          </p:blipFill>
          <p:spPr bwMode="auto">
            <a:xfrm>
              <a:off x="502444" y="6583678"/>
              <a:ext cx="778669" cy="255878"/>
            </a:xfrm>
            <a:prstGeom prst="rect">
              <a:avLst/>
            </a:prstGeom>
            <a:noFill/>
            <a:ln w="9525">
              <a:noFill/>
              <a:miter lim="800000"/>
              <a:headEnd/>
              <a:tailEnd/>
            </a:ln>
            <a:effectLst/>
          </p:spPr>
        </p:pic>
      </p:grpSp>
      <p:pic>
        <p:nvPicPr>
          <p:cNvPr id="292" name="Picture 9" descr="http://workspace.office.live.com/Resources/images/transparent.gif">
            <a:hlinkClick r:id="" action="ppaction://noaction"/>
          </p:cNvPr>
          <p:cNvPicPr>
            <a:picLocks noChangeAspect="1" noChangeArrowheads="1"/>
          </p:cNvPicPr>
          <p:nvPr/>
        </p:nvPicPr>
        <p:blipFill>
          <a:blip r:embed="rId17"/>
          <a:srcRect/>
          <a:stretch>
            <a:fillRect/>
          </a:stretch>
        </p:blipFill>
        <p:spPr bwMode="auto">
          <a:xfrm>
            <a:off x="6005513" y="-91440"/>
            <a:ext cx="9525" cy="9525"/>
          </a:xfrm>
          <a:prstGeom prst="rect">
            <a:avLst/>
          </a:prstGeom>
          <a:noFill/>
        </p:spPr>
      </p:pic>
      <p:grpSp>
        <p:nvGrpSpPr>
          <p:cNvPr id="460"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463"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9"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9" name="Rectangle 258"/>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8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470" name="Group 336"/>
          <p:cNvGrpSpPr/>
          <p:nvPr/>
        </p:nvGrpSpPr>
        <p:grpSpPr>
          <a:xfrm>
            <a:off x="6285193" y="1874520"/>
            <a:ext cx="298874" cy="311331"/>
            <a:chOff x="6285193" y="1874520"/>
            <a:chExt cx="362182" cy="377278"/>
          </a:xfrm>
        </p:grpSpPr>
        <p:grpSp>
          <p:nvGrpSpPr>
            <p:cNvPr id="471" name="Group 184"/>
            <p:cNvGrpSpPr/>
            <p:nvPr/>
          </p:nvGrpSpPr>
          <p:grpSpPr>
            <a:xfrm>
              <a:off x="6294120" y="1874520"/>
              <a:ext cx="353255" cy="377278"/>
              <a:chOff x="2286000" y="1600200"/>
              <a:chExt cx="927523" cy="990600"/>
            </a:xfrm>
          </p:grpSpPr>
          <p:sp>
            <p:nvSpPr>
              <p:cNvPr id="236" name="Oval 235"/>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237" name="Picture 3" descr="\\eventsql\dvd27\Clip_Installer\DVD_ART\Artwork_Imagery\HARDWARE_IMAGERY\Illustration - Misc Hardware\Windows Vista Illustration Icons\Female User.png"/>
              <p:cNvPicPr>
                <a:picLocks noChangeAspect="1" noChangeArrowheads="1"/>
              </p:cNvPicPr>
              <p:nvPr/>
            </p:nvPicPr>
            <p:blipFill>
              <a:blip r:embed="rId18" cstate="print"/>
              <a:srcRect/>
              <a:stretch>
                <a:fillRect/>
              </a:stretch>
            </p:blipFill>
            <p:spPr bwMode="auto">
              <a:xfrm>
                <a:off x="2462302" y="1600200"/>
                <a:ext cx="751221" cy="777631"/>
              </a:xfrm>
              <a:prstGeom prst="rect">
                <a:avLst/>
              </a:prstGeom>
              <a:noFill/>
            </p:spPr>
          </p:pic>
        </p:grpSp>
        <p:pic>
          <p:nvPicPr>
            <p:cNvPr id="234" name="Picture 2" descr="\\eventsql\dvd27\Clip_Installer\DVD_ART\Artwork_Imagery\HARDWARE_IMAGERY\Illustration - Misc Hardware\Windows Vista Illustration Icons\Generic User.png"/>
            <p:cNvPicPr>
              <a:picLocks noChangeAspect="1" noChangeArrowheads="1"/>
            </p:cNvPicPr>
            <p:nvPr/>
          </p:nvPicPr>
          <p:blipFill>
            <a:blip r:embed="rId19" cstate="print"/>
            <a:srcRect/>
            <a:stretch>
              <a:fillRect/>
            </a:stretch>
          </p:blipFill>
          <p:spPr bwMode="auto">
            <a:xfrm>
              <a:off x="6285193" y="1942904"/>
              <a:ext cx="246579" cy="300081"/>
            </a:xfrm>
            <a:prstGeom prst="rect">
              <a:avLst/>
            </a:prstGeom>
            <a:noFill/>
          </p:spPr>
        </p:pic>
      </p:grpSp>
      <p:sp>
        <p:nvSpPr>
          <p:cNvPr id="239" name="Cross 238"/>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42" name="Freeform 241"/>
          <p:cNvSpPr/>
          <p:nvPr/>
        </p:nvSpPr>
        <p:spPr>
          <a:xfrm>
            <a:off x="1981200" y="2893379"/>
            <a:ext cx="4686300" cy="688021"/>
          </a:xfrm>
          <a:custGeom>
            <a:avLst/>
            <a:gdLst>
              <a:gd name="connsiteX0" fmla="*/ 0 w 4686300"/>
              <a:gd name="connsiteY0" fmla="*/ 0 h 228593"/>
              <a:gd name="connsiteX1" fmla="*/ 4686300 w 4686300"/>
              <a:gd name="connsiteY1" fmla="*/ 0 h 228593"/>
              <a:gd name="connsiteX2" fmla="*/ 4686300 w 4686300"/>
              <a:gd name="connsiteY2" fmla="*/ 228593 h 228593"/>
              <a:gd name="connsiteX3" fmla="*/ 0 w 4686300"/>
              <a:gd name="connsiteY3" fmla="*/ 228593 h 228593"/>
              <a:gd name="connsiteX4" fmla="*/ 0 w 4686300"/>
              <a:gd name="connsiteY4" fmla="*/ 0 h 228593"/>
              <a:gd name="connsiteX0" fmla="*/ 0 w 4686300"/>
              <a:gd name="connsiteY0" fmla="*/ 3182 h 231775"/>
              <a:gd name="connsiteX1" fmla="*/ 247650 w 4686300"/>
              <a:gd name="connsiteY1" fmla="*/ 0 h 231775"/>
              <a:gd name="connsiteX2" fmla="*/ 4686300 w 4686300"/>
              <a:gd name="connsiteY2" fmla="*/ 3182 h 231775"/>
              <a:gd name="connsiteX3" fmla="*/ 4686300 w 4686300"/>
              <a:gd name="connsiteY3" fmla="*/ 231775 h 231775"/>
              <a:gd name="connsiteX4" fmla="*/ 0 w 4686300"/>
              <a:gd name="connsiteY4" fmla="*/ 231775 h 231775"/>
              <a:gd name="connsiteX5" fmla="*/ 0 w 4686300"/>
              <a:gd name="connsiteY5" fmla="*/ 3182 h 231775"/>
              <a:gd name="connsiteX0" fmla="*/ 0 w 4686300"/>
              <a:gd name="connsiteY0" fmla="*/ 3182 h 231775"/>
              <a:gd name="connsiteX1" fmla="*/ 247650 w 4686300"/>
              <a:gd name="connsiteY1" fmla="*/ 0 h 231775"/>
              <a:gd name="connsiteX2" fmla="*/ 1892300 w 4686300"/>
              <a:gd name="connsiteY2" fmla="*/ 3175 h 231775"/>
              <a:gd name="connsiteX3" fmla="*/ 4686300 w 4686300"/>
              <a:gd name="connsiteY3" fmla="*/ 3182 h 231775"/>
              <a:gd name="connsiteX4" fmla="*/ 4686300 w 4686300"/>
              <a:gd name="connsiteY4" fmla="*/ 231775 h 231775"/>
              <a:gd name="connsiteX5" fmla="*/ 0 w 4686300"/>
              <a:gd name="connsiteY5" fmla="*/ 231775 h 231775"/>
              <a:gd name="connsiteX6" fmla="*/ 0 w 4686300"/>
              <a:gd name="connsiteY6" fmla="*/ 3182 h 231775"/>
              <a:gd name="connsiteX0" fmla="*/ 1892300 w 4686300"/>
              <a:gd name="connsiteY0" fmla="*/ 1054 h 229654"/>
              <a:gd name="connsiteX1" fmla="*/ 4686300 w 4686300"/>
              <a:gd name="connsiteY1" fmla="*/ 1061 h 229654"/>
              <a:gd name="connsiteX2" fmla="*/ 4686300 w 4686300"/>
              <a:gd name="connsiteY2" fmla="*/ 229654 h 229654"/>
              <a:gd name="connsiteX3" fmla="*/ 0 w 4686300"/>
              <a:gd name="connsiteY3" fmla="*/ 229654 h 229654"/>
              <a:gd name="connsiteX4" fmla="*/ 0 w 4686300"/>
              <a:gd name="connsiteY4" fmla="*/ 1061 h 229654"/>
              <a:gd name="connsiteX5" fmla="*/ 339090 w 4686300"/>
              <a:gd name="connsiteY5" fmla="*/ 89319 h 229654"/>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9090 w 4686300"/>
              <a:gd name="connsiteY5" fmla="*/ 88265 h 228600"/>
              <a:gd name="connsiteX0" fmla="*/ 1892300 w 4686300"/>
              <a:gd name="connsiteY0" fmla="*/ 0 h 228600"/>
              <a:gd name="connsiteX1" fmla="*/ 4686300 w 4686300"/>
              <a:gd name="connsiteY1" fmla="*/ 7 h 228600"/>
              <a:gd name="connsiteX2" fmla="*/ 4686300 w 4686300"/>
              <a:gd name="connsiteY2" fmla="*/ 228600 h 228600"/>
              <a:gd name="connsiteX3" fmla="*/ 0 w 4686300"/>
              <a:gd name="connsiteY3" fmla="*/ 228600 h 228600"/>
              <a:gd name="connsiteX4" fmla="*/ 0 w 4686300"/>
              <a:gd name="connsiteY4" fmla="*/ 7 h 228600"/>
              <a:gd name="connsiteX5" fmla="*/ 335915 w 4686300"/>
              <a:gd name="connsiteY5" fmla="*/ 2540 h 228600"/>
              <a:gd name="connsiteX0" fmla="*/ 1892300 w 4686300"/>
              <a:gd name="connsiteY0" fmla="*/ 2222 h 230822"/>
              <a:gd name="connsiteX1" fmla="*/ 4686300 w 4686300"/>
              <a:gd name="connsiteY1" fmla="*/ 2229 h 230822"/>
              <a:gd name="connsiteX2" fmla="*/ 4686300 w 4686300"/>
              <a:gd name="connsiteY2" fmla="*/ 230822 h 230822"/>
              <a:gd name="connsiteX3" fmla="*/ 0 w 4686300"/>
              <a:gd name="connsiteY3" fmla="*/ 230822 h 230822"/>
              <a:gd name="connsiteX4" fmla="*/ 0 w 4686300"/>
              <a:gd name="connsiteY4" fmla="*/ 2229 h 230822"/>
              <a:gd name="connsiteX5" fmla="*/ 121603 w 4686300"/>
              <a:gd name="connsiteY5" fmla="*/ 0 h 23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6300" h="230822">
                <a:moveTo>
                  <a:pt x="1892300" y="2222"/>
                </a:moveTo>
                <a:lnTo>
                  <a:pt x="4686300" y="2229"/>
                </a:lnTo>
                <a:lnTo>
                  <a:pt x="4686300" y="230822"/>
                </a:lnTo>
                <a:lnTo>
                  <a:pt x="0" y="230822"/>
                </a:lnTo>
                <a:lnTo>
                  <a:pt x="0" y="2229"/>
                </a:lnTo>
                <a:lnTo>
                  <a:pt x="121603" y="0"/>
                </a:lnTo>
              </a:path>
            </a:pathLst>
          </a:cu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Rectangle 271"/>
          <p:cNvSpPr/>
          <p:nvPr/>
        </p:nvSpPr>
        <p:spPr>
          <a:xfrm>
            <a:off x="2033585" y="2795593"/>
            <a:ext cx="1683474" cy="184666"/>
          </a:xfrm>
          <a:prstGeom prst="rect">
            <a:avLst/>
          </a:prstGeom>
        </p:spPr>
        <p:txBody>
          <a:bodyPr wrap="none">
            <a:spAutoFit/>
          </a:bodyPr>
          <a:lstStyle/>
          <a:p>
            <a:r>
              <a:rPr lang="en-US" sz="600" i="1" dirty="0">
                <a:solidFill>
                  <a:schemeClr val="tx1">
                    <a:lumMod val="95000"/>
                    <a:lumOff val="5000"/>
                  </a:schemeClr>
                </a:solidFill>
                <a:latin typeface="Segoe UI" pitchFamily="34" charset="0"/>
              </a:rPr>
              <a:t>Mia has requested to add the following 2 files:</a:t>
            </a:r>
          </a:p>
        </p:txBody>
      </p:sp>
      <p:sp>
        <p:nvSpPr>
          <p:cNvPr id="273" name="Rectangle 272"/>
          <p:cNvSpPr/>
          <p:nvPr/>
        </p:nvSpPr>
        <p:spPr>
          <a:xfrm>
            <a:off x="2453592" y="2937626"/>
            <a:ext cx="1515158" cy="200055"/>
          </a:xfrm>
          <a:prstGeom prst="rect">
            <a:avLst/>
          </a:prstGeom>
        </p:spPr>
        <p:txBody>
          <a:bodyPr wrap="none">
            <a:spAutoFit/>
          </a:bodyPr>
          <a:lstStyle/>
          <a:p>
            <a:r>
              <a:rPr lang="en-US" sz="700" dirty="0">
                <a:solidFill>
                  <a:schemeClr val="tx1">
                    <a:lumMod val="75000"/>
                    <a:lumOff val="25000"/>
                  </a:schemeClr>
                </a:solidFill>
                <a:latin typeface="Segoe UI" pitchFamily="34" charset="0"/>
              </a:rPr>
              <a:t>Fundraising Deadlines.pptx,        </a:t>
            </a:r>
          </a:p>
        </p:txBody>
      </p:sp>
      <p:pic>
        <p:nvPicPr>
          <p:cNvPr id="275" name="Picture 274" descr="ppt16.png"/>
          <p:cNvPicPr>
            <a:picLocks noChangeAspect="1"/>
          </p:cNvPicPr>
          <p:nvPr/>
        </p:nvPicPr>
        <p:blipFill>
          <a:blip r:embed="rId9"/>
          <a:stretch>
            <a:fillRect/>
          </a:stretch>
        </p:blipFill>
        <p:spPr>
          <a:xfrm>
            <a:off x="2285788" y="2975610"/>
            <a:ext cx="121304" cy="126664"/>
          </a:xfrm>
          <a:prstGeom prst="rect">
            <a:avLst/>
          </a:prstGeom>
        </p:spPr>
      </p:pic>
      <p:pic>
        <p:nvPicPr>
          <p:cNvPr id="276" name="Picture 275" descr="ppt16.png"/>
          <p:cNvPicPr>
            <a:picLocks noChangeAspect="1"/>
          </p:cNvPicPr>
          <p:nvPr/>
        </p:nvPicPr>
        <p:blipFill>
          <a:blip r:embed="rId9"/>
          <a:stretch>
            <a:fillRect/>
          </a:stretch>
        </p:blipFill>
        <p:spPr>
          <a:xfrm>
            <a:off x="2285788" y="3181686"/>
            <a:ext cx="121304" cy="126664"/>
          </a:xfrm>
          <a:prstGeom prst="rect">
            <a:avLst/>
          </a:prstGeom>
        </p:spPr>
      </p:pic>
      <p:grpSp>
        <p:nvGrpSpPr>
          <p:cNvPr id="472" name="Group 221"/>
          <p:cNvGrpSpPr/>
          <p:nvPr/>
        </p:nvGrpSpPr>
        <p:grpSpPr>
          <a:xfrm>
            <a:off x="1930400" y="2965450"/>
            <a:ext cx="95250" cy="95250"/>
            <a:chOff x="1930400" y="2965450"/>
            <a:chExt cx="95250" cy="95250"/>
          </a:xfrm>
        </p:grpSpPr>
        <p:sp>
          <p:nvSpPr>
            <p:cNvPr id="278" name="Rectangle 277"/>
            <p:cNvSpPr/>
            <p:nvPr/>
          </p:nvSpPr>
          <p:spPr>
            <a:xfrm>
              <a:off x="1930400" y="2965450"/>
              <a:ext cx="95250" cy="95250"/>
            </a:xfrm>
            <a:prstGeom prst="rect">
              <a:avLst/>
            </a:prstGeom>
            <a:ln w="6350"/>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cxnSp>
          <p:nvCxnSpPr>
            <p:cNvPr id="217" name="Straight Connector 216"/>
            <p:cNvCxnSpPr/>
            <p:nvPr/>
          </p:nvCxnSpPr>
          <p:spPr>
            <a:xfrm rot="10800000" flipV="1">
              <a:off x="1945488" y="3014662"/>
              <a:ext cx="69051" cy="6"/>
            </a:xfrm>
            <a:prstGeom prst="line">
              <a:avLst/>
            </a:prstGeom>
          </p:spPr>
          <p:style>
            <a:lnRef idx="1">
              <a:schemeClr val="accent1"/>
            </a:lnRef>
            <a:fillRef idx="0">
              <a:schemeClr val="accent1"/>
            </a:fillRef>
            <a:effectRef idx="0">
              <a:schemeClr val="accent1"/>
            </a:effectRef>
            <a:fontRef idx="minor">
              <a:schemeClr val="tx1"/>
            </a:fontRef>
          </p:style>
        </p:cxnSp>
      </p:grpSp>
      <p:sp>
        <p:nvSpPr>
          <p:cNvPr id="274" name="Rectangle 273"/>
          <p:cNvSpPr/>
          <p:nvPr/>
        </p:nvSpPr>
        <p:spPr>
          <a:xfrm>
            <a:off x="2451483" y="3143250"/>
            <a:ext cx="1733167" cy="200055"/>
          </a:xfrm>
          <a:prstGeom prst="rect">
            <a:avLst/>
          </a:prstGeom>
        </p:spPr>
        <p:txBody>
          <a:bodyPr wrap="none">
            <a:spAutoFit/>
          </a:bodyPr>
          <a:lstStyle/>
          <a:p>
            <a:r>
              <a:rPr lang="en-US" sz="700" dirty="0">
                <a:solidFill>
                  <a:schemeClr val="tx1">
                    <a:lumMod val="75000"/>
                    <a:lumOff val="25000"/>
                  </a:schemeClr>
                </a:solidFill>
                <a:latin typeface="Segoe UI" pitchFamily="34" charset="0"/>
              </a:rPr>
              <a:t>Fundraising to save Britney Spears.pptx</a:t>
            </a:r>
          </a:p>
        </p:txBody>
      </p:sp>
      <p:sp>
        <p:nvSpPr>
          <p:cNvPr id="277" name="Rectangle 276"/>
          <p:cNvSpPr/>
          <p:nvPr/>
        </p:nvSpPr>
        <p:spPr>
          <a:xfrm>
            <a:off x="5194300" y="3378200"/>
            <a:ext cx="69215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rgbClr val="002060"/>
                </a:solidFill>
                <a:latin typeface="Segoe UI" pitchFamily="34" charset="0"/>
                <a:ea typeface="Verdana" pitchFamily="34" charset="0"/>
                <a:cs typeface="Verdana" pitchFamily="34" charset="0"/>
              </a:rPr>
              <a:t>Add </a:t>
            </a:r>
            <a:r>
              <a:rPr lang="en-US" sz="800" dirty="0">
                <a:solidFill>
                  <a:srgbClr val="002060"/>
                </a:solidFill>
                <a:latin typeface="Segoe UI" pitchFamily="34" charset="0"/>
                <a:ea typeface="Verdana" pitchFamily="34" charset="0"/>
                <a:cs typeface="Verdana" pitchFamily="34" charset="0"/>
              </a:rPr>
              <a:t>(1)</a:t>
            </a:r>
          </a:p>
        </p:txBody>
      </p:sp>
      <p:cxnSp>
        <p:nvCxnSpPr>
          <p:cNvPr id="284" name="Straight Connector 283"/>
          <p:cNvCxnSpPr/>
          <p:nvPr/>
        </p:nvCxnSpPr>
        <p:spPr>
          <a:xfrm rot="10800000">
            <a:off x="2057400" y="314960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73" name="Group 285"/>
          <p:cNvGrpSpPr/>
          <p:nvPr/>
        </p:nvGrpSpPr>
        <p:grpSpPr>
          <a:xfrm>
            <a:off x="1760220" y="2317621"/>
            <a:ext cx="5935980" cy="228729"/>
            <a:chOff x="1760220" y="2317621"/>
            <a:chExt cx="5935980" cy="228729"/>
          </a:xfrm>
        </p:grpSpPr>
        <p:grpSp>
          <p:nvGrpSpPr>
            <p:cNvPr id="474" name="Group 304"/>
            <p:cNvGrpSpPr/>
            <p:nvPr/>
          </p:nvGrpSpPr>
          <p:grpSpPr>
            <a:xfrm>
              <a:off x="1760220" y="2317621"/>
              <a:ext cx="5101590" cy="222291"/>
              <a:chOff x="1760220" y="2317621"/>
              <a:chExt cx="5101590" cy="222291"/>
            </a:xfrm>
          </p:grpSpPr>
          <p:grpSp>
            <p:nvGrpSpPr>
              <p:cNvPr id="475" name="Group 257"/>
              <p:cNvGrpSpPr/>
              <p:nvPr/>
            </p:nvGrpSpPr>
            <p:grpSpPr>
              <a:xfrm>
                <a:off x="1911350" y="2334777"/>
                <a:ext cx="4950460" cy="205135"/>
                <a:chOff x="1911350" y="2817316"/>
                <a:chExt cx="4950460" cy="205135"/>
              </a:xfrm>
            </p:grpSpPr>
            <p:pic>
              <p:nvPicPr>
                <p:cNvPr id="307" name="Picture 306" descr="MSOL_Share_32.gif"/>
                <p:cNvPicPr>
                  <a:picLocks noChangeAspect="1"/>
                </p:cNvPicPr>
                <p:nvPr/>
              </p:nvPicPr>
              <p:blipFill>
                <a:blip r:embed="rId20">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309" name="Rectangle 308"/>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10" name="Rectangle 309"/>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14" name="Chevron 313"/>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7" name="Chevron 316"/>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306" name="Rectangle 305"/>
              <p:cNvSpPr/>
              <p:nvPr/>
            </p:nvSpPr>
            <p:spPr>
              <a:xfrm>
                <a:off x="1760220" y="2317621"/>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grpSp>
        <p:grpSp>
          <p:nvGrpSpPr>
            <p:cNvPr id="476" name="Group 300"/>
            <p:cNvGrpSpPr/>
            <p:nvPr/>
          </p:nvGrpSpPr>
          <p:grpSpPr>
            <a:xfrm>
              <a:off x="2502826" y="2330727"/>
              <a:ext cx="5193374" cy="215623"/>
              <a:chOff x="2502826" y="2809696"/>
              <a:chExt cx="5193374" cy="215623"/>
            </a:xfrm>
          </p:grpSpPr>
          <p:grpSp>
            <p:nvGrpSpPr>
              <p:cNvPr id="477" name="Group 193"/>
              <p:cNvGrpSpPr/>
              <p:nvPr/>
            </p:nvGrpSpPr>
            <p:grpSpPr>
              <a:xfrm>
                <a:off x="5105400" y="2809875"/>
                <a:ext cx="2590800" cy="215444"/>
                <a:chOff x="3716708" y="2809696"/>
                <a:chExt cx="2590800" cy="215444"/>
              </a:xfrm>
            </p:grpSpPr>
            <p:sp>
              <p:nvSpPr>
                <p:cNvPr id="301" name="Rectangle 300"/>
                <p:cNvSpPr/>
                <p:nvPr/>
              </p:nvSpPr>
              <p:spPr>
                <a:xfrm>
                  <a:off x="3805419" y="2809696"/>
                  <a:ext cx="1435289" cy="215444"/>
                </a:xfrm>
                <a:prstGeom prst="rect">
                  <a:avLst/>
                </a:prstGeom>
              </p:spPr>
              <p:txBody>
                <a:bodyPr wrap="square">
                  <a:spAutoFit/>
                </a:bodyPr>
                <a:lstStyle/>
                <a:p>
                  <a:r>
                    <a:rPr lang="en-US" sz="800" dirty="0">
                      <a:solidFill>
                        <a:srgbClr val="002060"/>
                      </a:solidFill>
                      <a:latin typeface="Segoe UI" pitchFamily="34" charset="0"/>
                    </a:rPr>
                    <a:t>Stacy D Hamilton</a:t>
                  </a:r>
                </a:p>
              </p:txBody>
            </p:sp>
            <p:sp>
              <p:nvSpPr>
                <p:cNvPr id="302" name="Oval 301"/>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03" name="Rectangle 302"/>
                <p:cNvSpPr/>
                <p:nvPr/>
              </p:nvSpPr>
              <p:spPr>
                <a:xfrm>
                  <a:off x="4872219" y="2809696"/>
                  <a:ext cx="1435289" cy="215444"/>
                </a:xfrm>
                <a:prstGeom prst="rect">
                  <a:avLst/>
                </a:prstGeom>
              </p:spPr>
              <p:txBody>
                <a:bodyPr wrap="square">
                  <a:spAutoFit/>
                </a:bodyPr>
                <a:lstStyle/>
                <a:p>
                  <a:r>
                    <a:rPr lang="en-US" sz="800" dirty="0">
                      <a:solidFill>
                        <a:srgbClr val="002060"/>
                      </a:solidFill>
                      <a:latin typeface="Segoe UI" pitchFamily="34" charset="0"/>
                    </a:rPr>
                    <a:t>Mia…</a:t>
                  </a:r>
                </a:p>
              </p:txBody>
            </p:sp>
            <p:sp>
              <p:nvSpPr>
                <p:cNvPr id="304" name="Oval 303"/>
                <p:cNvSpPr/>
                <p:nvPr/>
              </p:nvSpPr>
              <p:spPr>
                <a:xfrm>
                  <a:off x="47835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478" name="Group 175"/>
              <p:cNvGrpSpPr/>
              <p:nvPr/>
            </p:nvGrpSpPr>
            <p:grpSpPr>
              <a:xfrm>
                <a:off x="2502826" y="2809696"/>
                <a:ext cx="3059774" cy="215444"/>
                <a:chOff x="3457874" y="2809696"/>
                <a:chExt cx="3059774" cy="215444"/>
              </a:xfrm>
            </p:grpSpPr>
            <p:grpSp>
              <p:nvGrpSpPr>
                <p:cNvPr id="479" name="Group 164"/>
                <p:cNvGrpSpPr/>
                <p:nvPr/>
              </p:nvGrpSpPr>
              <p:grpSpPr>
                <a:xfrm>
                  <a:off x="3457874" y="2809696"/>
                  <a:ext cx="1246902" cy="215444"/>
                  <a:chOff x="2464038" y="2809696"/>
                  <a:chExt cx="1246902" cy="215444"/>
                </a:xfrm>
              </p:grpSpPr>
              <p:sp>
                <p:nvSpPr>
                  <p:cNvPr id="299" name="Rectangle 298"/>
                  <p:cNvSpPr/>
                  <p:nvPr/>
                </p:nvSpPr>
                <p:spPr>
                  <a:xfrm>
                    <a:off x="2529889" y="2809696"/>
                    <a:ext cx="1181051" cy="215444"/>
                  </a:xfrm>
                  <a:prstGeom prst="rect">
                    <a:avLst/>
                  </a:prstGeom>
                </p:spPr>
                <p:txBody>
                  <a:bodyPr wrap="square">
                    <a:spAutoFit/>
                  </a:bodyPr>
                  <a:lstStyle/>
                  <a:p>
                    <a:r>
                      <a:rPr lang="en-US" sz="800" dirty="0">
                        <a:solidFill>
                          <a:srgbClr val="002060"/>
                        </a:solidFill>
                        <a:latin typeface="Segoe UI" pitchFamily="34" charset="0"/>
                      </a:rPr>
                      <a:t>Jerry </a:t>
                    </a:r>
                    <a:r>
                      <a:rPr lang="en-US" sz="800" dirty="0" err="1">
                        <a:solidFill>
                          <a:srgbClr val="002060"/>
                        </a:solidFill>
                        <a:latin typeface="Segoe UI" pitchFamily="34" charset="0"/>
                      </a:rPr>
                      <a:t>Orman</a:t>
                    </a:r>
                    <a:r>
                      <a:rPr lang="en-US" sz="800" dirty="0">
                        <a:solidFill>
                          <a:srgbClr val="002060"/>
                        </a:solidFill>
                        <a:latin typeface="Segoe UI" pitchFamily="34" charset="0"/>
                      </a:rPr>
                      <a:t> </a:t>
                    </a:r>
                  </a:p>
                </p:txBody>
              </p:sp>
              <p:sp>
                <p:nvSpPr>
                  <p:cNvPr id="300" name="Oval 299"/>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55" name="Group 168"/>
                <p:cNvGrpSpPr/>
                <p:nvPr/>
              </p:nvGrpSpPr>
              <p:grpSpPr>
                <a:xfrm>
                  <a:off x="4298376" y="2809696"/>
                  <a:ext cx="1269762" cy="215444"/>
                  <a:chOff x="3716708" y="2809696"/>
                  <a:chExt cx="1269762" cy="215444"/>
                </a:xfrm>
              </p:grpSpPr>
              <p:sp>
                <p:nvSpPr>
                  <p:cNvPr id="297" name="Rectangle 296"/>
                  <p:cNvSpPr/>
                  <p:nvPr/>
                </p:nvSpPr>
                <p:spPr>
                  <a:xfrm>
                    <a:off x="3805419" y="2809696"/>
                    <a:ext cx="1181051" cy="215444"/>
                  </a:xfrm>
                  <a:prstGeom prst="rect">
                    <a:avLst/>
                  </a:prstGeom>
                </p:spPr>
                <p:txBody>
                  <a:bodyPr wrap="square">
                    <a:spAutoFit/>
                  </a:bodyPr>
                  <a:lstStyle/>
                  <a:p>
                    <a:r>
                      <a:rPr lang="en-US" sz="800" dirty="0">
                        <a:solidFill>
                          <a:srgbClr val="002060"/>
                        </a:solidFill>
                        <a:latin typeface="Segoe UI" pitchFamily="34" charset="0"/>
                      </a:rPr>
                      <a:t>George Li </a:t>
                    </a:r>
                  </a:p>
                </p:txBody>
              </p:sp>
              <p:sp>
                <p:nvSpPr>
                  <p:cNvPr id="298" name="Oval 297"/>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79" name="Group 171"/>
                <p:cNvGrpSpPr/>
                <p:nvPr/>
              </p:nvGrpSpPr>
              <p:grpSpPr>
                <a:xfrm>
                  <a:off x="5036378" y="2809696"/>
                  <a:ext cx="1481270" cy="215444"/>
                  <a:chOff x="3716708" y="2809696"/>
                  <a:chExt cx="1481270" cy="215444"/>
                </a:xfrm>
              </p:grpSpPr>
              <p:sp>
                <p:nvSpPr>
                  <p:cNvPr id="295" name="Rectangle 294"/>
                  <p:cNvSpPr/>
                  <p:nvPr/>
                </p:nvSpPr>
                <p:spPr>
                  <a:xfrm>
                    <a:off x="3805419" y="2809696"/>
                    <a:ext cx="1392559" cy="215444"/>
                  </a:xfrm>
                  <a:prstGeom prst="rect">
                    <a:avLst/>
                  </a:prstGeom>
                </p:spPr>
                <p:txBody>
                  <a:bodyPr wrap="square">
                    <a:spAutoFit/>
                  </a:bodyPr>
                  <a:lstStyle/>
                  <a:p>
                    <a:r>
                      <a:rPr lang="en-US" sz="800" dirty="0">
                        <a:solidFill>
                          <a:srgbClr val="002060"/>
                        </a:solidFill>
                        <a:latin typeface="Segoe UI" pitchFamily="34" charset="0"/>
                      </a:rPr>
                      <a:t>James D. Kramer </a:t>
                    </a:r>
                  </a:p>
                </p:txBody>
              </p:sp>
              <p:sp>
                <p:nvSpPr>
                  <p:cNvPr id="296" name="Oval 295"/>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grpSp>
      <p:pic>
        <p:nvPicPr>
          <p:cNvPr id="216" name="Picture 215" descr="WSExplore0010 12-14-2007.png"/>
          <p:cNvPicPr>
            <a:picLocks noChangeAspect="1"/>
          </p:cNvPicPr>
          <p:nvPr/>
        </p:nvPicPr>
        <p:blipFill>
          <a:blip r:embed="rId6"/>
          <a:stretch>
            <a:fillRect/>
          </a:stretch>
        </p:blipFill>
        <p:spPr>
          <a:xfrm>
            <a:off x="2077341" y="2978150"/>
            <a:ext cx="106103" cy="104775"/>
          </a:xfrm>
          <a:prstGeom prst="rect">
            <a:avLst/>
          </a:prstGeom>
        </p:spPr>
      </p:pic>
      <p:pic>
        <p:nvPicPr>
          <p:cNvPr id="219" name="Picture 218" descr="WSExplore0010 12-14-2007.png"/>
          <p:cNvPicPr>
            <a:picLocks noChangeAspect="1"/>
          </p:cNvPicPr>
          <p:nvPr/>
        </p:nvPicPr>
        <p:blipFill>
          <a:blip r:embed="rId6"/>
          <a:stretch>
            <a:fillRect/>
          </a:stretch>
        </p:blipFill>
        <p:spPr>
          <a:xfrm>
            <a:off x="2077341" y="3194050"/>
            <a:ext cx="106103" cy="104775"/>
          </a:xfrm>
          <a:prstGeom prst="rect">
            <a:avLst/>
          </a:prstGeom>
        </p:spPr>
      </p:pic>
      <p:cxnSp>
        <p:nvCxnSpPr>
          <p:cNvPr id="221" name="Straight Connector 220"/>
          <p:cNvCxnSpPr/>
          <p:nvPr/>
        </p:nvCxnSpPr>
        <p:spPr>
          <a:xfrm rot="10800000">
            <a:off x="2057400" y="3352800"/>
            <a:ext cx="4495800" cy="1588"/>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5924550" y="3378200"/>
            <a:ext cx="711200"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rgbClr val="002060"/>
                </a:solidFill>
                <a:latin typeface="Segoe UI" pitchFamily="34" charset="0"/>
                <a:ea typeface="Verdana" pitchFamily="34" charset="0"/>
                <a:cs typeface="Verdana" pitchFamily="34" charset="0"/>
              </a:rPr>
              <a:t>Ignore </a:t>
            </a:r>
            <a:r>
              <a:rPr lang="en-US" sz="800" dirty="0">
                <a:solidFill>
                  <a:srgbClr val="002060"/>
                </a:solidFill>
                <a:latin typeface="Segoe UI" pitchFamily="34" charset="0"/>
                <a:ea typeface="Verdana" pitchFamily="34" charset="0"/>
                <a:cs typeface="Verdana" pitchFamily="34" charset="0"/>
              </a:rPr>
              <a:t>(1)</a:t>
            </a:r>
          </a:p>
        </p:txBody>
      </p:sp>
      <p:sp>
        <p:nvSpPr>
          <p:cNvPr id="243" name="TextBox 242"/>
          <p:cNvSpPr txBox="1"/>
          <p:nvPr/>
        </p:nvSpPr>
        <p:spPr>
          <a:xfrm>
            <a:off x="2000250" y="293370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11" name="Rectangle 210">
            <a:hlinkClick r:id="" action="ppaction://hlinkshowjump?jump=nextslide"/>
          </p:cNvPr>
          <p:cNvSpPr/>
          <p:nvPr/>
        </p:nvSpPr>
        <p:spPr>
          <a:xfrm flipV="1">
            <a:off x="5137150" y="3340100"/>
            <a:ext cx="7620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repeatCount="indefinite" autoRev="1" fill="hold" nodeType="withEffect">
                                  <p:stCondLst>
                                    <p:cond delay="0"/>
                                  </p:stCondLst>
                                  <p:childTnLst>
                                    <p:animClr clrSpc="rgb" dir="cw">
                                      <p:cBhvr>
                                        <p:cTn id="6" dur="1000" fill="hold"/>
                                        <p:tgtEl>
                                          <p:spTgt spid="239"/>
                                        </p:tgtEl>
                                        <p:attrNameLst>
                                          <p:attrName>fillcolor</p:attrName>
                                        </p:attrNameLst>
                                      </p:cBhvr>
                                      <p:to>
                                        <a:srgbClr val="6AF50B"/>
                                      </p:to>
                                    </p:animClr>
                                    <p:set>
                                      <p:cBhvr>
                                        <p:cTn id="7" dur="1000" fill="hold"/>
                                        <p:tgtEl>
                                          <p:spTgt spid="239"/>
                                        </p:tgtEl>
                                        <p:attrNameLst>
                                          <p:attrName>fill.type</p:attrName>
                                        </p:attrNameLst>
                                      </p:cBhvr>
                                      <p:to>
                                        <p:strVal val="solid"/>
                                      </p:to>
                                    </p:set>
                                    <p:set>
                                      <p:cBhvr>
                                        <p:cTn id="8" dur="1000" fill="hold"/>
                                        <p:tgtEl>
                                          <p:spTgt spid="239"/>
                                        </p:tgtEl>
                                        <p:attrNameLst>
                                          <p:attrName>fill.on</p:attrName>
                                        </p:attrNameLst>
                                      </p:cBhvr>
                                      <p:to>
                                        <p:strVal val="true"/>
                                      </p:to>
                                    </p:set>
                                  </p:childTnLst>
                                </p:cTn>
                              </p:par>
                              <p:par>
                                <p:cTn id="9" presetID="10" presetClass="entr" presetSubtype="0" fill="hold" grpId="0" nodeType="withEffect">
                                  <p:stCondLst>
                                    <p:cond delay="400"/>
                                  </p:stCondLst>
                                  <p:childTnLst>
                                    <p:set>
                                      <p:cBhvr>
                                        <p:cTn id="10" dur="1" fill="hold">
                                          <p:stCondLst>
                                            <p:cond delay="0"/>
                                          </p:stCondLst>
                                        </p:cTn>
                                        <p:tgtEl>
                                          <p:spTgt spid="211"/>
                                        </p:tgtEl>
                                        <p:attrNameLst>
                                          <p:attrName>style.visibility</p:attrName>
                                        </p:attrNameLst>
                                      </p:cBhvr>
                                      <p:to>
                                        <p:strVal val="visible"/>
                                      </p:to>
                                    </p:set>
                                    <p:animEffect transition="in" filter="fade">
                                      <p:cBhvr>
                                        <p:cTn id="11" dur="7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0" name="Rectangle 109"/>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6" name="Group 520"/>
          <p:cNvGrpSpPr/>
          <p:nvPr/>
        </p:nvGrpSpPr>
        <p:grpSpPr>
          <a:xfrm>
            <a:off x="1838958" y="3810000"/>
            <a:ext cx="5217160" cy="814387"/>
            <a:chOff x="1791331" y="4243387"/>
            <a:chExt cx="5447669" cy="814387"/>
          </a:xfrm>
        </p:grpSpPr>
        <p:grpSp>
          <p:nvGrpSpPr>
            <p:cNvPr id="7" name="Group 498"/>
            <p:cNvGrpSpPr/>
            <p:nvPr/>
          </p:nvGrpSpPr>
          <p:grpSpPr>
            <a:xfrm>
              <a:off x="1791331" y="4243387"/>
              <a:ext cx="5447669" cy="814387"/>
              <a:chOff x="1791331" y="5638800"/>
              <a:chExt cx="5447669" cy="814387"/>
            </a:xfrm>
          </p:grpSpPr>
          <p:grpSp>
            <p:nvGrpSpPr>
              <p:cNvPr id="8" name="Group 500"/>
              <p:cNvGrpSpPr/>
              <p:nvPr/>
            </p:nvGrpSpPr>
            <p:grpSpPr>
              <a:xfrm>
                <a:off x="1791331" y="5638800"/>
                <a:ext cx="5066669" cy="814387"/>
                <a:chOff x="1791331" y="5638800"/>
                <a:chExt cx="5066669" cy="814387"/>
              </a:xfrm>
            </p:grpSpPr>
            <p:sp>
              <p:nvSpPr>
                <p:cNvPr id="252" name="Freeform 25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3" name="Picture 252" descr="thumb_tack_small.png"/>
                <p:cNvPicPr>
                  <a:picLocks noChangeAspect="1"/>
                </p:cNvPicPr>
                <p:nvPr/>
              </p:nvPicPr>
              <p:blipFill>
                <a:blip r:embed="rId3" cstate="print"/>
                <a:stretch>
                  <a:fillRect/>
                </a:stretch>
              </p:blipFill>
              <p:spPr>
                <a:xfrm flipH="1">
                  <a:off x="1791331" y="5638800"/>
                  <a:ext cx="260427" cy="357187"/>
                </a:xfrm>
                <a:prstGeom prst="rect">
                  <a:avLst/>
                </a:prstGeom>
              </p:spPr>
            </p:pic>
            <p:pic>
              <p:nvPicPr>
                <p:cNvPr id="254" name="Picture 253"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9" name="Group 501"/>
              <p:cNvGrpSpPr/>
              <p:nvPr/>
            </p:nvGrpSpPr>
            <p:grpSpPr>
              <a:xfrm>
                <a:off x="2026920" y="5722620"/>
                <a:ext cx="5212080" cy="678179"/>
                <a:chOff x="1935480" y="5989320"/>
                <a:chExt cx="5212080" cy="678179"/>
              </a:xfrm>
            </p:grpSpPr>
            <p:pic>
              <p:nvPicPr>
                <p:cNvPr id="23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 name="Group 354"/>
                <p:cNvGrpSpPr/>
                <p:nvPr/>
              </p:nvGrpSpPr>
              <p:grpSpPr>
                <a:xfrm>
                  <a:off x="2506980" y="5989320"/>
                  <a:ext cx="4640580" cy="678179"/>
                  <a:chOff x="2506980" y="5349240"/>
                  <a:chExt cx="4640580" cy="678179"/>
                </a:xfrm>
              </p:grpSpPr>
              <p:sp>
                <p:nvSpPr>
                  <p:cNvPr id="241" name="TextBox 24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1" name="Group 122"/>
                  <p:cNvGrpSpPr/>
                  <p:nvPr/>
                </p:nvGrpSpPr>
                <p:grpSpPr>
                  <a:xfrm>
                    <a:off x="6497224" y="5349240"/>
                    <a:ext cx="223616" cy="186778"/>
                    <a:chOff x="5842673" y="3935369"/>
                    <a:chExt cx="223616" cy="186778"/>
                  </a:xfrm>
                </p:grpSpPr>
                <p:sp>
                  <p:nvSpPr>
                    <p:cNvPr id="249" name="Snip Single Corner Rectangle 24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0" name="Rounded Rectangle 24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1" name="Curved Left Arrow 25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 name="Group 197"/>
                  <p:cNvGrpSpPr/>
                  <p:nvPr/>
                </p:nvGrpSpPr>
                <p:grpSpPr>
                  <a:xfrm>
                    <a:off x="2508726" y="5611921"/>
                    <a:ext cx="1354613" cy="415498"/>
                    <a:chOff x="2645673" y="1897285"/>
                    <a:chExt cx="1066876" cy="435872"/>
                  </a:xfrm>
                </p:grpSpPr>
                <p:sp>
                  <p:nvSpPr>
                    <p:cNvPr id="247" name="TextBox 24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48" name="TextBox 247"/>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244" name="TextBox 24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45" name="TextBox 24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46" name="TextBox 24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240" name="Picture 23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235" name="Picture 234" descr="xls16.png"/>
            <p:cNvPicPr>
              <a:picLocks noChangeAspect="1"/>
            </p:cNvPicPr>
            <p:nvPr/>
          </p:nvPicPr>
          <p:blipFill>
            <a:blip r:embed="rId7"/>
            <a:stretch>
              <a:fillRect/>
            </a:stretch>
          </p:blipFill>
          <p:spPr>
            <a:xfrm>
              <a:off x="2514600" y="4823460"/>
              <a:ext cx="136207" cy="136207"/>
            </a:xfrm>
            <a:prstGeom prst="rect">
              <a:avLst/>
            </a:prstGeom>
          </p:spPr>
        </p:pic>
      </p:grpSp>
      <p:grpSp>
        <p:nvGrpSpPr>
          <p:cNvPr id="13" name="Group 393"/>
          <p:cNvGrpSpPr/>
          <p:nvPr/>
        </p:nvGrpSpPr>
        <p:grpSpPr>
          <a:xfrm>
            <a:off x="1845309" y="4646613"/>
            <a:ext cx="5210814" cy="971321"/>
            <a:chOff x="1822449" y="5027613"/>
            <a:chExt cx="5210814" cy="971321"/>
          </a:xfrm>
        </p:grpSpPr>
        <p:grpSp>
          <p:nvGrpSpPr>
            <p:cNvPr id="14" name="Group 218"/>
            <p:cNvGrpSpPr/>
            <p:nvPr/>
          </p:nvGrpSpPr>
          <p:grpSpPr>
            <a:xfrm>
              <a:off x="1822449" y="5027613"/>
              <a:ext cx="5210814" cy="971321"/>
              <a:chOff x="1822449" y="5027613"/>
              <a:chExt cx="5210814" cy="971321"/>
            </a:xfrm>
          </p:grpSpPr>
          <p:grpSp>
            <p:nvGrpSpPr>
              <p:cNvPr id="15" name="Group 478"/>
              <p:cNvGrpSpPr/>
              <p:nvPr/>
            </p:nvGrpSpPr>
            <p:grpSpPr>
              <a:xfrm>
                <a:off x="1822449" y="5027613"/>
                <a:ext cx="4845931" cy="915987"/>
                <a:chOff x="1797962" y="5537200"/>
                <a:chExt cx="5060038" cy="915987"/>
              </a:xfrm>
            </p:grpSpPr>
            <p:sp>
              <p:nvSpPr>
                <p:cNvPr id="231" name="Freeform 230"/>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2" name="Picture 231" descr="thumb_tack_small.png"/>
                <p:cNvPicPr>
                  <a:picLocks noChangeAspect="1"/>
                </p:cNvPicPr>
                <p:nvPr/>
              </p:nvPicPr>
              <p:blipFill>
                <a:blip r:embed="rId3" cstate="print"/>
                <a:stretch>
                  <a:fillRect/>
                </a:stretch>
              </p:blipFill>
              <p:spPr>
                <a:xfrm flipH="1">
                  <a:off x="1797962" y="5537200"/>
                  <a:ext cx="260427" cy="357187"/>
                </a:xfrm>
                <a:prstGeom prst="rect">
                  <a:avLst/>
                </a:prstGeom>
              </p:spPr>
            </p:pic>
            <p:pic>
              <p:nvPicPr>
                <p:cNvPr id="233" name="Picture 232"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16" name="Group 479"/>
              <p:cNvGrpSpPr/>
              <p:nvPr/>
            </p:nvGrpSpPr>
            <p:grpSpPr>
              <a:xfrm>
                <a:off x="2041720" y="5213033"/>
                <a:ext cx="4991543" cy="785901"/>
                <a:chOff x="1935480" y="5989320"/>
                <a:chExt cx="5212080" cy="785901"/>
              </a:xfrm>
            </p:grpSpPr>
            <p:pic>
              <p:nvPicPr>
                <p:cNvPr id="21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7" name="Group 354"/>
                <p:cNvGrpSpPr/>
                <p:nvPr/>
              </p:nvGrpSpPr>
              <p:grpSpPr>
                <a:xfrm>
                  <a:off x="2506980" y="5989320"/>
                  <a:ext cx="4640580" cy="785901"/>
                  <a:chOff x="2506980" y="5349240"/>
                  <a:chExt cx="4640580" cy="785901"/>
                </a:xfrm>
              </p:grpSpPr>
              <p:sp>
                <p:nvSpPr>
                  <p:cNvPr id="220" name="TextBox 219"/>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8" name="Group 122"/>
                  <p:cNvGrpSpPr/>
                  <p:nvPr/>
                </p:nvGrpSpPr>
                <p:grpSpPr>
                  <a:xfrm>
                    <a:off x="6497224" y="5349240"/>
                    <a:ext cx="223616" cy="186778"/>
                    <a:chOff x="5842673" y="3935369"/>
                    <a:chExt cx="223616" cy="186778"/>
                  </a:xfrm>
                </p:grpSpPr>
                <p:sp>
                  <p:nvSpPr>
                    <p:cNvPr id="228" name="Snip Single Corner Rectangle 227"/>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 name="Group 197"/>
                  <p:cNvGrpSpPr/>
                  <p:nvPr/>
                </p:nvGrpSpPr>
                <p:grpSpPr>
                  <a:xfrm>
                    <a:off x="2508726" y="5611921"/>
                    <a:ext cx="1354613" cy="523220"/>
                    <a:chOff x="2645673" y="1897286"/>
                    <a:chExt cx="1066876" cy="548876"/>
                  </a:xfrm>
                </p:grpSpPr>
                <p:sp>
                  <p:nvSpPr>
                    <p:cNvPr id="226" name="TextBox 225"/>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27" name="TextBox 226"/>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223" name="TextBox 222"/>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24" name="TextBox 223"/>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25" name="TextBox 224"/>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0" name="Group 217"/>
            <p:cNvGrpSpPr/>
            <p:nvPr/>
          </p:nvGrpSpPr>
          <p:grpSpPr>
            <a:xfrm>
              <a:off x="2042160" y="5257800"/>
              <a:ext cx="590662" cy="587693"/>
              <a:chOff x="2042160" y="5257800"/>
              <a:chExt cx="590662" cy="587693"/>
            </a:xfrm>
          </p:grpSpPr>
          <p:pic>
            <p:nvPicPr>
              <p:cNvPr id="213" name="Picture 2"/>
              <p:cNvPicPr>
                <a:picLocks noChangeAspect="1" noChangeArrowheads="1"/>
              </p:cNvPicPr>
              <p:nvPr/>
            </p:nvPicPr>
            <p:blipFill>
              <a:blip r:embed="rId8"/>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214" name="Picture 213" descr="WSExplore0010 12-14-2007.png"/>
              <p:cNvPicPr>
                <a:picLocks noChangeAspect="1"/>
              </p:cNvPicPr>
              <p:nvPr/>
            </p:nvPicPr>
            <p:blipFill>
              <a:blip r:embed="rId6"/>
              <a:stretch>
                <a:fillRect/>
              </a:stretch>
            </p:blipFill>
            <p:spPr>
              <a:xfrm>
                <a:off x="2071864" y="5288810"/>
                <a:ext cx="100342" cy="104775"/>
              </a:xfrm>
              <a:prstGeom prst="rect">
                <a:avLst/>
              </a:prstGeom>
            </p:spPr>
          </p:pic>
          <p:pic>
            <p:nvPicPr>
              <p:cNvPr id="215" name="Picture 214" descr="ppt16.png"/>
              <p:cNvPicPr>
                <a:picLocks noChangeAspect="1"/>
              </p:cNvPicPr>
              <p:nvPr/>
            </p:nvPicPr>
            <p:blipFill>
              <a:blip r:embed="rId9"/>
              <a:stretch>
                <a:fillRect/>
              </a:stretch>
            </p:blipFill>
            <p:spPr>
              <a:xfrm>
                <a:off x="2511518" y="5718829"/>
                <a:ext cx="121304" cy="126664"/>
              </a:xfrm>
              <a:prstGeom prst="rect">
                <a:avLst/>
              </a:prstGeom>
            </p:spPr>
          </p:pic>
        </p:grpSp>
      </p:grpSp>
      <p:grpSp>
        <p:nvGrpSpPr>
          <p:cNvPr id="21" name="Group 473"/>
          <p:cNvGrpSpPr/>
          <p:nvPr/>
        </p:nvGrpSpPr>
        <p:grpSpPr>
          <a:xfrm>
            <a:off x="1832609" y="6583680"/>
            <a:ext cx="5223508" cy="838200"/>
            <a:chOff x="1784702" y="5081587"/>
            <a:chExt cx="5454298" cy="838200"/>
          </a:xfrm>
        </p:grpSpPr>
        <p:grpSp>
          <p:nvGrpSpPr>
            <p:cNvPr id="22" name="Group 450"/>
            <p:cNvGrpSpPr/>
            <p:nvPr/>
          </p:nvGrpSpPr>
          <p:grpSpPr>
            <a:xfrm>
              <a:off x="1784702" y="5081587"/>
              <a:ext cx="5454298" cy="838200"/>
              <a:chOff x="1784702" y="5614987"/>
              <a:chExt cx="5454298" cy="838200"/>
            </a:xfrm>
          </p:grpSpPr>
          <p:grpSp>
            <p:nvGrpSpPr>
              <p:cNvPr id="23" name="Group 452"/>
              <p:cNvGrpSpPr/>
              <p:nvPr/>
            </p:nvGrpSpPr>
            <p:grpSpPr>
              <a:xfrm>
                <a:off x="1784702" y="5614987"/>
                <a:ext cx="5073298" cy="838200"/>
                <a:chOff x="1784702" y="5614987"/>
                <a:chExt cx="5073298" cy="838200"/>
              </a:xfrm>
            </p:grpSpPr>
            <p:sp>
              <p:nvSpPr>
                <p:cNvPr id="208" name="Freeform 207"/>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9" name="Picture 208"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210" name="Picture 209" descr="thumb_tack_small.png"/>
                <p:cNvPicPr>
                  <a:picLocks noChangeAspect="1"/>
                </p:cNvPicPr>
                <p:nvPr/>
              </p:nvPicPr>
              <p:blipFill>
                <a:blip r:embed="rId4" cstate="print"/>
                <a:stretch>
                  <a:fillRect/>
                </a:stretch>
              </p:blipFill>
              <p:spPr>
                <a:xfrm>
                  <a:off x="6553200" y="6096000"/>
                  <a:ext cx="266700" cy="357187"/>
                </a:xfrm>
                <a:prstGeom prst="rect">
                  <a:avLst/>
                </a:prstGeom>
              </p:spPr>
            </p:pic>
          </p:grpSp>
          <p:grpSp>
            <p:nvGrpSpPr>
              <p:cNvPr id="24" name="Group 453"/>
              <p:cNvGrpSpPr/>
              <p:nvPr/>
            </p:nvGrpSpPr>
            <p:grpSpPr>
              <a:xfrm>
                <a:off x="2026920" y="5722620"/>
                <a:ext cx="5212080" cy="594360"/>
                <a:chOff x="1935480" y="5989320"/>
                <a:chExt cx="5212080" cy="594360"/>
              </a:xfrm>
            </p:grpSpPr>
            <p:pic>
              <p:nvPicPr>
                <p:cNvPr id="194"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5" name="Group 354"/>
                <p:cNvGrpSpPr/>
                <p:nvPr/>
              </p:nvGrpSpPr>
              <p:grpSpPr>
                <a:xfrm>
                  <a:off x="2506980" y="5989320"/>
                  <a:ext cx="4640580" cy="462737"/>
                  <a:chOff x="2506980" y="5349240"/>
                  <a:chExt cx="4640580" cy="462737"/>
                </a:xfrm>
              </p:grpSpPr>
              <p:sp>
                <p:nvSpPr>
                  <p:cNvPr id="197" name="TextBox 196"/>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26" name="Group 122"/>
                  <p:cNvGrpSpPr/>
                  <p:nvPr/>
                </p:nvGrpSpPr>
                <p:grpSpPr>
                  <a:xfrm>
                    <a:off x="6497224" y="5349240"/>
                    <a:ext cx="223616" cy="186778"/>
                    <a:chOff x="5842673" y="3935369"/>
                    <a:chExt cx="223616" cy="186778"/>
                  </a:xfrm>
                </p:grpSpPr>
                <p:sp>
                  <p:nvSpPr>
                    <p:cNvPr id="205" name="Snip Single Corner Rectangle 20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7" name="Group 197"/>
                  <p:cNvGrpSpPr/>
                  <p:nvPr/>
                </p:nvGrpSpPr>
                <p:grpSpPr>
                  <a:xfrm>
                    <a:off x="2508726" y="5611921"/>
                    <a:ext cx="1432296" cy="200056"/>
                    <a:chOff x="2645673" y="1897291"/>
                    <a:chExt cx="1128058" cy="209866"/>
                  </a:xfrm>
                </p:grpSpPr>
                <p:sp>
                  <p:nvSpPr>
                    <p:cNvPr id="203" name="TextBox 20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04" name="TextBox 203"/>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200" name="TextBox 19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201" name="TextBox 20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202" name="TextBox 20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196" name="Picture 195"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91" name="Picture 190" descr="IC16DOCX.gif"/>
            <p:cNvPicPr>
              <a:picLocks noChangeAspect="1"/>
            </p:cNvPicPr>
            <p:nvPr/>
          </p:nvPicPr>
          <p:blipFill>
            <a:blip r:embed="rId10"/>
            <a:stretch>
              <a:fillRect/>
            </a:stretch>
          </p:blipFill>
          <p:spPr>
            <a:xfrm>
              <a:off x="2514600" y="5692140"/>
              <a:ext cx="115389" cy="115389"/>
            </a:xfrm>
            <a:prstGeom prst="rect">
              <a:avLst/>
            </a:prstGeom>
          </p:spPr>
        </p:pic>
      </p:grpSp>
      <p:grpSp>
        <p:nvGrpSpPr>
          <p:cNvPr id="28" name="Group 273"/>
          <p:cNvGrpSpPr/>
          <p:nvPr/>
        </p:nvGrpSpPr>
        <p:grpSpPr>
          <a:xfrm>
            <a:off x="1832609" y="5654040"/>
            <a:ext cx="5223508" cy="777240"/>
            <a:chOff x="1809749" y="5196840"/>
            <a:chExt cx="5223508" cy="777240"/>
          </a:xfrm>
        </p:grpSpPr>
        <p:grpSp>
          <p:nvGrpSpPr>
            <p:cNvPr id="29" name="Group 450"/>
            <p:cNvGrpSpPr/>
            <p:nvPr/>
          </p:nvGrpSpPr>
          <p:grpSpPr>
            <a:xfrm>
              <a:off x="1809749" y="5196840"/>
              <a:ext cx="5223508" cy="777240"/>
              <a:chOff x="1784702" y="5654040"/>
              <a:chExt cx="5454298" cy="777240"/>
            </a:xfrm>
          </p:grpSpPr>
          <p:grpSp>
            <p:nvGrpSpPr>
              <p:cNvPr id="30" name="Group 452"/>
              <p:cNvGrpSpPr/>
              <p:nvPr/>
            </p:nvGrpSpPr>
            <p:grpSpPr>
              <a:xfrm>
                <a:off x="1784702" y="5654040"/>
                <a:ext cx="5073298" cy="777240"/>
                <a:chOff x="1784702" y="5654040"/>
                <a:chExt cx="5073298" cy="777240"/>
              </a:xfrm>
            </p:grpSpPr>
            <p:sp>
              <p:nvSpPr>
                <p:cNvPr id="182" name="Freeform 181"/>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3" name="Picture 182" descr="thumb_tack_small.png"/>
                <p:cNvPicPr>
                  <a:picLocks noChangeAspect="1"/>
                </p:cNvPicPr>
                <p:nvPr/>
              </p:nvPicPr>
              <p:blipFill>
                <a:blip r:embed="rId3" cstate="print"/>
                <a:stretch>
                  <a:fillRect/>
                </a:stretch>
              </p:blipFill>
              <p:spPr>
                <a:xfrm flipH="1">
                  <a:off x="1784702" y="5715000"/>
                  <a:ext cx="260427" cy="357187"/>
                </a:xfrm>
                <a:prstGeom prst="rect">
                  <a:avLst/>
                </a:prstGeom>
              </p:spPr>
            </p:pic>
            <p:pic>
              <p:nvPicPr>
                <p:cNvPr id="184" name="Picture 183" descr="thumb_tack_small.png"/>
                <p:cNvPicPr>
                  <a:picLocks noChangeAspect="1"/>
                </p:cNvPicPr>
                <p:nvPr/>
              </p:nvPicPr>
              <p:blipFill>
                <a:blip r:embed="rId4" cstate="print"/>
                <a:stretch>
                  <a:fillRect/>
                </a:stretch>
              </p:blipFill>
              <p:spPr>
                <a:xfrm>
                  <a:off x="6578599" y="6043613"/>
                  <a:ext cx="266700" cy="357187"/>
                </a:xfrm>
                <a:prstGeom prst="rect">
                  <a:avLst/>
                </a:prstGeom>
              </p:spPr>
            </p:pic>
          </p:grpSp>
          <p:grpSp>
            <p:nvGrpSpPr>
              <p:cNvPr id="31" name="Group 453"/>
              <p:cNvGrpSpPr/>
              <p:nvPr/>
            </p:nvGrpSpPr>
            <p:grpSpPr>
              <a:xfrm>
                <a:off x="2026920" y="5722620"/>
                <a:ext cx="5212080" cy="594360"/>
                <a:chOff x="1935480" y="5989320"/>
                <a:chExt cx="5212080" cy="594360"/>
              </a:xfrm>
            </p:grpSpPr>
            <p:pic>
              <p:nvPicPr>
                <p:cNvPr id="168" name="Picture 2"/>
                <p:cNvPicPr>
                  <a:picLocks noChangeAspect="1" noChangeArrowheads="1"/>
                </p:cNvPicPr>
                <p:nvPr/>
              </p:nvPicPr>
              <p:blipFill>
                <a:blip r:embed="rId5"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6" name="Group 354"/>
                <p:cNvGrpSpPr/>
                <p:nvPr/>
              </p:nvGrpSpPr>
              <p:grpSpPr>
                <a:xfrm>
                  <a:off x="2506980" y="5989320"/>
                  <a:ext cx="4640580" cy="570460"/>
                  <a:chOff x="2506980" y="5349240"/>
                  <a:chExt cx="4640580" cy="570460"/>
                </a:xfrm>
              </p:grpSpPr>
              <p:sp>
                <p:nvSpPr>
                  <p:cNvPr id="171" name="TextBox 170"/>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97" name="Group 122"/>
                  <p:cNvGrpSpPr/>
                  <p:nvPr/>
                </p:nvGrpSpPr>
                <p:grpSpPr>
                  <a:xfrm>
                    <a:off x="6497224" y="5349240"/>
                    <a:ext cx="223616" cy="186778"/>
                    <a:chOff x="5842673" y="3935369"/>
                    <a:chExt cx="223616" cy="186778"/>
                  </a:xfrm>
                </p:grpSpPr>
                <p:sp>
                  <p:nvSpPr>
                    <p:cNvPr id="179" name="Snip Single Corner Rectangle 178"/>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0" name="Rounded Rectangle 179"/>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1" name="Curved Left Arrow 180"/>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98" name="Group 197"/>
                  <p:cNvGrpSpPr/>
                  <p:nvPr/>
                </p:nvGrpSpPr>
                <p:grpSpPr>
                  <a:xfrm>
                    <a:off x="2508726" y="5611923"/>
                    <a:ext cx="1354613" cy="307777"/>
                    <a:chOff x="2645673" y="1897291"/>
                    <a:chExt cx="1066876" cy="322869"/>
                  </a:xfrm>
                </p:grpSpPr>
                <p:sp>
                  <p:nvSpPr>
                    <p:cNvPr id="177" name="TextBox 176"/>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178" name="TextBox 177"/>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174" name="TextBox 173"/>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175" name="TextBox 174"/>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176" name="TextBox 175"/>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170" name="Picture 169" descr="WSExplore0010 12-14-2007.png"/>
                <p:cNvPicPr>
                  <a:picLocks noChangeAspect="1"/>
                </p:cNvPicPr>
                <p:nvPr/>
              </p:nvPicPr>
              <p:blipFill>
                <a:blip r:embed="rId6"/>
                <a:stretch>
                  <a:fillRect/>
                </a:stretch>
              </p:blipFill>
              <p:spPr>
                <a:xfrm>
                  <a:off x="1966957" y="6065097"/>
                  <a:ext cx="104775" cy="104775"/>
                </a:xfrm>
                <a:prstGeom prst="rect">
                  <a:avLst/>
                </a:prstGeom>
              </p:spPr>
            </p:pic>
          </p:grpSp>
        </p:grpSp>
        <p:pic>
          <p:nvPicPr>
            <p:cNvPr id="163" name="Picture 3"/>
            <p:cNvPicPr>
              <a:picLocks noChangeAspect="1" noChangeArrowheads="1"/>
            </p:cNvPicPr>
            <p:nvPr/>
          </p:nvPicPr>
          <p:blipFill>
            <a:blip r:embed="rId11"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164" name="Picture 163" descr="WSExplore0010 12-14-2007.png"/>
            <p:cNvPicPr>
              <a:picLocks noChangeAspect="1"/>
            </p:cNvPicPr>
            <p:nvPr/>
          </p:nvPicPr>
          <p:blipFill>
            <a:blip r:embed="rId6"/>
            <a:stretch>
              <a:fillRect/>
            </a:stretch>
          </p:blipFill>
          <p:spPr>
            <a:xfrm>
              <a:off x="2071863" y="5335233"/>
              <a:ext cx="100342" cy="104775"/>
            </a:xfrm>
            <a:prstGeom prst="rect">
              <a:avLst/>
            </a:prstGeom>
          </p:spPr>
        </p:pic>
        <p:pic>
          <p:nvPicPr>
            <p:cNvPr id="165" name="Picture 164" descr="IC16DOCX.gif"/>
            <p:cNvPicPr>
              <a:picLocks noChangeAspect="1"/>
            </p:cNvPicPr>
            <p:nvPr/>
          </p:nvPicPr>
          <p:blipFill>
            <a:blip r:embed="rId10"/>
            <a:stretch>
              <a:fillRect/>
            </a:stretch>
          </p:blipFill>
          <p:spPr>
            <a:xfrm>
              <a:off x="2508763" y="5768340"/>
              <a:ext cx="110506" cy="115389"/>
            </a:xfrm>
            <a:prstGeom prst="rect">
              <a:avLst/>
            </a:prstGeom>
          </p:spPr>
        </p:pic>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99" name="Group 329"/>
          <p:cNvGrpSpPr/>
          <p:nvPr/>
        </p:nvGrpSpPr>
        <p:grpSpPr>
          <a:xfrm>
            <a:off x="1828800" y="2538422"/>
            <a:ext cx="5478780" cy="482398"/>
            <a:chOff x="1828800" y="2842260"/>
            <a:chExt cx="5410200" cy="482398"/>
          </a:xfrm>
        </p:grpSpPr>
        <p:grpSp>
          <p:nvGrpSpPr>
            <p:cNvPr id="100" name="Group 327"/>
            <p:cNvGrpSpPr/>
            <p:nvPr/>
          </p:nvGrpSpPr>
          <p:grpSpPr>
            <a:xfrm>
              <a:off x="1828800" y="2895600"/>
              <a:ext cx="5402580" cy="429058"/>
              <a:chOff x="1828800" y="2895600"/>
              <a:chExt cx="5402580" cy="429058"/>
            </a:xfrm>
          </p:grpSpPr>
          <p:grpSp>
            <p:nvGrpSpPr>
              <p:cNvPr id="101" name="Group 102"/>
              <p:cNvGrpSpPr/>
              <p:nvPr/>
            </p:nvGrpSpPr>
            <p:grpSpPr>
              <a:xfrm>
                <a:off x="1828800" y="3055620"/>
                <a:ext cx="5379296" cy="269038"/>
                <a:chOff x="1907091" y="3385870"/>
                <a:chExt cx="4486632" cy="177144"/>
              </a:xfrm>
            </p:grpSpPr>
            <p:sp>
              <p:nvSpPr>
                <p:cNvPr id="160" name="Rectangle 159"/>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1" name="Straight Connector 160"/>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2" name="Group 326"/>
              <p:cNvGrpSpPr/>
              <p:nvPr/>
            </p:nvGrpSpPr>
            <p:grpSpPr>
              <a:xfrm>
                <a:off x="1851025" y="2895600"/>
                <a:ext cx="5380355" cy="200055"/>
                <a:chOff x="1851025" y="2895600"/>
                <a:chExt cx="5380355" cy="200055"/>
              </a:xfrm>
            </p:grpSpPr>
            <p:grpSp>
              <p:nvGrpSpPr>
                <p:cNvPr id="103" name="Group 354"/>
                <p:cNvGrpSpPr/>
                <p:nvPr/>
              </p:nvGrpSpPr>
              <p:grpSpPr>
                <a:xfrm>
                  <a:off x="1851025" y="2895600"/>
                  <a:ext cx="5380355" cy="200055"/>
                  <a:chOff x="1920875" y="2445243"/>
                  <a:chExt cx="5380355" cy="200055"/>
                </a:xfrm>
              </p:grpSpPr>
              <p:sp>
                <p:nvSpPr>
                  <p:cNvPr id="152" name="Rectangle 151"/>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4" name="Group 174"/>
                  <p:cNvGrpSpPr/>
                  <p:nvPr/>
                </p:nvGrpSpPr>
                <p:grpSpPr>
                  <a:xfrm>
                    <a:off x="2514600" y="2445243"/>
                    <a:ext cx="4114800" cy="200055"/>
                    <a:chOff x="2514600" y="3464239"/>
                    <a:chExt cx="4114800" cy="200055"/>
                  </a:xfrm>
                </p:grpSpPr>
                <p:sp>
                  <p:nvSpPr>
                    <p:cNvPr id="156" name="TextBox 155"/>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157" name="TextBox 156"/>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58" name="TextBox 157"/>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59" name="TextBox 158"/>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154" name="Right Triangle 153"/>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5" name="Picture 154" descr="WSExplore0010 12-14-2007.png"/>
                  <p:cNvPicPr>
                    <a:picLocks noChangeAspect="1"/>
                  </p:cNvPicPr>
                  <p:nvPr/>
                </p:nvPicPr>
                <p:blipFill>
                  <a:blip r:embed="rId6"/>
                  <a:stretch>
                    <a:fillRect/>
                  </a:stretch>
                </p:blipFill>
                <p:spPr>
                  <a:xfrm>
                    <a:off x="2144080" y="2474593"/>
                    <a:ext cx="104775" cy="104775"/>
                  </a:xfrm>
                  <a:prstGeom prst="rect">
                    <a:avLst/>
                  </a:prstGeom>
                </p:spPr>
              </p:pic>
            </p:grpSp>
            <p:grpSp>
              <p:nvGrpSpPr>
                <p:cNvPr id="108" name="Group 324"/>
                <p:cNvGrpSpPr/>
                <p:nvPr/>
              </p:nvGrpSpPr>
              <p:grpSpPr>
                <a:xfrm>
                  <a:off x="2215956" y="2899141"/>
                  <a:ext cx="4577786" cy="148931"/>
                  <a:chOff x="2215956" y="2899073"/>
                  <a:chExt cx="4577786" cy="177809"/>
                </a:xfrm>
              </p:grpSpPr>
              <p:cxnSp>
                <p:nvCxnSpPr>
                  <p:cNvPr id="147" name="Straight Connector 146"/>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146" name="Picture 145" descr="MSOL_Documents_Lists_16.gif"/>
                <p:cNvPicPr>
                  <a:picLocks noChangeAspect="1"/>
                </p:cNvPicPr>
                <p:nvPr/>
              </p:nvPicPr>
              <p:blipFill>
                <a:blip r:embed="rId12"/>
                <a:stretch>
                  <a:fillRect/>
                </a:stretch>
              </p:blipFill>
              <p:spPr>
                <a:xfrm>
                  <a:off x="2278380" y="2918460"/>
                  <a:ext cx="106680" cy="106680"/>
                </a:xfrm>
                <a:prstGeom prst="rect">
                  <a:avLst/>
                </a:prstGeom>
              </p:spPr>
            </p:pic>
          </p:grpSp>
        </p:grpSp>
        <p:sp>
          <p:nvSpPr>
            <p:cNvPr id="141" name="Rectangle 140"/>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pic>
        <p:nvPicPr>
          <p:cNvPr id="1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pic>
        <p:nvPicPr>
          <p:cNvPr id="292" name="Picture 9" descr="http://workspace.office.live.com/Resources/images/transparent.gif">
            <a:hlinkClick r:id="" action="ppaction://noaction"/>
          </p:cNvPr>
          <p:cNvPicPr>
            <a:picLocks noChangeAspect="1" noChangeArrowheads="1"/>
          </p:cNvPicPr>
          <p:nvPr/>
        </p:nvPicPr>
        <p:blipFill>
          <a:blip r:embed="rId14"/>
          <a:srcRect/>
          <a:stretch>
            <a:fillRect/>
          </a:stretch>
        </p:blipFill>
        <p:spPr bwMode="auto">
          <a:xfrm>
            <a:off x="6005513" y="-91440"/>
            <a:ext cx="9525" cy="9525"/>
          </a:xfrm>
          <a:prstGeom prst="rect">
            <a:avLst/>
          </a:prstGeom>
          <a:noFill/>
        </p:spPr>
      </p:pic>
      <p:grpSp>
        <p:nvGrpSpPr>
          <p:cNvPr id="109"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15"/>
            <a:srcRect l="98332"/>
            <a:stretch>
              <a:fillRect/>
            </a:stretch>
          </p:blipFill>
          <p:spPr>
            <a:xfrm>
              <a:off x="8991600" y="0"/>
              <a:ext cx="152400" cy="6858000"/>
            </a:xfrm>
            <a:prstGeom prst="rect">
              <a:avLst/>
            </a:prstGeom>
          </p:spPr>
        </p:pic>
        <p:grpSp>
          <p:nvGrpSpPr>
            <p:cNvPr id="111"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2"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73" name="Freeform 372"/>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4" name="Picture 373" descr="thumb_tack_small.png"/>
                <p:cNvPicPr>
                  <a:picLocks noChangeAspect="1"/>
                </p:cNvPicPr>
                <p:nvPr/>
              </p:nvPicPr>
              <p:blipFill>
                <a:blip r:embed="rId3" cstate="print"/>
                <a:stretch>
                  <a:fillRect/>
                </a:stretch>
              </p:blipFill>
              <p:spPr>
                <a:xfrm flipH="1">
                  <a:off x="1784702" y="5614987"/>
                  <a:ext cx="260427" cy="357187"/>
                </a:xfrm>
                <a:prstGeom prst="rect">
                  <a:avLst/>
                </a:prstGeom>
              </p:spPr>
            </p:pic>
            <p:pic>
              <p:nvPicPr>
                <p:cNvPr id="375" name="Picture 374" descr="thumb_tack_small.png"/>
                <p:cNvPicPr>
                  <a:picLocks noChangeAspect="1"/>
                </p:cNvPicPr>
                <p:nvPr/>
              </p:nvPicPr>
              <p:blipFill>
                <a:blip r:embed="rId4"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359" name="Picture 2"/>
                <p:cNvPicPr>
                  <a:picLocks noChangeAspect="1" noChangeArrowheads="1"/>
                </p:cNvPicPr>
                <p:nvPr/>
              </p:nvPicPr>
              <p:blipFill>
                <a:blip r:embed="rId16"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362" name="TextBox 36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70" name="Snip Single Corner Rectangle 369"/>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1" name="Rounded Rectangle 370"/>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2" name="Curved Left Arrow 371"/>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68" name="TextBox 36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69" name="TextBox 368"/>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65" name="TextBox 36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66" name="TextBox 36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67" name="TextBox 366"/>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61" name="Picture 360" descr="WSExplore0010 12-14-2007.png"/>
                <p:cNvPicPr>
                  <a:picLocks noChangeAspect="1"/>
                </p:cNvPicPr>
                <p:nvPr/>
              </p:nvPicPr>
              <p:blipFill>
                <a:blip r:embed="rId6"/>
                <a:stretch>
                  <a:fillRect/>
                </a:stretch>
              </p:blipFill>
              <p:spPr>
                <a:xfrm>
                  <a:off x="1983699" y="6049330"/>
                  <a:ext cx="104775" cy="104775"/>
                </a:xfrm>
                <a:prstGeom prst="rect">
                  <a:avLst/>
                </a:prstGeom>
              </p:spPr>
            </p:pic>
          </p:grpSp>
        </p:grpSp>
        <p:pic>
          <p:nvPicPr>
            <p:cNvPr id="318" name="Picture 317" descr="ppt16.png"/>
            <p:cNvPicPr>
              <a:picLocks noChangeAspect="1"/>
            </p:cNvPicPr>
            <p:nvPr/>
          </p:nvPicPr>
          <p:blipFill>
            <a:blip r:embed="rId9"/>
            <a:stretch>
              <a:fillRect/>
            </a:stretch>
          </p:blipFill>
          <p:spPr>
            <a:xfrm>
              <a:off x="2534378" y="3489960"/>
              <a:ext cx="121304" cy="126664"/>
            </a:xfrm>
            <a:prstGeom prst="rect">
              <a:avLst/>
            </a:prstGeom>
          </p:spPr>
        </p:pic>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1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121" name="Group 270"/>
          <p:cNvGrpSpPr/>
          <p:nvPr/>
        </p:nvGrpSpPr>
        <p:grpSpPr>
          <a:xfrm>
            <a:off x="5937" y="6522720"/>
            <a:ext cx="9138063" cy="335280"/>
            <a:chOff x="5937" y="6522720"/>
            <a:chExt cx="9138063" cy="335280"/>
          </a:xfrm>
        </p:grpSpPr>
        <p:pic>
          <p:nvPicPr>
            <p:cNvPr id="448" name="Picture 447" descr="Picture1.png"/>
            <p:cNvPicPr>
              <a:picLocks noChangeAspect="1"/>
            </p:cNvPicPr>
            <p:nvPr/>
          </p:nvPicPr>
          <p:blipFill>
            <a:blip r:embed="rId15"/>
            <a:srcRect t="95111"/>
            <a:stretch>
              <a:fillRect/>
            </a:stretch>
          </p:blipFill>
          <p:spPr>
            <a:xfrm>
              <a:off x="5937" y="6522720"/>
              <a:ext cx="9138063" cy="335280"/>
            </a:xfrm>
            <a:prstGeom prst="rect">
              <a:avLst/>
            </a:prstGeom>
          </p:spPr>
        </p:pic>
        <p:pic>
          <p:nvPicPr>
            <p:cNvPr id="449" name="Picture 448" descr="tabe.png"/>
            <p:cNvPicPr>
              <a:picLocks noChangeAspect="1"/>
            </p:cNvPicPr>
            <p:nvPr/>
          </p:nvPicPr>
          <p:blipFill>
            <a:blip r:embed="rId17"/>
            <a:stretch>
              <a:fillRect/>
            </a:stretch>
          </p:blipFill>
          <p:spPr>
            <a:xfrm>
              <a:off x="1333500" y="6582064"/>
              <a:ext cx="1476375" cy="266700"/>
            </a:xfrm>
            <a:prstGeom prst="rect">
              <a:avLst/>
            </a:prstGeom>
          </p:spPr>
        </p:pic>
        <p:pic>
          <p:nvPicPr>
            <p:cNvPr id="450"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3" name="Group 453"/>
          <p:cNvGrpSpPr/>
          <p:nvPr/>
        </p:nvGrpSpPr>
        <p:grpSpPr>
          <a:xfrm>
            <a:off x="1760220" y="2317621"/>
            <a:ext cx="5935980" cy="228729"/>
            <a:chOff x="1760220" y="2317621"/>
            <a:chExt cx="5935980" cy="228729"/>
          </a:xfrm>
        </p:grpSpPr>
        <p:grpSp>
          <p:nvGrpSpPr>
            <p:cNvPr id="124" name="Group 304"/>
            <p:cNvGrpSpPr/>
            <p:nvPr/>
          </p:nvGrpSpPr>
          <p:grpSpPr>
            <a:xfrm>
              <a:off x="1760220" y="2317621"/>
              <a:ext cx="5101590" cy="222291"/>
              <a:chOff x="1760220" y="2317621"/>
              <a:chExt cx="5101590" cy="222291"/>
            </a:xfrm>
          </p:grpSpPr>
          <p:grpSp>
            <p:nvGrpSpPr>
              <p:cNvPr id="125" name="Group 257"/>
              <p:cNvGrpSpPr/>
              <p:nvPr/>
            </p:nvGrpSpPr>
            <p:grpSpPr>
              <a:xfrm>
                <a:off x="1911350" y="2334777"/>
                <a:ext cx="4950460" cy="205135"/>
                <a:chOff x="1911350" y="2817316"/>
                <a:chExt cx="4950460" cy="205135"/>
              </a:xfrm>
            </p:grpSpPr>
            <p:pic>
              <p:nvPicPr>
                <p:cNvPr id="482" name="Picture 481" descr="MSOL_Share_32.gif"/>
                <p:cNvPicPr>
                  <a:picLocks noChangeAspect="1"/>
                </p:cNvPicPr>
                <p:nvPr/>
              </p:nvPicPr>
              <p:blipFill>
                <a:blip r:embed="rId19">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483" name="Rectangle 482"/>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484" name="Rectangle 483"/>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485" name="Chevron 484"/>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86" name="Chevron 485"/>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481" name="Rectangle 480"/>
              <p:cNvSpPr/>
              <p:nvPr/>
            </p:nvSpPr>
            <p:spPr>
              <a:xfrm>
                <a:off x="1760220" y="2317621"/>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grpSp>
        <p:grpSp>
          <p:nvGrpSpPr>
            <p:cNvPr id="126" name="Group 300"/>
            <p:cNvGrpSpPr/>
            <p:nvPr/>
          </p:nvGrpSpPr>
          <p:grpSpPr>
            <a:xfrm>
              <a:off x="2502826" y="2330727"/>
              <a:ext cx="5193374" cy="215623"/>
              <a:chOff x="2502826" y="2809696"/>
              <a:chExt cx="5193374" cy="215623"/>
            </a:xfrm>
          </p:grpSpPr>
          <p:grpSp>
            <p:nvGrpSpPr>
              <p:cNvPr id="127" name="Group 193"/>
              <p:cNvGrpSpPr/>
              <p:nvPr/>
            </p:nvGrpSpPr>
            <p:grpSpPr>
              <a:xfrm>
                <a:off x="5105400" y="2809875"/>
                <a:ext cx="2590800" cy="215444"/>
                <a:chOff x="3716708" y="2809696"/>
                <a:chExt cx="2590800" cy="215444"/>
              </a:xfrm>
            </p:grpSpPr>
            <p:sp>
              <p:nvSpPr>
                <p:cNvPr id="476" name="Rectangle 475"/>
                <p:cNvSpPr/>
                <p:nvPr/>
              </p:nvSpPr>
              <p:spPr>
                <a:xfrm>
                  <a:off x="3805419" y="2809696"/>
                  <a:ext cx="1435289" cy="215444"/>
                </a:xfrm>
                <a:prstGeom prst="rect">
                  <a:avLst/>
                </a:prstGeom>
              </p:spPr>
              <p:txBody>
                <a:bodyPr wrap="square">
                  <a:spAutoFit/>
                </a:bodyPr>
                <a:lstStyle/>
                <a:p>
                  <a:r>
                    <a:rPr lang="en-US" sz="800" dirty="0">
                      <a:solidFill>
                        <a:srgbClr val="002060"/>
                      </a:solidFill>
                      <a:latin typeface="Segoe UI" pitchFamily="34" charset="0"/>
                    </a:rPr>
                    <a:t>Stacy D Hamilton</a:t>
                  </a:r>
                </a:p>
              </p:txBody>
            </p:sp>
            <p:sp>
              <p:nvSpPr>
                <p:cNvPr id="477" name="Oval 476"/>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78" name="Rectangle 477"/>
                <p:cNvSpPr/>
                <p:nvPr/>
              </p:nvSpPr>
              <p:spPr>
                <a:xfrm>
                  <a:off x="4872219" y="2809696"/>
                  <a:ext cx="1435289" cy="215444"/>
                </a:xfrm>
                <a:prstGeom prst="rect">
                  <a:avLst/>
                </a:prstGeom>
              </p:spPr>
              <p:txBody>
                <a:bodyPr wrap="square">
                  <a:spAutoFit/>
                </a:bodyPr>
                <a:lstStyle/>
                <a:p>
                  <a:r>
                    <a:rPr lang="en-US" sz="800" dirty="0">
                      <a:solidFill>
                        <a:srgbClr val="002060"/>
                      </a:solidFill>
                      <a:latin typeface="Segoe UI" pitchFamily="34" charset="0"/>
                    </a:rPr>
                    <a:t>Mia…</a:t>
                  </a:r>
                </a:p>
              </p:txBody>
            </p:sp>
            <p:sp>
              <p:nvSpPr>
                <p:cNvPr id="479" name="Oval 478"/>
                <p:cNvSpPr/>
                <p:nvPr/>
              </p:nvSpPr>
              <p:spPr>
                <a:xfrm>
                  <a:off x="47835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28" name="Group 175"/>
              <p:cNvGrpSpPr/>
              <p:nvPr/>
            </p:nvGrpSpPr>
            <p:grpSpPr>
              <a:xfrm>
                <a:off x="2502826" y="2809696"/>
                <a:ext cx="3059774" cy="215444"/>
                <a:chOff x="3457874" y="2809696"/>
                <a:chExt cx="3059774" cy="215444"/>
              </a:xfrm>
            </p:grpSpPr>
            <p:grpSp>
              <p:nvGrpSpPr>
                <p:cNvPr id="129" name="Group 164"/>
                <p:cNvGrpSpPr/>
                <p:nvPr/>
              </p:nvGrpSpPr>
              <p:grpSpPr>
                <a:xfrm>
                  <a:off x="3457874" y="2809696"/>
                  <a:ext cx="1246902" cy="215444"/>
                  <a:chOff x="2464038" y="2809696"/>
                  <a:chExt cx="1246902" cy="215444"/>
                </a:xfrm>
              </p:grpSpPr>
              <p:sp>
                <p:nvSpPr>
                  <p:cNvPr id="474" name="Rectangle 473"/>
                  <p:cNvSpPr/>
                  <p:nvPr/>
                </p:nvSpPr>
                <p:spPr>
                  <a:xfrm>
                    <a:off x="2529889" y="2809696"/>
                    <a:ext cx="1181051" cy="215444"/>
                  </a:xfrm>
                  <a:prstGeom prst="rect">
                    <a:avLst/>
                  </a:prstGeom>
                </p:spPr>
                <p:txBody>
                  <a:bodyPr wrap="square">
                    <a:spAutoFit/>
                  </a:bodyPr>
                  <a:lstStyle/>
                  <a:p>
                    <a:r>
                      <a:rPr lang="en-US" sz="800" dirty="0">
                        <a:solidFill>
                          <a:srgbClr val="002060"/>
                        </a:solidFill>
                        <a:latin typeface="Segoe UI" pitchFamily="34" charset="0"/>
                      </a:rPr>
                      <a:t>Jerry </a:t>
                    </a:r>
                    <a:r>
                      <a:rPr lang="en-US" sz="800" dirty="0" err="1">
                        <a:solidFill>
                          <a:srgbClr val="002060"/>
                        </a:solidFill>
                        <a:latin typeface="Segoe UI" pitchFamily="34" charset="0"/>
                      </a:rPr>
                      <a:t>Orman</a:t>
                    </a:r>
                    <a:r>
                      <a:rPr lang="en-US" sz="800" dirty="0">
                        <a:solidFill>
                          <a:srgbClr val="002060"/>
                        </a:solidFill>
                        <a:latin typeface="Segoe UI" pitchFamily="34" charset="0"/>
                      </a:rPr>
                      <a:t> </a:t>
                    </a:r>
                  </a:p>
                </p:txBody>
              </p:sp>
              <p:sp>
                <p:nvSpPr>
                  <p:cNvPr id="475" name="Oval 474"/>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30" name="Group 168"/>
                <p:cNvGrpSpPr/>
                <p:nvPr/>
              </p:nvGrpSpPr>
              <p:grpSpPr>
                <a:xfrm>
                  <a:off x="4298376" y="2809696"/>
                  <a:ext cx="1269762" cy="215444"/>
                  <a:chOff x="3716708" y="2809696"/>
                  <a:chExt cx="1269762" cy="215444"/>
                </a:xfrm>
              </p:grpSpPr>
              <p:sp>
                <p:nvSpPr>
                  <p:cNvPr id="472" name="Rectangle 471"/>
                  <p:cNvSpPr/>
                  <p:nvPr/>
                </p:nvSpPr>
                <p:spPr>
                  <a:xfrm>
                    <a:off x="3805419" y="2809696"/>
                    <a:ext cx="1181051" cy="215444"/>
                  </a:xfrm>
                  <a:prstGeom prst="rect">
                    <a:avLst/>
                  </a:prstGeom>
                </p:spPr>
                <p:txBody>
                  <a:bodyPr wrap="square">
                    <a:spAutoFit/>
                  </a:bodyPr>
                  <a:lstStyle/>
                  <a:p>
                    <a:r>
                      <a:rPr lang="en-US" sz="800" dirty="0">
                        <a:solidFill>
                          <a:srgbClr val="002060"/>
                        </a:solidFill>
                        <a:latin typeface="Segoe UI" pitchFamily="34" charset="0"/>
                      </a:rPr>
                      <a:t>George Li </a:t>
                    </a:r>
                  </a:p>
                </p:txBody>
              </p:sp>
              <p:sp>
                <p:nvSpPr>
                  <p:cNvPr id="473" name="Oval 472"/>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31" name="Group 171"/>
                <p:cNvGrpSpPr/>
                <p:nvPr/>
              </p:nvGrpSpPr>
              <p:grpSpPr>
                <a:xfrm>
                  <a:off x="5036378" y="2809696"/>
                  <a:ext cx="1481270" cy="215444"/>
                  <a:chOff x="3716708" y="2809696"/>
                  <a:chExt cx="1481270" cy="215444"/>
                </a:xfrm>
              </p:grpSpPr>
              <p:sp>
                <p:nvSpPr>
                  <p:cNvPr id="470" name="Rectangle 469"/>
                  <p:cNvSpPr/>
                  <p:nvPr/>
                </p:nvSpPr>
                <p:spPr>
                  <a:xfrm>
                    <a:off x="3805419" y="2809696"/>
                    <a:ext cx="1392559" cy="215444"/>
                  </a:xfrm>
                  <a:prstGeom prst="rect">
                    <a:avLst/>
                  </a:prstGeom>
                </p:spPr>
                <p:txBody>
                  <a:bodyPr wrap="square">
                    <a:spAutoFit/>
                  </a:bodyPr>
                  <a:lstStyle/>
                  <a:p>
                    <a:r>
                      <a:rPr lang="en-US" sz="800" dirty="0">
                        <a:solidFill>
                          <a:srgbClr val="002060"/>
                        </a:solidFill>
                        <a:latin typeface="Segoe UI" pitchFamily="34" charset="0"/>
                      </a:rPr>
                      <a:t>James D. Kramer </a:t>
                    </a:r>
                  </a:p>
                </p:txBody>
              </p:sp>
              <p:sp>
                <p:nvSpPr>
                  <p:cNvPr id="471" name="Oval 470"/>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grpSp>
      <p:sp>
        <p:nvSpPr>
          <p:cNvPr id="487" name="Rectangle 486">
            <a:hlinkClick r:id="" action="ppaction://hlinkshowjump?jump=nextslide"/>
          </p:cNvPr>
          <p:cNvSpPr/>
          <p:nvPr/>
        </p:nvSpPr>
        <p:spPr>
          <a:xfrm flipV="1">
            <a:off x="6235700" y="1892300"/>
            <a:ext cx="38862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32" name="Group 336"/>
          <p:cNvGrpSpPr/>
          <p:nvPr/>
        </p:nvGrpSpPr>
        <p:grpSpPr>
          <a:xfrm>
            <a:off x="6285193" y="1874520"/>
            <a:ext cx="298874" cy="311331"/>
            <a:chOff x="6285193" y="1874520"/>
            <a:chExt cx="362182" cy="377278"/>
          </a:xfrm>
        </p:grpSpPr>
        <p:grpSp>
          <p:nvGrpSpPr>
            <p:cNvPr id="133" name="Group 184"/>
            <p:cNvGrpSpPr/>
            <p:nvPr/>
          </p:nvGrpSpPr>
          <p:grpSpPr>
            <a:xfrm>
              <a:off x="6294120" y="1874520"/>
              <a:ext cx="353255" cy="377278"/>
              <a:chOff x="2286000" y="1600200"/>
              <a:chExt cx="927523" cy="990600"/>
            </a:xfrm>
          </p:grpSpPr>
          <p:sp>
            <p:nvSpPr>
              <p:cNvPr id="491" name="Oval 490"/>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492"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490"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493" name="Cross 492"/>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with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p:cTn id="7" dur="500" fill="hold"/>
                                        <p:tgtEl>
                                          <p:spTgt spid="113"/>
                                        </p:tgtEl>
                                        <p:attrNameLst>
                                          <p:attrName>ppt_w</p:attrName>
                                        </p:attrNameLst>
                                      </p:cBhvr>
                                      <p:tavLst>
                                        <p:tav tm="0">
                                          <p:val>
                                            <p:strVal val="#ppt_w*0.70"/>
                                          </p:val>
                                        </p:tav>
                                        <p:tav tm="100000">
                                          <p:val>
                                            <p:strVal val="#ppt_w"/>
                                          </p:val>
                                        </p:tav>
                                      </p:tavLst>
                                    </p:anim>
                                    <p:anim calcmode="lin" valueType="num">
                                      <p:cBhvr>
                                        <p:cTn id="8" dur="500" fill="hold"/>
                                        <p:tgtEl>
                                          <p:spTgt spid="113"/>
                                        </p:tgtEl>
                                        <p:attrNameLst>
                                          <p:attrName>ppt_h</p:attrName>
                                        </p:attrNameLst>
                                      </p:cBhvr>
                                      <p:tavLst>
                                        <p:tav tm="0">
                                          <p:val>
                                            <p:strVal val="#ppt_h"/>
                                          </p:val>
                                        </p:tav>
                                        <p:tav tm="100000">
                                          <p:val>
                                            <p:strVal val="#ppt_h"/>
                                          </p:val>
                                        </p:tav>
                                      </p:tavLst>
                                    </p:anim>
                                    <p:animEffect transition="in" filter="fade">
                                      <p:cBhvr>
                                        <p:cTn id="9" dur="500"/>
                                        <p:tgtEl>
                                          <p:spTgt spid="113"/>
                                        </p:tgtEl>
                                      </p:cBhvr>
                                    </p:animEffect>
                                  </p:childTnLst>
                                </p:cTn>
                              </p:par>
                              <p:par>
                                <p:cTn id="10" presetID="10" presetClass="entr" presetSubtype="0" fill="hold" grpId="0" nodeType="withEffect">
                                  <p:stCondLst>
                                    <p:cond delay="2200"/>
                                  </p:stCondLst>
                                  <p:childTnLst>
                                    <p:set>
                                      <p:cBhvr>
                                        <p:cTn id="11" dur="1" fill="hold">
                                          <p:stCondLst>
                                            <p:cond delay="0"/>
                                          </p:stCondLst>
                                        </p:cTn>
                                        <p:tgtEl>
                                          <p:spTgt spid="487"/>
                                        </p:tgtEl>
                                        <p:attrNameLst>
                                          <p:attrName>style.visibility</p:attrName>
                                        </p:attrNameLst>
                                      </p:cBhvr>
                                      <p:to>
                                        <p:strVal val="visible"/>
                                      </p:to>
                                    </p:set>
                                    <p:animEffect transition="in" filter="fade">
                                      <p:cBhvr>
                                        <p:cTn id="12" dur="700"/>
                                        <p:tgtEl>
                                          <p:spTgt spid="487"/>
                                        </p:tgtEl>
                                      </p:cBhvr>
                                    </p:animEffect>
                                  </p:childTnLst>
                                </p:cTn>
                              </p:par>
                              <p:par>
                                <p:cTn id="13" presetID="1" presetClass="emph" presetSubtype="2" repeatCount="indefinite" autoRev="1" fill="hold" nodeType="withEffect">
                                  <p:stCondLst>
                                    <p:cond delay="0"/>
                                  </p:stCondLst>
                                  <p:childTnLst>
                                    <p:animClr clrSpc="rgb" dir="cw">
                                      <p:cBhvr>
                                        <p:cTn id="14" dur="1000" fill="hold"/>
                                        <p:tgtEl>
                                          <p:spTgt spid="493"/>
                                        </p:tgtEl>
                                        <p:attrNameLst>
                                          <p:attrName>fillcolor</p:attrName>
                                        </p:attrNameLst>
                                      </p:cBhvr>
                                      <p:to>
                                        <a:srgbClr val="6AF50B"/>
                                      </p:to>
                                    </p:animClr>
                                    <p:set>
                                      <p:cBhvr>
                                        <p:cTn id="15" dur="1000" fill="hold"/>
                                        <p:tgtEl>
                                          <p:spTgt spid="493"/>
                                        </p:tgtEl>
                                        <p:attrNameLst>
                                          <p:attrName>fill.type</p:attrName>
                                        </p:attrNameLst>
                                      </p:cBhvr>
                                      <p:to>
                                        <p:strVal val="solid"/>
                                      </p:to>
                                    </p:set>
                                    <p:set>
                                      <p:cBhvr>
                                        <p:cTn id="16" dur="1000" fill="hold"/>
                                        <p:tgtEl>
                                          <p:spTgt spid="493"/>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Job Search</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133" name="Group 164"/>
          <p:cNvGrpSpPr/>
          <p:nvPr/>
        </p:nvGrpSpPr>
        <p:grpSpPr>
          <a:xfrm>
            <a:off x="7087230" y="3215639"/>
            <a:ext cx="49880" cy="57277"/>
            <a:chOff x="5257800" y="6957060"/>
            <a:chExt cx="381018" cy="437514"/>
          </a:xfrm>
        </p:grpSpPr>
        <p:sp>
          <p:nvSpPr>
            <p:cNvPr id="135" name="Chevron 134"/>
            <p:cNvSpPr/>
            <p:nvPr/>
          </p:nvSpPr>
          <p:spPr>
            <a:xfrm rot="5400000">
              <a:off x="5334018" y="7089774"/>
              <a:ext cx="228599" cy="381001"/>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6" name="Chevron 135"/>
            <p:cNvSpPr/>
            <p:nvPr/>
          </p:nvSpPr>
          <p:spPr>
            <a:xfrm rot="5400000">
              <a:off x="5334000" y="6880860"/>
              <a:ext cx="228600" cy="381000"/>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51" name="Group 150"/>
          <p:cNvGrpSpPr/>
          <p:nvPr/>
        </p:nvGrpSpPr>
        <p:grpSpPr>
          <a:xfrm>
            <a:off x="6953253" y="2179082"/>
            <a:ext cx="2026920" cy="4356099"/>
            <a:chOff x="6955158" y="2095262"/>
            <a:chExt cx="2026920" cy="4356099"/>
          </a:xfrm>
        </p:grpSpPr>
        <p:sp>
          <p:nvSpPr>
            <p:cNvPr id="152" name="Freeform 9"/>
            <p:cNvSpPr>
              <a:spLocks/>
            </p:cNvSpPr>
            <p:nvPr/>
          </p:nvSpPr>
          <p:spPr bwMode="auto">
            <a:xfrm rot="16200000">
              <a:off x="5790568" y="3259852"/>
              <a:ext cx="4356099" cy="2026920"/>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3" name="Rectangle 152"/>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4" name="Picture 153"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56" name="Rectangle 15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template…</a:t>
              </a:r>
            </a:p>
          </p:txBody>
        </p:sp>
        <p:sp>
          <p:nvSpPr>
            <p:cNvPr id="158" name="Rectangle 157"/>
            <p:cNvSpPr/>
            <p:nvPr/>
          </p:nvSpPr>
          <p:spPr>
            <a:xfrm>
              <a:off x="7071288" y="2378541"/>
              <a:ext cx="140215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800" i="1" kern="1200" dirty="0">
                  <a:solidFill>
                    <a:schemeClr val="bg1">
                      <a:lumMod val="65000"/>
                    </a:schemeClr>
                  </a:solidFill>
                  <a:latin typeface="Segoe UI" pitchFamily="34" charset="0"/>
                  <a:ea typeface="+mn-ea"/>
                  <a:cs typeface="+mn-cs"/>
                </a:rPr>
                <a:t>Search all </a:t>
              </a:r>
              <a:r>
                <a:rPr lang="en-US" sz="800" i="1" dirty="0">
                  <a:solidFill>
                    <a:schemeClr val="bg1">
                      <a:lumMod val="65000"/>
                    </a:schemeClr>
                  </a:solidFill>
                  <a:latin typeface="Segoe UI" pitchFamily="34" charset="0"/>
                </a:rPr>
                <a:t>files</a:t>
              </a:r>
              <a:r>
                <a:rPr lang="en-US" sz="800" i="1" kern="1200" dirty="0">
                  <a:solidFill>
                    <a:schemeClr val="bg1">
                      <a:lumMod val="65000"/>
                    </a:schemeClr>
                  </a:solidFill>
                  <a:latin typeface="Segoe UI" pitchFamily="34" charset="0"/>
                  <a:ea typeface="+mn-ea"/>
                  <a:cs typeface="+mn-cs"/>
                </a:rPr>
                <a:t>…</a:t>
              </a:r>
            </a:p>
          </p:txBody>
        </p:sp>
        <p:sp>
          <p:nvSpPr>
            <p:cNvPr id="160" name="Rectangle 159"/>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1" name="Picture 160" descr="glyphs.jpg"/>
            <p:cNvPicPr>
              <a:picLocks noChangeAspect="1"/>
            </p:cNvPicPr>
            <p:nvPr/>
          </p:nvPicPr>
          <p:blipFill>
            <a:blip r:embed="rId5"/>
            <a:srcRect l="45336" t="52046" r="51370" b="43862"/>
            <a:stretch>
              <a:fillRect/>
            </a:stretch>
          </p:blipFill>
          <p:spPr>
            <a:xfrm>
              <a:off x="8312941" y="2394583"/>
              <a:ext cx="134854" cy="152400"/>
            </a:xfrm>
            <a:prstGeom prst="rect">
              <a:avLst/>
            </a:prstGeom>
          </p:spPr>
        </p:pic>
        <p:sp>
          <p:nvSpPr>
            <p:cNvPr id="162" name="Rectangle 161"/>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3" name="Group 15"/>
            <p:cNvGrpSpPr/>
            <p:nvPr/>
          </p:nvGrpSpPr>
          <p:grpSpPr>
            <a:xfrm>
              <a:off x="7976849" y="6149100"/>
              <a:ext cx="557551" cy="171212"/>
              <a:chOff x="5638800" y="2628900"/>
              <a:chExt cx="609600" cy="180987"/>
            </a:xfrm>
          </p:grpSpPr>
          <p:sp>
            <p:nvSpPr>
              <p:cNvPr id="273" name="Rectangle 272"/>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4" name="Rectangle 273"/>
              <p:cNvSpPr/>
              <p:nvPr/>
            </p:nvSpPr>
            <p:spPr>
              <a:xfrm>
                <a:off x="5638800" y="2628911"/>
                <a:ext cx="609600" cy="180976"/>
              </a:xfrm>
              <a:prstGeom prst="rect">
                <a:avLst/>
              </a:prstGeom>
              <a:solidFill>
                <a:schemeClr val="bg1">
                  <a:lumMod val="95000"/>
                </a:schemeClr>
              </a:solidFill>
              <a:ln w="12700">
                <a:solidFill>
                  <a:schemeClr val="bg1"/>
                </a:solidFill>
              </a:ln>
              <a:effectLst>
                <a:glow rad="63500">
                  <a:schemeClr val="accent3">
                    <a:satMod val="175000"/>
                    <a:alpha val="40000"/>
                  </a:schemeClr>
                </a:glow>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64" name="Group 18"/>
            <p:cNvGrpSpPr/>
            <p:nvPr/>
          </p:nvGrpSpPr>
          <p:grpSpPr>
            <a:xfrm>
              <a:off x="7321549" y="6149082"/>
              <a:ext cx="557552" cy="171231"/>
              <a:chOff x="5638800" y="3048000"/>
              <a:chExt cx="609601" cy="181008"/>
            </a:xfrm>
          </p:grpSpPr>
          <p:sp>
            <p:nvSpPr>
              <p:cNvPr id="271" name="Rectangle 270"/>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72" name="Rectangle 271"/>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65" name="Rectangle 164"/>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8" name="Round Same Side Corner Rectangle 167"/>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69" name="Rectangle 168"/>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170" name="Group 460"/>
            <p:cNvGrpSpPr/>
            <p:nvPr/>
          </p:nvGrpSpPr>
          <p:grpSpPr>
            <a:xfrm>
              <a:off x="7039176" y="3521472"/>
              <a:ext cx="1723824" cy="476251"/>
              <a:chOff x="272616" y="3448050"/>
              <a:chExt cx="1723823" cy="476251"/>
            </a:xfrm>
          </p:grpSpPr>
          <p:sp>
            <p:nvSpPr>
              <p:cNvPr id="267" name="Rounded Rectangle 266"/>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8" name="Rectangle 267"/>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69" name="Rectangle 268"/>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Workspace</a:t>
                </a:r>
              </a:p>
            </p:txBody>
          </p:sp>
          <p:pic>
            <p:nvPicPr>
              <p:cNvPr id="270" name="Picture 269" descr="ws-icons.png"/>
              <p:cNvPicPr>
                <a:picLocks noChangeAspect="1"/>
              </p:cNvPicPr>
              <p:nvPr/>
            </p:nvPicPr>
            <p:blipFill>
              <a:blip r:embed="rId6"/>
              <a:srcRect l="19259" r="14074" b="85714"/>
              <a:stretch>
                <a:fillRect/>
              </a:stretch>
            </p:blipFill>
            <p:spPr>
              <a:xfrm>
                <a:off x="272616" y="3448050"/>
                <a:ext cx="218210" cy="266700"/>
              </a:xfrm>
              <a:prstGeom prst="rect">
                <a:avLst/>
              </a:prstGeom>
              <a:noFill/>
              <a:ln w="12700" cap="sq" cmpd="sng">
                <a:noFill/>
              </a:ln>
            </p:spPr>
          </p:pic>
        </p:grpSp>
        <p:grpSp>
          <p:nvGrpSpPr>
            <p:cNvPr id="173" name="Group 463"/>
            <p:cNvGrpSpPr/>
            <p:nvPr/>
          </p:nvGrpSpPr>
          <p:grpSpPr>
            <a:xfrm>
              <a:off x="7052308" y="5018805"/>
              <a:ext cx="1710691" cy="457201"/>
              <a:chOff x="285748" y="4838702"/>
              <a:chExt cx="1710691" cy="457201"/>
            </a:xfrm>
          </p:grpSpPr>
          <p:sp>
            <p:nvSpPr>
              <p:cNvPr id="263" name="Rounded Rectangle 262"/>
              <p:cNvSpPr/>
              <p:nvPr/>
            </p:nvSpPr>
            <p:spPr>
              <a:xfrm>
                <a:off x="361228" y="4838702"/>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4" name="Rectangle 263"/>
              <p:cNvSpPr/>
              <p:nvPr/>
            </p:nvSpPr>
            <p:spPr>
              <a:xfrm>
                <a:off x="447674" y="4985319"/>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Share info with family or housemates.</a:t>
                </a:r>
              </a:p>
            </p:txBody>
          </p:sp>
          <p:sp>
            <p:nvSpPr>
              <p:cNvPr id="265" name="Rectangle 264"/>
              <p:cNvSpPr/>
              <p:nvPr/>
            </p:nvSpPr>
            <p:spPr>
              <a:xfrm>
                <a:off x="447674" y="4853874"/>
                <a:ext cx="1245405" cy="215444"/>
              </a:xfrm>
              <a:prstGeom prst="rect">
                <a:avLst/>
              </a:prstGeom>
            </p:spPr>
            <p:txBody>
              <a:bodyPr wrap="square">
                <a:spAutoFit/>
              </a:bodyPr>
              <a:lstStyle/>
              <a:p>
                <a:r>
                  <a:rPr lang="en-US" sz="800" dirty="0">
                    <a:solidFill>
                      <a:schemeClr val="tx1"/>
                    </a:solidFill>
                    <a:latin typeface="Segoe UI" pitchFamily="34" charset="0"/>
                  </a:rPr>
                  <a:t>Household Workspace</a:t>
                </a:r>
              </a:p>
            </p:txBody>
          </p:sp>
          <p:pic>
            <p:nvPicPr>
              <p:cNvPr id="266" name="Picture 265" descr="ws-icons.png"/>
              <p:cNvPicPr>
                <a:picLocks noChangeAspect="1"/>
              </p:cNvPicPr>
              <p:nvPr/>
            </p:nvPicPr>
            <p:blipFill>
              <a:blip r:embed="rId6"/>
              <a:srcRect l="14815" t="52209" r="11111" b="35843"/>
              <a:stretch>
                <a:fillRect/>
              </a:stretch>
            </p:blipFill>
            <p:spPr>
              <a:xfrm>
                <a:off x="285748" y="4872297"/>
                <a:ext cx="231746" cy="213207"/>
              </a:xfrm>
              <a:prstGeom prst="rect">
                <a:avLst/>
              </a:prstGeom>
            </p:spPr>
          </p:pic>
        </p:grpSp>
        <p:grpSp>
          <p:nvGrpSpPr>
            <p:cNvPr id="174" name="Group 461"/>
            <p:cNvGrpSpPr/>
            <p:nvPr/>
          </p:nvGrpSpPr>
          <p:grpSpPr>
            <a:xfrm>
              <a:off x="7060557" y="4028203"/>
              <a:ext cx="1702442" cy="466726"/>
              <a:chOff x="293997" y="3914776"/>
              <a:chExt cx="1702442" cy="466726"/>
            </a:xfrm>
          </p:grpSpPr>
          <p:sp>
            <p:nvSpPr>
              <p:cNvPr id="259" name="Rounded Rectangle 258">
                <a:hlinkHover r:id="" action="ppaction://hlinkshowjump?jump=nextslide"/>
              </p:cNvPr>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60" name="Rectangle 259"/>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61" name="Rectangle 260"/>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Event Workspace</a:t>
                </a:r>
              </a:p>
            </p:txBody>
          </p:sp>
          <p:pic>
            <p:nvPicPr>
              <p:cNvPr id="262" name="Picture 261" descr="ws-icons.png"/>
              <p:cNvPicPr>
                <a:picLocks noChangeAspect="1"/>
              </p:cNvPicPr>
              <p:nvPr/>
            </p:nvPicPr>
            <p:blipFill>
              <a:blip r:embed="rId6"/>
              <a:srcRect l="22222" t="18182" r="15556" b="67792"/>
              <a:stretch>
                <a:fillRect/>
              </a:stretch>
            </p:blipFill>
            <p:spPr>
              <a:xfrm>
                <a:off x="293997" y="3914776"/>
                <a:ext cx="194667" cy="250286"/>
              </a:xfrm>
              <a:prstGeom prst="rect">
                <a:avLst/>
              </a:prstGeom>
            </p:spPr>
          </p:pic>
        </p:grpSp>
        <p:grpSp>
          <p:nvGrpSpPr>
            <p:cNvPr id="175" name="Group 462"/>
            <p:cNvGrpSpPr/>
            <p:nvPr/>
          </p:nvGrpSpPr>
          <p:grpSpPr>
            <a:xfrm>
              <a:off x="7052307" y="4531123"/>
              <a:ext cx="1710693" cy="457201"/>
              <a:chOff x="285747" y="4381501"/>
              <a:chExt cx="1710693" cy="457201"/>
            </a:xfrm>
          </p:grpSpPr>
          <p:sp>
            <p:nvSpPr>
              <p:cNvPr id="194" name="Rounded Rectangle 193"/>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95" name="Rectangle 194"/>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196" name="Rectangle 195"/>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Class Planner</a:t>
                </a:r>
              </a:p>
            </p:txBody>
          </p:sp>
          <p:pic>
            <p:nvPicPr>
              <p:cNvPr id="258" name="Picture 257" descr="ws-icons.png"/>
              <p:cNvPicPr>
                <a:picLocks noChangeAspect="1"/>
              </p:cNvPicPr>
              <p:nvPr/>
            </p:nvPicPr>
            <p:blipFill>
              <a:blip r:embed="rId6"/>
              <a:srcRect l="10370" t="33766" b="50389"/>
              <a:stretch>
                <a:fillRect/>
              </a:stretch>
            </p:blipFill>
            <p:spPr>
              <a:xfrm>
                <a:off x="285747" y="4384520"/>
                <a:ext cx="238125" cy="240093"/>
              </a:xfrm>
              <a:prstGeom prst="rect">
                <a:avLst/>
              </a:prstGeom>
            </p:spPr>
          </p:pic>
        </p:grpSp>
        <p:grpSp>
          <p:nvGrpSpPr>
            <p:cNvPr id="176" name="Group 464"/>
            <p:cNvGrpSpPr/>
            <p:nvPr/>
          </p:nvGrpSpPr>
          <p:grpSpPr>
            <a:xfrm>
              <a:off x="7033260" y="5502742"/>
              <a:ext cx="1729739" cy="457201"/>
              <a:chOff x="266700" y="5292159"/>
              <a:chExt cx="1729739" cy="457201"/>
            </a:xfrm>
          </p:grpSpPr>
          <p:sp>
            <p:nvSpPr>
              <p:cNvPr id="190" name="Rounded Rectangle 189"/>
              <p:cNvSpPr/>
              <p:nvPr/>
            </p:nvSpPr>
            <p:spPr>
              <a:xfrm>
                <a:off x="361228" y="5292159"/>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91" name="Rectangle 190"/>
              <p:cNvSpPr/>
              <p:nvPr/>
            </p:nvSpPr>
            <p:spPr>
              <a:xfrm>
                <a:off x="447674" y="5438776"/>
                <a:ext cx="1295400"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job search, applications, &amp; prep work.</a:t>
                </a:r>
              </a:p>
            </p:txBody>
          </p:sp>
          <p:sp>
            <p:nvSpPr>
              <p:cNvPr id="192" name="Rectangle 191"/>
              <p:cNvSpPr/>
              <p:nvPr/>
            </p:nvSpPr>
            <p:spPr>
              <a:xfrm>
                <a:off x="447674" y="5307331"/>
                <a:ext cx="1245405" cy="215444"/>
              </a:xfrm>
              <a:prstGeom prst="rect">
                <a:avLst/>
              </a:prstGeom>
            </p:spPr>
            <p:txBody>
              <a:bodyPr wrap="square">
                <a:spAutoFit/>
              </a:bodyPr>
              <a:lstStyle/>
              <a:p>
                <a:r>
                  <a:rPr lang="en-US" sz="800" dirty="0">
                    <a:solidFill>
                      <a:schemeClr val="tx1"/>
                    </a:solidFill>
                    <a:latin typeface="Segoe UI" pitchFamily="34" charset="0"/>
                  </a:rPr>
                  <a:t>Job Search</a:t>
                </a:r>
              </a:p>
            </p:txBody>
          </p:sp>
          <p:pic>
            <p:nvPicPr>
              <p:cNvPr id="193" name="Picture 192" descr="ws-icons.png"/>
              <p:cNvPicPr>
                <a:picLocks noChangeAspect="1"/>
              </p:cNvPicPr>
              <p:nvPr/>
            </p:nvPicPr>
            <p:blipFill>
              <a:blip r:embed="rId6"/>
              <a:srcRect l="14815" t="69352" r="11111" b="19219"/>
              <a:stretch>
                <a:fillRect/>
              </a:stretch>
            </p:blipFill>
            <p:spPr>
              <a:xfrm>
                <a:off x="266700" y="5320569"/>
                <a:ext cx="231746" cy="203937"/>
              </a:xfrm>
              <a:prstGeom prst="rect">
                <a:avLst/>
              </a:prstGeom>
            </p:spPr>
          </p:pic>
        </p:grpSp>
        <p:pic>
          <p:nvPicPr>
            <p:cNvPr id="177"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78" name="Round Same Side Corner Rectangle 177"/>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79" name="Rectangle 178"/>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180"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82" name="Rectangle 181"/>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84" name="Group 106"/>
            <p:cNvGrpSpPr/>
            <p:nvPr/>
          </p:nvGrpSpPr>
          <p:grpSpPr>
            <a:xfrm>
              <a:off x="8762271" y="2946163"/>
              <a:ext cx="107409" cy="101419"/>
              <a:chOff x="8762271" y="2946163"/>
              <a:chExt cx="107409" cy="101419"/>
            </a:xfrm>
          </p:grpSpPr>
          <p:sp>
            <p:nvSpPr>
              <p:cNvPr id="187" name="Rounded Rectangle 186"/>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89" name="Cross 188"/>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185"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86" name="Rectangle 185"/>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234" name="Group 25"/>
          <p:cNvGrpSpPr/>
          <p:nvPr/>
        </p:nvGrpSpPr>
        <p:grpSpPr>
          <a:xfrm>
            <a:off x="8895706" y="0"/>
            <a:ext cx="248294" cy="6858000"/>
            <a:chOff x="8895706" y="0"/>
            <a:chExt cx="248294" cy="6858000"/>
          </a:xfrm>
        </p:grpSpPr>
        <p:pic>
          <p:nvPicPr>
            <p:cNvPr id="235" name="Picture 234"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236" name="Group 61"/>
            <p:cNvGrpSpPr/>
            <p:nvPr/>
          </p:nvGrpSpPr>
          <p:grpSpPr>
            <a:xfrm>
              <a:off x="8895706" y="884207"/>
              <a:ext cx="164592" cy="5623560"/>
              <a:chOff x="8901933" y="884725"/>
              <a:chExt cx="164592" cy="5623560"/>
            </a:xfrm>
          </p:grpSpPr>
          <p:sp>
            <p:nvSpPr>
              <p:cNvPr id="237" name="Rectangle 23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8" name="Rectangle 23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9" name="Group 67"/>
              <p:cNvGrpSpPr/>
              <p:nvPr/>
            </p:nvGrpSpPr>
            <p:grpSpPr>
              <a:xfrm>
                <a:off x="8939993" y="2382966"/>
                <a:ext cx="73152" cy="87341"/>
                <a:chOff x="8939993" y="2382966"/>
                <a:chExt cx="73152" cy="87341"/>
              </a:xfrm>
            </p:grpSpPr>
            <p:sp>
              <p:nvSpPr>
                <p:cNvPr id="277" name="Rounded Rectangle 276"/>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8" name="Rounded Rectangle 277"/>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9" name="Rounded Rectangle 278"/>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0" name="Isosceles Triangle 23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5" name="Isosceles Triangle 27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80" name="Rectangle 279"/>
          <p:cNvSpPr/>
          <p:nvPr/>
        </p:nvSpPr>
        <p:spPr>
          <a:xfrm>
            <a:off x="8276271" y="326700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1" name="Rectangle 280"/>
          <p:cNvSpPr/>
          <p:nvPr/>
        </p:nvSpPr>
        <p:spPr>
          <a:xfrm>
            <a:off x="8433351" y="317476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pic>
        <p:nvPicPr>
          <p:cNvPr id="110" name="Picture 109" descr="WSExplore0010 12-14-2007.png"/>
          <p:cNvPicPr>
            <a:picLocks noChangeAspect="1"/>
          </p:cNvPicPr>
          <p:nvPr/>
        </p:nvPicPr>
        <p:blipFill>
          <a:blip r:embed="rId10"/>
          <a:stretch>
            <a:fillRect/>
          </a:stretch>
        </p:blipFill>
        <p:spPr>
          <a:xfrm>
            <a:off x="1934028" y="3402873"/>
            <a:ext cx="104775" cy="104775"/>
          </a:xfrm>
          <a:prstGeom prst="rect">
            <a:avLst/>
          </a:prstGeom>
        </p:spPr>
      </p:pic>
      <p:pic>
        <p:nvPicPr>
          <p:cNvPr id="111" name="Picture 110" descr="WSExplore0010 12-14-2007.png"/>
          <p:cNvPicPr>
            <a:picLocks noChangeAspect="1"/>
          </p:cNvPicPr>
          <p:nvPr/>
        </p:nvPicPr>
        <p:blipFill>
          <a:blip r:embed="rId10"/>
          <a:stretch>
            <a:fillRect/>
          </a:stretch>
        </p:blipFill>
        <p:spPr>
          <a:xfrm>
            <a:off x="1934028" y="3842597"/>
            <a:ext cx="104775" cy="104775"/>
          </a:xfrm>
          <a:prstGeom prst="rect">
            <a:avLst/>
          </a:prstGeom>
        </p:spPr>
      </p:pic>
      <p:pic>
        <p:nvPicPr>
          <p:cNvPr id="112" name="Picture 111" descr="WSExplore0010 12-14-2007.png"/>
          <p:cNvPicPr>
            <a:picLocks noChangeAspect="1"/>
          </p:cNvPicPr>
          <p:nvPr/>
        </p:nvPicPr>
        <p:blipFill>
          <a:blip r:embed="rId10"/>
          <a:stretch>
            <a:fillRect/>
          </a:stretch>
        </p:blipFill>
        <p:spPr>
          <a:xfrm>
            <a:off x="1934028" y="3622735"/>
            <a:ext cx="104775" cy="104775"/>
          </a:xfrm>
          <a:prstGeom prst="rect">
            <a:avLst/>
          </a:prstGeom>
        </p:spPr>
      </p:pic>
      <p:pic>
        <p:nvPicPr>
          <p:cNvPr id="113" name="Picture 112" descr="WSExplore0010 12-14-2007.png"/>
          <p:cNvPicPr>
            <a:picLocks noChangeAspect="1"/>
          </p:cNvPicPr>
          <p:nvPr/>
        </p:nvPicPr>
        <p:blipFill>
          <a:blip r:embed="rId10"/>
          <a:stretch>
            <a:fillRect/>
          </a:stretch>
        </p:blipFill>
        <p:spPr>
          <a:xfrm>
            <a:off x="1934028" y="4062460"/>
            <a:ext cx="104775" cy="104775"/>
          </a:xfrm>
          <a:prstGeom prst="rect">
            <a:avLst/>
          </a:prstGeom>
        </p:spPr>
      </p:pic>
      <p:graphicFrame>
        <p:nvGraphicFramePr>
          <p:cNvPr id="114" name="Table 113"/>
          <p:cNvGraphicFramePr>
            <a:graphicFrameLocks noGrp="1"/>
          </p:cNvGraphicFramePr>
          <p:nvPr/>
        </p:nvGraphicFramePr>
        <p:xfrm>
          <a:off x="2446747" y="33528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Informal</a:t>
                      </a:r>
                      <a:r>
                        <a:rPr lang="en-US" sz="800" baseline="0" dirty="0"/>
                        <a:t> Interview Request</a:t>
                      </a:r>
                      <a:endParaRPr lang="en-US" sz="800" dirty="0"/>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pic>
        <p:nvPicPr>
          <p:cNvPr id="115" name="Picture 114" descr="IC16DOCX.gif"/>
          <p:cNvPicPr>
            <a:picLocks noChangeAspect="1"/>
          </p:cNvPicPr>
          <p:nvPr/>
        </p:nvPicPr>
        <p:blipFill>
          <a:blip r:embed="rId11"/>
          <a:stretch>
            <a:fillRect/>
          </a:stretch>
        </p:blipFill>
        <p:spPr>
          <a:xfrm>
            <a:off x="2225766" y="3617319"/>
            <a:ext cx="115389" cy="115389"/>
          </a:xfrm>
          <a:prstGeom prst="rect">
            <a:avLst/>
          </a:prstGeom>
        </p:spPr>
      </p:pic>
      <p:pic>
        <p:nvPicPr>
          <p:cNvPr id="117" name="Picture 116" descr="IC16DOCX.gif"/>
          <p:cNvPicPr>
            <a:picLocks noChangeAspect="1"/>
          </p:cNvPicPr>
          <p:nvPr/>
        </p:nvPicPr>
        <p:blipFill>
          <a:blip r:embed="rId11"/>
          <a:stretch>
            <a:fillRect/>
          </a:stretch>
        </p:blipFill>
        <p:spPr>
          <a:xfrm>
            <a:off x="2225766" y="4049484"/>
            <a:ext cx="115389" cy="115389"/>
          </a:xfrm>
          <a:prstGeom prst="rect">
            <a:avLst/>
          </a:prstGeom>
        </p:spPr>
      </p:pic>
      <p:graphicFrame>
        <p:nvGraphicFramePr>
          <p:cNvPr id="119" name="Table 118"/>
          <p:cNvGraphicFramePr>
            <a:graphicFrameLocks noGrp="1"/>
          </p:cNvGraphicFramePr>
          <p:nvPr/>
        </p:nvGraphicFramePr>
        <p:xfrm>
          <a:off x="2446747" y="3569788"/>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Thank You Letter</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20" name="Table 119"/>
          <p:cNvGraphicFramePr>
            <a:graphicFrameLocks noGrp="1"/>
          </p:cNvGraphicFramePr>
          <p:nvPr/>
        </p:nvGraphicFramePr>
        <p:xfrm>
          <a:off x="2446747" y="3786776"/>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Interview Prep Notes</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21" name="Table 120"/>
          <p:cNvGraphicFramePr>
            <a:graphicFrameLocks noGrp="1"/>
          </p:cNvGraphicFramePr>
          <p:nvPr/>
        </p:nvGraphicFramePr>
        <p:xfrm>
          <a:off x="2446747" y="4003764"/>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Resume</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pSp>
        <p:nvGrpSpPr>
          <p:cNvPr id="122" name="Group 121"/>
          <p:cNvGrpSpPr/>
          <p:nvPr/>
        </p:nvGrpSpPr>
        <p:grpSpPr>
          <a:xfrm>
            <a:off x="1875246" y="3552597"/>
            <a:ext cx="4892040" cy="666116"/>
            <a:chOff x="1889760" y="4715192"/>
            <a:chExt cx="5196840" cy="666116"/>
          </a:xfrm>
        </p:grpSpPr>
        <p:cxnSp>
          <p:nvCxnSpPr>
            <p:cNvPr id="123" name="Straight Connector 122"/>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1889760" y="537972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27" name="Picture 126" descr="WSExplore0010 12-14-2007.png"/>
          <p:cNvPicPr>
            <a:picLocks noChangeAspect="1"/>
          </p:cNvPicPr>
          <p:nvPr/>
        </p:nvPicPr>
        <p:blipFill>
          <a:blip r:embed="rId10"/>
          <a:stretch>
            <a:fillRect/>
          </a:stretch>
        </p:blipFill>
        <p:spPr>
          <a:xfrm>
            <a:off x="1934028" y="4272282"/>
            <a:ext cx="104775" cy="104775"/>
          </a:xfrm>
          <a:prstGeom prst="rect">
            <a:avLst/>
          </a:prstGeom>
        </p:spPr>
      </p:pic>
      <p:pic>
        <p:nvPicPr>
          <p:cNvPr id="128" name="Picture 127" descr="WSExplore0010 12-14-2007.png"/>
          <p:cNvPicPr>
            <a:picLocks noChangeAspect="1"/>
          </p:cNvPicPr>
          <p:nvPr/>
        </p:nvPicPr>
        <p:blipFill>
          <a:blip r:embed="rId10"/>
          <a:stretch>
            <a:fillRect/>
          </a:stretch>
        </p:blipFill>
        <p:spPr>
          <a:xfrm>
            <a:off x="1934028" y="4712006"/>
            <a:ext cx="104775" cy="104775"/>
          </a:xfrm>
          <a:prstGeom prst="rect">
            <a:avLst/>
          </a:prstGeom>
        </p:spPr>
      </p:pic>
      <p:pic>
        <p:nvPicPr>
          <p:cNvPr id="129" name="Picture 128" descr="WSExplore0010 12-14-2007.png"/>
          <p:cNvPicPr>
            <a:picLocks noChangeAspect="1"/>
          </p:cNvPicPr>
          <p:nvPr/>
        </p:nvPicPr>
        <p:blipFill>
          <a:blip r:embed="rId10"/>
          <a:stretch>
            <a:fillRect/>
          </a:stretch>
        </p:blipFill>
        <p:spPr>
          <a:xfrm>
            <a:off x="1934028" y="4492144"/>
            <a:ext cx="104775" cy="104775"/>
          </a:xfrm>
          <a:prstGeom prst="rect">
            <a:avLst/>
          </a:prstGeom>
        </p:spPr>
      </p:pic>
      <p:graphicFrame>
        <p:nvGraphicFramePr>
          <p:cNvPr id="131" name="Table 130"/>
          <p:cNvGraphicFramePr>
            <a:graphicFrameLocks noGrp="1"/>
          </p:cNvGraphicFramePr>
          <p:nvPr/>
        </p:nvGraphicFramePr>
        <p:xfrm>
          <a:off x="2446747" y="4222209"/>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Cover Letter</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40" name="Table 139"/>
          <p:cNvGraphicFramePr>
            <a:graphicFrameLocks noGrp="1"/>
          </p:cNvGraphicFramePr>
          <p:nvPr/>
        </p:nvGraphicFramePr>
        <p:xfrm>
          <a:off x="2446747" y="4439197"/>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Interview</a:t>
                      </a:r>
                      <a:r>
                        <a:rPr lang="en-US" sz="800" baseline="0" dirty="0"/>
                        <a:t> Schedule</a:t>
                      </a:r>
                      <a:endParaRPr lang="en-US" sz="800" dirty="0"/>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aphicFrame>
        <p:nvGraphicFramePr>
          <p:cNvPr id="141" name="Table 140"/>
          <p:cNvGraphicFramePr>
            <a:graphicFrameLocks noGrp="1"/>
          </p:cNvGraphicFramePr>
          <p:nvPr/>
        </p:nvGraphicFramePr>
        <p:xfrm>
          <a:off x="2446747" y="4656185"/>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94146">
                  <a:extLst>
                    <a:ext uri="{9D8B030D-6E8A-4147-A177-3AD203B41FA5}">
                      <a16:colId xmlns:a16="http://schemas.microsoft.com/office/drawing/2014/main" val="20001"/>
                    </a:ext>
                  </a:extLst>
                </a:gridCol>
                <a:gridCol w="1134654">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r>
                        <a:rPr lang="en-US" sz="800" dirty="0"/>
                        <a:t>Job Contacts</a:t>
                      </a:r>
                    </a:p>
                  </a:txBody>
                  <a:tcPr anchor="ctr"/>
                </a:tc>
                <a:tc>
                  <a:txBody>
                    <a:bodyPr/>
                    <a:lstStyle/>
                    <a:p>
                      <a:r>
                        <a:rPr lang="en-US" sz="700" dirty="0"/>
                        <a:t>N/A</a:t>
                      </a:r>
                    </a:p>
                  </a:txBody>
                  <a:tcPr anchor="ctr"/>
                </a:tc>
                <a:tc>
                  <a:txBody>
                    <a:bodyPr/>
                    <a:lstStyle/>
                    <a:p>
                      <a:r>
                        <a:rPr lang="en-US" sz="700" dirty="0"/>
                        <a:t>N/A</a:t>
                      </a:r>
                    </a:p>
                  </a:txBody>
                  <a:tcPr anchor="ctr"/>
                </a:tc>
                <a:tc>
                  <a:txBody>
                    <a:bodyPr/>
                    <a:lstStyle/>
                    <a:p>
                      <a:r>
                        <a:rPr lang="en-US" sz="700" dirty="0"/>
                        <a:t>1 KB</a:t>
                      </a:r>
                    </a:p>
                  </a:txBody>
                  <a:tcPr anchor="ctr"/>
                </a:tc>
                <a:extLst>
                  <a:ext uri="{0D108BD9-81ED-4DB2-BD59-A6C34878D82A}">
                    <a16:rowId xmlns:a16="http://schemas.microsoft.com/office/drawing/2014/main" val="10000"/>
                  </a:ext>
                </a:extLst>
              </a:tr>
            </a:tbl>
          </a:graphicData>
        </a:graphic>
      </p:graphicFrame>
      <p:grpSp>
        <p:nvGrpSpPr>
          <p:cNvPr id="166" name="Group 165"/>
          <p:cNvGrpSpPr/>
          <p:nvPr/>
        </p:nvGrpSpPr>
        <p:grpSpPr>
          <a:xfrm>
            <a:off x="1875246" y="4422006"/>
            <a:ext cx="4892040" cy="444606"/>
            <a:chOff x="1889760" y="4715192"/>
            <a:chExt cx="5196840" cy="444606"/>
          </a:xfrm>
        </p:grpSpPr>
        <p:cxnSp>
          <p:nvCxnSpPr>
            <p:cNvPr id="167" name="Straight Connector 166"/>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026" name="Picture 2"/>
          <p:cNvPicPr>
            <a:picLocks noChangeAspect="1" noChangeArrowheads="1"/>
          </p:cNvPicPr>
          <p:nvPr/>
        </p:nvPicPr>
        <p:blipFill>
          <a:blip r:embed="rId12"/>
          <a:srcRect/>
          <a:stretch>
            <a:fillRect/>
          </a:stretch>
        </p:blipFill>
        <p:spPr bwMode="auto">
          <a:xfrm>
            <a:off x="2231572" y="4484916"/>
            <a:ext cx="119984" cy="112485"/>
          </a:xfrm>
          <a:prstGeom prst="rect">
            <a:avLst/>
          </a:prstGeom>
          <a:noFill/>
          <a:ln w="9525">
            <a:noFill/>
            <a:miter lim="800000"/>
            <a:headEnd/>
            <a:tailEnd/>
          </a:ln>
          <a:effectLst/>
        </p:spPr>
      </p:pic>
      <p:pic>
        <p:nvPicPr>
          <p:cNvPr id="1027" name="Picture 3"/>
          <p:cNvPicPr>
            <a:picLocks noChangeAspect="1" noChangeArrowheads="1"/>
          </p:cNvPicPr>
          <p:nvPr/>
        </p:nvPicPr>
        <p:blipFill>
          <a:blip r:embed="rId13"/>
          <a:srcRect/>
          <a:stretch>
            <a:fillRect/>
          </a:stretch>
        </p:blipFill>
        <p:spPr bwMode="auto">
          <a:xfrm>
            <a:off x="2224314" y="4713516"/>
            <a:ext cx="119743" cy="89807"/>
          </a:xfrm>
          <a:prstGeom prst="rect">
            <a:avLst/>
          </a:prstGeom>
          <a:noFill/>
          <a:ln w="9525">
            <a:noFill/>
            <a:miter lim="800000"/>
            <a:headEnd/>
            <a:tailEnd/>
          </a:ln>
          <a:effectLst/>
        </p:spPr>
      </p:pic>
      <p:pic>
        <p:nvPicPr>
          <p:cNvPr id="204" name="Picture 203" descr="IC16DOCX.gif"/>
          <p:cNvPicPr>
            <a:picLocks noChangeAspect="1"/>
          </p:cNvPicPr>
          <p:nvPr/>
        </p:nvPicPr>
        <p:blipFill>
          <a:blip r:embed="rId11"/>
          <a:stretch>
            <a:fillRect/>
          </a:stretch>
        </p:blipFill>
        <p:spPr>
          <a:xfrm>
            <a:off x="2225766" y="3399609"/>
            <a:ext cx="115389" cy="115389"/>
          </a:xfrm>
          <a:prstGeom prst="rect">
            <a:avLst/>
          </a:prstGeom>
        </p:spPr>
      </p:pic>
      <p:pic>
        <p:nvPicPr>
          <p:cNvPr id="205" name="Picture 204" descr="IC16DOCX.gif"/>
          <p:cNvPicPr>
            <a:picLocks noChangeAspect="1"/>
          </p:cNvPicPr>
          <p:nvPr/>
        </p:nvPicPr>
        <p:blipFill>
          <a:blip r:embed="rId11"/>
          <a:stretch>
            <a:fillRect/>
          </a:stretch>
        </p:blipFill>
        <p:spPr>
          <a:xfrm>
            <a:off x="2225766" y="3831774"/>
            <a:ext cx="115389" cy="115389"/>
          </a:xfrm>
          <a:prstGeom prst="rect">
            <a:avLst/>
          </a:prstGeom>
        </p:spPr>
      </p:pic>
      <p:pic>
        <p:nvPicPr>
          <p:cNvPr id="206" name="Picture 205" descr="IC16DOCX.gif"/>
          <p:cNvPicPr>
            <a:picLocks noChangeAspect="1"/>
          </p:cNvPicPr>
          <p:nvPr/>
        </p:nvPicPr>
        <p:blipFill>
          <a:blip r:embed="rId11"/>
          <a:stretch>
            <a:fillRect/>
          </a:stretch>
        </p:blipFill>
        <p:spPr>
          <a:xfrm>
            <a:off x="2225766" y="4269018"/>
            <a:ext cx="115389" cy="115389"/>
          </a:xfrm>
          <a:prstGeom prst="rect">
            <a:avLst/>
          </a:prstGeom>
        </p:spPr>
      </p:pic>
      <p:sp>
        <p:nvSpPr>
          <p:cNvPr id="134" name="Rectangle 133"/>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
        <p:nvSpPr>
          <p:cNvPr id="116" name="Rectangle 115">
            <a:hlinkClick r:id="" action="ppaction://hlinkshowjump?jump=nextslide"/>
          </p:cNvPr>
          <p:cNvSpPr/>
          <p:nvPr/>
        </p:nvSpPr>
        <p:spPr>
          <a:xfrm flipV="1">
            <a:off x="7950200" y="6235700"/>
            <a:ext cx="609600" cy="17145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18" name="Rounded Rectangle 117"/>
          <p:cNvSpPr/>
          <p:nvPr/>
        </p:nvSpPr>
        <p:spPr>
          <a:xfrm>
            <a:off x="7125596" y="5590302"/>
            <a:ext cx="1643544"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3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pic>
        <p:nvPicPr>
          <p:cNvPr id="292"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91440"/>
            <a:ext cx="9525" cy="9525"/>
          </a:xfrm>
          <a:prstGeom prst="rect">
            <a:avLst/>
          </a:prstGeom>
          <a:noFill/>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 name="Group 304"/>
          <p:cNvGrpSpPr/>
          <p:nvPr/>
        </p:nvGrpSpPr>
        <p:grpSpPr>
          <a:xfrm>
            <a:off x="1760220" y="2293620"/>
            <a:ext cx="5101590" cy="246292"/>
            <a:chOff x="1760220" y="2293620"/>
            <a:chExt cx="5101590" cy="246292"/>
          </a:xfrm>
        </p:grpSpPr>
        <p:grpSp>
          <p:nvGrpSpPr>
            <p:cNvPr id="10" name="Group 257"/>
            <p:cNvGrpSpPr/>
            <p:nvPr/>
          </p:nvGrpSpPr>
          <p:grpSpPr>
            <a:xfrm>
              <a:off x="1911350" y="2334777"/>
              <a:ext cx="4950460" cy="205135"/>
              <a:chOff x="1911350" y="2817316"/>
              <a:chExt cx="4950460" cy="205135"/>
            </a:xfrm>
          </p:grpSpPr>
          <p:pic>
            <p:nvPicPr>
              <p:cNvPr id="327" name="Picture 326" descr="MSOL_Share_32.gif"/>
              <p:cNvPicPr>
                <a:picLocks noChangeAspect="1"/>
              </p:cNvPicPr>
              <p:nvPr/>
            </p:nvPicPr>
            <p:blipFill>
              <a:blip r:embed="rId6">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328" name="Rectangle 327"/>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9" name="Rectangle 328"/>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30" name="Chevron 329"/>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31" name="Chevron 330"/>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1" name="Group 449"/>
            <p:cNvGrpSpPr/>
            <p:nvPr/>
          </p:nvGrpSpPr>
          <p:grpSpPr>
            <a:xfrm>
              <a:off x="1760220" y="2317442"/>
              <a:ext cx="5036820" cy="215623"/>
              <a:chOff x="1676400" y="2809696"/>
              <a:chExt cx="5036820" cy="215623"/>
            </a:xfrm>
          </p:grpSpPr>
          <p:grpSp>
            <p:nvGrpSpPr>
              <p:cNvPr id="12" name="Group 193"/>
              <p:cNvGrpSpPr/>
              <p:nvPr/>
            </p:nvGrpSpPr>
            <p:grpSpPr>
              <a:xfrm>
                <a:off x="1676400" y="2809875"/>
                <a:ext cx="5036820" cy="215444"/>
                <a:chOff x="287708" y="2809696"/>
                <a:chExt cx="5036820" cy="215444"/>
              </a:xfrm>
            </p:grpSpPr>
            <p:sp>
              <p:nvSpPr>
                <p:cNvPr id="325" name="Rectangle 324"/>
                <p:cNvSpPr/>
                <p:nvPr/>
              </p:nvSpPr>
              <p:spPr>
                <a:xfrm>
                  <a:off x="287708" y="2809696"/>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sp>
              <p:nvSpPr>
                <p:cNvPr id="326" name="Rectangle 325"/>
                <p:cNvSpPr/>
                <p:nvPr/>
              </p:nvSpPr>
              <p:spPr>
                <a:xfrm>
                  <a:off x="5070099" y="2809696"/>
                  <a:ext cx="25442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13" name="Group 175"/>
              <p:cNvGrpSpPr/>
              <p:nvPr/>
            </p:nvGrpSpPr>
            <p:grpSpPr>
              <a:xfrm>
                <a:off x="2941320" y="2809696"/>
                <a:ext cx="2186940" cy="215444"/>
                <a:chOff x="3896368" y="2809696"/>
                <a:chExt cx="2186940" cy="215444"/>
              </a:xfrm>
            </p:grpSpPr>
            <p:grpSp>
              <p:nvGrpSpPr>
                <p:cNvPr id="14" name="Group 168"/>
                <p:cNvGrpSpPr/>
                <p:nvPr/>
              </p:nvGrpSpPr>
              <p:grpSpPr>
                <a:xfrm>
                  <a:off x="3896368" y="2809696"/>
                  <a:ext cx="1269762" cy="215444"/>
                  <a:chOff x="3314700" y="2809696"/>
                  <a:chExt cx="1269762" cy="215444"/>
                </a:xfrm>
              </p:grpSpPr>
              <p:sp>
                <p:nvSpPr>
                  <p:cNvPr id="323" name="Rectangle 322"/>
                  <p:cNvSpPr/>
                  <p:nvPr/>
                </p:nvSpPr>
                <p:spPr>
                  <a:xfrm>
                    <a:off x="3403411"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24" name="Oval 323"/>
                  <p:cNvSpPr/>
                  <p:nvPr/>
                </p:nvSpPr>
                <p:spPr>
                  <a:xfrm>
                    <a:off x="3314700"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5" name="Group 171"/>
                <p:cNvGrpSpPr/>
                <p:nvPr/>
              </p:nvGrpSpPr>
              <p:grpSpPr>
                <a:xfrm>
                  <a:off x="4602038" y="2809696"/>
                  <a:ext cx="1481270" cy="215444"/>
                  <a:chOff x="3282368" y="2809696"/>
                  <a:chExt cx="1481270" cy="215444"/>
                </a:xfrm>
              </p:grpSpPr>
              <p:sp>
                <p:nvSpPr>
                  <p:cNvPr id="321" name="Rectangle 320"/>
                  <p:cNvSpPr/>
                  <p:nvPr/>
                </p:nvSpPr>
                <p:spPr>
                  <a:xfrm>
                    <a:off x="3371079"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22" name="Oval 321"/>
                  <p:cNvSpPr/>
                  <p:nvPr/>
                </p:nvSpPr>
                <p:spPr>
                  <a:xfrm>
                    <a:off x="328236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308" name="Rectangle 307"/>
            <p:cNvSpPr/>
            <p:nvPr/>
          </p:nvSpPr>
          <p:spPr>
            <a:xfrm>
              <a:off x="2362200" y="2316480"/>
              <a:ext cx="1181051" cy="215444"/>
            </a:xfrm>
            <a:prstGeom prst="rect">
              <a:avLst/>
            </a:prstGeom>
          </p:spPr>
          <p:txBody>
            <a:bodyPr wrap="square">
              <a:spAutoFit/>
            </a:bodyPr>
            <a:lstStyle/>
            <a:p>
              <a:r>
                <a:rPr lang="en-US" sz="800" b="0" strike="sngStrike" baseline="0" dirty="0">
                  <a:solidFill>
                    <a:schemeClr val="bg1">
                      <a:lumMod val="50000"/>
                    </a:schemeClr>
                  </a:solidFill>
                  <a:latin typeface="Segoe UI" pitchFamily="34" charset="0"/>
                </a:rPr>
                <a:t>…</a:t>
              </a:r>
              <a:r>
                <a:rPr lang="en-US" sz="800" b="0" strike="sngStrike" baseline="0" dirty="0" err="1">
                  <a:solidFill>
                    <a:schemeClr val="bg1">
                      <a:lumMod val="50000"/>
                    </a:schemeClr>
                  </a:solidFill>
                  <a:latin typeface="Segoe UI" pitchFamily="34" charset="0"/>
                </a:rPr>
                <a:t>ry</a:t>
              </a:r>
              <a:r>
                <a:rPr lang="en-US" sz="800" b="0" strike="sngStrike" baseline="0" dirty="0">
                  <a:solidFill>
                    <a:schemeClr val="bg1">
                      <a:lumMod val="50000"/>
                    </a:schemeClr>
                  </a:solidFill>
                  <a:latin typeface="Segoe UI" pitchFamily="34" charset="0"/>
                </a:rPr>
                <a:t> </a:t>
              </a:r>
              <a:r>
                <a:rPr lang="en-US" sz="800" b="0" strike="sngStrike" baseline="0" dirty="0" err="1">
                  <a:solidFill>
                    <a:schemeClr val="bg1">
                      <a:lumMod val="50000"/>
                    </a:schemeClr>
                  </a:solidFill>
                  <a:latin typeface="Segoe UI" pitchFamily="34" charset="0"/>
                </a:rPr>
                <a:t>Orman</a:t>
              </a:r>
              <a:r>
                <a:rPr lang="en-US" sz="800" b="0" strike="sngStrike" baseline="0" dirty="0">
                  <a:solidFill>
                    <a:schemeClr val="bg1">
                      <a:lumMod val="50000"/>
                    </a:schemeClr>
                  </a:solidFill>
                  <a:latin typeface="Segoe UI" pitchFamily="34" charset="0"/>
                </a:rPr>
                <a:t> </a:t>
              </a:r>
            </a:p>
          </p:txBody>
        </p:sp>
        <p:grpSp>
          <p:nvGrpSpPr>
            <p:cNvPr id="16" name="Group 288"/>
            <p:cNvGrpSpPr/>
            <p:nvPr/>
          </p:nvGrpSpPr>
          <p:grpSpPr>
            <a:xfrm>
              <a:off x="4648005" y="2293620"/>
              <a:ext cx="1508955" cy="246221"/>
              <a:chOff x="4750055" y="2293620"/>
              <a:chExt cx="1508955" cy="246221"/>
            </a:xfrm>
          </p:grpSpPr>
          <p:sp>
            <p:nvSpPr>
              <p:cNvPr id="313" name="Rectangle 312"/>
              <p:cNvSpPr/>
              <p:nvPr/>
            </p:nvSpPr>
            <p:spPr>
              <a:xfrm>
                <a:off x="4866451" y="231951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grpSp>
            <p:nvGrpSpPr>
              <p:cNvPr id="17" name="Group 287"/>
              <p:cNvGrpSpPr/>
              <p:nvPr/>
            </p:nvGrpSpPr>
            <p:grpSpPr>
              <a:xfrm>
                <a:off x="4750055" y="2293620"/>
                <a:ext cx="243977" cy="246221"/>
                <a:chOff x="4750055" y="2293620"/>
                <a:chExt cx="243977" cy="246221"/>
              </a:xfrm>
            </p:grpSpPr>
            <p:sp>
              <p:nvSpPr>
                <p:cNvPr id="315" name="Oval 314"/>
                <p:cNvSpPr/>
                <p:nvPr/>
              </p:nvSpPr>
              <p:spPr>
                <a:xfrm>
                  <a:off x="4800600" y="235486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16" name="Rectangle 315"/>
                <p:cNvSpPr/>
                <p:nvPr/>
              </p:nvSpPr>
              <p:spPr>
                <a:xfrm>
                  <a:off x="4750055" y="229362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grpSp>
          <p:nvGrpSpPr>
            <p:cNvPr id="18" name="Group 289"/>
            <p:cNvGrpSpPr/>
            <p:nvPr/>
          </p:nvGrpSpPr>
          <p:grpSpPr>
            <a:xfrm>
              <a:off x="5844540" y="2314396"/>
              <a:ext cx="853440" cy="215444"/>
              <a:chOff x="5844540" y="2314396"/>
              <a:chExt cx="853440" cy="215444"/>
            </a:xfrm>
          </p:grpSpPr>
          <p:sp>
            <p:nvSpPr>
              <p:cNvPr id="311" name="Oval 310"/>
              <p:cNvSpPr/>
              <p:nvPr/>
            </p:nvSpPr>
            <p:spPr>
              <a:xfrm>
                <a:off x="5844540" y="235970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2" name="Rectangle 311"/>
              <p:cNvSpPr/>
              <p:nvPr/>
            </p:nvSpPr>
            <p:spPr>
              <a:xfrm>
                <a:off x="5905775" y="2314396"/>
                <a:ext cx="792205" cy="215444"/>
              </a:xfrm>
              <a:prstGeom prst="rect">
                <a:avLst/>
              </a:prstGeom>
            </p:spPr>
            <p:txBody>
              <a:bodyPr wrap="none">
                <a:spAutoFit/>
              </a:bodyPr>
              <a:lstStyle/>
              <a:p>
                <a:r>
                  <a:rPr lang="en-US" sz="800" b="1" u="sng" dirty="0">
                    <a:solidFill>
                      <a:schemeClr val="tx2">
                        <a:lumMod val="75000"/>
                      </a:schemeClr>
                    </a:solidFill>
                    <a:latin typeface="Segoe UI" pitchFamily="34" charset="0"/>
                  </a:rPr>
                  <a:t>Jerry Roman</a:t>
                </a:r>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19" name="Group 619"/>
          <p:cNvGrpSpPr/>
          <p:nvPr/>
        </p:nvGrpSpPr>
        <p:grpSpPr>
          <a:xfrm>
            <a:off x="1908266" y="2327032"/>
            <a:ext cx="4953544" cy="1101968"/>
            <a:chOff x="1908266" y="2327032"/>
            <a:chExt cx="4953544" cy="1101968"/>
          </a:xfrm>
        </p:grpSpPr>
        <p:grpSp>
          <p:nvGrpSpPr>
            <p:cNvPr id="20" name="Group 171"/>
            <p:cNvGrpSpPr/>
            <p:nvPr/>
          </p:nvGrpSpPr>
          <p:grpSpPr>
            <a:xfrm flipH="1" flipV="1">
              <a:off x="6811924" y="3020452"/>
              <a:ext cx="49886" cy="57273"/>
              <a:chOff x="6811924" y="2893331"/>
              <a:chExt cx="49886" cy="57273"/>
            </a:xfrm>
          </p:grpSpPr>
          <p:sp>
            <p:nvSpPr>
              <p:cNvPr id="319" name="Chevron 318"/>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32" name="Chevron 33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1" name="Group 426"/>
            <p:cNvGrpSpPr/>
            <p:nvPr/>
          </p:nvGrpSpPr>
          <p:grpSpPr>
            <a:xfrm>
              <a:off x="1908266" y="2327032"/>
              <a:ext cx="4841404" cy="1101968"/>
              <a:chOff x="1908266" y="2327032"/>
              <a:chExt cx="4841404" cy="1101968"/>
            </a:xfrm>
          </p:grpSpPr>
          <p:sp>
            <p:nvSpPr>
              <p:cNvPr id="299" name="Rectangle 298"/>
              <p:cNvSpPr/>
              <p:nvPr/>
            </p:nvSpPr>
            <p:spPr>
              <a:xfrm>
                <a:off x="1908266" y="2332567"/>
                <a:ext cx="4841404" cy="1096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300" name="Picture 299" descr="MSOL_Share_32.gif"/>
              <p:cNvPicPr>
                <a:picLocks noChangeAspect="1"/>
              </p:cNvPicPr>
              <p:nvPr/>
            </p:nvPicPr>
            <p:blipFill>
              <a:blip r:embed="rId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303" name="Rectangle 302"/>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05" name="Rectangle 304"/>
              <p:cNvSpPr/>
              <p:nvPr/>
            </p:nvSpPr>
            <p:spPr>
              <a:xfrm>
                <a:off x="2171699" y="2791852"/>
                <a:ext cx="4505325" cy="332348"/>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14" name="TextBox 313"/>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317" name="TextBox 316"/>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22" name="Group 193"/>
            <p:cNvGrpSpPr/>
            <p:nvPr/>
          </p:nvGrpSpPr>
          <p:grpSpPr>
            <a:xfrm>
              <a:off x="2202180" y="2471918"/>
              <a:ext cx="1524000" cy="215444"/>
              <a:chOff x="198997" y="2809696"/>
              <a:chExt cx="1524000" cy="215444"/>
            </a:xfrm>
          </p:grpSpPr>
          <p:sp>
            <p:nvSpPr>
              <p:cNvPr id="294" name="Rectangle 293"/>
              <p:cNvSpPr/>
              <p:nvPr/>
            </p:nvSpPr>
            <p:spPr>
              <a:xfrm>
                <a:off x="287708" y="2809696"/>
                <a:ext cx="1435289" cy="215444"/>
              </a:xfrm>
              <a:prstGeom prst="rect">
                <a:avLst/>
              </a:prstGeom>
            </p:spPr>
            <p:txBody>
              <a:bodyPr wrap="square">
                <a:spAutoFit/>
              </a:bodyPr>
              <a:lstStyle/>
              <a:p>
                <a:r>
                  <a:rPr lang="en-US" sz="800" b="0" dirty="0">
                    <a:solidFill>
                      <a:schemeClr val="bg1">
                        <a:lumMod val="50000"/>
                      </a:schemeClr>
                    </a:solidFill>
                    <a:latin typeface="Segoe UI" pitchFamily="34" charset="0"/>
                  </a:rPr>
                  <a:t>You</a:t>
                </a:r>
              </a:p>
            </p:txBody>
          </p:sp>
          <p:sp>
            <p:nvSpPr>
              <p:cNvPr id="295" name="Oval 294"/>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77" name="Rectangle 276"/>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23" name="Group 215"/>
          <p:cNvGrpSpPr/>
          <p:nvPr/>
        </p:nvGrpSpPr>
        <p:grpSpPr>
          <a:xfrm>
            <a:off x="1809732" y="350520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4" name="Group 520"/>
            <p:cNvGrpSpPr/>
            <p:nvPr/>
          </p:nvGrpSpPr>
          <p:grpSpPr>
            <a:xfrm>
              <a:off x="1838958" y="3807819"/>
              <a:ext cx="5217160" cy="814387"/>
              <a:chOff x="1791331" y="4243387"/>
              <a:chExt cx="5447669" cy="814387"/>
            </a:xfrm>
          </p:grpSpPr>
          <p:grpSp>
            <p:nvGrpSpPr>
              <p:cNvPr id="25" name="Group 498"/>
              <p:cNvGrpSpPr/>
              <p:nvPr/>
            </p:nvGrpSpPr>
            <p:grpSpPr>
              <a:xfrm>
                <a:off x="1791331" y="4243387"/>
                <a:ext cx="5447669" cy="814387"/>
                <a:chOff x="1791331" y="5638800"/>
                <a:chExt cx="5447669" cy="814387"/>
              </a:xfrm>
            </p:grpSpPr>
            <p:grpSp>
              <p:nvGrpSpPr>
                <p:cNvPr id="26"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7"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27"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8"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29"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0"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11"/>
              <a:stretch>
                <a:fillRect/>
              </a:stretch>
            </p:blipFill>
            <p:spPr>
              <a:xfrm>
                <a:off x="2514600" y="4823460"/>
                <a:ext cx="136207" cy="136207"/>
              </a:xfrm>
              <a:prstGeom prst="rect">
                <a:avLst/>
              </a:prstGeom>
            </p:spPr>
          </p:pic>
        </p:grpSp>
        <p:grpSp>
          <p:nvGrpSpPr>
            <p:cNvPr id="31" name="Group 393"/>
            <p:cNvGrpSpPr/>
            <p:nvPr/>
          </p:nvGrpSpPr>
          <p:grpSpPr>
            <a:xfrm>
              <a:off x="1845309" y="4644432"/>
              <a:ext cx="5210814" cy="971321"/>
              <a:chOff x="1822449" y="5027613"/>
              <a:chExt cx="5210814" cy="971321"/>
            </a:xfrm>
          </p:grpSpPr>
          <p:grpSp>
            <p:nvGrpSpPr>
              <p:cNvPr id="96" name="Group 218"/>
              <p:cNvGrpSpPr/>
              <p:nvPr/>
            </p:nvGrpSpPr>
            <p:grpSpPr>
              <a:xfrm>
                <a:off x="1822449" y="5027613"/>
                <a:ext cx="5210814" cy="971321"/>
                <a:chOff x="1822449" y="5027613"/>
                <a:chExt cx="5210814" cy="971321"/>
              </a:xfrm>
            </p:grpSpPr>
            <p:grpSp>
              <p:nvGrpSpPr>
                <p:cNvPr id="97"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7"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98"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9"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00"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102"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2"/>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10"/>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3"/>
                <a:stretch>
                  <a:fillRect/>
                </a:stretch>
              </p:blipFill>
              <p:spPr>
                <a:xfrm>
                  <a:off x="2511518" y="5718829"/>
                  <a:ext cx="121304" cy="126664"/>
                </a:xfrm>
                <a:prstGeom prst="rect">
                  <a:avLst/>
                </a:prstGeom>
              </p:spPr>
            </p:pic>
          </p:grpSp>
        </p:grpSp>
        <p:grpSp>
          <p:nvGrpSpPr>
            <p:cNvPr id="103" name="Group 473"/>
            <p:cNvGrpSpPr/>
            <p:nvPr/>
          </p:nvGrpSpPr>
          <p:grpSpPr>
            <a:xfrm>
              <a:off x="1832609" y="6581499"/>
              <a:ext cx="5223508" cy="838200"/>
              <a:chOff x="1784702" y="5081587"/>
              <a:chExt cx="5454298" cy="838200"/>
            </a:xfrm>
          </p:grpSpPr>
          <p:grpSp>
            <p:nvGrpSpPr>
              <p:cNvPr id="104" name="Group 450"/>
              <p:cNvGrpSpPr/>
              <p:nvPr/>
            </p:nvGrpSpPr>
            <p:grpSpPr>
              <a:xfrm>
                <a:off x="1784702" y="5081587"/>
                <a:ext cx="5454298" cy="838200"/>
                <a:chOff x="1784702" y="5614987"/>
                <a:chExt cx="5454298" cy="838200"/>
              </a:xfrm>
            </p:grpSpPr>
            <p:grpSp>
              <p:nvGrpSpPr>
                <p:cNvPr id="108"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7"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109"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0"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11"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2"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4"/>
              <a:stretch>
                <a:fillRect/>
              </a:stretch>
            </p:blipFill>
            <p:spPr>
              <a:xfrm>
                <a:off x="2514600" y="5692140"/>
                <a:ext cx="115389" cy="115389"/>
              </a:xfrm>
              <a:prstGeom prst="rect">
                <a:avLst/>
              </a:prstGeom>
            </p:spPr>
          </p:pic>
        </p:grpSp>
        <p:grpSp>
          <p:nvGrpSpPr>
            <p:cNvPr id="113" name="Group 273"/>
            <p:cNvGrpSpPr/>
            <p:nvPr/>
          </p:nvGrpSpPr>
          <p:grpSpPr>
            <a:xfrm>
              <a:off x="1832609" y="5651859"/>
              <a:ext cx="5223508" cy="777240"/>
              <a:chOff x="1809749" y="5196840"/>
              <a:chExt cx="5223508" cy="777240"/>
            </a:xfrm>
          </p:grpSpPr>
          <p:grpSp>
            <p:nvGrpSpPr>
              <p:cNvPr id="114" name="Group 450"/>
              <p:cNvGrpSpPr/>
              <p:nvPr/>
            </p:nvGrpSpPr>
            <p:grpSpPr>
              <a:xfrm>
                <a:off x="1809749" y="5196840"/>
                <a:ext cx="5223508" cy="777240"/>
                <a:chOff x="1784702" y="5654040"/>
                <a:chExt cx="5454298" cy="777240"/>
              </a:xfrm>
            </p:grpSpPr>
            <p:grpSp>
              <p:nvGrpSpPr>
                <p:cNvPr id="115"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7"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8" cstate="print"/>
                  <a:stretch>
                    <a:fillRect/>
                  </a:stretch>
                </p:blipFill>
                <p:spPr>
                  <a:xfrm>
                    <a:off x="6578599" y="6043613"/>
                    <a:ext cx="266700" cy="357187"/>
                  </a:xfrm>
                  <a:prstGeom prst="rect">
                    <a:avLst/>
                  </a:prstGeom>
                </p:spPr>
              </p:pic>
            </p:grpSp>
            <p:grpSp>
              <p:nvGrpSpPr>
                <p:cNvPr id="116"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19"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5"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10"/>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4"/>
              <a:stretch>
                <a:fillRect/>
              </a:stretch>
            </p:blipFill>
            <p:spPr>
              <a:xfrm>
                <a:off x="2508763" y="5768340"/>
                <a:ext cx="110506" cy="115389"/>
              </a:xfrm>
              <a:prstGeom prst="rect">
                <a:avLst/>
              </a:prstGeom>
            </p:spPr>
          </p:pic>
        </p:grpSp>
        <p:grpSp>
          <p:nvGrpSpPr>
            <p:cNvPr id="121" name="Group 329"/>
            <p:cNvGrpSpPr/>
            <p:nvPr/>
          </p:nvGrpSpPr>
          <p:grpSpPr>
            <a:xfrm>
              <a:off x="1828800" y="2538422"/>
              <a:ext cx="5478780" cy="482398"/>
              <a:chOff x="1828800" y="2842260"/>
              <a:chExt cx="5410200" cy="482398"/>
            </a:xfrm>
          </p:grpSpPr>
          <p:grpSp>
            <p:nvGrpSpPr>
              <p:cNvPr id="123" name="Group 327"/>
              <p:cNvGrpSpPr/>
              <p:nvPr/>
            </p:nvGrpSpPr>
            <p:grpSpPr>
              <a:xfrm>
                <a:off x="1828800" y="2895600"/>
                <a:ext cx="5402580" cy="429058"/>
                <a:chOff x="1828800" y="2895600"/>
                <a:chExt cx="5402580" cy="429058"/>
              </a:xfrm>
            </p:grpSpPr>
            <p:grpSp>
              <p:nvGrpSpPr>
                <p:cNvPr id="124"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25" name="Group 326"/>
                <p:cNvGrpSpPr/>
                <p:nvPr/>
              </p:nvGrpSpPr>
              <p:grpSpPr>
                <a:xfrm>
                  <a:off x="1851025" y="2895600"/>
                  <a:ext cx="5380355" cy="200055"/>
                  <a:chOff x="1851025" y="2895600"/>
                  <a:chExt cx="5380355" cy="200055"/>
                </a:xfrm>
              </p:grpSpPr>
              <p:grpSp>
                <p:nvGrpSpPr>
                  <p:cNvPr id="126"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27"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10"/>
                    <a:stretch>
                      <a:fillRect/>
                    </a:stretch>
                  </p:blipFill>
                  <p:spPr>
                    <a:xfrm>
                      <a:off x="2144080" y="2474593"/>
                      <a:ext cx="104775" cy="104775"/>
                    </a:xfrm>
                    <a:prstGeom prst="rect">
                      <a:avLst/>
                    </a:prstGeom>
                  </p:spPr>
                </p:pic>
              </p:grpSp>
              <p:grpSp>
                <p:nvGrpSpPr>
                  <p:cNvPr id="19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6"/>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93" name="Group 318"/>
            <p:cNvGrpSpPr/>
            <p:nvPr/>
          </p:nvGrpSpPr>
          <p:grpSpPr>
            <a:xfrm>
              <a:off x="1809732" y="2867022"/>
              <a:ext cx="4922683" cy="816293"/>
              <a:chOff x="1809732" y="2867022"/>
              <a:chExt cx="4922683" cy="816293"/>
            </a:xfrm>
          </p:grpSpPr>
          <p:grpSp>
            <p:nvGrpSpPr>
              <p:cNvPr id="194" name="Group 450"/>
              <p:cNvGrpSpPr/>
              <p:nvPr/>
            </p:nvGrpSpPr>
            <p:grpSpPr>
              <a:xfrm>
                <a:off x="1809732" y="2867022"/>
                <a:ext cx="4922683" cy="816293"/>
                <a:chOff x="1784702" y="5614987"/>
                <a:chExt cx="5140185" cy="816293"/>
              </a:xfrm>
            </p:grpSpPr>
            <p:grpSp>
              <p:nvGrpSpPr>
                <p:cNvPr id="19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7"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8" cstate="print"/>
                  <a:stretch>
                    <a:fillRect/>
                  </a:stretch>
                </p:blipFill>
                <p:spPr>
                  <a:xfrm>
                    <a:off x="6658187" y="6072187"/>
                    <a:ext cx="266700" cy="357187"/>
                  </a:xfrm>
                  <a:prstGeom prst="rect">
                    <a:avLst/>
                  </a:prstGeom>
                </p:spPr>
              </p:pic>
            </p:grpSp>
            <p:grpSp>
              <p:nvGrpSpPr>
                <p:cNvPr id="19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7"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9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98"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9"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10"/>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3"/>
              <a:stretch>
                <a:fillRect/>
              </a:stretch>
            </p:blipFill>
            <p:spPr>
              <a:xfrm>
                <a:off x="2534378" y="3489960"/>
                <a:ext cx="121304" cy="126664"/>
              </a:xfrm>
              <a:prstGeom prst="rect">
                <a:avLst/>
              </a:prstGeom>
            </p:spPr>
          </p:pic>
        </p:grpSp>
      </p:grpSp>
      <p:grpSp>
        <p:nvGrpSpPr>
          <p:cNvPr id="200" name="Group 270"/>
          <p:cNvGrpSpPr/>
          <p:nvPr/>
        </p:nvGrpSpPr>
        <p:grpSpPr>
          <a:xfrm>
            <a:off x="5937" y="6522720"/>
            <a:ext cx="9138063" cy="335280"/>
            <a:chOff x="5937" y="6522720"/>
            <a:chExt cx="9138063" cy="335280"/>
          </a:xfrm>
        </p:grpSpPr>
        <p:pic>
          <p:nvPicPr>
            <p:cNvPr id="475" name="Picture 474" descr="Picture1.png"/>
            <p:cNvPicPr>
              <a:picLocks noChangeAspect="1"/>
            </p:cNvPicPr>
            <p:nvPr/>
          </p:nvPicPr>
          <p:blipFill>
            <a:blip r:embed="rId5"/>
            <a:srcRect t="95111"/>
            <a:stretch>
              <a:fillRect/>
            </a:stretch>
          </p:blipFill>
          <p:spPr>
            <a:xfrm>
              <a:off x="5937" y="6522720"/>
              <a:ext cx="9138063" cy="335280"/>
            </a:xfrm>
            <a:prstGeom prst="rect">
              <a:avLst/>
            </a:prstGeom>
          </p:spPr>
        </p:pic>
        <p:pic>
          <p:nvPicPr>
            <p:cNvPr id="476" name="Picture 475" descr="tabe.png"/>
            <p:cNvPicPr>
              <a:picLocks noChangeAspect="1"/>
            </p:cNvPicPr>
            <p:nvPr/>
          </p:nvPicPr>
          <p:blipFill>
            <a:blip r:embed="rId18"/>
            <a:stretch>
              <a:fillRect/>
            </a:stretch>
          </p:blipFill>
          <p:spPr>
            <a:xfrm>
              <a:off x="1333500" y="6582064"/>
              <a:ext cx="1476375" cy="266700"/>
            </a:xfrm>
            <a:prstGeom prst="rect">
              <a:avLst/>
            </a:prstGeom>
          </p:spPr>
        </p:pic>
        <p:pic>
          <p:nvPicPr>
            <p:cNvPr id="477" name="Picture 2"/>
            <p:cNvPicPr>
              <a:picLocks noChangeAspect="1" noChangeArrowheads="1"/>
            </p:cNvPicPr>
            <p:nvPr/>
          </p:nvPicPr>
          <p:blipFill>
            <a:blip r:embed="rId19"/>
            <a:srcRect l="2289" t="97181" r="95104" b="77"/>
            <a:stretch>
              <a:fillRect/>
            </a:stretch>
          </p:blipFill>
          <p:spPr bwMode="auto">
            <a:xfrm>
              <a:off x="502444" y="6583678"/>
              <a:ext cx="778669" cy="255878"/>
            </a:xfrm>
            <a:prstGeom prst="rect">
              <a:avLst/>
            </a:prstGeom>
            <a:noFill/>
            <a:ln w="9525">
              <a:noFill/>
              <a:miter lim="800000"/>
              <a:headEnd/>
              <a:tailEnd/>
            </a:ln>
            <a:effectLst/>
          </p:spPr>
        </p:pic>
      </p:grpSp>
      <p:sp>
        <p:nvSpPr>
          <p:cNvPr id="246" name="Rectangle 245"/>
          <p:cNvSpPr/>
          <p:nvPr/>
        </p:nvSpPr>
        <p:spPr>
          <a:xfrm>
            <a:off x="2171700" y="2787650"/>
            <a:ext cx="800100" cy="177800"/>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5822950" y="2794000"/>
            <a:ext cx="850900" cy="171450"/>
          </a:xfrm>
          <a:prstGeom prst="rect">
            <a:avLst/>
          </a:prstGeom>
          <a:solidFill>
            <a:srgbClr val="FFFFCC">
              <a:alpha val="49000"/>
            </a:srgbClr>
          </a:solidFill>
          <a:ln w="6350">
            <a:solidFill>
              <a:schemeClr val="accent6">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1" name="Group 247"/>
          <p:cNvGrpSpPr/>
          <p:nvPr/>
        </p:nvGrpSpPr>
        <p:grpSpPr>
          <a:xfrm>
            <a:off x="2203450" y="2743200"/>
            <a:ext cx="4502150" cy="415052"/>
            <a:chOff x="2203450" y="2743200"/>
            <a:chExt cx="4502150" cy="415052"/>
          </a:xfrm>
        </p:grpSpPr>
        <p:sp>
          <p:nvSpPr>
            <p:cNvPr id="249" name="Rectangle 248"/>
            <p:cNvSpPr/>
            <p:nvPr/>
          </p:nvSpPr>
          <p:spPr>
            <a:xfrm>
              <a:off x="3088689" y="2773940"/>
              <a:ext cx="1181051" cy="215444"/>
            </a:xfrm>
            <a:prstGeom prst="rect">
              <a:avLst/>
            </a:prstGeom>
          </p:spPr>
          <p:txBody>
            <a:bodyPr wrap="square">
              <a:spAutoFit/>
            </a:bodyPr>
            <a:lstStyle/>
            <a:p>
              <a:r>
                <a:rPr lang="en-US" sz="800" b="0" dirty="0">
                  <a:solidFill>
                    <a:schemeClr val="bg1">
                      <a:lumMod val="50000"/>
                    </a:schemeClr>
                  </a:solidFill>
                  <a:latin typeface="Segoe UI" pitchFamily="34" charset="0"/>
                </a:rPr>
                <a:t>George Li </a:t>
              </a:r>
            </a:p>
          </p:txBody>
        </p:sp>
        <p:sp>
          <p:nvSpPr>
            <p:cNvPr id="268" name="Oval 267"/>
            <p:cNvSpPr/>
            <p:nvPr/>
          </p:nvSpPr>
          <p:spPr>
            <a:xfrm>
              <a:off x="29999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69" name="Oval 268"/>
            <p:cNvSpPr/>
            <p:nvPr/>
          </p:nvSpPr>
          <p:spPr>
            <a:xfrm>
              <a:off x="585851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70" name="Rectangle 269"/>
            <p:cNvSpPr/>
            <p:nvPr/>
          </p:nvSpPr>
          <p:spPr>
            <a:xfrm>
              <a:off x="3809811" y="2769098"/>
              <a:ext cx="1392559" cy="215444"/>
            </a:xfrm>
            <a:prstGeom prst="rect">
              <a:avLst/>
            </a:prstGeom>
          </p:spPr>
          <p:txBody>
            <a:bodyPr wrap="square">
              <a:spAutoFit/>
            </a:bodyPr>
            <a:lstStyle/>
            <a:p>
              <a:r>
                <a:rPr lang="en-US" sz="800" b="0" dirty="0">
                  <a:solidFill>
                    <a:schemeClr val="bg1">
                      <a:lumMod val="50000"/>
                    </a:schemeClr>
                  </a:solidFill>
                  <a:latin typeface="Segoe UI" pitchFamily="34" charset="0"/>
                </a:rPr>
                <a:t>James D. Kramer </a:t>
              </a:r>
            </a:p>
          </p:txBody>
        </p:sp>
        <p:sp>
          <p:nvSpPr>
            <p:cNvPr id="278" name="Oval 277"/>
            <p:cNvSpPr/>
            <p:nvPr/>
          </p:nvSpPr>
          <p:spPr>
            <a:xfrm>
              <a:off x="37211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280" name="Rectangle 279"/>
            <p:cNvSpPr/>
            <p:nvPr/>
          </p:nvSpPr>
          <p:spPr>
            <a:xfrm>
              <a:off x="2275651" y="2778368"/>
              <a:ext cx="1181051" cy="215444"/>
            </a:xfrm>
            <a:prstGeom prst="rect">
              <a:avLst/>
            </a:prstGeom>
            <a:ln>
              <a:solidFill>
                <a:srgbClr val="C00000"/>
              </a:solidFill>
            </a:ln>
          </p:spPr>
          <p:txBody>
            <a:bodyPr wrap="square">
              <a:spAutoFit/>
            </a:bodyPr>
            <a:lstStyle/>
            <a:p>
              <a:r>
                <a:rPr lang="en-US" sz="800" b="0" strike="sngStrike" baseline="0" dirty="0">
                  <a:solidFill>
                    <a:srgbClr val="FF0000"/>
                  </a:solidFill>
                  <a:latin typeface="Segoe UI" pitchFamily="34" charset="0"/>
                </a:rPr>
                <a:t>Jerry </a:t>
              </a:r>
              <a:r>
                <a:rPr lang="en-US" sz="800" b="0" strike="sngStrike" baseline="0" dirty="0" err="1">
                  <a:solidFill>
                    <a:srgbClr val="FF0000"/>
                  </a:solidFill>
                  <a:latin typeface="Segoe UI" pitchFamily="34" charset="0"/>
                </a:rPr>
                <a:t>Orman</a:t>
              </a:r>
              <a:r>
                <a:rPr lang="en-US" sz="800" b="0" strike="sngStrike" baseline="0" dirty="0">
                  <a:solidFill>
                    <a:srgbClr val="FF0000"/>
                  </a:solidFill>
                  <a:latin typeface="Segoe UI" pitchFamily="34" charset="0"/>
                </a:rPr>
                <a:t> </a:t>
              </a:r>
            </a:p>
          </p:txBody>
        </p:sp>
        <p:sp>
          <p:nvSpPr>
            <p:cNvPr id="281" name="Oval 280"/>
            <p:cNvSpPr/>
            <p:nvPr/>
          </p:nvSpPr>
          <p:spPr>
            <a:xfrm>
              <a:off x="2209800" y="281371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86" name="Oval 285"/>
            <p:cNvSpPr/>
            <p:nvPr/>
          </p:nvSpPr>
          <p:spPr>
            <a:xfrm>
              <a:off x="4716525" y="280444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287" name="Rectangle 286"/>
            <p:cNvSpPr/>
            <p:nvPr/>
          </p:nvSpPr>
          <p:spPr>
            <a:xfrm>
              <a:off x="4653280" y="274320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sp>
          <p:nvSpPr>
            <p:cNvPr id="288" name="Rectangle 287"/>
            <p:cNvSpPr/>
            <p:nvPr/>
          </p:nvSpPr>
          <p:spPr>
            <a:xfrm>
              <a:off x="4775200" y="2762250"/>
              <a:ext cx="1392559" cy="215444"/>
            </a:xfrm>
            <a:prstGeom prst="rect">
              <a:avLst/>
            </a:prstGeom>
          </p:spPr>
          <p:txBody>
            <a:bodyPr wrap="square">
              <a:spAutoFit/>
            </a:bodyPr>
            <a:lstStyle/>
            <a:p>
              <a:r>
                <a:rPr lang="en-US" sz="800" b="0" dirty="0">
                  <a:solidFill>
                    <a:schemeClr val="bg1">
                      <a:lumMod val="50000"/>
                    </a:schemeClr>
                  </a:solidFill>
                  <a:latin typeface="Segoe UI" pitchFamily="34" charset="0"/>
                </a:rPr>
                <a:t>stacyh@contoso.com</a:t>
              </a:r>
            </a:p>
          </p:txBody>
        </p:sp>
        <p:sp>
          <p:nvSpPr>
            <p:cNvPr id="289" name="Rectangle 288"/>
            <p:cNvSpPr/>
            <p:nvPr/>
          </p:nvSpPr>
          <p:spPr>
            <a:xfrm>
              <a:off x="5913395" y="2762706"/>
              <a:ext cx="792205" cy="215444"/>
            </a:xfrm>
            <a:prstGeom prst="rect">
              <a:avLst/>
            </a:prstGeom>
          </p:spPr>
          <p:txBody>
            <a:bodyPr wrap="none">
              <a:spAutoFit/>
            </a:bodyPr>
            <a:lstStyle/>
            <a:p>
              <a:r>
                <a:rPr lang="en-US" sz="800" b="1" u="sng" dirty="0">
                  <a:solidFill>
                    <a:srgbClr val="FF0000"/>
                  </a:solidFill>
                  <a:latin typeface="Segoe UI" pitchFamily="34" charset="0"/>
                </a:rPr>
                <a:t>Jerry Roman</a:t>
              </a:r>
            </a:p>
          </p:txBody>
        </p:sp>
        <p:sp>
          <p:nvSpPr>
            <p:cNvPr id="290" name="Rectangle 289"/>
            <p:cNvSpPr/>
            <p:nvPr/>
          </p:nvSpPr>
          <p:spPr>
            <a:xfrm>
              <a:off x="2279461" y="2942808"/>
              <a:ext cx="1181051" cy="215444"/>
            </a:xfrm>
            <a:prstGeom prst="rect">
              <a:avLst/>
            </a:prstGeom>
          </p:spPr>
          <p:txBody>
            <a:bodyPr wrap="square">
              <a:spAutoFit/>
            </a:bodyPr>
            <a:lstStyle/>
            <a:p>
              <a:r>
                <a:rPr lang="en-US" sz="800" b="0" dirty="0">
                  <a:solidFill>
                    <a:schemeClr val="bg1">
                      <a:lumMod val="50000"/>
                    </a:schemeClr>
                  </a:solidFill>
                  <a:latin typeface="Segoe UI" pitchFamily="34" charset="0"/>
                </a:rPr>
                <a:t>Mia Willington</a:t>
              </a:r>
            </a:p>
          </p:txBody>
        </p:sp>
        <p:sp>
          <p:nvSpPr>
            <p:cNvPr id="333" name="Oval 332"/>
            <p:cNvSpPr/>
            <p:nvPr/>
          </p:nvSpPr>
          <p:spPr>
            <a:xfrm>
              <a:off x="2203450" y="299085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34" name="Rectangle 333"/>
          <p:cNvSpPr/>
          <p:nvPr/>
        </p:nvSpPr>
        <p:spPr>
          <a:xfrm>
            <a:off x="2171700" y="3180834"/>
            <a:ext cx="4502150" cy="184666"/>
          </a:xfrm>
          <a:prstGeom prst="rect">
            <a:avLst/>
          </a:prstGeom>
        </p:spPr>
        <p:style>
          <a:lnRef idx="1">
            <a:schemeClr val="accent3"/>
          </a:lnRef>
          <a:fillRef idx="2">
            <a:schemeClr val="accent3"/>
          </a:fillRef>
          <a:effectRef idx="1">
            <a:schemeClr val="accent3"/>
          </a:effectRef>
          <a:fontRef idx="minor">
            <a:schemeClr val="dk1"/>
          </a:fontRef>
        </p:style>
        <p:txBody>
          <a:bodyPr wrap="square">
            <a:spAutoFit/>
          </a:bodyPr>
          <a:lstStyle/>
          <a:p>
            <a:r>
              <a:rPr lang="en-US" sz="600" i="1" dirty="0">
                <a:solidFill>
                  <a:schemeClr val="tx1">
                    <a:lumMod val="95000"/>
                    <a:lumOff val="5000"/>
                  </a:schemeClr>
                </a:solidFill>
                <a:latin typeface="Segoe UI" pitchFamily="34" charset="0"/>
              </a:rPr>
              <a:t>    Mia has requested 2 sharing changes:</a:t>
            </a:r>
          </a:p>
        </p:txBody>
      </p:sp>
      <p:sp>
        <p:nvSpPr>
          <p:cNvPr id="356" name="Rectangle 355"/>
          <p:cNvSpPr/>
          <p:nvPr/>
        </p:nvSpPr>
        <p:spPr>
          <a:xfrm>
            <a:off x="4973955" y="3213100"/>
            <a:ext cx="1066800" cy="120934"/>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dirty="0">
              <a:solidFill>
                <a:schemeClr val="tx1"/>
              </a:solidFill>
              <a:latin typeface="Segoe UI" pitchFamily="34" charset="0"/>
              <a:ea typeface="Verdana" pitchFamily="34" charset="0"/>
              <a:cs typeface="Verdana" pitchFamily="34" charset="0"/>
            </a:endParaRPr>
          </a:p>
        </p:txBody>
      </p:sp>
      <p:sp>
        <p:nvSpPr>
          <p:cNvPr id="453" name="Rectangle 452"/>
          <p:cNvSpPr/>
          <p:nvPr/>
        </p:nvSpPr>
        <p:spPr>
          <a:xfrm>
            <a:off x="6057900" y="3213100"/>
            <a:ext cx="557551" cy="120934"/>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tx1"/>
                </a:solidFill>
                <a:latin typeface="Segoe UI" pitchFamily="34" charset="0"/>
                <a:ea typeface="Verdana" pitchFamily="34" charset="0"/>
                <a:cs typeface="Verdana" pitchFamily="34" charset="0"/>
              </a:rPr>
              <a:t>Deny</a:t>
            </a:r>
          </a:p>
        </p:txBody>
      </p:sp>
      <p:sp>
        <p:nvSpPr>
          <p:cNvPr id="478" name="TextBox 477"/>
          <p:cNvSpPr txBox="1"/>
          <p:nvPr/>
        </p:nvSpPr>
        <p:spPr>
          <a:xfrm>
            <a:off x="5029200" y="3175001"/>
            <a:ext cx="946150" cy="200055"/>
          </a:xfrm>
          <a:prstGeom prst="rect">
            <a:avLst/>
          </a:prstGeom>
          <a:noFill/>
        </p:spPr>
        <p:txBody>
          <a:bodyPr wrap="square" rtlCol="0">
            <a:spAutoFit/>
          </a:bodyPr>
          <a:lstStyle/>
          <a:p>
            <a:pPr algn="ctr"/>
            <a:r>
              <a:rPr lang="en-US" sz="700" b="1" dirty="0">
                <a:solidFill>
                  <a:srgbClr val="002060"/>
                </a:solidFill>
                <a:latin typeface="Segoe UI" pitchFamily="34" charset="0"/>
                <a:ea typeface="Verdana" pitchFamily="34" charset="0"/>
                <a:cs typeface="Verdana" pitchFamily="34" charset="0"/>
              </a:rPr>
              <a:t>Confirm Request</a:t>
            </a:r>
          </a:p>
        </p:txBody>
      </p:sp>
      <p:sp>
        <p:nvSpPr>
          <p:cNvPr id="479" name="Rectangle 478">
            <a:hlinkClick r:id="" action="ppaction://hlinkshowjump?jump=nextslide"/>
          </p:cNvPr>
          <p:cNvSpPr/>
          <p:nvPr/>
        </p:nvSpPr>
        <p:spPr>
          <a:xfrm flipH="1" flipV="1">
            <a:off x="4970418" y="3200400"/>
            <a:ext cx="10668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02" name="Group 336"/>
          <p:cNvGrpSpPr/>
          <p:nvPr/>
        </p:nvGrpSpPr>
        <p:grpSpPr>
          <a:xfrm>
            <a:off x="6285193" y="1874520"/>
            <a:ext cx="298874" cy="311331"/>
            <a:chOff x="6285193" y="1874520"/>
            <a:chExt cx="362182" cy="377278"/>
          </a:xfrm>
        </p:grpSpPr>
        <p:grpSp>
          <p:nvGrpSpPr>
            <p:cNvPr id="203" name="Group 184"/>
            <p:cNvGrpSpPr/>
            <p:nvPr/>
          </p:nvGrpSpPr>
          <p:grpSpPr>
            <a:xfrm>
              <a:off x="6294120" y="1874520"/>
              <a:ext cx="353255" cy="377278"/>
              <a:chOff x="2286000" y="1600200"/>
              <a:chExt cx="927523" cy="990600"/>
            </a:xfrm>
          </p:grpSpPr>
          <p:sp>
            <p:nvSpPr>
              <p:cNvPr id="483" name="Oval 482"/>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484"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482"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485" name="Cross 484"/>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grpSp>
        <p:nvGrpSpPr>
          <p:cNvPr id="204" name="Group 336"/>
          <p:cNvGrpSpPr/>
          <p:nvPr/>
        </p:nvGrpSpPr>
        <p:grpSpPr>
          <a:xfrm>
            <a:off x="1981200" y="3124200"/>
            <a:ext cx="298874" cy="311331"/>
            <a:chOff x="6285193" y="1874520"/>
            <a:chExt cx="362182" cy="377278"/>
          </a:xfrm>
        </p:grpSpPr>
        <p:grpSp>
          <p:nvGrpSpPr>
            <p:cNvPr id="205" name="Group 184"/>
            <p:cNvGrpSpPr/>
            <p:nvPr/>
          </p:nvGrpSpPr>
          <p:grpSpPr>
            <a:xfrm>
              <a:off x="6294120" y="1874520"/>
              <a:ext cx="353255" cy="377278"/>
              <a:chOff x="2286000" y="1600200"/>
              <a:chExt cx="927523" cy="990600"/>
            </a:xfrm>
          </p:grpSpPr>
          <p:sp>
            <p:nvSpPr>
              <p:cNvPr id="489" name="Oval 488"/>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490"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488"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491" name="Cross 490"/>
          <p:cNvSpPr/>
          <p:nvPr/>
        </p:nvSpPr>
        <p:spPr>
          <a:xfrm>
            <a:off x="2173007" y="332449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800"/>
                                        <p:tgtEl>
                                          <p:spTgt spid="9"/>
                                        </p:tgtEl>
                                      </p:cBhvr>
                                    </p:animEffect>
                                    <p:set>
                                      <p:cBhvr>
                                        <p:cTn id="7" dur="1" fill="hold">
                                          <p:stCondLst>
                                            <p:cond delay="799"/>
                                          </p:stCondLst>
                                        </p:cTn>
                                        <p:tgtEl>
                                          <p:spTgt spid="9"/>
                                        </p:tgtEl>
                                        <p:attrNameLst>
                                          <p:attrName>style.visibility</p:attrName>
                                        </p:attrNameLst>
                                      </p:cBhvr>
                                      <p:to>
                                        <p:strVal val="hidden"/>
                                      </p:to>
                                    </p:set>
                                  </p:childTnLst>
                                </p:cTn>
                              </p:par>
                              <p:par>
                                <p:cTn id="8" presetID="10" presetClass="entr" presetSubtype="0" fill="hold" grpId="0" nodeType="withEffect">
                                  <p:stCondLst>
                                    <p:cond delay="300"/>
                                  </p:stCondLst>
                                  <p:childTnLst>
                                    <p:set>
                                      <p:cBhvr>
                                        <p:cTn id="9" dur="1" fill="hold">
                                          <p:stCondLst>
                                            <p:cond delay="0"/>
                                          </p:stCondLst>
                                        </p:cTn>
                                        <p:tgtEl>
                                          <p:spTgt spid="479"/>
                                        </p:tgtEl>
                                        <p:attrNameLst>
                                          <p:attrName>style.visibility</p:attrName>
                                        </p:attrNameLst>
                                      </p:cBhvr>
                                      <p:to>
                                        <p:strVal val="visible"/>
                                      </p:to>
                                    </p:set>
                                    <p:animEffect transition="in" filter="fade">
                                      <p:cBhvr>
                                        <p:cTn id="10" dur="700"/>
                                        <p:tgtEl>
                                          <p:spTgt spid="479"/>
                                        </p:tgtEl>
                                      </p:cBhvr>
                                    </p:animEffect>
                                  </p:childTnLst>
                                </p:cTn>
                              </p:par>
                              <p:par>
                                <p:cTn id="11" presetID="1" presetClass="emph" presetSubtype="2" repeatCount="indefinite" autoRev="1" fill="hold" nodeType="withEffect">
                                  <p:stCondLst>
                                    <p:cond delay="0"/>
                                  </p:stCondLst>
                                  <p:childTnLst>
                                    <p:animClr clrSpc="rgb" dir="cw">
                                      <p:cBhvr>
                                        <p:cTn id="12" dur="1000" fill="hold"/>
                                        <p:tgtEl>
                                          <p:spTgt spid="485"/>
                                        </p:tgtEl>
                                        <p:attrNameLst>
                                          <p:attrName>fillcolor</p:attrName>
                                        </p:attrNameLst>
                                      </p:cBhvr>
                                      <p:to>
                                        <a:srgbClr val="6AF50B"/>
                                      </p:to>
                                    </p:animClr>
                                    <p:set>
                                      <p:cBhvr>
                                        <p:cTn id="13" dur="1000" fill="hold"/>
                                        <p:tgtEl>
                                          <p:spTgt spid="485"/>
                                        </p:tgtEl>
                                        <p:attrNameLst>
                                          <p:attrName>fill.type</p:attrName>
                                        </p:attrNameLst>
                                      </p:cBhvr>
                                      <p:to>
                                        <p:strVal val="solid"/>
                                      </p:to>
                                    </p:set>
                                    <p:set>
                                      <p:cBhvr>
                                        <p:cTn id="14" dur="1000" fill="hold"/>
                                        <p:tgtEl>
                                          <p:spTgt spid="485"/>
                                        </p:tgtEl>
                                        <p:attrNameLst>
                                          <p:attrName>fill.on</p:attrName>
                                        </p:attrNameLst>
                                      </p:cBhvr>
                                      <p:to>
                                        <p:strVal val="true"/>
                                      </p:to>
                                    </p:set>
                                  </p:childTnLst>
                                </p:cTn>
                              </p:par>
                              <p:par>
                                <p:cTn id="15" presetID="1" presetClass="emph" presetSubtype="2" repeatCount="indefinite" autoRev="1" fill="hold" nodeType="withEffect">
                                  <p:stCondLst>
                                    <p:cond delay="0"/>
                                  </p:stCondLst>
                                  <p:childTnLst>
                                    <p:animClr clrSpc="rgb" dir="cw">
                                      <p:cBhvr>
                                        <p:cTn id="16" dur="1000" fill="hold"/>
                                        <p:tgtEl>
                                          <p:spTgt spid="491"/>
                                        </p:tgtEl>
                                        <p:attrNameLst>
                                          <p:attrName>fillcolor</p:attrName>
                                        </p:attrNameLst>
                                      </p:cBhvr>
                                      <p:to>
                                        <a:srgbClr val="6AF50B"/>
                                      </p:to>
                                    </p:animClr>
                                    <p:set>
                                      <p:cBhvr>
                                        <p:cTn id="17" dur="1000" fill="hold"/>
                                        <p:tgtEl>
                                          <p:spTgt spid="491"/>
                                        </p:tgtEl>
                                        <p:attrNameLst>
                                          <p:attrName>fill.type</p:attrName>
                                        </p:attrNameLst>
                                      </p:cBhvr>
                                      <p:to>
                                        <p:strVal val="solid"/>
                                      </p:to>
                                    </p:set>
                                    <p:set>
                                      <p:cBhvr>
                                        <p:cTn id="18" dur="1000" fill="hold"/>
                                        <p:tgtEl>
                                          <p:spTgt spid="491"/>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9"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pic>
        <p:nvPicPr>
          <p:cNvPr id="292"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91440"/>
            <a:ext cx="9525" cy="9525"/>
          </a:xfrm>
          <a:prstGeom prst="rect">
            <a:avLst/>
          </a:prstGeom>
          <a:noFill/>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9" name="Group 304"/>
          <p:cNvGrpSpPr/>
          <p:nvPr/>
        </p:nvGrpSpPr>
        <p:grpSpPr>
          <a:xfrm>
            <a:off x="1760220" y="2293620"/>
            <a:ext cx="5101590" cy="246292"/>
            <a:chOff x="1760220" y="2293620"/>
            <a:chExt cx="5101590" cy="246292"/>
          </a:xfrm>
        </p:grpSpPr>
        <p:grpSp>
          <p:nvGrpSpPr>
            <p:cNvPr id="10" name="Group 257"/>
            <p:cNvGrpSpPr/>
            <p:nvPr/>
          </p:nvGrpSpPr>
          <p:grpSpPr>
            <a:xfrm>
              <a:off x="1911350" y="2334777"/>
              <a:ext cx="4950460" cy="205135"/>
              <a:chOff x="1911350" y="2817316"/>
              <a:chExt cx="4950460" cy="205135"/>
            </a:xfrm>
          </p:grpSpPr>
          <p:pic>
            <p:nvPicPr>
              <p:cNvPr id="327" name="Picture 326" descr="MSOL_Share_32.gif"/>
              <p:cNvPicPr>
                <a:picLocks noChangeAspect="1"/>
              </p:cNvPicPr>
              <p:nvPr/>
            </p:nvPicPr>
            <p:blipFill>
              <a:blip r:embed="rId6">
                <a:duotone>
                  <a:schemeClr val="accent6">
                    <a:shade val="45000"/>
                    <a:satMod val="135000"/>
                  </a:schemeClr>
                  <a:prstClr val="white"/>
                </a:duotone>
              </a:blip>
              <a:stretch>
                <a:fillRect/>
              </a:stretch>
            </p:blipFill>
            <p:spPr>
              <a:xfrm>
                <a:off x="1911350" y="2846821"/>
                <a:ext cx="145573" cy="154326"/>
              </a:xfrm>
              <a:prstGeom prst="rect">
                <a:avLst/>
              </a:prstGeom>
            </p:spPr>
          </p:pic>
          <p:sp>
            <p:nvSpPr>
              <p:cNvPr id="328" name="Rectangle 327"/>
              <p:cNvSpPr/>
              <p:nvPr/>
            </p:nvSpPr>
            <p:spPr>
              <a:xfrm>
                <a:off x="1949450" y="2822396"/>
                <a:ext cx="609600" cy="200055"/>
              </a:xfrm>
              <a:prstGeom prst="rect">
                <a:avLst/>
              </a:prstGeom>
            </p:spPr>
            <p:txBody>
              <a:bodyPr wrap="square">
                <a:spAutoFit/>
              </a:bodyPr>
              <a:lstStyle/>
              <a:p>
                <a:r>
                  <a:rPr lang="en-US" sz="700" i="0" dirty="0">
                    <a:solidFill>
                      <a:schemeClr val="tx1"/>
                    </a:solidFill>
                    <a:latin typeface="Segoe UI" pitchFamily="34" charset="0"/>
                  </a:rPr>
                  <a:t>Viewers:</a:t>
                </a:r>
              </a:p>
            </p:txBody>
          </p:sp>
          <p:sp>
            <p:nvSpPr>
              <p:cNvPr id="329" name="Rectangle 328"/>
              <p:cNvSpPr/>
              <p:nvPr/>
            </p:nvSpPr>
            <p:spPr>
              <a:xfrm>
                <a:off x="2406650" y="2817316"/>
                <a:ext cx="4343021" cy="182685"/>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r" defTabSz="914400" rtl="0" eaLnBrk="1" latinLnBrk="0" hangingPunct="1"/>
                <a:endParaRPr lang="en-US" sz="1400" kern="1200" dirty="0">
                  <a:solidFill>
                    <a:schemeClr val="bg1">
                      <a:lumMod val="75000"/>
                    </a:schemeClr>
                  </a:solidFill>
                  <a:latin typeface="+mn-lt"/>
                  <a:ea typeface="+mn-ea"/>
                  <a:cs typeface="+mn-cs"/>
                </a:endParaRPr>
              </a:p>
            </p:txBody>
          </p:sp>
          <p:sp>
            <p:nvSpPr>
              <p:cNvPr id="330" name="Chevron 329"/>
              <p:cNvSpPr/>
              <p:nvPr/>
            </p:nvSpPr>
            <p:spPr>
              <a:xfrm rot="5400000">
                <a:off x="6821908" y="2910702"/>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31" name="Chevron 330"/>
              <p:cNvSpPr/>
              <p:nvPr/>
            </p:nvSpPr>
            <p:spPr>
              <a:xfrm rot="5400000">
                <a:off x="6821899" y="2883356"/>
                <a:ext cx="29927" cy="49877"/>
              </a:xfrm>
              <a:prstGeom prst="chevron">
                <a:avLst>
                  <a:gd name="adj" fmla="val 65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1" name="Group 449"/>
            <p:cNvGrpSpPr/>
            <p:nvPr/>
          </p:nvGrpSpPr>
          <p:grpSpPr>
            <a:xfrm>
              <a:off x="1760220" y="2317442"/>
              <a:ext cx="5036820" cy="215623"/>
              <a:chOff x="1676400" y="2809696"/>
              <a:chExt cx="5036820" cy="215623"/>
            </a:xfrm>
          </p:grpSpPr>
          <p:grpSp>
            <p:nvGrpSpPr>
              <p:cNvPr id="12" name="Group 193"/>
              <p:cNvGrpSpPr/>
              <p:nvPr/>
            </p:nvGrpSpPr>
            <p:grpSpPr>
              <a:xfrm>
                <a:off x="1676400" y="2809875"/>
                <a:ext cx="5036820" cy="215444"/>
                <a:chOff x="287708" y="2809696"/>
                <a:chExt cx="5036820" cy="215444"/>
              </a:xfrm>
            </p:grpSpPr>
            <p:sp>
              <p:nvSpPr>
                <p:cNvPr id="325" name="Rectangle 324"/>
                <p:cNvSpPr/>
                <p:nvPr/>
              </p:nvSpPr>
              <p:spPr>
                <a:xfrm>
                  <a:off x="287708" y="2809696"/>
                  <a:ext cx="1435289" cy="215444"/>
                </a:xfrm>
                <a:prstGeom prst="rect">
                  <a:avLst/>
                </a:prstGeom>
              </p:spPr>
              <p:txBody>
                <a:bodyPr wrap="square">
                  <a:spAutoFit/>
                </a:bodyPr>
                <a:lstStyle/>
                <a:p>
                  <a:endParaRPr lang="en-US" sz="800" b="0" u="sng" dirty="0">
                    <a:solidFill>
                      <a:srgbClr val="002060"/>
                    </a:solidFill>
                    <a:latin typeface="Segoe UI" pitchFamily="34" charset="0"/>
                  </a:endParaRPr>
                </a:p>
              </p:txBody>
            </p:sp>
            <p:sp>
              <p:nvSpPr>
                <p:cNvPr id="326" name="Rectangle 325"/>
                <p:cNvSpPr/>
                <p:nvPr/>
              </p:nvSpPr>
              <p:spPr>
                <a:xfrm>
                  <a:off x="5070099" y="2809696"/>
                  <a:ext cx="254429" cy="215444"/>
                </a:xfrm>
                <a:prstGeom prst="rect">
                  <a:avLst/>
                </a:prstGeom>
              </p:spPr>
              <p:txBody>
                <a:bodyPr wrap="square">
                  <a:spAutoFit/>
                </a:bodyPr>
                <a:lstStyle/>
                <a:p>
                  <a:r>
                    <a:rPr lang="en-US" sz="800" b="0" u="sng" dirty="0">
                      <a:solidFill>
                        <a:srgbClr val="002060"/>
                      </a:solidFill>
                      <a:latin typeface="Segoe UI" pitchFamily="34" charset="0"/>
                    </a:rPr>
                    <a:t>…</a:t>
                  </a:r>
                </a:p>
              </p:txBody>
            </p:sp>
          </p:grpSp>
          <p:grpSp>
            <p:nvGrpSpPr>
              <p:cNvPr id="13" name="Group 175"/>
              <p:cNvGrpSpPr/>
              <p:nvPr/>
            </p:nvGrpSpPr>
            <p:grpSpPr>
              <a:xfrm>
                <a:off x="2941320" y="2809696"/>
                <a:ext cx="2186940" cy="215444"/>
                <a:chOff x="3896368" y="2809696"/>
                <a:chExt cx="2186940" cy="215444"/>
              </a:xfrm>
            </p:grpSpPr>
            <p:grpSp>
              <p:nvGrpSpPr>
                <p:cNvPr id="14" name="Group 168"/>
                <p:cNvGrpSpPr/>
                <p:nvPr/>
              </p:nvGrpSpPr>
              <p:grpSpPr>
                <a:xfrm>
                  <a:off x="3896368" y="2809696"/>
                  <a:ext cx="1269762" cy="215444"/>
                  <a:chOff x="3314700" y="2809696"/>
                  <a:chExt cx="1269762" cy="215444"/>
                </a:xfrm>
              </p:grpSpPr>
              <p:sp>
                <p:nvSpPr>
                  <p:cNvPr id="323" name="Rectangle 322"/>
                  <p:cNvSpPr/>
                  <p:nvPr/>
                </p:nvSpPr>
                <p:spPr>
                  <a:xfrm>
                    <a:off x="3403411" y="2809696"/>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324" name="Oval 323"/>
                  <p:cNvSpPr/>
                  <p:nvPr/>
                </p:nvSpPr>
                <p:spPr>
                  <a:xfrm>
                    <a:off x="3314700"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5" name="Group 171"/>
                <p:cNvGrpSpPr/>
                <p:nvPr/>
              </p:nvGrpSpPr>
              <p:grpSpPr>
                <a:xfrm>
                  <a:off x="4602038" y="2809696"/>
                  <a:ext cx="1481270" cy="215444"/>
                  <a:chOff x="3282368" y="2809696"/>
                  <a:chExt cx="1481270" cy="215444"/>
                </a:xfrm>
              </p:grpSpPr>
              <p:sp>
                <p:nvSpPr>
                  <p:cNvPr id="321" name="Rectangle 320"/>
                  <p:cNvSpPr/>
                  <p:nvPr/>
                </p:nvSpPr>
                <p:spPr>
                  <a:xfrm>
                    <a:off x="3371079" y="2809696"/>
                    <a:ext cx="139255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322" name="Oval 321"/>
                  <p:cNvSpPr/>
                  <p:nvPr/>
                </p:nvSpPr>
                <p:spPr>
                  <a:xfrm>
                    <a:off x="328236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308" name="Rectangle 307"/>
            <p:cNvSpPr/>
            <p:nvPr/>
          </p:nvSpPr>
          <p:spPr>
            <a:xfrm>
              <a:off x="2362200" y="2316480"/>
              <a:ext cx="1181051" cy="215444"/>
            </a:xfrm>
            <a:prstGeom prst="rect">
              <a:avLst/>
            </a:prstGeom>
          </p:spPr>
          <p:txBody>
            <a:bodyPr wrap="square">
              <a:spAutoFit/>
            </a:bodyPr>
            <a:lstStyle/>
            <a:p>
              <a:r>
                <a:rPr lang="en-US" sz="800" b="0" strike="sngStrike" baseline="0" dirty="0">
                  <a:solidFill>
                    <a:schemeClr val="bg1">
                      <a:lumMod val="50000"/>
                    </a:schemeClr>
                  </a:solidFill>
                  <a:latin typeface="Segoe UI" pitchFamily="34" charset="0"/>
                </a:rPr>
                <a:t>…</a:t>
              </a:r>
              <a:r>
                <a:rPr lang="en-US" sz="800" b="0" strike="sngStrike" baseline="0" dirty="0" err="1">
                  <a:solidFill>
                    <a:schemeClr val="bg1">
                      <a:lumMod val="50000"/>
                    </a:schemeClr>
                  </a:solidFill>
                  <a:latin typeface="Segoe UI" pitchFamily="34" charset="0"/>
                </a:rPr>
                <a:t>ry</a:t>
              </a:r>
              <a:r>
                <a:rPr lang="en-US" sz="800" b="0" strike="sngStrike" baseline="0" dirty="0">
                  <a:solidFill>
                    <a:schemeClr val="bg1">
                      <a:lumMod val="50000"/>
                    </a:schemeClr>
                  </a:solidFill>
                  <a:latin typeface="Segoe UI" pitchFamily="34" charset="0"/>
                </a:rPr>
                <a:t> </a:t>
              </a:r>
              <a:r>
                <a:rPr lang="en-US" sz="800" b="0" strike="sngStrike" baseline="0" dirty="0" err="1">
                  <a:solidFill>
                    <a:schemeClr val="bg1">
                      <a:lumMod val="50000"/>
                    </a:schemeClr>
                  </a:solidFill>
                  <a:latin typeface="Segoe UI" pitchFamily="34" charset="0"/>
                </a:rPr>
                <a:t>Orman</a:t>
              </a:r>
              <a:r>
                <a:rPr lang="en-US" sz="800" b="0" strike="sngStrike" baseline="0" dirty="0">
                  <a:solidFill>
                    <a:schemeClr val="bg1">
                      <a:lumMod val="50000"/>
                    </a:schemeClr>
                  </a:solidFill>
                  <a:latin typeface="Segoe UI" pitchFamily="34" charset="0"/>
                </a:rPr>
                <a:t> </a:t>
              </a:r>
            </a:p>
          </p:txBody>
        </p:sp>
        <p:grpSp>
          <p:nvGrpSpPr>
            <p:cNvPr id="16" name="Group 288"/>
            <p:cNvGrpSpPr/>
            <p:nvPr/>
          </p:nvGrpSpPr>
          <p:grpSpPr>
            <a:xfrm>
              <a:off x="4648005" y="2293620"/>
              <a:ext cx="1508955" cy="246221"/>
              <a:chOff x="4750055" y="2293620"/>
              <a:chExt cx="1508955" cy="246221"/>
            </a:xfrm>
          </p:grpSpPr>
          <p:sp>
            <p:nvSpPr>
              <p:cNvPr id="313" name="Rectangle 312"/>
              <p:cNvSpPr/>
              <p:nvPr/>
            </p:nvSpPr>
            <p:spPr>
              <a:xfrm>
                <a:off x="4866451" y="2319518"/>
                <a:ext cx="1392559" cy="215444"/>
              </a:xfrm>
              <a:prstGeom prst="rect">
                <a:avLst/>
              </a:prstGeom>
            </p:spPr>
            <p:txBody>
              <a:bodyPr wrap="square">
                <a:spAutoFit/>
              </a:bodyPr>
              <a:lstStyle/>
              <a:p>
                <a:r>
                  <a:rPr lang="en-US" sz="800" b="0" u="sng" dirty="0">
                    <a:solidFill>
                      <a:srgbClr val="002060"/>
                    </a:solidFill>
                    <a:latin typeface="Segoe UI" pitchFamily="34" charset="0"/>
                  </a:rPr>
                  <a:t>stacyh@contoso.com</a:t>
                </a:r>
              </a:p>
            </p:txBody>
          </p:sp>
          <p:grpSp>
            <p:nvGrpSpPr>
              <p:cNvPr id="17" name="Group 287"/>
              <p:cNvGrpSpPr/>
              <p:nvPr/>
            </p:nvGrpSpPr>
            <p:grpSpPr>
              <a:xfrm>
                <a:off x="4750055" y="2293620"/>
                <a:ext cx="243977" cy="246221"/>
                <a:chOff x="4750055" y="2293620"/>
                <a:chExt cx="243977" cy="246221"/>
              </a:xfrm>
            </p:grpSpPr>
            <p:sp>
              <p:nvSpPr>
                <p:cNvPr id="315" name="Oval 314"/>
                <p:cNvSpPr/>
                <p:nvPr/>
              </p:nvSpPr>
              <p:spPr>
                <a:xfrm>
                  <a:off x="4800600" y="2354860"/>
                  <a:ext cx="121920" cy="121920"/>
                </a:xfrm>
                <a:prstGeom prst="ellipse">
                  <a:avLst/>
                </a:prstGeom>
                <a:ln>
                  <a:solidFill>
                    <a:schemeClr val="bg1">
                      <a:lumMod val="50000"/>
                    </a:schemeClr>
                  </a:solidFill>
                </a:ln>
              </p:spPr>
              <p:style>
                <a:lnRef idx="1">
                  <a:schemeClr val="dk1"/>
                </a:lnRef>
                <a:fillRef idx="2">
                  <a:schemeClr val="dk1"/>
                </a:fillRef>
                <a:effectRef idx="1">
                  <a:schemeClr val="dk1"/>
                </a:effectRef>
                <a:fontRef idx="minor">
                  <a:schemeClr val="dk1"/>
                </a:fontRef>
              </p:style>
              <p:txBody>
                <a:bodyPr rtlCol="0" anchor="ctr"/>
                <a:lstStyle/>
                <a:p>
                  <a:pPr algn="r"/>
                  <a:endParaRPr lang="en-US" sz="900" dirty="0">
                    <a:solidFill>
                      <a:schemeClr val="bg1"/>
                    </a:solidFill>
                  </a:endParaRPr>
                </a:p>
              </p:txBody>
            </p:sp>
            <p:sp>
              <p:nvSpPr>
                <p:cNvPr id="316" name="Rectangle 315"/>
                <p:cNvSpPr/>
                <p:nvPr/>
              </p:nvSpPr>
              <p:spPr>
                <a:xfrm>
                  <a:off x="4750055" y="2293620"/>
                  <a:ext cx="243977" cy="246221"/>
                </a:xfrm>
                <a:prstGeom prst="rect">
                  <a:avLst/>
                </a:prstGeom>
              </p:spPr>
              <p:txBody>
                <a:bodyPr wrap="none">
                  <a:spAutoFit/>
                </a:bodyPr>
                <a:lstStyle/>
                <a:p>
                  <a:pPr algn="r"/>
                  <a:r>
                    <a:rPr lang="en-US" sz="1000" b="1"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rPr>
                    <a:t>?</a:t>
                  </a:r>
                </a:p>
              </p:txBody>
            </p:sp>
          </p:grpSp>
        </p:grpSp>
        <p:grpSp>
          <p:nvGrpSpPr>
            <p:cNvPr id="18" name="Group 289"/>
            <p:cNvGrpSpPr/>
            <p:nvPr/>
          </p:nvGrpSpPr>
          <p:grpSpPr>
            <a:xfrm>
              <a:off x="5844540" y="2314396"/>
              <a:ext cx="853440" cy="215444"/>
              <a:chOff x="5844540" y="2314396"/>
              <a:chExt cx="853440" cy="215444"/>
            </a:xfrm>
          </p:grpSpPr>
          <p:sp>
            <p:nvSpPr>
              <p:cNvPr id="311" name="Oval 310"/>
              <p:cNvSpPr/>
              <p:nvPr/>
            </p:nvSpPr>
            <p:spPr>
              <a:xfrm>
                <a:off x="5844540" y="235970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312" name="Rectangle 311"/>
              <p:cNvSpPr/>
              <p:nvPr/>
            </p:nvSpPr>
            <p:spPr>
              <a:xfrm>
                <a:off x="5905775" y="2314396"/>
                <a:ext cx="792205" cy="215444"/>
              </a:xfrm>
              <a:prstGeom prst="rect">
                <a:avLst/>
              </a:prstGeom>
            </p:spPr>
            <p:txBody>
              <a:bodyPr wrap="none">
                <a:spAutoFit/>
              </a:bodyPr>
              <a:lstStyle/>
              <a:p>
                <a:r>
                  <a:rPr lang="en-US" sz="800" b="1" u="sng" dirty="0">
                    <a:solidFill>
                      <a:schemeClr val="tx2">
                        <a:lumMod val="75000"/>
                      </a:schemeClr>
                    </a:solidFill>
                    <a:latin typeface="Segoe UI" pitchFamily="34" charset="0"/>
                  </a:rPr>
                  <a:t>Jerry Roman</a:t>
                </a:r>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19" name="Group 619"/>
          <p:cNvGrpSpPr/>
          <p:nvPr/>
        </p:nvGrpSpPr>
        <p:grpSpPr>
          <a:xfrm>
            <a:off x="1908266" y="2327032"/>
            <a:ext cx="4953544" cy="750693"/>
            <a:chOff x="1908266" y="2327032"/>
            <a:chExt cx="4953544" cy="750693"/>
          </a:xfrm>
        </p:grpSpPr>
        <p:grpSp>
          <p:nvGrpSpPr>
            <p:cNvPr id="20" name="Group 171"/>
            <p:cNvGrpSpPr/>
            <p:nvPr/>
          </p:nvGrpSpPr>
          <p:grpSpPr>
            <a:xfrm flipH="1" flipV="1">
              <a:off x="6811924" y="3020452"/>
              <a:ext cx="49886" cy="57273"/>
              <a:chOff x="6811924" y="2893331"/>
              <a:chExt cx="49886" cy="57273"/>
            </a:xfrm>
          </p:grpSpPr>
          <p:sp>
            <p:nvSpPr>
              <p:cNvPr id="319" name="Chevron 318"/>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32" name="Chevron 331"/>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1" name="Group 426"/>
            <p:cNvGrpSpPr/>
            <p:nvPr/>
          </p:nvGrpSpPr>
          <p:grpSpPr>
            <a:xfrm>
              <a:off x="1908266" y="2327032"/>
              <a:ext cx="4841404" cy="720968"/>
              <a:chOff x="1908266" y="2327032"/>
              <a:chExt cx="4841404" cy="720968"/>
            </a:xfrm>
          </p:grpSpPr>
          <p:sp>
            <p:nvSpPr>
              <p:cNvPr id="299" name="Rectangle 298"/>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300" name="Picture 299" descr="MSOL_Share_32.gif"/>
              <p:cNvPicPr>
                <a:picLocks noChangeAspect="1"/>
              </p:cNvPicPr>
              <p:nvPr/>
            </p:nvPicPr>
            <p:blipFill>
              <a:blip r:embed="rId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303" name="Rectangle 302"/>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05" name="Rectangle 30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314" name="TextBox 313"/>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317" name="TextBox 316"/>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22" name="Group 193"/>
            <p:cNvGrpSpPr/>
            <p:nvPr/>
          </p:nvGrpSpPr>
          <p:grpSpPr>
            <a:xfrm>
              <a:off x="2202180" y="2471918"/>
              <a:ext cx="1524000" cy="215444"/>
              <a:chOff x="198997" y="2809696"/>
              <a:chExt cx="1524000" cy="215444"/>
            </a:xfrm>
          </p:grpSpPr>
          <p:sp>
            <p:nvSpPr>
              <p:cNvPr id="294" name="Rectangle 293"/>
              <p:cNvSpPr/>
              <p:nvPr/>
            </p:nvSpPr>
            <p:spPr>
              <a:xfrm>
                <a:off x="287708" y="2809696"/>
                <a:ext cx="1435289" cy="215444"/>
              </a:xfrm>
              <a:prstGeom prst="rect">
                <a:avLst/>
              </a:prstGeom>
            </p:spPr>
            <p:txBody>
              <a:bodyPr wrap="square">
                <a:spAutoFit/>
              </a:bodyPr>
              <a:lstStyle/>
              <a:p>
                <a:r>
                  <a:rPr lang="en-US" sz="800" b="0" dirty="0">
                    <a:solidFill>
                      <a:schemeClr val="bg1">
                        <a:lumMod val="50000"/>
                      </a:schemeClr>
                    </a:solidFill>
                    <a:latin typeface="Segoe UI" pitchFamily="34" charset="0"/>
                  </a:rPr>
                  <a:t>You</a:t>
                </a:r>
              </a:p>
            </p:txBody>
          </p:sp>
          <p:sp>
            <p:nvSpPr>
              <p:cNvPr id="295" name="Oval 294"/>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77" name="Rectangle 276"/>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23" name="Group 215"/>
          <p:cNvGrpSpPr/>
          <p:nvPr/>
        </p:nvGrpSpPr>
        <p:grpSpPr>
          <a:xfrm>
            <a:off x="1809732" y="313690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4" name="Group 520"/>
            <p:cNvGrpSpPr/>
            <p:nvPr/>
          </p:nvGrpSpPr>
          <p:grpSpPr>
            <a:xfrm>
              <a:off x="1838958" y="3807819"/>
              <a:ext cx="5217160" cy="814387"/>
              <a:chOff x="1791331" y="4243387"/>
              <a:chExt cx="5447669" cy="814387"/>
            </a:xfrm>
          </p:grpSpPr>
          <p:grpSp>
            <p:nvGrpSpPr>
              <p:cNvPr id="25" name="Group 498"/>
              <p:cNvGrpSpPr/>
              <p:nvPr/>
            </p:nvGrpSpPr>
            <p:grpSpPr>
              <a:xfrm>
                <a:off x="1791331" y="4243387"/>
                <a:ext cx="5447669" cy="814387"/>
                <a:chOff x="1791331" y="5638800"/>
                <a:chExt cx="5447669" cy="814387"/>
              </a:xfrm>
            </p:grpSpPr>
            <p:grpSp>
              <p:nvGrpSpPr>
                <p:cNvPr id="26"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7"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27"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8"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29"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0"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11"/>
              <a:stretch>
                <a:fillRect/>
              </a:stretch>
            </p:blipFill>
            <p:spPr>
              <a:xfrm>
                <a:off x="2514600" y="4823460"/>
                <a:ext cx="136207" cy="136207"/>
              </a:xfrm>
              <a:prstGeom prst="rect">
                <a:avLst/>
              </a:prstGeom>
            </p:spPr>
          </p:pic>
        </p:grpSp>
        <p:grpSp>
          <p:nvGrpSpPr>
            <p:cNvPr id="31" name="Group 393"/>
            <p:cNvGrpSpPr/>
            <p:nvPr/>
          </p:nvGrpSpPr>
          <p:grpSpPr>
            <a:xfrm>
              <a:off x="1845309" y="4644432"/>
              <a:ext cx="5210814" cy="971321"/>
              <a:chOff x="1822449" y="5027613"/>
              <a:chExt cx="5210814" cy="971321"/>
            </a:xfrm>
          </p:grpSpPr>
          <p:grpSp>
            <p:nvGrpSpPr>
              <p:cNvPr id="96" name="Group 218"/>
              <p:cNvGrpSpPr/>
              <p:nvPr/>
            </p:nvGrpSpPr>
            <p:grpSpPr>
              <a:xfrm>
                <a:off x="1822449" y="5027613"/>
                <a:ext cx="5210814" cy="971321"/>
                <a:chOff x="1822449" y="5027613"/>
                <a:chExt cx="5210814" cy="971321"/>
              </a:xfrm>
            </p:grpSpPr>
            <p:grpSp>
              <p:nvGrpSpPr>
                <p:cNvPr id="97"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7"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98"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99"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100"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1"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102"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2"/>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10"/>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3"/>
                <a:stretch>
                  <a:fillRect/>
                </a:stretch>
              </p:blipFill>
              <p:spPr>
                <a:xfrm>
                  <a:off x="2511518" y="5718829"/>
                  <a:ext cx="121304" cy="126664"/>
                </a:xfrm>
                <a:prstGeom prst="rect">
                  <a:avLst/>
                </a:prstGeom>
              </p:spPr>
            </p:pic>
          </p:grpSp>
        </p:grpSp>
        <p:grpSp>
          <p:nvGrpSpPr>
            <p:cNvPr id="103" name="Group 473"/>
            <p:cNvGrpSpPr/>
            <p:nvPr/>
          </p:nvGrpSpPr>
          <p:grpSpPr>
            <a:xfrm>
              <a:off x="1832609" y="6581499"/>
              <a:ext cx="5223508" cy="838200"/>
              <a:chOff x="1784702" y="5081587"/>
              <a:chExt cx="5454298" cy="838200"/>
            </a:xfrm>
          </p:grpSpPr>
          <p:grpSp>
            <p:nvGrpSpPr>
              <p:cNvPr id="104" name="Group 450"/>
              <p:cNvGrpSpPr/>
              <p:nvPr/>
            </p:nvGrpSpPr>
            <p:grpSpPr>
              <a:xfrm>
                <a:off x="1784702" y="5081587"/>
                <a:ext cx="5454298" cy="838200"/>
                <a:chOff x="1784702" y="5614987"/>
                <a:chExt cx="5454298" cy="838200"/>
              </a:xfrm>
            </p:grpSpPr>
            <p:grpSp>
              <p:nvGrpSpPr>
                <p:cNvPr id="108"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7"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8" cstate="print"/>
                  <a:stretch>
                    <a:fillRect/>
                  </a:stretch>
                </p:blipFill>
                <p:spPr>
                  <a:xfrm>
                    <a:off x="6553200" y="6096000"/>
                    <a:ext cx="266700" cy="357187"/>
                  </a:xfrm>
                  <a:prstGeom prst="rect">
                    <a:avLst/>
                  </a:prstGeom>
                </p:spPr>
              </p:pic>
            </p:grpSp>
            <p:grpSp>
              <p:nvGrpSpPr>
                <p:cNvPr id="109"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0"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111"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12"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4"/>
              <a:stretch>
                <a:fillRect/>
              </a:stretch>
            </p:blipFill>
            <p:spPr>
              <a:xfrm>
                <a:off x="2514600" y="5692140"/>
                <a:ext cx="115389" cy="115389"/>
              </a:xfrm>
              <a:prstGeom prst="rect">
                <a:avLst/>
              </a:prstGeom>
            </p:spPr>
          </p:pic>
        </p:grpSp>
        <p:grpSp>
          <p:nvGrpSpPr>
            <p:cNvPr id="113" name="Group 273"/>
            <p:cNvGrpSpPr/>
            <p:nvPr/>
          </p:nvGrpSpPr>
          <p:grpSpPr>
            <a:xfrm>
              <a:off x="1832609" y="5651859"/>
              <a:ext cx="5223508" cy="777240"/>
              <a:chOff x="1809749" y="5196840"/>
              <a:chExt cx="5223508" cy="777240"/>
            </a:xfrm>
          </p:grpSpPr>
          <p:grpSp>
            <p:nvGrpSpPr>
              <p:cNvPr id="114" name="Group 450"/>
              <p:cNvGrpSpPr/>
              <p:nvPr/>
            </p:nvGrpSpPr>
            <p:grpSpPr>
              <a:xfrm>
                <a:off x="1809749" y="5196840"/>
                <a:ext cx="5223508" cy="777240"/>
                <a:chOff x="1784702" y="5654040"/>
                <a:chExt cx="5454298" cy="777240"/>
              </a:xfrm>
            </p:grpSpPr>
            <p:grpSp>
              <p:nvGrpSpPr>
                <p:cNvPr id="115"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7"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8" cstate="print"/>
                  <a:stretch>
                    <a:fillRect/>
                  </a:stretch>
                </p:blipFill>
                <p:spPr>
                  <a:xfrm>
                    <a:off x="6578599" y="6043613"/>
                    <a:ext cx="266700" cy="357187"/>
                  </a:xfrm>
                  <a:prstGeom prst="rect">
                    <a:avLst/>
                  </a:prstGeom>
                </p:spPr>
              </p:pic>
            </p:grpSp>
            <p:grpSp>
              <p:nvGrpSpPr>
                <p:cNvPr id="116"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9"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19"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5"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10"/>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4"/>
              <a:stretch>
                <a:fillRect/>
              </a:stretch>
            </p:blipFill>
            <p:spPr>
              <a:xfrm>
                <a:off x="2508763" y="5768340"/>
                <a:ext cx="110506" cy="115389"/>
              </a:xfrm>
              <a:prstGeom prst="rect">
                <a:avLst/>
              </a:prstGeom>
            </p:spPr>
          </p:pic>
        </p:grpSp>
        <p:grpSp>
          <p:nvGrpSpPr>
            <p:cNvPr id="121" name="Group 329"/>
            <p:cNvGrpSpPr/>
            <p:nvPr/>
          </p:nvGrpSpPr>
          <p:grpSpPr>
            <a:xfrm>
              <a:off x="1828800" y="2538422"/>
              <a:ext cx="5478780" cy="482398"/>
              <a:chOff x="1828800" y="2842260"/>
              <a:chExt cx="5410200" cy="482398"/>
            </a:xfrm>
          </p:grpSpPr>
          <p:grpSp>
            <p:nvGrpSpPr>
              <p:cNvPr id="123" name="Group 327"/>
              <p:cNvGrpSpPr/>
              <p:nvPr/>
            </p:nvGrpSpPr>
            <p:grpSpPr>
              <a:xfrm>
                <a:off x="1828800" y="2895600"/>
                <a:ext cx="5402580" cy="429058"/>
                <a:chOff x="1828800" y="2895600"/>
                <a:chExt cx="5402580" cy="429058"/>
              </a:xfrm>
            </p:grpSpPr>
            <p:grpSp>
              <p:nvGrpSpPr>
                <p:cNvPr id="124"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25" name="Group 326"/>
                <p:cNvGrpSpPr/>
                <p:nvPr/>
              </p:nvGrpSpPr>
              <p:grpSpPr>
                <a:xfrm>
                  <a:off x="1851025" y="2895600"/>
                  <a:ext cx="5380355" cy="200055"/>
                  <a:chOff x="1851025" y="2895600"/>
                  <a:chExt cx="5380355" cy="200055"/>
                </a:xfrm>
              </p:grpSpPr>
              <p:grpSp>
                <p:nvGrpSpPr>
                  <p:cNvPr id="126"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27"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10"/>
                    <a:stretch>
                      <a:fillRect/>
                    </a:stretch>
                  </p:blipFill>
                  <p:spPr>
                    <a:xfrm>
                      <a:off x="2144080" y="2474593"/>
                      <a:ext cx="104775" cy="104775"/>
                    </a:xfrm>
                    <a:prstGeom prst="rect">
                      <a:avLst/>
                    </a:prstGeom>
                  </p:spPr>
                </p:pic>
              </p:grpSp>
              <p:grpSp>
                <p:nvGrpSpPr>
                  <p:cNvPr id="19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6"/>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93" name="Group 318"/>
            <p:cNvGrpSpPr/>
            <p:nvPr/>
          </p:nvGrpSpPr>
          <p:grpSpPr>
            <a:xfrm>
              <a:off x="1809732" y="2867022"/>
              <a:ext cx="4922683" cy="816293"/>
              <a:chOff x="1809732" y="2867022"/>
              <a:chExt cx="4922683" cy="816293"/>
            </a:xfrm>
          </p:grpSpPr>
          <p:grpSp>
            <p:nvGrpSpPr>
              <p:cNvPr id="194" name="Group 450"/>
              <p:cNvGrpSpPr/>
              <p:nvPr/>
            </p:nvGrpSpPr>
            <p:grpSpPr>
              <a:xfrm>
                <a:off x="1809732" y="2867022"/>
                <a:ext cx="4922683" cy="816293"/>
                <a:chOff x="1784702" y="5614987"/>
                <a:chExt cx="5140185" cy="816293"/>
              </a:xfrm>
            </p:grpSpPr>
            <p:grpSp>
              <p:nvGrpSpPr>
                <p:cNvPr id="19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7"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8" cstate="print"/>
                  <a:stretch>
                    <a:fillRect/>
                  </a:stretch>
                </p:blipFill>
                <p:spPr>
                  <a:xfrm>
                    <a:off x="6658187" y="6072187"/>
                    <a:ext cx="266700" cy="357187"/>
                  </a:xfrm>
                  <a:prstGeom prst="rect">
                    <a:avLst/>
                  </a:prstGeom>
                </p:spPr>
              </p:pic>
            </p:grpSp>
            <p:grpSp>
              <p:nvGrpSpPr>
                <p:cNvPr id="19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7"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9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98"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99"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10"/>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3"/>
              <a:stretch>
                <a:fillRect/>
              </a:stretch>
            </p:blipFill>
            <p:spPr>
              <a:xfrm>
                <a:off x="2534378" y="3489960"/>
                <a:ext cx="121304" cy="126664"/>
              </a:xfrm>
              <a:prstGeom prst="rect">
                <a:avLst/>
              </a:prstGeom>
            </p:spPr>
          </p:pic>
        </p:grpSp>
      </p:grpSp>
      <p:grpSp>
        <p:nvGrpSpPr>
          <p:cNvPr id="200" name="Group 472"/>
          <p:cNvGrpSpPr/>
          <p:nvPr/>
        </p:nvGrpSpPr>
        <p:grpSpPr>
          <a:xfrm>
            <a:off x="3050778" y="2762250"/>
            <a:ext cx="3520371" cy="227134"/>
            <a:chOff x="3050778" y="2762250"/>
            <a:chExt cx="3520371" cy="227134"/>
          </a:xfrm>
        </p:grpSpPr>
        <p:grpSp>
          <p:nvGrpSpPr>
            <p:cNvPr id="201" name="Group 454"/>
            <p:cNvGrpSpPr/>
            <p:nvPr/>
          </p:nvGrpSpPr>
          <p:grpSpPr>
            <a:xfrm>
              <a:off x="4767325" y="2762250"/>
              <a:ext cx="1451234" cy="215444"/>
              <a:chOff x="4767325" y="2762250"/>
              <a:chExt cx="1451234" cy="215444"/>
            </a:xfrm>
          </p:grpSpPr>
          <p:sp>
            <p:nvSpPr>
              <p:cNvPr id="452" name="Oval 451"/>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454" name="Rectangle 453"/>
              <p:cNvSpPr/>
              <p:nvPr/>
            </p:nvSpPr>
            <p:spPr>
              <a:xfrm>
                <a:off x="4826000" y="2762250"/>
                <a:ext cx="1392559" cy="215444"/>
              </a:xfrm>
              <a:prstGeom prst="rect">
                <a:avLst/>
              </a:prstGeom>
            </p:spPr>
            <p:txBody>
              <a:bodyPr wrap="square">
                <a:spAutoFit/>
              </a:bodyPr>
              <a:lstStyle/>
              <a:p>
                <a:r>
                  <a:rPr lang="en-US" sz="800" b="0" dirty="0">
                    <a:solidFill>
                      <a:schemeClr val="bg1">
                        <a:lumMod val="50000"/>
                      </a:schemeClr>
                    </a:solidFill>
                    <a:latin typeface="Segoe UI" pitchFamily="34" charset="0"/>
                  </a:rPr>
                  <a:t>Stacy D. Hamilton</a:t>
                </a:r>
              </a:p>
            </p:txBody>
          </p:sp>
        </p:grpSp>
        <p:grpSp>
          <p:nvGrpSpPr>
            <p:cNvPr id="202" name="Group 468"/>
            <p:cNvGrpSpPr/>
            <p:nvPr/>
          </p:nvGrpSpPr>
          <p:grpSpPr>
            <a:xfrm>
              <a:off x="3050778" y="2773940"/>
              <a:ext cx="1269762" cy="215444"/>
              <a:chOff x="3050778" y="2773940"/>
              <a:chExt cx="1269762" cy="215444"/>
            </a:xfrm>
          </p:grpSpPr>
          <p:sp>
            <p:nvSpPr>
              <p:cNvPr id="456" name="Rectangle 455"/>
              <p:cNvSpPr/>
              <p:nvPr/>
            </p:nvSpPr>
            <p:spPr>
              <a:xfrm>
                <a:off x="3139489" y="2773940"/>
                <a:ext cx="1181051" cy="215444"/>
              </a:xfrm>
              <a:prstGeom prst="rect">
                <a:avLst/>
              </a:prstGeom>
            </p:spPr>
            <p:txBody>
              <a:bodyPr wrap="square">
                <a:spAutoFit/>
              </a:bodyPr>
              <a:lstStyle/>
              <a:p>
                <a:r>
                  <a:rPr lang="en-US" sz="800" b="0" dirty="0">
                    <a:solidFill>
                      <a:schemeClr val="bg1">
                        <a:lumMod val="50000"/>
                      </a:schemeClr>
                    </a:solidFill>
                    <a:latin typeface="Segoe UI" pitchFamily="34" charset="0"/>
                  </a:rPr>
                  <a:t>George Li </a:t>
                </a:r>
              </a:p>
            </p:txBody>
          </p:sp>
          <p:sp>
            <p:nvSpPr>
              <p:cNvPr id="457" name="Oval 45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03" name="Group 462"/>
            <p:cNvGrpSpPr/>
            <p:nvPr/>
          </p:nvGrpSpPr>
          <p:grpSpPr>
            <a:xfrm>
              <a:off x="3771900" y="2769098"/>
              <a:ext cx="1054100" cy="215444"/>
              <a:chOff x="3771900" y="2769098"/>
              <a:chExt cx="1054100" cy="215444"/>
            </a:xfrm>
          </p:grpSpPr>
          <p:sp>
            <p:nvSpPr>
              <p:cNvPr id="458" name="Rectangle 457"/>
              <p:cNvSpPr/>
              <p:nvPr/>
            </p:nvSpPr>
            <p:spPr>
              <a:xfrm>
                <a:off x="3860611" y="2769098"/>
                <a:ext cx="965389" cy="215444"/>
              </a:xfrm>
              <a:prstGeom prst="rect">
                <a:avLst/>
              </a:prstGeom>
            </p:spPr>
            <p:txBody>
              <a:bodyPr wrap="square">
                <a:spAutoFit/>
              </a:bodyPr>
              <a:lstStyle/>
              <a:p>
                <a:r>
                  <a:rPr lang="en-US" sz="800" b="0" dirty="0">
                    <a:solidFill>
                      <a:schemeClr val="bg1">
                        <a:lumMod val="50000"/>
                      </a:schemeClr>
                    </a:solidFill>
                    <a:latin typeface="Segoe UI" pitchFamily="34" charset="0"/>
                  </a:rPr>
                  <a:t>James D. Kramer </a:t>
                </a:r>
              </a:p>
            </p:txBody>
          </p:sp>
          <p:sp>
            <p:nvSpPr>
              <p:cNvPr id="460" name="Oval 459"/>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204" name="Group 471"/>
            <p:cNvGrpSpPr/>
            <p:nvPr/>
          </p:nvGrpSpPr>
          <p:grpSpPr>
            <a:xfrm>
              <a:off x="5772150" y="2762706"/>
              <a:ext cx="798999" cy="215444"/>
              <a:chOff x="5772150" y="2762706"/>
              <a:chExt cx="798999" cy="215444"/>
            </a:xfrm>
          </p:grpSpPr>
          <p:sp>
            <p:nvSpPr>
              <p:cNvPr id="470" name="Oval 46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471" name="Rectangle 470"/>
              <p:cNvSpPr/>
              <p:nvPr/>
            </p:nvSpPr>
            <p:spPr>
              <a:xfrm>
                <a:off x="5827035" y="2762706"/>
                <a:ext cx="744114" cy="215444"/>
              </a:xfrm>
              <a:prstGeom prst="rect">
                <a:avLst/>
              </a:prstGeom>
            </p:spPr>
            <p:txBody>
              <a:bodyPr wrap="none">
                <a:spAutoFit/>
              </a:bodyPr>
              <a:lstStyle/>
              <a:p>
                <a:r>
                  <a:rPr lang="en-US" sz="800" dirty="0">
                    <a:solidFill>
                      <a:schemeClr val="bg1">
                        <a:lumMod val="50000"/>
                      </a:schemeClr>
                    </a:solidFill>
                    <a:latin typeface="Segoe UI" pitchFamily="34" charset="0"/>
                  </a:rPr>
                  <a:t>Jerry Roman</a:t>
                </a:r>
              </a:p>
            </p:txBody>
          </p:sp>
        </p:grpSp>
      </p:grpSp>
      <p:grpSp>
        <p:nvGrpSpPr>
          <p:cNvPr id="205" name="Group 270"/>
          <p:cNvGrpSpPr/>
          <p:nvPr/>
        </p:nvGrpSpPr>
        <p:grpSpPr>
          <a:xfrm>
            <a:off x="5937" y="6522720"/>
            <a:ext cx="9138063" cy="335280"/>
            <a:chOff x="5937" y="6522720"/>
            <a:chExt cx="9138063" cy="335280"/>
          </a:xfrm>
        </p:grpSpPr>
        <p:pic>
          <p:nvPicPr>
            <p:cNvPr id="475" name="Picture 474" descr="Picture1.png"/>
            <p:cNvPicPr>
              <a:picLocks noChangeAspect="1"/>
            </p:cNvPicPr>
            <p:nvPr/>
          </p:nvPicPr>
          <p:blipFill>
            <a:blip r:embed="rId5"/>
            <a:srcRect t="95111"/>
            <a:stretch>
              <a:fillRect/>
            </a:stretch>
          </p:blipFill>
          <p:spPr>
            <a:xfrm>
              <a:off x="5937" y="6522720"/>
              <a:ext cx="9138063" cy="335280"/>
            </a:xfrm>
            <a:prstGeom prst="rect">
              <a:avLst/>
            </a:prstGeom>
          </p:spPr>
        </p:pic>
        <p:pic>
          <p:nvPicPr>
            <p:cNvPr id="476" name="Picture 475" descr="tabe.png"/>
            <p:cNvPicPr>
              <a:picLocks noChangeAspect="1"/>
            </p:cNvPicPr>
            <p:nvPr/>
          </p:nvPicPr>
          <p:blipFill>
            <a:blip r:embed="rId18"/>
            <a:stretch>
              <a:fillRect/>
            </a:stretch>
          </p:blipFill>
          <p:spPr>
            <a:xfrm>
              <a:off x="1333500" y="6582064"/>
              <a:ext cx="1476375" cy="266700"/>
            </a:xfrm>
            <a:prstGeom prst="rect">
              <a:avLst/>
            </a:prstGeom>
          </p:spPr>
        </p:pic>
        <p:pic>
          <p:nvPicPr>
            <p:cNvPr id="477" name="Picture 2"/>
            <p:cNvPicPr>
              <a:picLocks noChangeAspect="1" noChangeArrowheads="1"/>
            </p:cNvPicPr>
            <p:nvPr/>
          </p:nvPicPr>
          <p:blipFill>
            <a:blip r:embed="rId19"/>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206" name="Group 247"/>
          <p:cNvGrpSpPr/>
          <p:nvPr/>
        </p:nvGrpSpPr>
        <p:grpSpPr>
          <a:xfrm>
            <a:off x="6511836" y="2762706"/>
            <a:ext cx="909606" cy="215444"/>
            <a:chOff x="6546850" y="2762706"/>
            <a:chExt cx="909606" cy="215444"/>
          </a:xfrm>
        </p:grpSpPr>
        <p:sp>
          <p:nvSpPr>
            <p:cNvPr id="246" name="Oval 245"/>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47" name="Rectangle 246"/>
            <p:cNvSpPr/>
            <p:nvPr/>
          </p:nvSpPr>
          <p:spPr>
            <a:xfrm>
              <a:off x="6601735" y="2762706"/>
              <a:ext cx="854721" cy="215444"/>
            </a:xfrm>
            <a:prstGeom prst="rect">
              <a:avLst/>
            </a:prstGeom>
          </p:spPr>
          <p:txBody>
            <a:bodyPr wrap="none">
              <a:spAutoFit/>
            </a:bodyPr>
            <a:lstStyle/>
            <a:p>
              <a:r>
                <a:rPr lang="en-US" sz="800" dirty="0">
                  <a:solidFill>
                    <a:schemeClr val="bg1">
                      <a:lumMod val="50000"/>
                    </a:schemeClr>
                  </a:solidFill>
                  <a:latin typeface="Segoe UI" pitchFamily="34" charset="0"/>
                </a:rPr>
                <a:t>Mia Willington</a:t>
              </a:r>
            </a:p>
          </p:txBody>
        </p:sp>
      </p:grpSp>
      <p:grpSp>
        <p:nvGrpSpPr>
          <p:cNvPr id="207" name="Group 336"/>
          <p:cNvGrpSpPr/>
          <p:nvPr/>
        </p:nvGrpSpPr>
        <p:grpSpPr>
          <a:xfrm>
            <a:off x="6285193" y="1874520"/>
            <a:ext cx="298874" cy="311331"/>
            <a:chOff x="6285193" y="1874520"/>
            <a:chExt cx="362182" cy="377278"/>
          </a:xfrm>
        </p:grpSpPr>
        <p:grpSp>
          <p:nvGrpSpPr>
            <p:cNvPr id="208" name="Group 184"/>
            <p:cNvGrpSpPr/>
            <p:nvPr/>
          </p:nvGrpSpPr>
          <p:grpSpPr>
            <a:xfrm>
              <a:off x="6294120" y="1874520"/>
              <a:ext cx="353255" cy="377278"/>
              <a:chOff x="2286000" y="1600200"/>
              <a:chExt cx="927523" cy="990600"/>
            </a:xfrm>
          </p:grpSpPr>
          <p:sp>
            <p:nvSpPr>
              <p:cNvPr id="271" name="Oval 270"/>
              <p:cNvSpPr/>
              <p:nvPr/>
            </p:nvSpPr>
            <p:spPr>
              <a:xfrm>
                <a:off x="2286000" y="1676400"/>
                <a:ext cx="914400" cy="914400"/>
              </a:xfrm>
              <a:prstGeom prst="ellipse">
                <a:avLst/>
              </a:prstGeom>
              <a:ln w="12700"/>
            </p:spPr>
            <p:style>
              <a:lnRef idx="3">
                <a:schemeClr val="lt1"/>
              </a:lnRef>
              <a:fillRef idx="1">
                <a:schemeClr val="accent3"/>
              </a:fillRef>
              <a:effectRef idx="1">
                <a:schemeClr val="accent3"/>
              </a:effectRef>
              <a:fontRef idx="minor">
                <a:schemeClr val="lt1"/>
              </a:fontRef>
            </p:style>
            <p:txBody>
              <a:bodyPr rtlCol="0" anchor="ctr"/>
              <a:lstStyle/>
              <a:p>
                <a:pPr algn="ctr"/>
                <a:endParaRPr lang="en-US"/>
              </a:p>
            </p:txBody>
          </p:sp>
          <p:pic>
            <p:nvPicPr>
              <p:cNvPr id="272" name="Picture 3" descr="\\eventsql\dvd27\Clip_Installer\DVD_ART\Artwork_Imagery\HARDWARE_IMAGERY\Illustration - Misc Hardware\Windows Vista Illustration Icons\Female User.png"/>
              <p:cNvPicPr>
                <a:picLocks noChangeAspect="1" noChangeArrowheads="1"/>
              </p:cNvPicPr>
              <p:nvPr/>
            </p:nvPicPr>
            <p:blipFill>
              <a:blip r:embed="rId20" cstate="print"/>
              <a:srcRect/>
              <a:stretch>
                <a:fillRect/>
              </a:stretch>
            </p:blipFill>
            <p:spPr bwMode="auto">
              <a:xfrm>
                <a:off x="2462302" y="1600200"/>
                <a:ext cx="751221" cy="777631"/>
              </a:xfrm>
              <a:prstGeom prst="rect">
                <a:avLst/>
              </a:prstGeom>
              <a:noFill/>
            </p:spPr>
          </p:pic>
        </p:grpSp>
        <p:pic>
          <p:nvPicPr>
            <p:cNvPr id="270" name="Picture 2" descr="\\eventsql\dvd27\Clip_Installer\DVD_ART\Artwork_Imagery\HARDWARE_IMAGERY\Illustration - Misc Hardware\Windows Vista Illustration Icons\Generic User.png"/>
            <p:cNvPicPr>
              <a:picLocks noChangeAspect="1" noChangeArrowheads="1"/>
            </p:cNvPicPr>
            <p:nvPr/>
          </p:nvPicPr>
          <p:blipFill>
            <a:blip r:embed="rId21" cstate="print"/>
            <a:srcRect/>
            <a:stretch>
              <a:fillRect/>
            </a:stretch>
          </p:blipFill>
          <p:spPr bwMode="auto">
            <a:xfrm>
              <a:off x="6285193" y="1942904"/>
              <a:ext cx="246579" cy="300081"/>
            </a:xfrm>
            <a:prstGeom prst="rect">
              <a:avLst/>
            </a:prstGeom>
            <a:noFill/>
          </p:spPr>
        </p:pic>
      </p:grpSp>
      <p:sp>
        <p:nvSpPr>
          <p:cNvPr id="274" name="Cross 273"/>
          <p:cNvSpPr/>
          <p:nvPr/>
        </p:nvSpPr>
        <p:spPr>
          <a:xfrm>
            <a:off x="6477000" y="2074818"/>
            <a:ext cx="96577" cy="96577"/>
          </a:xfrm>
          <a:prstGeom prst="plus">
            <a:avLst>
              <a:gd name="adj" fmla="val 36282"/>
            </a:avLst>
          </a:prstGeom>
          <a:ln w="12700"/>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800"/>
                                        <p:tgtEl>
                                          <p:spTgt spid="9"/>
                                        </p:tgtEl>
                                      </p:cBhvr>
                                    </p:animEffect>
                                    <p:set>
                                      <p:cBhvr>
                                        <p:cTn id="7" dur="1" fill="hold">
                                          <p:stCondLst>
                                            <p:cond delay="799"/>
                                          </p:stCondLst>
                                        </p:cTn>
                                        <p:tgtEl>
                                          <p:spTgt spid="9"/>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3.88889E-6 1.85185E-6 L -0.09167 1.85185E-6 " pathEditMode="relative" ptsTypes="AA">
                                      <p:cBhvr>
                                        <p:cTn id="9" dur="900" fill="hold"/>
                                        <p:tgtEl>
                                          <p:spTgt spid="200"/>
                                        </p:tgtEl>
                                        <p:attrNameLst>
                                          <p:attrName>ppt_x</p:attrName>
                                          <p:attrName>ppt_y</p:attrName>
                                        </p:attrNameLst>
                                      </p:cBhvr>
                                    </p:animMotion>
                                  </p:childTnLst>
                                </p:cTn>
                              </p:par>
                              <p:par>
                                <p:cTn id="10" presetID="10" presetClass="entr" presetSubtype="0" fill="hold" nodeType="withEffect">
                                  <p:stCondLst>
                                    <p:cond delay="500"/>
                                  </p:stCondLst>
                                  <p:childTnLst>
                                    <p:set>
                                      <p:cBhvr>
                                        <p:cTn id="11" dur="1" fill="hold">
                                          <p:stCondLst>
                                            <p:cond delay="0"/>
                                          </p:stCondLst>
                                        </p:cTn>
                                        <p:tgtEl>
                                          <p:spTgt spid="206"/>
                                        </p:tgtEl>
                                        <p:attrNameLst>
                                          <p:attrName>style.visibility</p:attrName>
                                        </p:attrNameLst>
                                      </p:cBhvr>
                                      <p:to>
                                        <p:strVal val="visible"/>
                                      </p:to>
                                    </p:set>
                                    <p:animEffect transition="in" filter="fade">
                                      <p:cBhvr>
                                        <p:cTn id="12" dur="500"/>
                                        <p:tgtEl>
                                          <p:spTgt spid="206"/>
                                        </p:tgtEl>
                                      </p:cBhvr>
                                    </p:animEffect>
                                  </p:childTnLst>
                                </p:cTn>
                              </p:par>
                              <p:par>
                                <p:cTn id="13" presetID="0" presetClass="path" presetSubtype="0" accel="50000" decel="50000" fill="hold" nodeType="withEffect">
                                  <p:stCondLst>
                                    <p:cond delay="0"/>
                                  </p:stCondLst>
                                  <p:childTnLst>
                                    <p:animMotion origin="layout" path="M 5E-6 -3.7037E-6 L -0.08334 -3.7037E-6 " pathEditMode="relative" ptsTypes="AA">
                                      <p:cBhvr>
                                        <p:cTn id="14" dur="700" fill="hold"/>
                                        <p:tgtEl>
                                          <p:spTgt spid="206"/>
                                        </p:tgtEl>
                                        <p:attrNameLst>
                                          <p:attrName>ppt_x</p:attrName>
                                          <p:attrName>ppt_y</p:attrName>
                                        </p:attrNameLst>
                                      </p:cBhvr>
                                    </p:animMotion>
                                  </p:childTnLst>
                                </p:cTn>
                              </p:par>
                              <p:par>
                                <p:cTn id="15" presetID="1" presetClass="emph" presetSubtype="2" repeatCount="indefinite" autoRev="1" fill="hold" nodeType="withEffect">
                                  <p:stCondLst>
                                    <p:cond delay="0"/>
                                  </p:stCondLst>
                                  <p:childTnLst>
                                    <p:animClr clrSpc="rgb" dir="cw">
                                      <p:cBhvr>
                                        <p:cTn id="16" dur="1000" fill="hold"/>
                                        <p:tgtEl>
                                          <p:spTgt spid="274"/>
                                        </p:tgtEl>
                                        <p:attrNameLst>
                                          <p:attrName>fillcolor</p:attrName>
                                        </p:attrNameLst>
                                      </p:cBhvr>
                                      <p:to>
                                        <a:srgbClr val="6AF50B"/>
                                      </p:to>
                                    </p:animClr>
                                    <p:set>
                                      <p:cBhvr>
                                        <p:cTn id="17" dur="1000" fill="hold"/>
                                        <p:tgtEl>
                                          <p:spTgt spid="274"/>
                                        </p:tgtEl>
                                        <p:attrNameLst>
                                          <p:attrName>fill.type</p:attrName>
                                        </p:attrNameLst>
                                      </p:cBhvr>
                                      <p:to>
                                        <p:strVal val="solid"/>
                                      </p:to>
                                    </p:set>
                                    <p:set>
                                      <p:cBhvr>
                                        <p:cTn id="18" dur="1000" fill="hold"/>
                                        <p:tgtEl>
                                          <p:spTgt spid="274"/>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250"/>
            <a:ext cx="3520371" cy="227134"/>
            <a:chOff x="3050778" y="2762250"/>
            <a:chExt cx="3520371" cy="227134"/>
          </a:xfrm>
        </p:grpSpPr>
        <p:grpSp>
          <p:nvGrpSpPr>
            <p:cNvPr id="192" name="Group 454"/>
            <p:cNvGrpSpPr/>
            <p:nvPr/>
          </p:nvGrpSpPr>
          <p:grpSpPr>
            <a:xfrm>
              <a:off x="4767325" y="2762250"/>
              <a:ext cx="1451234" cy="215444"/>
              <a:chOff x="4767325" y="2762250"/>
              <a:chExt cx="1451234" cy="215444"/>
            </a:xfrm>
          </p:grpSpPr>
          <p:sp>
            <p:nvSpPr>
              <p:cNvPr id="228" name="Oval 227"/>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62250"/>
                <a:ext cx="1392559" cy="215444"/>
              </a:xfrm>
              <a:prstGeom prst="rect">
                <a:avLst/>
              </a:prstGeom>
            </p:spPr>
            <p:txBody>
              <a:bodyPr wrap="square">
                <a:spAutoFit/>
              </a:bodyPr>
              <a:lstStyle/>
              <a:p>
                <a:r>
                  <a:rPr lang="en-US" sz="800" b="0" u="sng" dirty="0">
                    <a:solidFill>
                      <a:srgbClr val="002060"/>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69098"/>
              <a:ext cx="1054100" cy="215444"/>
              <a:chOff x="3771900" y="2769098"/>
              <a:chExt cx="1054100" cy="215444"/>
            </a:xfrm>
          </p:grpSpPr>
          <p:sp>
            <p:nvSpPr>
              <p:cNvPr id="224" name="Rectangle 223"/>
              <p:cNvSpPr/>
              <p:nvPr/>
            </p:nvSpPr>
            <p:spPr>
              <a:xfrm>
                <a:off x="3860611" y="2769098"/>
                <a:ext cx="96538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25" name="Oval 224"/>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798999" cy="215444"/>
              <a:chOff x="5772150" y="2762706"/>
              <a:chExt cx="798999"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27035" y="2762706"/>
                <a:ext cx="744114" cy="215444"/>
              </a:xfrm>
              <a:prstGeom prst="rect">
                <a:avLst/>
              </a:prstGeom>
            </p:spPr>
            <p:txBody>
              <a:bodyPr wrap="none">
                <a:spAutoFit/>
              </a:bodyPr>
              <a:lstStyle/>
              <a:p>
                <a:r>
                  <a:rPr lang="en-US" sz="800" u="sng" dirty="0">
                    <a:solidFill>
                      <a:schemeClr val="tx2">
                        <a:lumMod val="75000"/>
                      </a:schemeClr>
                    </a:solidFill>
                    <a:latin typeface="Segoe UI" pitchFamily="34" charset="0"/>
                  </a:rPr>
                  <a:t>Jerry Roman</a:t>
                </a:r>
              </a:p>
            </p:txBody>
          </p:sp>
        </p:grpSp>
      </p:grpSp>
      <p:grpSp>
        <p:nvGrpSpPr>
          <p:cNvPr id="196" name="Group 229"/>
          <p:cNvGrpSpPr/>
          <p:nvPr/>
        </p:nvGrpSpPr>
        <p:grpSpPr>
          <a:xfrm>
            <a:off x="5681694" y="2762706"/>
            <a:ext cx="909606" cy="215444"/>
            <a:chOff x="6546850" y="2762706"/>
            <a:chExt cx="909606"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01735" y="2762706"/>
              <a:ext cx="854721" cy="215444"/>
            </a:xfrm>
            <a:prstGeom prst="rect">
              <a:avLst/>
            </a:prstGeom>
          </p:spPr>
          <p:txBody>
            <a:bodyPr wrap="none">
              <a:spAutoFit/>
            </a:bodyPr>
            <a:lstStyle/>
            <a:p>
              <a:r>
                <a:rPr lang="en-US" sz="800" u="sng" dirty="0">
                  <a:solidFill>
                    <a:schemeClr val="tx2">
                      <a:lumMod val="75000"/>
                    </a:schemeClr>
                  </a:solidFill>
                  <a:latin typeface="Segoe UI" pitchFamily="34" charset="0"/>
                </a:rPr>
                <a:t>Mia Willington</a:t>
              </a:r>
            </a:p>
          </p:txBody>
        </p:sp>
      </p:grpSp>
      <p:sp>
        <p:nvSpPr>
          <p:cNvPr id="295" name="Rectangle 294"/>
          <p:cNvSpPr/>
          <p:nvPr/>
        </p:nvSpPr>
        <p:spPr>
          <a:xfrm>
            <a:off x="79513" y="884583"/>
            <a:ext cx="8799443" cy="56388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7"/>
          <p:cNvSpPr/>
          <p:nvPr/>
        </p:nvSpPr>
        <p:spPr>
          <a:xfrm>
            <a:off x="2819400" y="1828800"/>
            <a:ext cx="3314700" cy="2895600"/>
          </a:xfrm>
          <a:prstGeom prst="rect">
            <a:avLst/>
          </a:prstGeom>
          <a:gradFill flip="none" rotWithShape="1">
            <a:gsLst>
              <a:gs pos="0">
                <a:schemeClr val="bg1"/>
              </a:gs>
              <a:gs pos="100000">
                <a:srgbClr val="EAEAEA"/>
              </a:gs>
            </a:gsLst>
            <a:lin ang="5400000" scaled="1"/>
            <a:tileRect/>
          </a:gradFill>
          <a:ln w="12700">
            <a:solidFill>
              <a:schemeClr val="bg1"/>
            </a:solidFill>
          </a:ln>
          <a:effectLst>
            <a:outerShdw blurRad="508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chemeClr val="bg1">
                    <a:lumMod val="85000"/>
                  </a:schemeClr>
                </a:solidFill>
              </a:ln>
            </a:endParaRPr>
          </a:p>
        </p:txBody>
      </p:sp>
      <p:grpSp>
        <p:nvGrpSpPr>
          <p:cNvPr id="197" name="Group 315"/>
          <p:cNvGrpSpPr/>
          <p:nvPr/>
        </p:nvGrpSpPr>
        <p:grpSpPr>
          <a:xfrm>
            <a:off x="4953000" y="4419600"/>
            <a:ext cx="1085850" cy="200025"/>
            <a:chOff x="6210300" y="5838825"/>
            <a:chExt cx="1085850" cy="200025"/>
          </a:xfrm>
        </p:grpSpPr>
        <p:sp>
          <p:nvSpPr>
            <p:cNvPr id="325" name="Rectangle 324"/>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98" name="Group 318"/>
          <p:cNvGrpSpPr/>
          <p:nvPr/>
        </p:nvGrpSpPr>
        <p:grpSpPr>
          <a:xfrm>
            <a:off x="2977393" y="2743201"/>
            <a:ext cx="3010657" cy="352436"/>
            <a:chOff x="6210300" y="5838819"/>
            <a:chExt cx="1085850" cy="200031"/>
          </a:xfrm>
        </p:grpSpPr>
        <p:sp>
          <p:nvSpPr>
            <p:cNvPr id="323" name="Rectangle 322"/>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4" name="Rectangle 323"/>
            <p:cNvSpPr/>
            <p:nvPr/>
          </p:nvSpPr>
          <p:spPr>
            <a:xfrm>
              <a:off x="6210300" y="5838819"/>
              <a:ext cx="1085850" cy="200025"/>
            </a:xfrm>
            <a:prstGeom prst="rect">
              <a:avLst/>
            </a:prstGeom>
            <a:solidFill>
              <a:schemeClr val="accent3">
                <a:lumMod val="60000"/>
                <a:lumOff val="40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latin typeface="Segoe UI" pitchFamily="34" charset="0"/>
                  <a:ea typeface="Verdana" pitchFamily="34" charset="0"/>
                  <a:cs typeface="Verdana" pitchFamily="34" charset="0"/>
                </a:rPr>
                <a:t>Yes, Make Mia an Editor</a:t>
              </a:r>
            </a:p>
          </p:txBody>
        </p:sp>
      </p:grpSp>
      <p:pic>
        <p:nvPicPr>
          <p:cNvPr id="305" name="Picture 304" descr="Close"/>
          <p:cNvPicPr/>
          <p:nvPr/>
        </p:nvPicPr>
        <p:blipFill>
          <a:blip r:embed="rId19"/>
          <a:srcRect/>
          <a:stretch>
            <a:fillRect/>
          </a:stretch>
        </p:blipFill>
        <p:spPr bwMode="auto">
          <a:xfrm>
            <a:off x="6000750" y="1870164"/>
            <a:ext cx="95250" cy="95250"/>
          </a:xfrm>
          <a:prstGeom prst="rect">
            <a:avLst/>
          </a:prstGeom>
          <a:noFill/>
          <a:ln w="9525">
            <a:noFill/>
            <a:miter lim="800000"/>
            <a:headEnd/>
            <a:tailEnd/>
          </a:ln>
        </p:spPr>
      </p:pic>
      <p:sp>
        <p:nvSpPr>
          <p:cNvPr id="308" name="TextBox 29"/>
          <p:cNvSpPr txBox="1"/>
          <p:nvPr/>
        </p:nvSpPr>
        <p:spPr>
          <a:xfrm>
            <a:off x="3450409" y="2040037"/>
            <a:ext cx="2730500" cy="415498"/>
          </a:xfrm>
          <a:prstGeom prst="rect">
            <a:avLst/>
          </a:prstGeom>
          <a:noFill/>
        </p:spPr>
        <p:txBody>
          <a:bodyPr wrap="square" rtlCol="0">
            <a:spAutoFit/>
          </a:bodyPr>
          <a:lstStyle/>
          <a:p>
            <a:r>
              <a:rPr lang="en-US" sz="1050" dirty="0">
                <a:solidFill>
                  <a:schemeClr val="tx1">
                    <a:lumMod val="75000"/>
                    <a:lumOff val="25000"/>
                  </a:schemeClr>
                </a:solidFill>
                <a:latin typeface="Segoe UI" pitchFamily="34" charset="0"/>
                <a:cs typeface="Segoe UI" pitchFamily="34" charset="0"/>
              </a:rPr>
              <a:t>Would you like to make Mia an Editor of your </a:t>
            </a:r>
            <a:r>
              <a:rPr lang="en-US" sz="1050" b="1" dirty="0">
                <a:solidFill>
                  <a:schemeClr val="tx1">
                    <a:lumMod val="75000"/>
                    <a:lumOff val="25000"/>
                  </a:schemeClr>
                </a:solidFill>
                <a:latin typeface="Segoe UI" pitchFamily="34" charset="0"/>
                <a:cs typeface="Segoe UI" pitchFamily="34" charset="0"/>
              </a:rPr>
              <a:t>Fundraising 2008 </a:t>
            </a:r>
            <a:r>
              <a:rPr lang="en-US" sz="1050" dirty="0">
                <a:solidFill>
                  <a:schemeClr val="tx1">
                    <a:lumMod val="75000"/>
                    <a:lumOff val="25000"/>
                  </a:schemeClr>
                </a:solidFill>
                <a:latin typeface="Segoe UI" pitchFamily="34" charset="0"/>
                <a:cs typeface="Segoe UI" pitchFamily="34" charset="0"/>
              </a:rPr>
              <a:t>Workspace?</a:t>
            </a:r>
          </a:p>
        </p:txBody>
      </p:sp>
      <p:sp>
        <p:nvSpPr>
          <p:cNvPr id="312" name="TextBox 311"/>
          <p:cNvSpPr txBox="1"/>
          <p:nvPr/>
        </p:nvSpPr>
        <p:spPr>
          <a:xfrm>
            <a:off x="2908300" y="3079750"/>
            <a:ext cx="3136900" cy="338554"/>
          </a:xfrm>
          <a:prstGeom prst="rect">
            <a:avLst/>
          </a:prstGeom>
          <a:noFill/>
        </p:spPr>
        <p:txBody>
          <a:bodyPr wrap="square" rtlCol="0">
            <a:spAutoFit/>
          </a:bodyPr>
          <a:lstStyle/>
          <a:p>
            <a:pPr algn="ctr"/>
            <a:r>
              <a:rPr lang="en-US" sz="800" dirty="0">
                <a:solidFill>
                  <a:schemeClr val="tx1">
                    <a:lumMod val="50000"/>
                    <a:lumOff val="50000"/>
                  </a:schemeClr>
                </a:solidFill>
                <a:latin typeface="Segoe UI" pitchFamily="34" charset="0"/>
                <a:cs typeface="Segoe UI" pitchFamily="34" charset="0"/>
              </a:rPr>
              <a:t>This will enable Mia the ability to change files and sharing permissions without having to go through you every time.</a:t>
            </a:r>
            <a:endParaRPr lang="en-US" sz="800" b="1" dirty="0">
              <a:solidFill>
                <a:schemeClr val="accent1"/>
              </a:solidFill>
              <a:latin typeface="Segoe UI" pitchFamily="34" charset="0"/>
              <a:cs typeface="Segoe UI" pitchFamily="34" charset="0"/>
            </a:endParaRPr>
          </a:p>
        </p:txBody>
      </p:sp>
      <p:grpSp>
        <p:nvGrpSpPr>
          <p:cNvPr id="199" name="Group 318"/>
          <p:cNvGrpSpPr/>
          <p:nvPr/>
        </p:nvGrpSpPr>
        <p:grpSpPr>
          <a:xfrm>
            <a:off x="2977393" y="3606800"/>
            <a:ext cx="3010657" cy="244475"/>
            <a:chOff x="6210300" y="5838825"/>
            <a:chExt cx="1085850" cy="200025"/>
          </a:xfrm>
        </p:grpSpPr>
        <p:sp>
          <p:nvSpPr>
            <p:cNvPr id="321" name="Rectangle 320"/>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2" name="Rectangle 321"/>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No, Keep Mia as a Viewer</a:t>
              </a:r>
            </a:p>
          </p:txBody>
        </p:sp>
      </p:grpSp>
      <p:sp>
        <p:nvSpPr>
          <p:cNvPr id="314" name="TextBox 313"/>
          <p:cNvSpPr txBox="1"/>
          <p:nvPr/>
        </p:nvSpPr>
        <p:spPr>
          <a:xfrm>
            <a:off x="2908300" y="3854450"/>
            <a:ext cx="3136900" cy="338554"/>
          </a:xfrm>
          <a:prstGeom prst="rect">
            <a:avLst/>
          </a:prstGeom>
          <a:noFill/>
        </p:spPr>
        <p:txBody>
          <a:bodyPr wrap="square" rtlCol="0">
            <a:spAutoFit/>
          </a:bodyPr>
          <a:lstStyle/>
          <a:p>
            <a:pPr algn="ctr"/>
            <a:r>
              <a:rPr lang="en-US" sz="800" dirty="0">
                <a:solidFill>
                  <a:schemeClr val="tx1">
                    <a:lumMod val="50000"/>
                    <a:lumOff val="50000"/>
                  </a:schemeClr>
                </a:solidFill>
                <a:latin typeface="Segoe UI" pitchFamily="34" charset="0"/>
                <a:cs typeface="Segoe UI" pitchFamily="34" charset="0"/>
              </a:rPr>
              <a:t>Permissions will remain as they are, and any further changes Mia tries to make will not be final until your approval first.</a:t>
            </a:r>
            <a:endParaRPr lang="en-US" sz="800" b="1" dirty="0">
              <a:solidFill>
                <a:schemeClr val="accent1"/>
              </a:solidFill>
              <a:latin typeface="Segoe UI" pitchFamily="34" charset="0"/>
              <a:cs typeface="Segoe UI" pitchFamily="34" charset="0"/>
            </a:endParaRPr>
          </a:p>
        </p:txBody>
      </p:sp>
      <p:sp>
        <p:nvSpPr>
          <p:cNvPr id="328" name="TextBox 29"/>
          <p:cNvSpPr txBox="1"/>
          <p:nvPr/>
        </p:nvSpPr>
        <p:spPr>
          <a:xfrm>
            <a:off x="2819400" y="1828800"/>
            <a:ext cx="2730500" cy="200055"/>
          </a:xfrm>
          <a:prstGeom prst="rect">
            <a:avLst/>
          </a:prstGeom>
          <a:noFill/>
        </p:spPr>
        <p:txBody>
          <a:bodyPr wrap="square" rtlCol="0">
            <a:spAutoFit/>
          </a:bodyPr>
          <a:lstStyle/>
          <a:p>
            <a:r>
              <a:rPr lang="en-US" sz="700" dirty="0">
                <a:solidFill>
                  <a:schemeClr val="bg1">
                    <a:lumMod val="50000"/>
                  </a:schemeClr>
                </a:solidFill>
                <a:latin typeface="Segoe UI" pitchFamily="34" charset="0"/>
                <a:cs typeface="Segoe UI" pitchFamily="34" charset="0"/>
              </a:rPr>
              <a:t>Office Live Workspace</a:t>
            </a:r>
          </a:p>
        </p:txBody>
      </p:sp>
      <p:pic>
        <p:nvPicPr>
          <p:cNvPr id="297" name="Picture 2" descr="Mia">
            <a:hlinkClick r:id="rId20"/>
          </p:cNvPr>
          <p:cNvPicPr>
            <a:picLocks noChangeAspect="1" noChangeArrowheads="1"/>
          </p:cNvPicPr>
          <p:nvPr/>
        </p:nvPicPr>
        <p:blipFill>
          <a:blip r:embed="rId21"/>
          <a:srcRect/>
          <a:stretch>
            <a:fillRect/>
          </a:stretch>
        </p:blipFill>
        <p:spPr bwMode="auto">
          <a:xfrm>
            <a:off x="2895601" y="2066164"/>
            <a:ext cx="552994" cy="524636"/>
          </a:xfrm>
          <a:prstGeom prst="rect">
            <a:avLst/>
          </a:prstGeom>
          <a:noFill/>
        </p:spPr>
      </p:pic>
      <p:sp>
        <p:nvSpPr>
          <p:cNvPr id="329" name="Rectangle 328">
            <a:hlinkClick r:id="" action="ppaction://hlinkshowjump?jump=nextslide"/>
          </p:cNvPr>
          <p:cNvSpPr/>
          <p:nvPr/>
        </p:nvSpPr>
        <p:spPr>
          <a:xfrm flipV="1">
            <a:off x="2930436" y="2675709"/>
            <a:ext cx="3100070" cy="485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00" name="Group 232"/>
          <p:cNvGrpSpPr/>
          <p:nvPr/>
        </p:nvGrpSpPr>
        <p:grpSpPr>
          <a:xfrm>
            <a:off x="2997897" y="4457700"/>
            <a:ext cx="1389954" cy="184666"/>
            <a:chOff x="2997897" y="4457700"/>
            <a:chExt cx="1389954" cy="184666"/>
          </a:xfrm>
        </p:grpSpPr>
        <p:sp>
          <p:nvSpPr>
            <p:cNvPr id="234" name="Rectangle 18"/>
            <p:cNvSpPr>
              <a:spLocks noChangeArrowheads="1"/>
            </p:cNvSpPr>
            <p:nvPr/>
          </p:nvSpPr>
          <p:spPr bwMode="auto">
            <a:xfrm>
              <a:off x="2997897" y="4514849"/>
              <a:ext cx="78953" cy="76979"/>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5" name="TextBox 234"/>
            <p:cNvSpPr txBox="1"/>
            <p:nvPr/>
          </p:nvSpPr>
          <p:spPr>
            <a:xfrm>
              <a:off x="3041651" y="4457700"/>
              <a:ext cx="1346200" cy="184666"/>
            </a:xfrm>
            <a:prstGeom prst="rect">
              <a:avLst/>
            </a:prstGeom>
            <a:noFill/>
          </p:spPr>
          <p:txBody>
            <a:bodyPr wrap="square" rtlCol="0">
              <a:spAutoFit/>
            </a:bodyPr>
            <a:lstStyle/>
            <a:p>
              <a:r>
                <a:rPr lang="en-US" sz="600" dirty="0">
                  <a:solidFill>
                    <a:schemeClr val="tx1">
                      <a:lumMod val="50000"/>
                      <a:lumOff val="50000"/>
                    </a:schemeClr>
                  </a:solidFill>
                  <a:latin typeface="Segoe UI" pitchFamily="34" charset="0"/>
                  <a:cs typeface="Segoe UI" pitchFamily="34" charset="0"/>
                </a:rPr>
                <a:t>Do not ask me this again.</a:t>
              </a:r>
              <a:endParaRPr lang="en-US" sz="600" b="1" dirty="0">
                <a:solidFill>
                  <a:schemeClr val="accent1"/>
                </a:solidFill>
                <a:latin typeface="Segoe UI" pitchFamily="34" charset="0"/>
                <a:cs typeface="Segoe UI"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329"/>
                                        </p:tgtEl>
                                        <p:attrNameLst>
                                          <p:attrName>style.visibility</p:attrName>
                                        </p:attrNameLst>
                                      </p:cBhvr>
                                      <p:to>
                                        <p:strVal val="visible"/>
                                      </p:to>
                                    </p:set>
                                    <p:animEffect transition="in" filter="fade">
                                      <p:cBhvr>
                                        <p:cTn id="7" dur="7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250"/>
            <a:ext cx="3520371" cy="227134"/>
            <a:chOff x="3050778" y="2762250"/>
            <a:chExt cx="3520371" cy="227134"/>
          </a:xfrm>
        </p:grpSpPr>
        <p:grpSp>
          <p:nvGrpSpPr>
            <p:cNvPr id="192" name="Group 454"/>
            <p:cNvGrpSpPr/>
            <p:nvPr/>
          </p:nvGrpSpPr>
          <p:grpSpPr>
            <a:xfrm>
              <a:off x="4767325" y="2762250"/>
              <a:ext cx="1451234" cy="215444"/>
              <a:chOff x="4767325" y="2762250"/>
              <a:chExt cx="1451234" cy="215444"/>
            </a:xfrm>
          </p:grpSpPr>
          <p:sp>
            <p:nvSpPr>
              <p:cNvPr id="228" name="Oval 227"/>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62250"/>
                <a:ext cx="1392559" cy="215444"/>
              </a:xfrm>
              <a:prstGeom prst="rect">
                <a:avLst/>
              </a:prstGeom>
            </p:spPr>
            <p:txBody>
              <a:bodyPr wrap="square">
                <a:spAutoFit/>
              </a:bodyPr>
              <a:lstStyle/>
              <a:p>
                <a:r>
                  <a:rPr lang="en-US" sz="800" b="0" u="sng" dirty="0">
                    <a:solidFill>
                      <a:srgbClr val="002060"/>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69098"/>
              <a:ext cx="1054100" cy="215444"/>
              <a:chOff x="3771900" y="2769098"/>
              <a:chExt cx="1054100" cy="215444"/>
            </a:xfrm>
          </p:grpSpPr>
          <p:sp>
            <p:nvSpPr>
              <p:cNvPr id="224" name="Rectangle 223"/>
              <p:cNvSpPr/>
              <p:nvPr/>
            </p:nvSpPr>
            <p:spPr>
              <a:xfrm>
                <a:off x="3860611" y="2769098"/>
                <a:ext cx="96538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25" name="Oval 224"/>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798999" cy="215444"/>
              <a:chOff x="5772150" y="2762706"/>
              <a:chExt cx="798999"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27035" y="2762706"/>
                <a:ext cx="744114" cy="215444"/>
              </a:xfrm>
              <a:prstGeom prst="rect">
                <a:avLst/>
              </a:prstGeom>
            </p:spPr>
            <p:txBody>
              <a:bodyPr wrap="none">
                <a:spAutoFit/>
              </a:bodyPr>
              <a:lstStyle/>
              <a:p>
                <a:r>
                  <a:rPr lang="en-US" sz="800" u="sng" dirty="0">
                    <a:solidFill>
                      <a:schemeClr val="tx2">
                        <a:lumMod val="75000"/>
                      </a:schemeClr>
                    </a:solidFill>
                    <a:latin typeface="Segoe UI" pitchFamily="34" charset="0"/>
                  </a:rPr>
                  <a:t>Jerry Roman</a:t>
                </a:r>
              </a:p>
            </p:txBody>
          </p:sp>
        </p:grpSp>
      </p:grpSp>
      <p:grpSp>
        <p:nvGrpSpPr>
          <p:cNvPr id="196" name="Group 229"/>
          <p:cNvGrpSpPr/>
          <p:nvPr/>
        </p:nvGrpSpPr>
        <p:grpSpPr>
          <a:xfrm>
            <a:off x="5681694" y="2762706"/>
            <a:ext cx="909606" cy="215444"/>
            <a:chOff x="6546850" y="2762706"/>
            <a:chExt cx="909606"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01735" y="2762706"/>
              <a:ext cx="854721" cy="215444"/>
            </a:xfrm>
            <a:prstGeom prst="rect">
              <a:avLst/>
            </a:prstGeom>
          </p:spPr>
          <p:txBody>
            <a:bodyPr wrap="none">
              <a:spAutoFit/>
            </a:bodyPr>
            <a:lstStyle/>
            <a:p>
              <a:r>
                <a:rPr lang="en-US" sz="800" u="sng" dirty="0">
                  <a:solidFill>
                    <a:schemeClr val="tx2">
                      <a:lumMod val="75000"/>
                    </a:schemeClr>
                  </a:solidFill>
                  <a:latin typeface="Segoe UI" pitchFamily="34" charset="0"/>
                </a:rPr>
                <a:t>Mia Willington</a:t>
              </a:r>
            </a:p>
          </p:txBody>
        </p:sp>
      </p:grpSp>
      <p:sp>
        <p:nvSpPr>
          <p:cNvPr id="295" name="Rectangle 294"/>
          <p:cNvSpPr/>
          <p:nvPr/>
        </p:nvSpPr>
        <p:spPr>
          <a:xfrm>
            <a:off x="79513" y="884583"/>
            <a:ext cx="8799443" cy="56388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7"/>
          <p:cNvSpPr/>
          <p:nvPr/>
        </p:nvSpPr>
        <p:spPr>
          <a:xfrm>
            <a:off x="2819400" y="1828800"/>
            <a:ext cx="3314700" cy="2895600"/>
          </a:xfrm>
          <a:prstGeom prst="rect">
            <a:avLst/>
          </a:prstGeom>
          <a:gradFill flip="none" rotWithShape="1">
            <a:gsLst>
              <a:gs pos="0">
                <a:schemeClr val="bg1"/>
              </a:gs>
              <a:gs pos="100000">
                <a:srgbClr val="EAEAEA"/>
              </a:gs>
            </a:gsLst>
            <a:lin ang="5400000" scaled="1"/>
            <a:tileRect/>
          </a:gradFill>
          <a:ln w="12700">
            <a:solidFill>
              <a:schemeClr val="bg1"/>
            </a:solidFill>
          </a:ln>
          <a:effectLst>
            <a:outerShdw blurRad="508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chemeClr val="bg1">
                    <a:lumMod val="85000"/>
                  </a:schemeClr>
                </a:solidFill>
              </a:ln>
            </a:endParaRPr>
          </a:p>
        </p:txBody>
      </p:sp>
      <p:grpSp>
        <p:nvGrpSpPr>
          <p:cNvPr id="197" name="Group 315"/>
          <p:cNvGrpSpPr/>
          <p:nvPr/>
        </p:nvGrpSpPr>
        <p:grpSpPr>
          <a:xfrm>
            <a:off x="5257800" y="4419600"/>
            <a:ext cx="781050" cy="200025"/>
            <a:chOff x="6210300" y="5838825"/>
            <a:chExt cx="1085850" cy="200025"/>
          </a:xfrm>
        </p:grpSpPr>
        <p:sp>
          <p:nvSpPr>
            <p:cNvPr id="325" name="Rectangle 324"/>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pic>
        <p:nvPicPr>
          <p:cNvPr id="305" name="Picture 304" descr="Close"/>
          <p:cNvPicPr/>
          <p:nvPr/>
        </p:nvPicPr>
        <p:blipFill>
          <a:blip r:embed="rId19"/>
          <a:srcRect/>
          <a:stretch>
            <a:fillRect/>
          </a:stretch>
        </p:blipFill>
        <p:spPr bwMode="auto">
          <a:xfrm>
            <a:off x="6000750" y="1870164"/>
            <a:ext cx="95250" cy="95250"/>
          </a:xfrm>
          <a:prstGeom prst="rect">
            <a:avLst/>
          </a:prstGeom>
          <a:noFill/>
          <a:ln w="9525">
            <a:noFill/>
            <a:miter lim="800000"/>
            <a:headEnd/>
            <a:tailEnd/>
          </a:ln>
        </p:spPr>
      </p:pic>
      <p:sp>
        <p:nvSpPr>
          <p:cNvPr id="308" name="TextBox 29"/>
          <p:cNvSpPr txBox="1"/>
          <p:nvPr/>
        </p:nvSpPr>
        <p:spPr>
          <a:xfrm>
            <a:off x="3450409" y="2040037"/>
            <a:ext cx="2730500" cy="415498"/>
          </a:xfrm>
          <a:prstGeom prst="rect">
            <a:avLst/>
          </a:prstGeom>
          <a:noFill/>
        </p:spPr>
        <p:txBody>
          <a:bodyPr wrap="square" rtlCol="0">
            <a:spAutoFit/>
          </a:bodyPr>
          <a:lstStyle/>
          <a:p>
            <a:r>
              <a:rPr lang="en-US" sz="1050" dirty="0">
                <a:solidFill>
                  <a:schemeClr val="tx1">
                    <a:lumMod val="75000"/>
                    <a:lumOff val="25000"/>
                  </a:schemeClr>
                </a:solidFill>
                <a:latin typeface="Segoe UI" pitchFamily="34" charset="0"/>
                <a:cs typeface="Segoe UI" pitchFamily="34" charset="0"/>
              </a:rPr>
              <a:t>Would you like to share any other workspaces with </a:t>
            </a:r>
            <a:r>
              <a:rPr lang="en-US" sz="1050" b="1" dirty="0">
                <a:solidFill>
                  <a:schemeClr val="tx1">
                    <a:lumMod val="75000"/>
                    <a:lumOff val="25000"/>
                  </a:schemeClr>
                </a:solidFill>
                <a:latin typeface="Segoe UI" pitchFamily="34" charset="0"/>
                <a:cs typeface="Segoe UI" pitchFamily="34" charset="0"/>
              </a:rPr>
              <a:t>Mia</a:t>
            </a:r>
            <a:r>
              <a:rPr lang="en-US" sz="1050" dirty="0">
                <a:solidFill>
                  <a:schemeClr val="tx1">
                    <a:lumMod val="75000"/>
                    <a:lumOff val="25000"/>
                  </a:schemeClr>
                </a:solidFill>
                <a:latin typeface="Segoe UI" pitchFamily="34" charset="0"/>
                <a:cs typeface="Segoe UI" pitchFamily="34" charset="0"/>
              </a:rPr>
              <a:t>?</a:t>
            </a:r>
          </a:p>
        </p:txBody>
      </p:sp>
      <p:grpSp>
        <p:nvGrpSpPr>
          <p:cNvPr id="198" name="Group 244"/>
          <p:cNvGrpSpPr/>
          <p:nvPr/>
        </p:nvGrpSpPr>
        <p:grpSpPr>
          <a:xfrm>
            <a:off x="2997897" y="4457700"/>
            <a:ext cx="1389954" cy="184666"/>
            <a:chOff x="2997897" y="4457700"/>
            <a:chExt cx="1389954" cy="184666"/>
          </a:xfrm>
        </p:grpSpPr>
        <p:sp>
          <p:nvSpPr>
            <p:cNvPr id="303" name="Rectangle 18"/>
            <p:cNvSpPr>
              <a:spLocks noChangeArrowheads="1"/>
            </p:cNvSpPr>
            <p:nvPr/>
          </p:nvSpPr>
          <p:spPr bwMode="auto">
            <a:xfrm>
              <a:off x="2997897" y="4514849"/>
              <a:ext cx="78953" cy="76979"/>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311" name="TextBox 310"/>
            <p:cNvSpPr txBox="1"/>
            <p:nvPr/>
          </p:nvSpPr>
          <p:spPr>
            <a:xfrm>
              <a:off x="3041651" y="4457700"/>
              <a:ext cx="1346200" cy="184666"/>
            </a:xfrm>
            <a:prstGeom prst="rect">
              <a:avLst/>
            </a:prstGeom>
            <a:noFill/>
          </p:spPr>
          <p:txBody>
            <a:bodyPr wrap="square" rtlCol="0">
              <a:spAutoFit/>
            </a:bodyPr>
            <a:lstStyle/>
            <a:p>
              <a:r>
                <a:rPr lang="en-US" sz="600" dirty="0">
                  <a:solidFill>
                    <a:schemeClr val="tx1">
                      <a:lumMod val="50000"/>
                      <a:lumOff val="50000"/>
                    </a:schemeClr>
                  </a:solidFill>
                  <a:latin typeface="Segoe UI" pitchFamily="34" charset="0"/>
                  <a:cs typeface="Segoe UI" pitchFamily="34" charset="0"/>
                </a:rPr>
                <a:t>Do not ask me this again.</a:t>
              </a:r>
              <a:endParaRPr lang="en-US" sz="600" b="1" dirty="0">
                <a:solidFill>
                  <a:schemeClr val="accent1"/>
                </a:solidFill>
                <a:latin typeface="Segoe UI" pitchFamily="34" charset="0"/>
                <a:cs typeface="Segoe UI" pitchFamily="34" charset="0"/>
              </a:endParaRPr>
            </a:p>
          </p:txBody>
        </p:sp>
      </p:grpSp>
      <p:sp>
        <p:nvSpPr>
          <p:cNvPr id="314" name="TextBox 313"/>
          <p:cNvSpPr txBox="1"/>
          <p:nvPr/>
        </p:nvSpPr>
        <p:spPr>
          <a:xfrm>
            <a:off x="31877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Snohomish Hardware</a:t>
            </a:r>
          </a:p>
          <a:p>
            <a:endParaRPr lang="en-US" sz="800" b="1"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Fundraising</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Family Chores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Digital Photography</a:t>
            </a:r>
            <a:endParaRPr lang="en-US" sz="800" dirty="0">
              <a:solidFill>
                <a:schemeClr val="accent1"/>
              </a:solidFill>
              <a:latin typeface="Segoe UI" pitchFamily="34" charset="0"/>
              <a:cs typeface="Segoe UI" pitchFamily="34" charset="0"/>
            </a:endParaRPr>
          </a:p>
        </p:txBody>
      </p:sp>
      <p:sp>
        <p:nvSpPr>
          <p:cNvPr id="328" name="TextBox 29"/>
          <p:cNvSpPr txBox="1"/>
          <p:nvPr/>
        </p:nvSpPr>
        <p:spPr>
          <a:xfrm>
            <a:off x="2819400" y="1828800"/>
            <a:ext cx="2730500" cy="200055"/>
          </a:xfrm>
          <a:prstGeom prst="rect">
            <a:avLst/>
          </a:prstGeom>
          <a:noFill/>
        </p:spPr>
        <p:txBody>
          <a:bodyPr wrap="square" rtlCol="0">
            <a:spAutoFit/>
          </a:bodyPr>
          <a:lstStyle/>
          <a:p>
            <a:r>
              <a:rPr lang="en-US" sz="700" dirty="0">
                <a:solidFill>
                  <a:schemeClr val="bg1">
                    <a:lumMod val="50000"/>
                  </a:schemeClr>
                </a:solidFill>
                <a:latin typeface="Segoe UI" pitchFamily="34" charset="0"/>
                <a:cs typeface="Segoe UI" pitchFamily="34" charset="0"/>
              </a:rPr>
              <a:t>Office Live Workspace</a:t>
            </a:r>
          </a:p>
        </p:txBody>
      </p:sp>
      <p:pic>
        <p:nvPicPr>
          <p:cNvPr id="297" name="Picture 2" descr="Mia">
            <a:hlinkClick r:id="rId20"/>
          </p:cNvPr>
          <p:cNvPicPr>
            <a:picLocks noChangeAspect="1" noChangeArrowheads="1"/>
          </p:cNvPicPr>
          <p:nvPr/>
        </p:nvPicPr>
        <p:blipFill>
          <a:blip r:embed="rId21"/>
          <a:srcRect/>
          <a:stretch>
            <a:fillRect/>
          </a:stretch>
        </p:blipFill>
        <p:spPr bwMode="auto">
          <a:xfrm>
            <a:off x="2895601" y="2066164"/>
            <a:ext cx="552994" cy="524636"/>
          </a:xfrm>
          <a:prstGeom prst="rect">
            <a:avLst/>
          </a:prstGeom>
          <a:noFill/>
        </p:spPr>
      </p:pic>
      <p:sp>
        <p:nvSpPr>
          <p:cNvPr id="230" name="TextBox 229"/>
          <p:cNvSpPr txBox="1"/>
          <p:nvPr/>
        </p:nvSpPr>
        <p:spPr>
          <a:xfrm>
            <a:off x="46482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CRC 2008</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Raising a family</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House Recipes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 #2</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Real Estate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 Funding Methods</a:t>
            </a:r>
            <a:endParaRPr lang="en-US" sz="800" dirty="0">
              <a:solidFill>
                <a:schemeClr val="accent1"/>
              </a:solidFill>
              <a:latin typeface="Segoe UI" pitchFamily="34" charset="0"/>
              <a:cs typeface="Segoe UI" pitchFamily="34" charset="0"/>
            </a:endParaRPr>
          </a:p>
        </p:txBody>
      </p:sp>
      <p:sp>
        <p:nvSpPr>
          <p:cNvPr id="233" name="Rectangle 18"/>
          <p:cNvSpPr>
            <a:spLocks noChangeArrowheads="1"/>
          </p:cNvSpPr>
          <p:nvPr/>
        </p:nvSpPr>
        <p:spPr bwMode="auto">
          <a:xfrm>
            <a:off x="3126743"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4" name="Rectangle 18"/>
          <p:cNvSpPr>
            <a:spLocks noChangeArrowheads="1"/>
          </p:cNvSpPr>
          <p:nvPr/>
        </p:nvSpPr>
        <p:spPr bwMode="auto">
          <a:xfrm>
            <a:off x="3126743"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5" name="Rectangle 18"/>
          <p:cNvSpPr>
            <a:spLocks noChangeArrowheads="1"/>
          </p:cNvSpPr>
          <p:nvPr/>
        </p:nvSpPr>
        <p:spPr bwMode="auto">
          <a:xfrm>
            <a:off x="3126743"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6" name="Rectangle 18"/>
          <p:cNvSpPr>
            <a:spLocks noChangeArrowheads="1"/>
          </p:cNvSpPr>
          <p:nvPr/>
        </p:nvSpPr>
        <p:spPr bwMode="auto">
          <a:xfrm>
            <a:off x="3126743"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7" name="Rectangle 18"/>
          <p:cNvSpPr>
            <a:spLocks noChangeArrowheads="1"/>
          </p:cNvSpPr>
          <p:nvPr/>
        </p:nvSpPr>
        <p:spPr bwMode="auto">
          <a:xfrm>
            <a:off x="3126743"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8" name="Rectangle 18"/>
          <p:cNvSpPr>
            <a:spLocks noChangeArrowheads="1"/>
          </p:cNvSpPr>
          <p:nvPr/>
        </p:nvSpPr>
        <p:spPr bwMode="auto">
          <a:xfrm>
            <a:off x="3126743" y="394335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9" name="Rectangle 18"/>
          <p:cNvSpPr>
            <a:spLocks noChangeArrowheads="1"/>
          </p:cNvSpPr>
          <p:nvPr/>
        </p:nvSpPr>
        <p:spPr bwMode="auto">
          <a:xfrm>
            <a:off x="4572000"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0" name="Rectangle 18"/>
          <p:cNvSpPr>
            <a:spLocks noChangeArrowheads="1"/>
          </p:cNvSpPr>
          <p:nvPr/>
        </p:nvSpPr>
        <p:spPr bwMode="auto">
          <a:xfrm>
            <a:off x="4572000"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1" name="Rectangle 18"/>
          <p:cNvSpPr>
            <a:spLocks noChangeArrowheads="1"/>
          </p:cNvSpPr>
          <p:nvPr/>
        </p:nvSpPr>
        <p:spPr bwMode="auto">
          <a:xfrm>
            <a:off x="4572000"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2" name="Rectangle 18"/>
          <p:cNvSpPr>
            <a:spLocks noChangeArrowheads="1"/>
          </p:cNvSpPr>
          <p:nvPr/>
        </p:nvSpPr>
        <p:spPr bwMode="auto">
          <a:xfrm>
            <a:off x="4572000"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3" name="Rectangle 18"/>
          <p:cNvSpPr>
            <a:spLocks noChangeArrowheads="1"/>
          </p:cNvSpPr>
          <p:nvPr/>
        </p:nvSpPr>
        <p:spPr bwMode="auto">
          <a:xfrm>
            <a:off x="4572000"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grpSp>
        <p:nvGrpSpPr>
          <p:cNvPr id="199" name="Group 315"/>
          <p:cNvGrpSpPr/>
          <p:nvPr/>
        </p:nvGrpSpPr>
        <p:grpSpPr>
          <a:xfrm>
            <a:off x="4343400" y="4419600"/>
            <a:ext cx="781050" cy="200025"/>
            <a:chOff x="6210300" y="5838825"/>
            <a:chExt cx="1085850" cy="200025"/>
          </a:xfrm>
        </p:grpSpPr>
        <p:sp>
          <p:nvSpPr>
            <p:cNvPr id="247" name="Rectangle 246"/>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Give access</a:t>
              </a:r>
            </a:p>
          </p:txBody>
        </p:sp>
      </p:grpSp>
      <p:sp>
        <p:nvSpPr>
          <p:cNvPr id="249" name="Rectangle 18"/>
          <p:cNvSpPr>
            <a:spLocks noChangeArrowheads="1"/>
          </p:cNvSpPr>
          <p:nvPr/>
        </p:nvSpPr>
        <p:spPr bwMode="auto">
          <a:xfrm>
            <a:off x="4572000" y="39370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50" name="Rectangle 249">
            <a:hlinkClick r:id="" action="ppaction://hlinkshowjump?jump=nextslide"/>
          </p:cNvPr>
          <p:cNvSpPr/>
          <p:nvPr/>
        </p:nvSpPr>
        <p:spPr>
          <a:xfrm flipV="1">
            <a:off x="3086100" y="2927350"/>
            <a:ext cx="190500" cy="18179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250"/>
                                        </p:tgtEl>
                                        <p:attrNameLst>
                                          <p:attrName>style.visibility</p:attrName>
                                        </p:attrNameLst>
                                      </p:cBhvr>
                                      <p:to>
                                        <p:strVal val="visible"/>
                                      </p:to>
                                    </p:set>
                                    <p:animEffect transition="in" filter="fade">
                                      <p:cBhvr>
                                        <p:cTn id="7" dur="700"/>
                                        <p:tgtEl>
                                          <p:spTgt spid="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250"/>
            <a:ext cx="3520371" cy="227134"/>
            <a:chOff x="3050778" y="2762250"/>
            <a:chExt cx="3520371" cy="227134"/>
          </a:xfrm>
        </p:grpSpPr>
        <p:grpSp>
          <p:nvGrpSpPr>
            <p:cNvPr id="192" name="Group 454"/>
            <p:cNvGrpSpPr/>
            <p:nvPr/>
          </p:nvGrpSpPr>
          <p:grpSpPr>
            <a:xfrm>
              <a:off x="4767325" y="2762250"/>
              <a:ext cx="1451234" cy="215444"/>
              <a:chOff x="4767325" y="2762250"/>
              <a:chExt cx="1451234" cy="215444"/>
            </a:xfrm>
          </p:grpSpPr>
          <p:sp>
            <p:nvSpPr>
              <p:cNvPr id="228" name="Oval 227"/>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62250"/>
                <a:ext cx="1392559" cy="215444"/>
              </a:xfrm>
              <a:prstGeom prst="rect">
                <a:avLst/>
              </a:prstGeom>
            </p:spPr>
            <p:txBody>
              <a:bodyPr wrap="square">
                <a:spAutoFit/>
              </a:bodyPr>
              <a:lstStyle/>
              <a:p>
                <a:r>
                  <a:rPr lang="en-US" sz="800" b="0" u="sng" dirty="0">
                    <a:solidFill>
                      <a:srgbClr val="002060"/>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69098"/>
              <a:ext cx="1054100" cy="215444"/>
              <a:chOff x="3771900" y="2769098"/>
              <a:chExt cx="1054100" cy="215444"/>
            </a:xfrm>
          </p:grpSpPr>
          <p:sp>
            <p:nvSpPr>
              <p:cNvPr id="224" name="Rectangle 223"/>
              <p:cNvSpPr/>
              <p:nvPr/>
            </p:nvSpPr>
            <p:spPr>
              <a:xfrm>
                <a:off x="3860611" y="2769098"/>
                <a:ext cx="96538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25" name="Oval 224"/>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798999" cy="215444"/>
              <a:chOff x="5772150" y="2762706"/>
              <a:chExt cx="798999"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27035" y="2762706"/>
                <a:ext cx="744114" cy="215444"/>
              </a:xfrm>
              <a:prstGeom prst="rect">
                <a:avLst/>
              </a:prstGeom>
            </p:spPr>
            <p:txBody>
              <a:bodyPr wrap="none">
                <a:spAutoFit/>
              </a:bodyPr>
              <a:lstStyle/>
              <a:p>
                <a:r>
                  <a:rPr lang="en-US" sz="800" u="sng" dirty="0">
                    <a:solidFill>
                      <a:schemeClr val="tx2">
                        <a:lumMod val="75000"/>
                      </a:schemeClr>
                    </a:solidFill>
                    <a:latin typeface="Segoe UI" pitchFamily="34" charset="0"/>
                  </a:rPr>
                  <a:t>Jerry Roman</a:t>
                </a:r>
              </a:p>
            </p:txBody>
          </p:sp>
        </p:grpSp>
      </p:grpSp>
      <p:grpSp>
        <p:nvGrpSpPr>
          <p:cNvPr id="196" name="Group 229"/>
          <p:cNvGrpSpPr/>
          <p:nvPr/>
        </p:nvGrpSpPr>
        <p:grpSpPr>
          <a:xfrm>
            <a:off x="5681694" y="2762706"/>
            <a:ext cx="909606" cy="215444"/>
            <a:chOff x="6546850" y="2762706"/>
            <a:chExt cx="909606"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01735" y="2762706"/>
              <a:ext cx="854721" cy="215444"/>
            </a:xfrm>
            <a:prstGeom prst="rect">
              <a:avLst/>
            </a:prstGeom>
          </p:spPr>
          <p:txBody>
            <a:bodyPr wrap="none">
              <a:spAutoFit/>
            </a:bodyPr>
            <a:lstStyle/>
            <a:p>
              <a:r>
                <a:rPr lang="en-US" sz="800" u="sng" dirty="0">
                  <a:solidFill>
                    <a:schemeClr val="tx2">
                      <a:lumMod val="75000"/>
                    </a:schemeClr>
                  </a:solidFill>
                  <a:latin typeface="Segoe UI" pitchFamily="34" charset="0"/>
                </a:rPr>
                <a:t>Mia Willington</a:t>
              </a:r>
            </a:p>
          </p:txBody>
        </p:sp>
      </p:grpSp>
      <p:sp>
        <p:nvSpPr>
          <p:cNvPr id="295" name="Rectangle 294"/>
          <p:cNvSpPr/>
          <p:nvPr/>
        </p:nvSpPr>
        <p:spPr>
          <a:xfrm>
            <a:off x="79513" y="884583"/>
            <a:ext cx="8799443" cy="56388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7"/>
          <p:cNvSpPr/>
          <p:nvPr/>
        </p:nvSpPr>
        <p:spPr>
          <a:xfrm>
            <a:off x="2819400" y="1828800"/>
            <a:ext cx="3314700" cy="2895600"/>
          </a:xfrm>
          <a:prstGeom prst="rect">
            <a:avLst/>
          </a:prstGeom>
          <a:gradFill flip="none" rotWithShape="1">
            <a:gsLst>
              <a:gs pos="0">
                <a:schemeClr val="bg1"/>
              </a:gs>
              <a:gs pos="100000">
                <a:srgbClr val="EAEAEA"/>
              </a:gs>
            </a:gsLst>
            <a:lin ang="5400000" scaled="1"/>
            <a:tileRect/>
          </a:gradFill>
          <a:ln w="12700">
            <a:solidFill>
              <a:schemeClr val="bg1"/>
            </a:solidFill>
          </a:ln>
          <a:effectLst>
            <a:outerShdw blurRad="508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chemeClr val="bg1">
                    <a:lumMod val="85000"/>
                  </a:schemeClr>
                </a:solidFill>
              </a:ln>
            </a:endParaRPr>
          </a:p>
        </p:txBody>
      </p:sp>
      <p:grpSp>
        <p:nvGrpSpPr>
          <p:cNvPr id="197" name="Group 315"/>
          <p:cNvGrpSpPr/>
          <p:nvPr/>
        </p:nvGrpSpPr>
        <p:grpSpPr>
          <a:xfrm>
            <a:off x="5257800" y="4419600"/>
            <a:ext cx="781050" cy="200025"/>
            <a:chOff x="6210300" y="5838825"/>
            <a:chExt cx="1085850" cy="200025"/>
          </a:xfrm>
        </p:grpSpPr>
        <p:sp>
          <p:nvSpPr>
            <p:cNvPr id="325" name="Rectangle 324"/>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pic>
        <p:nvPicPr>
          <p:cNvPr id="305" name="Picture 304" descr="Close"/>
          <p:cNvPicPr/>
          <p:nvPr/>
        </p:nvPicPr>
        <p:blipFill>
          <a:blip r:embed="rId19"/>
          <a:srcRect/>
          <a:stretch>
            <a:fillRect/>
          </a:stretch>
        </p:blipFill>
        <p:spPr bwMode="auto">
          <a:xfrm>
            <a:off x="6000750" y="1870164"/>
            <a:ext cx="95250" cy="95250"/>
          </a:xfrm>
          <a:prstGeom prst="rect">
            <a:avLst/>
          </a:prstGeom>
          <a:noFill/>
          <a:ln w="9525">
            <a:noFill/>
            <a:miter lim="800000"/>
            <a:headEnd/>
            <a:tailEnd/>
          </a:ln>
        </p:spPr>
      </p:pic>
      <p:sp>
        <p:nvSpPr>
          <p:cNvPr id="308" name="TextBox 29"/>
          <p:cNvSpPr txBox="1"/>
          <p:nvPr/>
        </p:nvSpPr>
        <p:spPr>
          <a:xfrm>
            <a:off x="3450409" y="2040037"/>
            <a:ext cx="2730500" cy="415498"/>
          </a:xfrm>
          <a:prstGeom prst="rect">
            <a:avLst/>
          </a:prstGeom>
          <a:noFill/>
        </p:spPr>
        <p:txBody>
          <a:bodyPr wrap="square" rtlCol="0">
            <a:spAutoFit/>
          </a:bodyPr>
          <a:lstStyle/>
          <a:p>
            <a:r>
              <a:rPr lang="en-US" sz="1050" dirty="0">
                <a:solidFill>
                  <a:schemeClr val="tx1">
                    <a:lumMod val="75000"/>
                    <a:lumOff val="25000"/>
                  </a:schemeClr>
                </a:solidFill>
                <a:latin typeface="Segoe UI" pitchFamily="34" charset="0"/>
                <a:cs typeface="Segoe UI" pitchFamily="34" charset="0"/>
              </a:rPr>
              <a:t>Would you like to share any other workspaces with </a:t>
            </a:r>
            <a:r>
              <a:rPr lang="en-US" sz="1050" b="1" dirty="0">
                <a:solidFill>
                  <a:schemeClr val="tx1">
                    <a:lumMod val="75000"/>
                    <a:lumOff val="25000"/>
                  </a:schemeClr>
                </a:solidFill>
                <a:latin typeface="Segoe UI" pitchFamily="34" charset="0"/>
                <a:cs typeface="Segoe UI" pitchFamily="34" charset="0"/>
              </a:rPr>
              <a:t>Mia</a:t>
            </a:r>
            <a:r>
              <a:rPr lang="en-US" sz="1050" dirty="0">
                <a:solidFill>
                  <a:schemeClr val="tx1">
                    <a:lumMod val="75000"/>
                    <a:lumOff val="25000"/>
                  </a:schemeClr>
                </a:solidFill>
                <a:latin typeface="Segoe UI" pitchFamily="34" charset="0"/>
                <a:cs typeface="Segoe UI" pitchFamily="34" charset="0"/>
              </a:rPr>
              <a:t>?</a:t>
            </a:r>
          </a:p>
        </p:txBody>
      </p:sp>
      <p:grpSp>
        <p:nvGrpSpPr>
          <p:cNvPr id="198" name="Group 244"/>
          <p:cNvGrpSpPr/>
          <p:nvPr/>
        </p:nvGrpSpPr>
        <p:grpSpPr>
          <a:xfrm>
            <a:off x="2997897" y="4457700"/>
            <a:ext cx="1389954" cy="184666"/>
            <a:chOff x="2997897" y="4457700"/>
            <a:chExt cx="1389954" cy="184666"/>
          </a:xfrm>
        </p:grpSpPr>
        <p:sp>
          <p:nvSpPr>
            <p:cNvPr id="303" name="Rectangle 18"/>
            <p:cNvSpPr>
              <a:spLocks noChangeArrowheads="1"/>
            </p:cNvSpPr>
            <p:nvPr/>
          </p:nvSpPr>
          <p:spPr bwMode="auto">
            <a:xfrm>
              <a:off x="2997897" y="4514849"/>
              <a:ext cx="78953" cy="76979"/>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311" name="TextBox 310"/>
            <p:cNvSpPr txBox="1"/>
            <p:nvPr/>
          </p:nvSpPr>
          <p:spPr>
            <a:xfrm>
              <a:off x="3041651" y="4457700"/>
              <a:ext cx="1346200" cy="184666"/>
            </a:xfrm>
            <a:prstGeom prst="rect">
              <a:avLst/>
            </a:prstGeom>
            <a:noFill/>
          </p:spPr>
          <p:txBody>
            <a:bodyPr wrap="square" rtlCol="0">
              <a:spAutoFit/>
            </a:bodyPr>
            <a:lstStyle/>
            <a:p>
              <a:r>
                <a:rPr lang="en-US" sz="600" dirty="0">
                  <a:solidFill>
                    <a:schemeClr val="tx1">
                      <a:lumMod val="50000"/>
                      <a:lumOff val="50000"/>
                    </a:schemeClr>
                  </a:solidFill>
                  <a:latin typeface="Segoe UI" pitchFamily="34" charset="0"/>
                  <a:cs typeface="Segoe UI" pitchFamily="34" charset="0"/>
                </a:rPr>
                <a:t>Do not ask me this again.</a:t>
              </a:r>
              <a:endParaRPr lang="en-US" sz="600" b="1" dirty="0">
                <a:solidFill>
                  <a:schemeClr val="accent1"/>
                </a:solidFill>
                <a:latin typeface="Segoe UI" pitchFamily="34" charset="0"/>
                <a:cs typeface="Segoe UI" pitchFamily="34" charset="0"/>
              </a:endParaRPr>
            </a:p>
          </p:txBody>
        </p:sp>
      </p:grpSp>
      <p:sp>
        <p:nvSpPr>
          <p:cNvPr id="314" name="TextBox 313"/>
          <p:cNvSpPr txBox="1"/>
          <p:nvPr/>
        </p:nvSpPr>
        <p:spPr>
          <a:xfrm>
            <a:off x="31877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Snohomish Hardware</a:t>
            </a:r>
          </a:p>
          <a:p>
            <a:endParaRPr lang="en-US" sz="800" b="1"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Fundraising</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Family Chores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Digital Photography</a:t>
            </a:r>
            <a:endParaRPr lang="en-US" sz="800" dirty="0">
              <a:solidFill>
                <a:schemeClr val="accent1"/>
              </a:solidFill>
              <a:latin typeface="Segoe UI" pitchFamily="34" charset="0"/>
              <a:cs typeface="Segoe UI" pitchFamily="34" charset="0"/>
            </a:endParaRPr>
          </a:p>
        </p:txBody>
      </p:sp>
      <p:sp>
        <p:nvSpPr>
          <p:cNvPr id="328" name="TextBox 29"/>
          <p:cNvSpPr txBox="1"/>
          <p:nvPr/>
        </p:nvSpPr>
        <p:spPr>
          <a:xfrm>
            <a:off x="2819400" y="1828800"/>
            <a:ext cx="2730500" cy="200055"/>
          </a:xfrm>
          <a:prstGeom prst="rect">
            <a:avLst/>
          </a:prstGeom>
          <a:noFill/>
        </p:spPr>
        <p:txBody>
          <a:bodyPr wrap="square" rtlCol="0">
            <a:spAutoFit/>
          </a:bodyPr>
          <a:lstStyle/>
          <a:p>
            <a:r>
              <a:rPr lang="en-US" sz="700" dirty="0">
                <a:solidFill>
                  <a:schemeClr val="bg1">
                    <a:lumMod val="50000"/>
                  </a:schemeClr>
                </a:solidFill>
                <a:latin typeface="Segoe UI" pitchFamily="34" charset="0"/>
                <a:cs typeface="Segoe UI" pitchFamily="34" charset="0"/>
              </a:rPr>
              <a:t>Office Live Workspace</a:t>
            </a:r>
          </a:p>
        </p:txBody>
      </p:sp>
      <p:pic>
        <p:nvPicPr>
          <p:cNvPr id="297" name="Picture 2" descr="Mia">
            <a:hlinkClick r:id="rId20"/>
          </p:cNvPr>
          <p:cNvPicPr>
            <a:picLocks noChangeAspect="1" noChangeArrowheads="1"/>
          </p:cNvPicPr>
          <p:nvPr/>
        </p:nvPicPr>
        <p:blipFill>
          <a:blip r:embed="rId21"/>
          <a:srcRect/>
          <a:stretch>
            <a:fillRect/>
          </a:stretch>
        </p:blipFill>
        <p:spPr bwMode="auto">
          <a:xfrm>
            <a:off x="2895601" y="2066164"/>
            <a:ext cx="552994" cy="524636"/>
          </a:xfrm>
          <a:prstGeom prst="rect">
            <a:avLst/>
          </a:prstGeom>
          <a:noFill/>
        </p:spPr>
      </p:pic>
      <p:sp>
        <p:nvSpPr>
          <p:cNvPr id="230" name="TextBox 229"/>
          <p:cNvSpPr txBox="1"/>
          <p:nvPr/>
        </p:nvSpPr>
        <p:spPr>
          <a:xfrm>
            <a:off x="46482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CRC 2008</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Raising a family</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House Recipes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 #2</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Real Estate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 Funding Methods</a:t>
            </a:r>
            <a:endParaRPr lang="en-US" sz="800" dirty="0">
              <a:solidFill>
                <a:schemeClr val="accent1"/>
              </a:solidFill>
              <a:latin typeface="Segoe UI" pitchFamily="34" charset="0"/>
              <a:cs typeface="Segoe UI" pitchFamily="34" charset="0"/>
            </a:endParaRPr>
          </a:p>
        </p:txBody>
      </p:sp>
      <p:sp>
        <p:nvSpPr>
          <p:cNvPr id="233" name="Rectangle 18"/>
          <p:cNvSpPr>
            <a:spLocks noChangeArrowheads="1"/>
          </p:cNvSpPr>
          <p:nvPr/>
        </p:nvSpPr>
        <p:spPr bwMode="auto">
          <a:xfrm>
            <a:off x="3126743"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4" name="Rectangle 18"/>
          <p:cNvSpPr>
            <a:spLocks noChangeArrowheads="1"/>
          </p:cNvSpPr>
          <p:nvPr/>
        </p:nvSpPr>
        <p:spPr bwMode="auto">
          <a:xfrm>
            <a:off x="3126743"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5" name="Rectangle 18"/>
          <p:cNvSpPr>
            <a:spLocks noChangeArrowheads="1"/>
          </p:cNvSpPr>
          <p:nvPr/>
        </p:nvSpPr>
        <p:spPr bwMode="auto">
          <a:xfrm>
            <a:off x="3126743"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6" name="Rectangle 18"/>
          <p:cNvSpPr>
            <a:spLocks noChangeArrowheads="1"/>
          </p:cNvSpPr>
          <p:nvPr/>
        </p:nvSpPr>
        <p:spPr bwMode="auto">
          <a:xfrm>
            <a:off x="3126743"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7" name="Rectangle 18"/>
          <p:cNvSpPr>
            <a:spLocks noChangeArrowheads="1"/>
          </p:cNvSpPr>
          <p:nvPr/>
        </p:nvSpPr>
        <p:spPr bwMode="auto">
          <a:xfrm>
            <a:off x="3126743"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8" name="Rectangle 18"/>
          <p:cNvSpPr>
            <a:spLocks noChangeArrowheads="1"/>
          </p:cNvSpPr>
          <p:nvPr/>
        </p:nvSpPr>
        <p:spPr bwMode="auto">
          <a:xfrm>
            <a:off x="3126743" y="394335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9" name="Rectangle 18"/>
          <p:cNvSpPr>
            <a:spLocks noChangeArrowheads="1"/>
          </p:cNvSpPr>
          <p:nvPr/>
        </p:nvSpPr>
        <p:spPr bwMode="auto">
          <a:xfrm>
            <a:off x="4572000"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0" name="Rectangle 18"/>
          <p:cNvSpPr>
            <a:spLocks noChangeArrowheads="1"/>
          </p:cNvSpPr>
          <p:nvPr/>
        </p:nvSpPr>
        <p:spPr bwMode="auto">
          <a:xfrm>
            <a:off x="4572000"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1" name="Rectangle 18"/>
          <p:cNvSpPr>
            <a:spLocks noChangeArrowheads="1"/>
          </p:cNvSpPr>
          <p:nvPr/>
        </p:nvSpPr>
        <p:spPr bwMode="auto">
          <a:xfrm>
            <a:off x="4572000"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2" name="Rectangle 18"/>
          <p:cNvSpPr>
            <a:spLocks noChangeArrowheads="1"/>
          </p:cNvSpPr>
          <p:nvPr/>
        </p:nvSpPr>
        <p:spPr bwMode="auto">
          <a:xfrm>
            <a:off x="4572000"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3" name="Rectangle 18"/>
          <p:cNvSpPr>
            <a:spLocks noChangeArrowheads="1"/>
          </p:cNvSpPr>
          <p:nvPr/>
        </p:nvSpPr>
        <p:spPr bwMode="auto">
          <a:xfrm>
            <a:off x="4572000"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grpSp>
        <p:nvGrpSpPr>
          <p:cNvPr id="199" name="Group 315"/>
          <p:cNvGrpSpPr/>
          <p:nvPr/>
        </p:nvGrpSpPr>
        <p:grpSpPr>
          <a:xfrm>
            <a:off x="4343400" y="4419600"/>
            <a:ext cx="781050" cy="200025"/>
            <a:chOff x="6210300" y="5838825"/>
            <a:chExt cx="1085850" cy="200025"/>
          </a:xfrm>
        </p:grpSpPr>
        <p:sp>
          <p:nvSpPr>
            <p:cNvPr id="247" name="Rectangle 246"/>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Give access</a:t>
              </a:r>
            </a:p>
          </p:txBody>
        </p:sp>
      </p:grpSp>
      <p:sp>
        <p:nvSpPr>
          <p:cNvPr id="249" name="Rectangle 18"/>
          <p:cNvSpPr>
            <a:spLocks noChangeArrowheads="1"/>
          </p:cNvSpPr>
          <p:nvPr/>
        </p:nvSpPr>
        <p:spPr bwMode="auto">
          <a:xfrm>
            <a:off x="4572000" y="39370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50" name="Rectangle 249">
            <a:hlinkClick r:id="" action="ppaction://hlinkshowjump?jump=nextslide"/>
          </p:cNvPr>
          <p:cNvSpPr/>
          <p:nvPr/>
        </p:nvSpPr>
        <p:spPr>
          <a:xfrm flipV="1">
            <a:off x="4527550" y="2679700"/>
            <a:ext cx="190500" cy="18179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44" name="TextBox 243"/>
          <p:cNvSpPr txBox="1"/>
          <p:nvPr/>
        </p:nvSpPr>
        <p:spPr>
          <a:xfrm>
            <a:off x="3054350" y="291465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250"/>
                                        </p:tgtEl>
                                        <p:attrNameLst>
                                          <p:attrName>style.visibility</p:attrName>
                                        </p:attrNameLst>
                                      </p:cBhvr>
                                      <p:to>
                                        <p:strVal val="visible"/>
                                      </p:to>
                                    </p:set>
                                    <p:animEffect transition="in" filter="fade">
                                      <p:cBhvr>
                                        <p:cTn id="7" dur="700"/>
                                        <p:tgtEl>
                                          <p:spTgt spid="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0"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250"/>
            <a:ext cx="3520371" cy="227134"/>
            <a:chOff x="3050778" y="2762250"/>
            <a:chExt cx="3520371" cy="227134"/>
          </a:xfrm>
        </p:grpSpPr>
        <p:grpSp>
          <p:nvGrpSpPr>
            <p:cNvPr id="192" name="Group 454"/>
            <p:cNvGrpSpPr/>
            <p:nvPr/>
          </p:nvGrpSpPr>
          <p:grpSpPr>
            <a:xfrm>
              <a:off x="4767325" y="2762250"/>
              <a:ext cx="1451234" cy="215444"/>
              <a:chOff x="4767325" y="2762250"/>
              <a:chExt cx="1451234" cy="215444"/>
            </a:xfrm>
          </p:grpSpPr>
          <p:sp>
            <p:nvSpPr>
              <p:cNvPr id="228" name="Oval 227"/>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62250"/>
                <a:ext cx="1392559" cy="215444"/>
              </a:xfrm>
              <a:prstGeom prst="rect">
                <a:avLst/>
              </a:prstGeom>
            </p:spPr>
            <p:txBody>
              <a:bodyPr wrap="square">
                <a:spAutoFit/>
              </a:bodyPr>
              <a:lstStyle/>
              <a:p>
                <a:r>
                  <a:rPr lang="en-US" sz="800" b="0" u="sng" dirty="0">
                    <a:solidFill>
                      <a:srgbClr val="002060"/>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69098"/>
              <a:ext cx="1054100" cy="215444"/>
              <a:chOff x="3771900" y="2769098"/>
              <a:chExt cx="1054100" cy="215444"/>
            </a:xfrm>
          </p:grpSpPr>
          <p:sp>
            <p:nvSpPr>
              <p:cNvPr id="224" name="Rectangle 223"/>
              <p:cNvSpPr/>
              <p:nvPr/>
            </p:nvSpPr>
            <p:spPr>
              <a:xfrm>
                <a:off x="3860611" y="2769098"/>
                <a:ext cx="96538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25" name="Oval 224"/>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798999" cy="215444"/>
              <a:chOff x="5772150" y="2762706"/>
              <a:chExt cx="798999"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27035" y="2762706"/>
                <a:ext cx="744114" cy="215444"/>
              </a:xfrm>
              <a:prstGeom prst="rect">
                <a:avLst/>
              </a:prstGeom>
            </p:spPr>
            <p:txBody>
              <a:bodyPr wrap="none">
                <a:spAutoFit/>
              </a:bodyPr>
              <a:lstStyle/>
              <a:p>
                <a:r>
                  <a:rPr lang="en-US" sz="800" u="sng" dirty="0">
                    <a:solidFill>
                      <a:schemeClr val="tx2">
                        <a:lumMod val="75000"/>
                      </a:schemeClr>
                    </a:solidFill>
                    <a:latin typeface="Segoe UI" pitchFamily="34" charset="0"/>
                  </a:rPr>
                  <a:t>Jerry Roman</a:t>
                </a:r>
              </a:p>
            </p:txBody>
          </p:sp>
        </p:grpSp>
      </p:grpSp>
      <p:grpSp>
        <p:nvGrpSpPr>
          <p:cNvPr id="196" name="Group 229"/>
          <p:cNvGrpSpPr/>
          <p:nvPr/>
        </p:nvGrpSpPr>
        <p:grpSpPr>
          <a:xfrm>
            <a:off x="5681694" y="2762706"/>
            <a:ext cx="909606" cy="215444"/>
            <a:chOff x="6546850" y="2762706"/>
            <a:chExt cx="909606"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01735" y="2762706"/>
              <a:ext cx="854721" cy="215444"/>
            </a:xfrm>
            <a:prstGeom prst="rect">
              <a:avLst/>
            </a:prstGeom>
          </p:spPr>
          <p:txBody>
            <a:bodyPr wrap="none">
              <a:spAutoFit/>
            </a:bodyPr>
            <a:lstStyle/>
            <a:p>
              <a:r>
                <a:rPr lang="en-US" sz="800" u="sng" dirty="0">
                  <a:solidFill>
                    <a:schemeClr val="tx2">
                      <a:lumMod val="75000"/>
                    </a:schemeClr>
                  </a:solidFill>
                  <a:latin typeface="Segoe UI" pitchFamily="34" charset="0"/>
                </a:rPr>
                <a:t>Mia Willington</a:t>
              </a:r>
            </a:p>
          </p:txBody>
        </p:sp>
      </p:grpSp>
      <p:sp>
        <p:nvSpPr>
          <p:cNvPr id="295" name="Rectangle 294"/>
          <p:cNvSpPr/>
          <p:nvPr/>
        </p:nvSpPr>
        <p:spPr>
          <a:xfrm>
            <a:off x="79513" y="884583"/>
            <a:ext cx="8799443" cy="56388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7"/>
          <p:cNvSpPr/>
          <p:nvPr/>
        </p:nvSpPr>
        <p:spPr>
          <a:xfrm>
            <a:off x="2819400" y="1828800"/>
            <a:ext cx="3314700" cy="2895600"/>
          </a:xfrm>
          <a:prstGeom prst="rect">
            <a:avLst/>
          </a:prstGeom>
          <a:gradFill flip="none" rotWithShape="1">
            <a:gsLst>
              <a:gs pos="0">
                <a:schemeClr val="bg1"/>
              </a:gs>
              <a:gs pos="100000">
                <a:srgbClr val="EAEAEA"/>
              </a:gs>
            </a:gsLst>
            <a:lin ang="5400000" scaled="1"/>
            <a:tileRect/>
          </a:gradFill>
          <a:ln w="12700">
            <a:solidFill>
              <a:schemeClr val="bg1"/>
            </a:solidFill>
          </a:ln>
          <a:effectLst>
            <a:outerShdw blurRad="508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chemeClr val="bg1">
                    <a:lumMod val="85000"/>
                  </a:schemeClr>
                </a:solidFill>
              </a:ln>
            </a:endParaRPr>
          </a:p>
        </p:txBody>
      </p:sp>
      <p:grpSp>
        <p:nvGrpSpPr>
          <p:cNvPr id="197" name="Group 315"/>
          <p:cNvGrpSpPr/>
          <p:nvPr/>
        </p:nvGrpSpPr>
        <p:grpSpPr>
          <a:xfrm>
            <a:off x="5257800" y="4419600"/>
            <a:ext cx="781050" cy="200025"/>
            <a:chOff x="6210300" y="5838825"/>
            <a:chExt cx="1085850" cy="200025"/>
          </a:xfrm>
        </p:grpSpPr>
        <p:sp>
          <p:nvSpPr>
            <p:cNvPr id="325" name="Rectangle 324"/>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pic>
        <p:nvPicPr>
          <p:cNvPr id="305" name="Picture 304" descr="Close"/>
          <p:cNvPicPr/>
          <p:nvPr/>
        </p:nvPicPr>
        <p:blipFill>
          <a:blip r:embed="rId19"/>
          <a:srcRect/>
          <a:stretch>
            <a:fillRect/>
          </a:stretch>
        </p:blipFill>
        <p:spPr bwMode="auto">
          <a:xfrm>
            <a:off x="6000750" y="1870164"/>
            <a:ext cx="95250" cy="95250"/>
          </a:xfrm>
          <a:prstGeom prst="rect">
            <a:avLst/>
          </a:prstGeom>
          <a:noFill/>
          <a:ln w="9525">
            <a:noFill/>
            <a:miter lim="800000"/>
            <a:headEnd/>
            <a:tailEnd/>
          </a:ln>
        </p:spPr>
      </p:pic>
      <p:sp>
        <p:nvSpPr>
          <p:cNvPr id="308" name="TextBox 29"/>
          <p:cNvSpPr txBox="1"/>
          <p:nvPr/>
        </p:nvSpPr>
        <p:spPr>
          <a:xfrm>
            <a:off x="3450409" y="2040037"/>
            <a:ext cx="2730500" cy="415498"/>
          </a:xfrm>
          <a:prstGeom prst="rect">
            <a:avLst/>
          </a:prstGeom>
          <a:noFill/>
        </p:spPr>
        <p:txBody>
          <a:bodyPr wrap="square" rtlCol="0">
            <a:spAutoFit/>
          </a:bodyPr>
          <a:lstStyle/>
          <a:p>
            <a:r>
              <a:rPr lang="en-US" sz="1050" dirty="0">
                <a:solidFill>
                  <a:schemeClr val="tx1">
                    <a:lumMod val="75000"/>
                    <a:lumOff val="25000"/>
                  </a:schemeClr>
                </a:solidFill>
                <a:latin typeface="Segoe UI" pitchFamily="34" charset="0"/>
                <a:cs typeface="Segoe UI" pitchFamily="34" charset="0"/>
              </a:rPr>
              <a:t>Would you like to share any other workspaces with </a:t>
            </a:r>
            <a:r>
              <a:rPr lang="en-US" sz="1050" b="1" dirty="0">
                <a:solidFill>
                  <a:schemeClr val="tx1">
                    <a:lumMod val="75000"/>
                    <a:lumOff val="25000"/>
                  </a:schemeClr>
                </a:solidFill>
                <a:latin typeface="Segoe UI" pitchFamily="34" charset="0"/>
                <a:cs typeface="Segoe UI" pitchFamily="34" charset="0"/>
              </a:rPr>
              <a:t>Mia</a:t>
            </a:r>
            <a:r>
              <a:rPr lang="en-US" sz="1050" dirty="0">
                <a:solidFill>
                  <a:schemeClr val="tx1">
                    <a:lumMod val="75000"/>
                    <a:lumOff val="25000"/>
                  </a:schemeClr>
                </a:solidFill>
                <a:latin typeface="Segoe UI" pitchFamily="34" charset="0"/>
                <a:cs typeface="Segoe UI" pitchFamily="34" charset="0"/>
              </a:rPr>
              <a:t>?</a:t>
            </a:r>
          </a:p>
        </p:txBody>
      </p:sp>
      <p:grpSp>
        <p:nvGrpSpPr>
          <p:cNvPr id="198" name="Group 244"/>
          <p:cNvGrpSpPr/>
          <p:nvPr/>
        </p:nvGrpSpPr>
        <p:grpSpPr>
          <a:xfrm>
            <a:off x="2997897" y="4457700"/>
            <a:ext cx="1389954" cy="184666"/>
            <a:chOff x="2997897" y="4457700"/>
            <a:chExt cx="1389954" cy="184666"/>
          </a:xfrm>
        </p:grpSpPr>
        <p:sp>
          <p:nvSpPr>
            <p:cNvPr id="303" name="Rectangle 18"/>
            <p:cNvSpPr>
              <a:spLocks noChangeArrowheads="1"/>
            </p:cNvSpPr>
            <p:nvPr/>
          </p:nvSpPr>
          <p:spPr bwMode="auto">
            <a:xfrm>
              <a:off x="2997897" y="4514849"/>
              <a:ext cx="78953" cy="76979"/>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311" name="TextBox 310"/>
            <p:cNvSpPr txBox="1"/>
            <p:nvPr/>
          </p:nvSpPr>
          <p:spPr>
            <a:xfrm>
              <a:off x="3041651" y="4457700"/>
              <a:ext cx="1346200" cy="184666"/>
            </a:xfrm>
            <a:prstGeom prst="rect">
              <a:avLst/>
            </a:prstGeom>
            <a:noFill/>
          </p:spPr>
          <p:txBody>
            <a:bodyPr wrap="square" rtlCol="0">
              <a:spAutoFit/>
            </a:bodyPr>
            <a:lstStyle/>
            <a:p>
              <a:r>
                <a:rPr lang="en-US" sz="600" dirty="0">
                  <a:solidFill>
                    <a:schemeClr val="tx1">
                      <a:lumMod val="50000"/>
                      <a:lumOff val="50000"/>
                    </a:schemeClr>
                  </a:solidFill>
                  <a:latin typeface="Segoe UI" pitchFamily="34" charset="0"/>
                  <a:cs typeface="Segoe UI" pitchFamily="34" charset="0"/>
                </a:rPr>
                <a:t>Do not ask me this again.</a:t>
              </a:r>
              <a:endParaRPr lang="en-US" sz="600" b="1" dirty="0">
                <a:solidFill>
                  <a:schemeClr val="accent1"/>
                </a:solidFill>
                <a:latin typeface="Segoe UI" pitchFamily="34" charset="0"/>
                <a:cs typeface="Segoe UI" pitchFamily="34" charset="0"/>
              </a:endParaRPr>
            </a:p>
          </p:txBody>
        </p:sp>
      </p:grpSp>
      <p:sp>
        <p:nvSpPr>
          <p:cNvPr id="314" name="TextBox 313"/>
          <p:cNvSpPr txBox="1"/>
          <p:nvPr/>
        </p:nvSpPr>
        <p:spPr>
          <a:xfrm>
            <a:off x="31877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Snohomish Hardware</a:t>
            </a:r>
          </a:p>
          <a:p>
            <a:endParaRPr lang="en-US" sz="800" b="1"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Fundraising</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Family Chores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Digital Photography</a:t>
            </a:r>
            <a:endParaRPr lang="en-US" sz="800" dirty="0">
              <a:solidFill>
                <a:schemeClr val="accent1"/>
              </a:solidFill>
              <a:latin typeface="Segoe UI" pitchFamily="34" charset="0"/>
              <a:cs typeface="Segoe UI" pitchFamily="34" charset="0"/>
            </a:endParaRPr>
          </a:p>
        </p:txBody>
      </p:sp>
      <p:sp>
        <p:nvSpPr>
          <p:cNvPr id="328" name="TextBox 29"/>
          <p:cNvSpPr txBox="1"/>
          <p:nvPr/>
        </p:nvSpPr>
        <p:spPr>
          <a:xfrm>
            <a:off x="2819400" y="1828800"/>
            <a:ext cx="2730500" cy="200055"/>
          </a:xfrm>
          <a:prstGeom prst="rect">
            <a:avLst/>
          </a:prstGeom>
          <a:noFill/>
        </p:spPr>
        <p:txBody>
          <a:bodyPr wrap="square" rtlCol="0">
            <a:spAutoFit/>
          </a:bodyPr>
          <a:lstStyle/>
          <a:p>
            <a:r>
              <a:rPr lang="en-US" sz="700" dirty="0">
                <a:solidFill>
                  <a:schemeClr val="bg1">
                    <a:lumMod val="50000"/>
                  </a:schemeClr>
                </a:solidFill>
                <a:latin typeface="Segoe UI" pitchFamily="34" charset="0"/>
                <a:cs typeface="Segoe UI" pitchFamily="34" charset="0"/>
              </a:rPr>
              <a:t>Office Live Workspace</a:t>
            </a:r>
          </a:p>
        </p:txBody>
      </p:sp>
      <p:pic>
        <p:nvPicPr>
          <p:cNvPr id="297" name="Picture 2" descr="Mia">
            <a:hlinkClick r:id="rId20"/>
          </p:cNvPr>
          <p:cNvPicPr>
            <a:picLocks noChangeAspect="1" noChangeArrowheads="1"/>
          </p:cNvPicPr>
          <p:nvPr/>
        </p:nvPicPr>
        <p:blipFill>
          <a:blip r:embed="rId21"/>
          <a:srcRect/>
          <a:stretch>
            <a:fillRect/>
          </a:stretch>
        </p:blipFill>
        <p:spPr bwMode="auto">
          <a:xfrm>
            <a:off x="2895601" y="2066164"/>
            <a:ext cx="552994" cy="524636"/>
          </a:xfrm>
          <a:prstGeom prst="rect">
            <a:avLst/>
          </a:prstGeom>
          <a:noFill/>
        </p:spPr>
      </p:pic>
      <p:sp>
        <p:nvSpPr>
          <p:cNvPr id="230" name="TextBox 229"/>
          <p:cNvSpPr txBox="1"/>
          <p:nvPr/>
        </p:nvSpPr>
        <p:spPr>
          <a:xfrm>
            <a:off x="46482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CRC 2008</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Raising a family</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House Recipes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 #2</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Real Estate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 Funding Methods</a:t>
            </a:r>
            <a:endParaRPr lang="en-US" sz="800" dirty="0">
              <a:solidFill>
                <a:schemeClr val="accent1"/>
              </a:solidFill>
              <a:latin typeface="Segoe UI" pitchFamily="34" charset="0"/>
              <a:cs typeface="Segoe UI" pitchFamily="34" charset="0"/>
            </a:endParaRPr>
          </a:p>
        </p:txBody>
      </p:sp>
      <p:sp>
        <p:nvSpPr>
          <p:cNvPr id="233" name="Rectangle 18"/>
          <p:cNvSpPr>
            <a:spLocks noChangeArrowheads="1"/>
          </p:cNvSpPr>
          <p:nvPr/>
        </p:nvSpPr>
        <p:spPr bwMode="auto">
          <a:xfrm>
            <a:off x="3126743"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4" name="Rectangle 18"/>
          <p:cNvSpPr>
            <a:spLocks noChangeArrowheads="1"/>
          </p:cNvSpPr>
          <p:nvPr/>
        </p:nvSpPr>
        <p:spPr bwMode="auto">
          <a:xfrm>
            <a:off x="3126743"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5" name="Rectangle 18"/>
          <p:cNvSpPr>
            <a:spLocks noChangeArrowheads="1"/>
          </p:cNvSpPr>
          <p:nvPr/>
        </p:nvSpPr>
        <p:spPr bwMode="auto">
          <a:xfrm>
            <a:off x="3126743"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6" name="Rectangle 18"/>
          <p:cNvSpPr>
            <a:spLocks noChangeArrowheads="1"/>
          </p:cNvSpPr>
          <p:nvPr/>
        </p:nvSpPr>
        <p:spPr bwMode="auto">
          <a:xfrm>
            <a:off x="3126743"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7" name="Rectangle 18"/>
          <p:cNvSpPr>
            <a:spLocks noChangeArrowheads="1"/>
          </p:cNvSpPr>
          <p:nvPr/>
        </p:nvSpPr>
        <p:spPr bwMode="auto">
          <a:xfrm>
            <a:off x="3126743"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8" name="Rectangle 18"/>
          <p:cNvSpPr>
            <a:spLocks noChangeArrowheads="1"/>
          </p:cNvSpPr>
          <p:nvPr/>
        </p:nvSpPr>
        <p:spPr bwMode="auto">
          <a:xfrm>
            <a:off x="3126743" y="394335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9" name="Rectangle 18"/>
          <p:cNvSpPr>
            <a:spLocks noChangeArrowheads="1"/>
          </p:cNvSpPr>
          <p:nvPr/>
        </p:nvSpPr>
        <p:spPr bwMode="auto">
          <a:xfrm>
            <a:off x="4572000"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0" name="Rectangle 18"/>
          <p:cNvSpPr>
            <a:spLocks noChangeArrowheads="1"/>
          </p:cNvSpPr>
          <p:nvPr/>
        </p:nvSpPr>
        <p:spPr bwMode="auto">
          <a:xfrm>
            <a:off x="4572000"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1" name="Rectangle 18"/>
          <p:cNvSpPr>
            <a:spLocks noChangeArrowheads="1"/>
          </p:cNvSpPr>
          <p:nvPr/>
        </p:nvSpPr>
        <p:spPr bwMode="auto">
          <a:xfrm>
            <a:off x="4572000"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2" name="Rectangle 18"/>
          <p:cNvSpPr>
            <a:spLocks noChangeArrowheads="1"/>
          </p:cNvSpPr>
          <p:nvPr/>
        </p:nvSpPr>
        <p:spPr bwMode="auto">
          <a:xfrm>
            <a:off x="4572000"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3" name="Rectangle 18"/>
          <p:cNvSpPr>
            <a:spLocks noChangeArrowheads="1"/>
          </p:cNvSpPr>
          <p:nvPr/>
        </p:nvSpPr>
        <p:spPr bwMode="auto">
          <a:xfrm>
            <a:off x="4572000"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grpSp>
        <p:nvGrpSpPr>
          <p:cNvPr id="199" name="Group 315"/>
          <p:cNvGrpSpPr/>
          <p:nvPr/>
        </p:nvGrpSpPr>
        <p:grpSpPr>
          <a:xfrm>
            <a:off x="4343400" y="4419600"/>
            <a:ext cx="781050" cy="200025"/>
            <a:chOff x="6210300" y="5838825"/>
            <a:chExt cx="1085850" cy="200025"/>
          </a:xfrm>
        </p:grpSpPr>
        <p:sp>
          <p:nvSpPr>
            <p:cNvPr id="247" name="Rectangle 246"/>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Give access</a:t>
              </a:r>
            </a:p>
          </p:txBody>
        </p:sp>
      </p:grpSp>
      <p:sp>
        <p:nvSpPr>
          <p:cNvPr id="249" name="Rectangle 18"/>
          <p:cNvSpPr>
            <a:spLocks noChangeArrowheads="1"/>
          </p:cNvSpPr>
          <p:nvPr/>
        </p:nvSpPr>
        <p:spPr bwMode="auto">
          <a:xfrm>
            <a:off x="4572000" y="39370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4" name="TextBox 243"/>
          <p:cNvSpPr txBox="1"/>
          <p:nvPr/>
        </p:nvSpPr>
        <p:spPr>
          <a:xfrm>
            <a:off x="3054350" y="291465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45" name="Rectangle 244">
            <a:hlinkClick r:id="" action="ppaction://hlinkshowjump?jump=nextslide"/>
          </p:cNvPr>
          <p:cNvSpPr/>
          <p:nvPr/>
        </p:nvSpPr>
        <p:spPr>
          <a:xfrm flipV="1">
            <a:off x="4527550" y="3898900"/>
            <a:ext cx="190500" cy="18179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46" name="TextBox 245"/>
          <p:cNvSpPr txBox="1"/>
          <p:nvPr/>
        </p:nvSpPr>
        <p:spPr>
          <a:xfrm>
            <a:off x="4495800" y="266700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245"/>
                                        </p:tgtEl>
                                        <p:attrNameLst>
                                          <p:attrName>style.visibility</p:attrName>
                                        </p:attrNameLst>
                                      </p:cBhvr>
                                      <p:to>
                                        <p:strVal val="visible"/>
                                      </p:to>
                                    </p:set>
                                    <p:animEffect transition="in" filter="fade">
                                      <p:cBhvr>
                                        <p:cTn id="7" dur="7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u="sng" dirty="0">
                    <a:solidFill>
                      <a:srgbClr val="002060"/>
                    </a:solidFill>
                    <a:latin typeface="Segoe UI" pitchFamily="34" charset="0"/>
                  </a:rPr>
                  <a:t>Deanna Lee</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250"/>
            <a:ext cx="3520371" cy="227134"/>
            <a:chOff x="3050778" y="2762250"/>
            <a:chExt cx="3520371" cy="227134"/>
          </a:xfrm>
        </p:grpSpPr>
        <p:grpSp>
          <p:nvGrpSpPr>
            <p:cNvPr id="192" name="Group 454"/>
            <p:cNvGrpSpPr/>
            <p:nvPr/>
          </p:nvGrpSpPr>
          <p:grpSpPr>
            <a:xfrm>
              <a:off x="4767325" y="2762250"/>
              <a:ext cx="1451234" cy="215444"/>
              <a:chOff x="4767325" y="2762250"/>
              <a:chExt cx="1451234" cy="215444"/>
            </a:xfrm>
          </p:grpSpPr>
          <p:sp>
            <p:nvSpPr>
              <p:cNvPr id="228" name="Oval 227"/>
              <p:cNvSpPr/>
              <p:nvPr/>
            </p:nvSpPr>
            <p:spPr>
              <a:xfrm>
                <a:off x="4767325" y="2804440"/>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62250"/>
                <a:ext cx="1392559" cy="215444"/>
              </a:xfrm>
              <a:prstGeom prst="rect">
                <a:avLst/>
              </a:prstGeom>
            </p:spPr>
            <p:txBody>
              <a:bodyPr wrap="square">
                <a:spAutoFit/>
              </a:bodyPr>
              <a:lstStyle/>
              <a:p>
                <a:r>
                  <a:rPr lang="en-US" sz="800" b="0" u="sng" dirty="0">
                    <a:solidFill>
                      <a:srgbClr val="002060"/>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u="sng" dirty="0">
                    <a:solidFill>
                      <a:srgbClr val="002060"/>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69098"/>
              <a:ext cx="1054100" cy="215444"/>
              <a:chOff x="3771900" y="2769098"/>
              <a:chExt cx="1054100" cy="215444"/>
            </a:xfrm>
          </p:grpSpPr>
          <p:sp>
            <p:nvSpPr>
              <p:cNvPr id="224" name="Rectangle 223"/>
              <p:cNvSpPr/>
              <p:nvPr/>
            </p:nvSpPr>
            <p:spPr>
              <a:xfrm>
                <a:off x="3860611" y="2769098"/>
                <a:ext cx="965389" cy="215444"/>
              </a:xfrm>
              <a:prstGeom prst="rect">
                <a:avLst/>
              </a:prstGeom>
            </p:spPr>
            <p:txBody>
              <a:bodyPr wrap="square">
                <a:spAutoFit/>
              </a:bodyPr>
              <a:lstStyle/>
              <a:p>
                <a:r>
                  <a:rPr lang="en-US" sz="800" b="0" u="sng" dirty="0">
                    <a:solidFill>
                      <a:srgbClr val="002060"/>
                    </a:solidFill>
                    <a:latin typeface="Segoe UI" pitchFamily="34" charset="0"/>
                  </a:rPr>
                  <a:t>James D. Kramer </a:t>
                </a:r>
              </a:p>
            </p:txBody>
          </p:sp>
          <p:sp>
            <p:nvSpPr>
              <p:cNvPr id="225" name="Oval 224"/>
              <p:cNvSpPr/>
              <p:nvPr/>
            </p:nvSpPr>
            <p:spPr>
              <a:xfrm>
                <a:off x="3771900" y="2804440"/>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798999" cy="215444"/>
              <a:chOff x="5772150" y="2762706"/>
              <a:chExt cx="798999"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27035" y="2762706"/>
                <a:ext cx="744114" cy="215444"/>
              </a:xfrm>
              <a:prstGeom prst="rect">
                <a:avLst/>
              </a:prstGeom>
            </p:spPr>
            <p:txBody>
              <a:bodyPr wrap="none">
                <a:spAutoFit/>
              </a:bodyPr>
              <a:lstStyle/>
              <a:p>
                <a:r>
                  <a:rPr lang="en-US" sz="800" u="sng" dirty="0">
                    <a:solidFill>
                      <a:schemeClr val="tx2">
                        <a:lumMod val="75000"/>
                      </a:schemeClr>
                    </a:solidFill>
                    <a:latin typeface="Segoe UI" pitchFamily="34" charset="0"/>
                  </a:rPr>
                  <a:t>Jerry Roman</a:t>
                </a:r>
              </a:p>
            </p:txBody>
          </p:sp>
        </p:grpSp>
      </p:grpSp>
      <p:grpSp>
        <p:nvGrpSpPr>
          <p:cNvPr id="196" name="Group 229"/>
          <p:cNvGrpSpPr/>
          <p:nvPr/>
        </p:nvGrpSpPr>
        <p:grpSpPr>
          <a:xfrm>
            <a:off x="5681694" y="2762706"/>
            <a:ext cx="909606" cy="215444"/>
            <a:chOff x="6546850" y="2762706"/>
            <a:chExt cx="909606"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01735" y="2762706"/>
              <a:ext cx="854721" cy="215444"/>
            </a:xfrm>
            <a:prstGeom prst="rect">
              <a:avLst/>
            </a:prstGeom>
          </p:spPr>
          <p:txBody>
            <a:bodyPr wrap="none">
              <a:spAutoFit/>
            </a:bodyPr>
            <a:lstStyle/>
            <a:p>
              <a:r>
                <a:rPr lang="en-US" sz="800" u="sng" dirty="0">
                  <a:solidFill>
                    <a:schemeClr val="tx2">
                      <a:lumMod val="75000"/>
                    </a:schemeClr>
                  </a:solidFill>
                  <a:latin typeface="Segoe UI" pitchFamily="34" charset="0"/>
                </a:rPr>
                <a:t>Mia Willington</a:t>
              </a:r>
            </a:p>
          </p:txBody>
        </p:sp>
      </p:grpSp>
      <p:sp>
        <p:nvSpPr>
          <p:cNvPr id="295" name="Rectangle 294"/>
          <p:cNvSpPr/>
          <p:nvPr/>
        </p:nvSpPr>
        <p:spPr>
          <a:xfrm>
            <a:off x="79513" y="884583"/>
            <a:ext cx="8799443" cy="5638800"/>
          </a:xfrm>
          <a:prstGeom prst="rect">
            <a:avLst/>
          </a:prstGeom>
          <a:solidFill>
            <a:schemeClr val="tx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7"/>
          <p:cNvSpPr/>
          <p:nvPr/>
        </p:nvSpPr>
        <p:spPr>
          <a:xfrm>
            <a:off x="2819400" y="1828800"/>
            <a:ext cx="3314700" cy="2895600"/>
          </a:xfrm>
          <a:prstGeom prst="rect">
            <a:avLst/>
          </a:prstGeom>
          <a:gradFill flip="none" rotWithShape="1">
            <a:gsLst>
              <a:gs pos="0">
                <a:schemeClr val="bg1"/>
              </a:gs>
              <a:gs pos="100000">
                <a:srgbClr val="EAEAEA"/>
              </a:gs>
            </a:gsLst>
            <a:lin ang="5400000" scaled="1"/>
            <a:tileRect/>
          </a:gradFill>
          <a:ln w="12700">
            <a:solidFill>
              <a:schemeClr val="bg1"/>
            </a:solidFill>
          </a:ln>
          <a:effectLst>
            <a:outerShdw blurRad="508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chemeClr val="bg1">
                    <a:lumMod val="85000"/>
                  </a:schemeClr>
                </a:solidFill>
              </a:ln>
            </a:endParaRPr>
          </a:p>
        </p:txBody>
      </p:sp>
      <p:grpSp>
        <p:nvGrpSpPr>
          <p:cNvPr id="197" name="Group 315"/>
          <p:cNvGrpSpPr/>
          <p:nvPr/>
        </p:nvGrpSpPr>
        <p:grpSpPr>
          <a:xfrm>
            <a:off x="5257800" y="4419600"/>
            <a:ext cx="781050" cy="200025"/>
            <a:chOff x="6210300" y="5838825"/>
            <a:chExt cx="1085850" cy="200025"/>
          </a:xfrm>
        </p:grpSpPr>
        <p:sp>
          <p:nvSpPr>
            <p:cNvPr id="325" name="Rectangle 324"/>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ectangle 325"/>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pic>
        <p:nvPicPr>
          <p:cNvPr id="305" name="Picture 304" descr="Close"/>
          <p:cNvPicPr/>
          <p:nvPr/>
        </p:nvPicPr>
        <p:blipFill>
          <a:blip r:embed="rId19"/>
          <a:srcRect/>
          <a:stretch>
            <a:fillRect/>
          </a:stretch>
        </p:blipFill>
        <p:spPr bwMode="auto">
          <a:xfrm>
            <a:off x="6000750" y="1870164"/>
            <a:ext cx="95250" cy="95250"/>
          </a:xfrm>
          <a:prstGeom prst="rect">
            <a:avLst/>
          </a:prstGeom>
          <a:noFill/>
          <a:ln w="9525">
            <a:noFill/>
            <a:miter lim="800000"/>
            <a:headEnd/>
            <a:tailEnd/>
          </a:ln>
        </p:spPr>
      </p:pic>
      <p:sp>
        <p:nvSpPr>
          <p:cNvPr id="308" name="TextBox 29"/>
          <p:cNvSpPr txBox="1"/>
          <p:nvPr/>
        </p:nvSpPr>
        <p:spPr>
          <a:xfrm>
            <a:off x="3450409" y="2040037"/>
            <a:ext cx="2730500" cy="415498"/>
          </a:xfrm>
          <a:prstGeom prst="rect">
            <a:avLst/>
          </a:prstGeom>
          <a:noFill/>
        </p:spPr>
        <p:txBody>
          <a:bodyPr wrap="square" rtlCol="0">
            <a:spAutoFit/>
          </a:bodyPr>
          <a:lstStyle/>
          <a:p>
            <a:r>
              <a:rPr lang="en-US" sz="1050" dirty="0">
                <a:solidFill>
                  <a:schemeClr val="tx1">
                    <a:lumMod val="75000"/>
                    <a:lumOff val="25000"/>
                  </a:schemeClr>
                </a:solidFill>
                <a:latin typeface="Segoe UI" pitchFamily="34" charset="0"/>
                <a:cs typeface="Segoe UI" pitchFamily="34" charset="0"/>
              </a:rPr>
              <a:t>Would you like to share any other workspaces with </a:t>
            </a:r>
            <a:r>
              <a:rPr lang="en-US" sz="1050" b="1" dirty="0">
                <a:solidFill>
                  <a:schemeClr val="tx1">
                    <a:lumMod val="75000"/>
                    <a:lumOff val="25000"/>
                  </a:schemeClr>
                </a:solidFill>
                <a:latin typeface="Segoe UI" pitchFamily="34" charset="0"/>
                <a:cs typeface="Segoe UI" pitchFamily="34" charset="0"/>
              </a:rPr>
              <a:t>Mia</a:t>
            </a:r>
            <a:r>
              <a:rPr lang="en-US" sz="1050" dirty="0">
                <a:solidFill>
                  <a:schemeClr val="tx1">
                    <a:lumMod val="75000"/>
                    <a:lumOff val="25000"/>
                  </a:schemeClr>
                </a:solidFill>
                <a:latin typeface="Segoe UI" pitchFamily="34" charset="0"/>
                <a:cs typeface="Segoe UI" pitchFamily="34" charset="0"/>
              </a:rPr>
              <a:t>?</a:t>
            </a:r>
          </a:p>
        </p:txBody>
      </p:sp>
      <p:grpSp>
        <p:nvGrpSpPr>
          <p:cNvPr id="198" name="Group 244"/>
          <p:cNvGrpSpPr/>
          <p:nvPr/>
        </p:nvGrpSpPr>
        <p:grpSpPr>
          <a:xfrm>
            <a:off x="2997897" y="4457700"/>
            <a:ext cx="1389954" cy="184666"/>
            <a:chOff x="2997897" y="4457700"/>
            <a:chExt cx="1389954" cy="184666"/>
          </a:xfrm>
        </p:grpSpPr>
        <p:sp>
          <p:nvSpPr>
            <p:cNvPr id="303" name="Rectangle 18"/>
            <p:cNvSpPr>
              <a:spLocks noChangeArrowheads="1"/>
            </p:cNvSpPr>
            <p:nvPr/>
          </p:nvSpPr>
          <p:spPr bwMode="auto">
            <a:xfrm>
              <a:off x="2997897" y="4514849"/>
              <a:ext cx="78953" cy="76979"/>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311" name="TextBox 310"/>
            <p:cNvSpPr txBox="1"/>
            <p:nvPr/>
          </p:nvSpPr>
          <p:spPr>
            <a:xfrm>
              <a:off x="3041651" y="4457700"/>
              <a:ext cx="1346200" cy="184666"/>
            </a:xfrm>
            <a:prstGeom prst="rect">
              <a:avLst/>
            </a:prstGeom>
            <a:noFill/>
          </p:spPr>
          <p:txBody>
            <a:bodyPr wrap="square" rtlCol="0">
              <a:spAutoFit/>
            </a:bodyPr>
            <a:lstStyle/>
            <a:p>
              <a:r>
                <a:rPr lang="en-US" sz="600" dirty="0">
                  <a:solidFill>
                    <a:schemeClr val="tx1">
                      <a:lumMod val="50000"/>
                      <a:lumOff val="50000"/>
                    </a:schemeClr>
                  </a:solidFill>
                  <a:latin typeface="Segoe UI" pitchFamily="34" charset="0"/>
                  <a:cs typeface="Segoe UI" pitchFamily="34" charset="0"/>
                </a:rPr>
                <a:t>Do not ask me this again.</a:t>
              </a:r>
              <a:endParaRPr lang="en-US" sz="600" b="1" dirty="0">
                <a:solidFill>
                  <a:schemeClr val="accent1"/>
                </a:solidFill>
                <a:latin typeface="Segoe UI" pitchFamily="34" charset="0"/>
                <a:cs typeface="Segoe UI" pitchFamily="34" charset="0"/>
              </a:endParaRPr>
            </a:p>
          </p:txBody>
        </p:sp>
      </p:grpSp>
      <p:sp>
        <p:nvSpPr>
          <p:cNvPr id="314" name="TextBox 313"/>
          <p:cNvSpPr txBox="1"/>
          <p:nvPr/>
        </p:nvSpPr>
        <p:spPr>
          <a:xfrm>
            <a:off x="31877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Snohomish Hardware</a:t>
            </a:r>
          </a:p>
          <a:p>
            <a:endParaRPr lang="en-US" sz="800" b="1"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Fundraising</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Family Chores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Digital Photography</a:t>
            </a:r>
            <a:endParaRPr lang="en-US" sz="800" dirty="0">
              <a:solidFill>
                <a:schemeClr val="accent1"/>
              </a:solidFill>
              <a:latin typeface="Segoe UI" pitchFamily="34" charset="0"/>
              <a:cs typeface="Segoe UI" pitchFamily="34" charset="0"/>
            </a:endParaRPr>
          </a:p>
        </p:txBody>
      </p:sp>
      <p:sp>
        <p:nvSpPr>
          <p:cNvPr id="328" name="TextBox 29"/>
          <p:cNvSpPr txBox="1"/>
          <p:nvPr/>
        </p:nvSpPr>
        <p:spPr>
          <a:xfrm>
            <a:off x="2819400" y="1828800"/>
            <a:ext cx="2730500" cy="200055"/>
          </a:xfrm>
          <a:prstGeom prst="rect">
            <a:avLst/>
          </a:prstGeom>
          <a:noFill/>
        </p:spPr>
        <p:txBody>
          <a:bodyPr wrap="square" rtlCol="0">
            <a:spAutoFit/>
          </a:bodyPr>
          <a:lstStyle/>
          <a:p>
            <a:r>
              <a:rPr lang="en-US" sz="700" dirty="0">
                <a:solidFill>
                  <a:schemeClr val="bg1">
                    <a:lumMod val="50000"/>
                  </a:schemeClr>
                </a:solidFill>
                <a:latin typeface="Segoe UI" pitchFamily="34" charset="0"/>
                <a:cs typeface="Segoe UI" pitchFamily="34" charset="0"/>
              </a:rPr>
              <a:t>Office Live Workspace</a:t>
            </a:r>
          </a:p>
        </p:txBody>
      </p:sp>
      <p:pic>
        <p:nvPicPr>
          <p:cNvPr id="297" name="Picture 2" descr="Mia">
            <a:hlinkClick r:id="rId20"/>
          </p:cNvPr>
          <p:cNvPicPr>
            <a:picLocks noChangeAspect="1" noChangeArrowheads="1"/>
          </p:cNvPicPr>
          <p:nvPr/>
        </p:nvPicPr>
        <p:blipFill>
          <a:blip r:embed="rId21"/>
          <a:srcRect/>
          <a:stretch>
            <a:fillRect/>
          </a:stretch>
        </p:blipFill>
        <p:spPr bwMode="auto">
          <a:xfrm>
            <a:off x="2895601" y="2066164"/>
            <a:ext cx="552994" cy="524636"/>
          </a:xfrm>
          <a:prstGeom prst="rect">
            <a:avLst/>
          </a:prstGeom>
          <a:noFill/>
        </p:spPr>
      </p:pic>
      <p:sp>
        <p:nvSpPr>
          <p:cNvPr id="230" name="TextBox 229"/>
          <p:cNvSpPr txBox="1"/>
          <p:nvPr/>
        </p:nvSpPr>
        <p:spPr>
          <a:xfrm>
            <a:off x="4648200" y="2663964"/>
            <a:ext cx="1295400" cy="1446550"/>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rPr>
              <a:t>CRC 2008</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Raising a family</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House Recipes</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New Workspace Title #2</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Real Estate</a:t>
            </a:r>
          </a:p>
          <a:p>
            <a:endParaRPr lang="en-US" sz="800" dirty="0">
              <a:solidFill>
                <a:schemeClr val="tx1">
                  <a:lumMod val="50000"/>
                  <a:lumOff val="50000"/>
                </a:schemeClr>
              </a:solidFill>
              <a:latin typeface="Segoe UI" pitchFamily="34" charset="0"/>
              <a:cs typeface="Segoe UI" pitchFamily="34" charset="0"/>
            </a:endParaRPr>
          </a:p>
          <a:p>
            <a:r>
              <a:rPr lang="en-US" sz="800" dirty="0">
                <a:solidFill>
                  <a:schemeClr val="tx1">
                    <a:lumMod val="50000"/>
                    <a:lumOff val="50000"/>
                  </a:schemeClr>
                </a:solidFill>
                <a:latin typeface="Segoe UI" pitchFamily="34" charset="0"/>
                <a:cs typeface="Segoe UI" pitchFamily="34" charset="0"/>
              </a:rPr>
              <a:t>CRC Funding Methods</a:t>
            </a:r>
            <a:endParaRPr lang="en-US" sz="800" dirty="0">
              <a:solidFill>
                <a:schemeClr val="accent1"/>
              </a:solidFill>
              <a:latin typeface="Segoe UI" pitchFamily="34" charset="0"/>
              <a:cs typeface="Segoe UI" pitchFamily="34" charset="0"/>
            </a:endParaRPr>
          </a:p>
        </p:txBody>
      </p:sp>
      <p:sp>
        <p:nvSpPr>
          <p:cNvPr id="233" name="Rectangle 18"/>
          <p:cNvSpPr>
            <a:spLocks noChangeArrowheads="1"/>
          </p:cNvSpPr>
          <p:nvPr/>
        </p:nvSpPr>
        <p:spPr bwMode="auto">
          <a:xfrm>
            <a:off x="3126743"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4" name="Rectangle 18"/>
          <p:cNvSpPr>
            <a:spLocks noChangeArrowheads="1"/>
          </p:cNvSpPr>
          <p:nvPr/>
        </p:nvSpPr>
        <p:spPr bwMode="auto">
          <a:xfrm>
            <a:off x="3126743"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5" name="Rectangle 18"/>
          <p:cNvSpPr>
            <a:spLocks noChangeArrowheads="1"/>
          </p:cNvSpPr>
          <p:nvPr/>
        </p:nvSpPr>
        <p:spPr bwMode="auto">
          <a:xfrm>
            <a:off x="3126743"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6" name="Rectangle 18"/>
          <p:cNvSpPr>
            <a:spLocks noChangeArrowheads="1"/>
          </p:cNvSpPr>
          <p:nvPr/>
        </p:nvSpPr>
        <p:spPr bwMode="auto">
          <a:xfrm>
            <a:off x="3126743"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7" name="Rectangle 18"/>
          <p:cNvSpPr>
            <a:spLocks noChangeArrowheads="1"/>
          </p:cNvSpPr>
          <p:nvPr/>
        </p:nvSpPr>
        <p:spPr bwMode="auto">
          <a:xfrm>
            <a:off x="3126743"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8" name="Rectangle 18"/>
          <p:cNvSpPr>
            <a:spLocks noChangeArrowheads="1"/>
          </p:cNvSpPr>
          <p:nvPr/>
        </p:nvSpPr>
        <p:spPr bwMode="auto">
          <a:xfrm>
            <a:off x="3126743" y="394335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39" name="Rectangle 18"/>
          <p:cNvSpPr>
            <a:spLocks noChangeArrowheads="1"/>
          </p:cNvSpPr>
          <p:nvPr/>
        </p:nvSpPr>
        <p:spPr bwMode="auto">
          <a:xfrm>
            <a:off x="4572000" y="27178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0" name="Rectangle 18"/>
          <p:cNvSpPr>
            <a:spLocks noChangeArrowheads="1"/>
          </p:cNvSpPr>
          <p:nvPr/>
        </p:nvSpPr>
        <p:spPr bwMode="auto">
          <a:xfrm>
            <a:off x="4572000" y="296291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1" name="Rectangle 18"/>
          <p:cNvSpPr>
            <a:spLocks noChangeArrowheads="1"/>
          </p:cNvSpPr>
          <p:nvPr/>
        </p:nvSpPr>
        <p:spPr bwMode="auto">
          <a:xfrm>
            <a:off x="4572000" y="320802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2" name="Rectangle 18"/>
          <p:cNvSpPr>
            <a:spLocks noChangeArrowheads="1"/>
          </p:cNvSpPr>
          <p:nvPr/>
        </p:nvSpPr>
        <p:spPr bwMode="auto">
          <a:xfrm>
            <a:off x="4572000" y="345313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3" name="Rectangle 18"/>
          <p:cNvSpPr>
            <a:spLocks noChangeArrowheads="1"/>
          </p:cNvSpPr>
          <p:nvPr/>
        </p:nvSpPr>
        <p:spPr bwMode="auto">
          <a:xfrm>
            <a:off x="4572000" y="369824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grpSp>
        <p:nvGrpSpPr>
          <p:cNvPr id="199" name="Group 315"/>
          <p:cNvGrpSpPr/>
          <p:nvPr/>
        </p:nvGrpSpPr>
        <p:grpSpPr>
          <a:xfrm>
            <a:off x="4343400" y="4419600"/>
            <a:ext cx="781050" cy="200025"/>
            <a:chOff x="6210300" y="5838825"/>
            <a:chExt cx="1085850" cy="200025"/>
          </a:xfrm>
        </p:grpSpPr>
        <p:sp>
          <p:nvSpPr>
            <p:cNvPr id="247" name="Rectangle 246"/>
            <p:cNvSpPr/>
            <p:nvPr/>
          </p:nvSpPr>
          <p:spPr>
            <a:xfrm>
              <a:off x="6210300" y="5838825"/>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8" name="Rectangle 247"/>
            <p:cNvSpPr/>
            <p:nvPr/>
          </p:nvSpPr>
          <p:spPr>
            <a:xfrm>
              <a:off x="6210300" y="5838825"/>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Give access</a:t>
              </a:r>
            </a:p>
          </p:txBody>
        </p:sp>
      </p:grpSp>
      <p:sp>
        <p:nvSpPr>
          <p:cNvPr id="249" name="Rectangle 18"/>
          <p:cNvSpPr>
            <a:spLocks noChangeArrowheads="1"/>
          </p:cNvSpPr>
          <p:nvPr/>
        </p:nvSpPr>
        <p:spPr bwMode="auto">
          <a:xfrm>
            <a:off x="4572000" y="3937000"/>
            <a:ext cx="108857" cy="106136"/>
          </a:xfrm>
          <a:prstGeom prst="rect">
            <a:avLst/>
          </a:prstGeom>
          <a:solidFill>
            <a:schemeClr val="bg1"/>
          </a:solidFill>
          <a:ln w="12700">
            <a:solidFill>
              <a:schemeClr val="bg1">
                <a:lumMod val="75000"/>
              </a:schemeClr>
            </a:solidFill>
            <a:miter lim="800000"/>
            <a:headEnd/>
            <a:tailEnd/>
          </a:ln>
          <a:effectLst/>
        </p:spPr>
        <p:txBody>
          <a:bodyPr vert="horz" wrap="none" lIns="27432" tIns="45720" rIns="0" bIns="45720" numCol="1" anchor="ctr" anchorCtr="0" compatLnSpc="1">
            <a:prstTxWarp prst="textNoShape">
              <a:avLst/>
            </a:prstTxWarp>
          </a:bodyPr>
          <a:lstStyle/>
          <a:p>
            <a:endParaRPr lang="en-US" sz="800" dirty="0">
              <a:latin typeface="Segoe UI" pitchFamily="34" charset="0"/>
              <a:cs typeface="Segoe UI" pitchFamily="34" charset="0"/>
            </a:endParaRPr>
          </a:p>
        </p:txBody>
      </p:sp>
      <p:sp>
        <p:nvSpPr>
          <p:cNvPr id="244" name="TextBox 243"/>
          <p:cNvSpPr txBox="1"/>
          <p:nvPr/>
        </p:nvSpPr>
        <p:spPr>
          <a:xfrm>
            <a:off x="3054350" y="291465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45" name="Rectangle 244">
            <a:hlinkClick r:id="" action="ppaction://hlinkshowjump?jump=nextslide"/>
          </p:cNvPr>
          <p:cNvSpPr/>
          <p:nvPr/>
        </p:nvSpPr>
        <p:spPr>
          <a:xfrm flipV="1">
            <a:off x="4286250" y="4381498"/>
            <a:ext cx="882650" cy="27305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46" name="TextBox 245"/>
          <p:cNvSpPr txBox="1"/>
          <p:nvPr/>
        </p:nvSpPr>
        <p:spPr>
          <a:xfrm>
            <a:off x="4495800" y="388620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
        <p:nvSpPr>
          <p:cNvPr id="250" name="TextBox 249"/>
          <p:cNvSpPr txBox="1"/>
          <p:nvPr/>
        </p:nvSpPr>
        <p:spPr>
          <a:xfrm>
            <a:off x="4495800" y="2667000"/>
            <a:ext cx="228600" cy="215444"/>
          </a:xfrm>
          <a:prstGeom prst="rect">
            <a:avLst/>
          </a:prstGeom>
          <a:noFill/>
        </p:spPr>
        <p:txBody>
          <a:bodyPr wrap="square" rtlCol="0">
            <a:spAutoFit/>
          </a:bodyPr>
          <a:lstStyle/>
          <a:p>
            <a:r>
              <a:rPr lang="en-US" sz="800" dirty="0">
                <a:solidFill>
                  <a:schemeClr val="tx1">
                    <a:lumMod val="50000"/>
                    <a:lumOff val="50000"/>
                  </a:schemeClr>
                </a:solidFill>
                <a:latin typeface="Segoe UI" pitchFamily="34" charset="0"/>
                <a:cs typeface="Segoe UI" pitchFamily="34" charset="0"/>
                <a:sym typeface="Wingdings"/>
              </a:rPr>
              <a:t></a:t>
            </a:r>
            <a:endParaRPr lang="en-US" sz="800" dirty="0">
              <a:solidFill>
                <a:schemeClr val="accent1"/>
              </a:solidFill>
              <a:latin typeface="Segoe UI" pitchFamily="34" charset="0"/>
              <a:cs typeface="Segoe U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245"/>
                                        </p:tgtEl>
                                        <p:attrNameLst>
                                          <p:attrName>style.visibility</p:attrName>
                                        </p:attrNameLst>
                                      </p:cBhvr>
                                      <p:to>
                                        <p:strVal val="visible"/>
                                      </p:to>
                                    </p:set>
                                    <p:animEffect transition="in" filter="fade">
                                      <p:cBhvr>
                                        <p:cTn id="7" dur="700"/>
                                        <p:tgtEl>
                                          <p:spTgt spid="2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Title 257"/>
          <p:cNvSpPr>
            <a:spLocks noGrp="1"/>
          </p:cNvSpPr>
          <p:nvPr>
            <p:ph type="title"/>
          </p:nvPr>
        </p:nvSpPr>
        <p:spPr/>
        <p:txBody>
          <a:bodyPr/>
          <a:lstStyle/>
          <a:p>
            <a:endParaRPr lang="en-US" dirty="0"/>
          </a:p>
        </p:txBody>
      </p:sp>
      <p:sp>
        <p:nvSpPr>
          <p:cNvPr id="105" name="Rectangle 104"/>
          <p:cNvSpPr/>
          <p:nvPr/>
        </p:nvSpPr>
        <p:spPr>
          <a:xfrm>
            <a:off x="1828800" y="1685192"/>
            <a:ext cx="5478780" cy="4876800"/>
          </a:xfrm>
          <a:prstGeom prst="rect">
            <a:avLst/>
          </a:prstGeom>
          <a:gradFill>
            <a:gsLst>
              <a:gs pos="64999">
                <a:schemeClr val="bg1"/>
              </a:gs>
              <a:gs pos="100000">
                <a:srgbClr val="00B0F0">
                  <a:alpha val="11000"/>
                </a:srgbClr>
              </a:gs>
            </a:gsLst>
            <a:lin ang="5400000" scaled="0"/>
          </a:gradFill>
          <a:ln>
            <a:solidFill>
              <a:schemeClr val="accent5">
                <a:lumMod val="7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6" name="Rectangle 105"/>
          <p:cNvSpPr/>
          <p:nvPr/>
        </p:nvSpPr>
        <p:spPr>
          <a:xfrm>
            <a:off x="1836420" y="1730912"/>
            <a:ext cx="5463540" cy="4800600"/>
          </a:xfrm>
          <a:prstGeom prst="rect">
            <a:avLst/>
          </a:prstGeom>
          <a:solidFill>
            <a:schemeClr val="bg1">
              <a:alpha val="4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1838326" y="1685192"/>
            <a:ext cx="5468082" cy="4636893"/>
          </a:xfrm>
          <a:prstGeom prst="rect">
            <a:avLst/>
          </a:prstGeom>
          <a:blipFill dpi="0" rotWithShape="1">
            <a:blip r:embed="rId2">
              <a:alphaModFix amt="65000"/>
            </a:blip>
            <a:srcRect/>
            <a:tile tx="0" ty="0" sx="85000" sy="85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2" name="Group 202"/>
          <p:cNvGrpSpPr/>
          <p:nvPr/>
        </p:nvGrpSpPr>
        <p:grpSpPr>
          <a:xfrm>
            <a:off x="1905000" y="1704242"/>
            <a:ext cx="5005166" cy="763823"/>
            <a:chOff x="1905000" y="2186781"/>
            <a:chExt cx="5005166" cy="763823"/>
          </a:xfrm>
        </p:grpSpPr>
        <p:grpSp>
          <p:nvGrpSpPr>
            <p:cNvPr id="3" name="Group 199"/>
            <p:cNvGrpSpPr/>
            <p:nvPr/>
          </p:nvGrpSpPr>
          <p:grpSpPr>
            <a:xfrm>
              <a:off x="1905000" y="2220116"/>
              <a:ext cx="5005166" cy="730488"/>
              <a:chOff x="1905000" y="2220116"/>
              <a:chExt cx="5005166" cy="730488"/>
            </a:xfrm>
          </p:grpSpPr>
          <p:grpSp>
            <p:nvGrpSpPr>
              <p:cNvPr id="4" name="Group 455"/>
              <p:cNvGrpSpPr/>
              <p:nvPr/>
            </p:nvGrpSpPr>
            <p:grpSpPr>
              <a:xfrm>
                <a:off x="1908320" y="2355850"/>
                <a:ext cx="4953490" cy="594754"/>
                <a:chOff x="1945493" y="2302991"/>
                <a:chExt cx="4953490" cy="594754"/>
              </a:xfrm>
            </p:grpSpPr>
            <p:sp>
              <p:nvSpPr>
                <p:cNvPr id="264" name="Rectangle 263"/>
                <p:cNvSpPr/>
                <p:nvPr/>
              </p:nvSpPr>
              <p:spPr>
                <a:xfrm>
                  <a:off x="1945493" y="2561579"/>
                  <a:ext cx="4842657" cy="182879"/>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65" name="Rectangle 264"/>
                <p:cNvSpPr/>
                <p:nvPr/>
              </p:nvSpPr>
              <p:spPr>
                <a:xfrm>
                  <a:off x="1950284" y="2302991"/>
                  <a:ext cx="4837866" cy="241772"/>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400" kern="1200" dirty="0">
                    <a:solidFill>
                      <a:schemeClr val="bg1">
                        <a:lumMod val="75000"/>
                      </a:schemeClr>
                    </a:solidFill>
                    <a:latin typeface="+mn-lt"/>
                    <a:ea typeface="+mn-ea"/>
                    <a:cs typeface="+mn-cs"/>
                  </a:endParaRPr>
                </a:p>
              </p:txBody>
            </p:sp>
            <p:sp>
              <p:nvSpPr>
                <p:cNvPr id="266" name="Chevron 131"/>
                <p:cNvSpPr/>
                <p:nvPr/>
              </p:nvSpPr>
              <p:spPr>
                <a:xfrm rot="5400000">
                  <a:off x="6859081" y="2857843"/>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67" name="Chevron 266"/>
                <p:cNvSpPr/>
                <p:nvPr/>
              </p:nvSpPr>
              <p:spPr>
                <a:xfrm rot="5400000">
                  <a:off x="6859072" y="2830497"/>
                  <a:ext cx="29927" cy="49877"/>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5" name="Group 122"/>
              <p:cNvGrpSpPr/>
              <p:nvPr/>
            </p:nvGrpSpPr>
            <p:grpSpPr>
              <a:xfrm>
                <a:off x="6686550" y="2280197"/>
                <a:ext cx="223616" cy="186778"/>
                <a:chOff x="5880773" y="3996329"/>
                <a:chExt cx="223616" cy="186778"/>
              </a:xfrm>
            </p:grpSpPr>
            <p:sp>
              <p:nvSpPr>
                <p:cNvPr id="261" name="Snip Single Corner Rectangle 1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60" name="Rounded Rectangle 259"/>
              <p:cNvSpPr/>
              <p:nvPr/>
            </p:nvSpPr>
            <p:spPr>
              <a:xfrm>
                <a:off x="1905000" y="2220116"/>
                <a:ext cx="1066800" cy="104778"/>
              </a:xfrm>
              <a:prstGeom prst="roundRect">
                <a:avLst/>
              </a:prstGeom>
              <a:noFill/>
              <a:ln w="6350">
                <a:solidFill>
                  <a:schemeClr val="accent1">
                    <a:alpha val="63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6" name="Rectangle 255"/>
            <p:cNvSpPr/>
            <p:nvPr/>
          </p:nvSpPr>
          <p:spPr>
            <a:xfrm>
              <a:off x="1969295" y="2186781"/>
              <a:ext cx="1236236" cy="184666"/>
            </a:xfrm>
            <a:prstGeom prst="rect">
              <a:avLst/>
            </a:prstGeom>
          </p:spPr>
          <p:txBody>
            <a:bodyPr wrap="none">
              <a:spAutoFit/>
            </a:bodyPr>
            <a:lstStyle/>
            <a:p>
              <a:r>
                <a:rPr lang="en-US" sz="600" dirty="0">
                  <a:solidFill>
                    <a:srgbClr val="002060"/>
                  </a:solidFill>
                  <a:latin typeface="Segoe UI" pitchFamily="34" charset="0"/>
                </a:rPr>
                <a:t>Deanna</a:t>
              </a:r>
              <a:r>
                <a:rPr lang="en-US" sz="600" baseline="0" dirty="0">
                  <a:solidFill>
                    <a:srgbClr val="002060"/>
                  </a:solidFill>
                  <a:latin typeface="Segoe UI" pitchFamily="34" charset="0"/>
                </a:rPr>
                <a:t> Lee’s Workspaces     </a:t>
              </a:r>
              <a:r>
                <a:rPr lang="en-US" sz="600" baseline="0" dirty="0">
                  <a:solidFill>
                    <a:srgbClr val="002060"/>
                  </a:solidFill>
                  <a:latin typeface="Segoe UI" pitchFamily="34" charset="0"/>
                  <a:sym typeface="Wingdings"/>
                </a:rPr>
                <a:t></a:t>
              </a:r>
              <a:endParaRPr lang="en-US" sz="600" dirty="0">
                <a:solidFill>
                  <a:srgbClr val="002060"/>
                </a:solidFill>
              </a:endParaRPr>
            </a:p>
          </p:txBody>
        </p:sp>
        <p:sp>
          <p:nvSpPr>
            <p:cNvPr id="257" name="Rounded Rectangle 108"/>
            <p:cNvSpPr/>
            <p:nvPr/>
          </p:nvSpPr>
          <p:spPr>
            <a:xfrm>
              <a:off x="3029136" y="2220116"/>
              <a:ext cx="104773" cy="104778"/>
            </a:xfrm>
            <a:prstGeom prst="roundRect">
              <a:avLst/>
            </a:prstGeom>
            <a:noFill/>
            <a:ln w="6350">
              <a:solidFill>
                <a:schemeClr val="accent1">
                  <a:alpha val="6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Rectangle 117"/>
          <p:cNvSpPr/>
          <p:nvPr/>
        </p:nvSpPr>
        <p:spPr>
          <a:xfrm>
            <a:off x="1889760" y="2115881"/>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pic>
        <p:nvPicPr>
          <p:cNvPr id="1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30400" y="1747422"/>
            <a:ext cx="95739" cy="88900"/>
          </a:xfrm>
          <a:prstGeom prst="rect">
            <a:avLst/>
          </a:prstGeom>
          <a:noFill/>
          <a:ln w="9525">
            <a:noFill/>
            <a:miter lim="800000"/>
            <a:headEnd/>
            <a:tailEnd/>
          </a:ln>
          <a:effectLst/>
        </p:spPr>
      </p:pic>
      <p:grpSp>
        <p:nvGrpSpPr>
          <p:cNvPr id="6" name="Group 295"/>
          <p:cNvGrpSpPr/>
          <p:nvPr/>
        </p:nvGrpSpPr>
        <p:grpSpPr>
          <a:xfrm>
            <a:off x="8895706" y="0"/>
            <a:ext cx="248294" cy="6858000"/>
            <a:chOff x="8895706" y="0"/>
            <a:chExt cx="248294" cy="6858000"/>
          </a:xfrm>
        </p:grpSpPr>
        <p:pic>
          <p:nvPicPr>
            <p:cNvPr id="459" name="Picture 458"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461" name="Rectangle 46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2" name="Rectangle 46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466" name="Rounded Rectangle 46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7" name="Rounded Rectangle 46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8" name="Rounded Rectangle 46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4" name="Isosceles Triangle 46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5" name="Isosceles Triangle 46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21" name="Rectangle 220"/>
          <p:cNvSpPr/>
          <p:nvPr/>
        </p:nvSpPr>
        <p:spPr>
          <a:xfrm>
            <a:off x="2140935" y="1851621"/>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22"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1977818" y="1905325"/>
            <a:ext cx="196948" cy="182880"/>
          </a:xfrm>
          <a:prstGeom prst="rect">
            <a:avLst/>
          </a:prstGeom>
          <a:noFill/>
          <a:ln w="9525">
            <a:noFill/>
            <a:miter lim="800000"/>
            <a:headEnd/>
            <a:tailEnd/>
          </a:ln>
          <a:effectLst/>
        </p:spPr>
      </p:pic>
      <p:grpSp>
        <p:nvGrpSpPr>
          <p:cNvPr id="9" name="Group 215"/>
          <p:cNvGrpSpPr/>
          <p:nvPr/>
        </p:nvGrpSpPr>
        <p:grpSpPr>
          <a:xfrm>
            <a:off x="1809732" y="3143250"/>
            <a:ext cx="5497848" cy="4881277"/>
            <a:chOff x="1809732" y="2538422"/>
            <a:chExt cx="5497848" cy="4881277"/>
          </a:xfrm>
        </p:grpSpPr>
        <p:sp>
          <p:nvSpPr>
            <p:cNvPr id="251" name="Rectangle 250"/>
            <p:cNvSpPr/>
            <p:nvPr/>
          </p:nvSpPr>
          <p:spPr>
            <a:xfrm>
              <a:off x="1838326" y="2744162"/>
              <a:ext cx="5468082" cy="4057860"/>
            </a:xfrm>
            <a:prstGeom prst="rect">
              <a:avLst/>
            </a:prstGeom>
            <a:blipFill dpi="0" rotWithShape="1">
              <a:blip r:embed="rId2">
                <a:lum bright="46000" contrast="-37000"/>
              </a:blip>
              <a:srcRect/>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nvGrpSpPr>
            <p:cNvPr id="10" name="Group 520"/>
            <p:cNvGrpSpPr/>
            <p:nvPr/>
          </p:nvGrpSpPr>
          <p:grpSpPr>
            <a:xfrm>
              <a:off x="1838958" y="3807819"/>
              <a:ext cx="5217160" cy="814387"/>
              <a:chOff x="1791331" y="4243387"/>
              <a:chExt cx="5447669" cy="814387"/>
            </a:xfrm>
          </p:grpSpPr>
          <p:grpSp>
            <p:nvGrpSpPr>
              <p:cNvPr id="11" name="Group 498"/>
              <p:cNvGrpSpPr/>
              <p:nvPr/>
            </p:nvGrpSpPr>
            <p:grpSpPr>
              <a:xfrm>
                <a:off x="1791331" y="4243387"/>
                <a:ext cx="5447669" cy="814387"/>
                <a:chOff x="1791331" y="5638800"/>
                <a:chExt cx="5447669" cy="814387"/>
              </a:xfrm>
            </p:grpSpPr>
            <p:grpSp>
              <p:nvGrpSpPr>
                <p:cNvPr id="12" name="Group 500"/>
                <p:cNvGrpSpPr/>
                <p:nvPr/>
              </p:nvGrpSpPr>
              <p:grpSpPr>
                <a:xfrm>
                  <a:off x="1791331" y="5638800"/>
                  <a:ext cx="5066669" cy="814387"/>
                  <a:chOff x="1791331" y="5638800"/>
                  <a:chExt cx="5066669" cy="814387"/>
                </a:xfrm>
              </p:grpSpPr>
              <p:sp>
                <p:nvSpPr>
                  <p:cNvPr id="449" name="Freeform 448"/>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50" name="Picture 449" descr="thumb_tack_small.png"/>
                  <p:cNvPicPr>
                    <a:picLocks noChangeAspect="1"/>
                  </p:cNvPicPr>
                  <p:nvPr/>
                </p:nvPicPr>
                <p:blipFill>
                  <a:blip r:embed="rId5" cstate="print"/>
                  <a:stretch>
                    <a:fillRect/>
                  </a:stretch>
                </p:blipFill>
                <p:spPr>
                  <a:xfrm flipH="1">
                    <a:off x="1791331" y="5638800"/>
                    <a:ext cx="260427" cy="357187"/>
                  </a:xfrm>
                  <a:prstGeom prst="rect">
                    <a:avLst/>
                  </a:prstGeom>
                </p:spPr>
              </p:pic>
              <p:pic>
                <p:nvPicPr>
                  <p:cNvPr id="451" name="Picture 450"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13" name="Group 501"/>
                <p:cNvGrpSpPr/>
                <p:nvPr/>
              </p:nvGrpSpPr>
              <p:grpSpPr>
                <a:xfrm>
                  <a:off x="2026920" y="5722620"/>
                  <a:ext cx="5212080" cy="678179"/>
                  <a:chOff x="1935480" y="5989320"/>
                  <a:chExt cx="5212080" cy="678179"/>
                </a:xfrm>
              </p:grpSpPr>
              <p:pic>
                <p:nvPicPr>
                  <p:cNvPr id="43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4" name="Group 354"/>
                  <p:cNvGrpSpPr/>
                  <p:nvPr/>
                </p:nvGrpSpPr>
                <p:grpSpPr>
                  <a:xfrm>
                    <a:off x="2506980" y="5989320"/>
                    <a:ext cx="4640580" cy="678179"/>
                    <a:chOff x="2506980" y="5349240"/>
                    <a:chExt cx="4640580" cy="678179"/>
                  </a:xfrm>
                </p:grpSpPr>
                <p:sp>
                  <p:nvSpPr>
                    <p:cNvPr id="438" name="TextBox 43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Fundraise w_ </a:t>
                      </a:r>
                      <a:r>
                        <a:rPr lang="en-US" sz="800" dirty="0" err="1">
                          <a:solidFill>
                            <a:schemeClr val="tx1">
                              <a:lumMod val="95000"/>
                              <a:lumOff val="5000"/>
                            </a:schemeClr>
                          </a:solidFill>
                          <a:latin typeface="Anime Ace 2.0 BB" pitchFamily="2" charset="0"/>
                        </a:rPr>
                        <a:t>livespace</a:t>
                      </a:r>
                      <a:endParaRPr lang="en-US" sz="800" dirty="0">
                        <a:solidFill>
                          <a:schemeClr val="tx1">
                            <a:lumMod val="95000"/>
                            <a:lumOff val="5000"/>
                          </a:schemeClr>
                        </a:solidFill>
                        <a:latin typeface="Anime Ace 2.0 BB" pitchFamily="2" charset="0"/>
                      </a:endParaRPr>
                    </a:p>
                  </p:txBody>
                </p:sp>
                <p:grpSp>
                  <p:nvGrpSpPr>
                    <p:cNvPr id="15" name="Group 122"/>
                    <p:cNvGrpSpPr/>
                    <p:nvPr/>
                  </p:nvGrpSpPr>
                  <p:grpSpPr>
                    <a:xfrm>
                      <a:off x="6497224" y="5349240"/>
                      <a:ext cx="223616" cy="186778"/>
                      <a:chOff x="5842673" y="3935369"/>
                      <a:chExt cx="223616" cy="186778"/>
                    </a:xfrm>
                  </p:grpSpPr>
                  <p:sp>
                    <p:nvSpPr>
                      <p:cNvPr id="446" name="Snip Single Corner Rectangle 44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7" name="Rounded Rectangle 44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8" name="Curved Left Arrow 44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6" name="Group 197"/>
                    <p:cNvGrpSpPr/>
                    <p:nvPr/>
                  </p:nvGrpSpPr>
                  <p:grpSpPr>
                    <a:xfrm>
                      <a:off x="2508726" y="5611921"/>
                      <a:ext cx="1354613" cy="415498"/>
                      <a:chOff x="2645673" y="1897285"/>
                      <a:chExt cx="1066876" cy="435872"/>
                    </a:xfrm>
                  </p:grpSpPr>
                  <p:sp>
                    <p:nvSpPr>
                      <p:cNvPr id="444" name="TextBox 44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5" name="TextBox 444"/>
                      <p:cNvSpPr txBox="1"/>
                      <p:nvPr/>
                    </p:nvSpPr>
                    <p:spPr>
                      <a:xfrm>
                        <a:off x="2819715" y="1897285"/>
                        <a:ext cx="892834" cy="435872"/>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Fundraising, benefit, money raising, live, </a:t>
                        </a:r>
                        <a:r>
                          <a:rPr lang="en-US" sz="700" dirty="0" err="1">
                            <a:solidFill>
                              <a:schemeClr val="tx1">
                                <a:lumMod val="50000"/>
                                <a:lumOff val="50000"/>
                              </a:schemeClr>
                            </a:solidFill>
                            <a:latin typeface="Segoe UI" pitchFamily="34" charset="0"/>
                            <a:cs typeface="Segoe UI" pitchFamily="34" charset="0"/>
                          </a:rPr>
                          <a:t>LiveSpaces</a:t>
                        </a:r>
                        <a:r>
                          <a:rPr lang="en-US" sz="700" dirty="0">
                            <a:solidFill>
                              <a:schemeClr val="tx1">
                                <a:lumMod val="50000"/>
                                <a:lumOff val="50000"/>
                              </a:schemeClr>
                            </a:solidFill>
                            <a:latin typeface="Segoe UI" pitchFamily="34" charset="0"/>
                            <a:cs typeface="Segoe UI" pitchFamily="34" charset="0"/>
                          </a:rPr>
                          <a:t>, Tutorial, </a:t>
                        </a:r>
                        <a:r>
                          <a:rPr lang="en-US" sz="700" dirty="0">
                            <a:solidFill>
                              <a:schemeClr val="tx2">
                                <a:lumMod val="75000"/>
                              </a:schemeClr>
                            </a:solidFill>
                            <a:latin typeface="Segoe UI" pitchFamily="34" charset="0"/>
                            <a:cs typeface="Segoe UI" pitchFamily="34" charset="0"/>
                          </a:rPr>
                          <a:t>…</a:t>
                        </a:r>
                      </a:p>
                    </p:txBody>
                  </p:sp>
                </p:grpSp>
                <p:sp>
                  <p:nvSpPr>
                    <p:cNvPr id="441" name="TextBox 44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2" name="TextBox 44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3" name="TextBox 44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7" name="Picture 436"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432" name="Picture 431" descr="xls16.png"/>
              <p:cNvPicPr>
                <a:picLocks noChangeAspect="1"/>
              </p:cNvPicPr>
              <p:nvPr/>
            </p:nvPicPr>
            <p:blipFill>
              <a:blip r:embed="rId9"/>
              <a:stretch>
                <a:fillRect/>
              </a:stretch>
            </p:blipFill>
            <p:spPr>
              <a:xfrm>
                <a:off x="2514600" y="4823460"/>
                <a:ext cx="136207" cy="136207"/>
              </a:xfrm>
              <a:prstGeom prst="rect">
                <a:avLst/>
              </a:prstGeom>
            </p:spPr>
          </p:pic>
        </p:grpSp>
        <p:grpSp>
          <p:nvGrpSpPr>
            <p:cNvPr id="17" name="Group 393"/>
            <p:cNvGrpSpPr/>
            <p:nvPr/>
          </p:nvGrpSpPr>
          <p:grpSpPr>
            <a:xfrm>
              <a:off x="1845309" y="4644432"/>
              <a:ext cx="5210814" cy="971321"/>
              <a:chOff x="1822449" y="5027613"/>
              <a:chExt cx="5210814" cy="971321"/>
            </a:xfrm>
          </p:grpSpPr>
          <p:grpSp>
            <p:nvGrpSpPr>
              <p:cNvPr id="18" name="Group 218"/>
              <p:cNvGrpSpPr/>
              <p:nvPr/>
            </p:nvGrpSpPr>
            <p:grpSpPr>
              <a:xfrm>
                <a:off x="1822449" y="5027613"/>
                <a:ext cx="5210814" cy="971321"/>
                <a:chOff x="1822449" y="5027613"/>
                <a:chExt cx="5210814" cy="971321"/>
              </a:xfrm>
            </p:grpSpPr>
            <p:grpSp>
              <p:nvGrpSpPr>
                <p:cNvPr id="19" name="Group 478"/>
                <p:cNvGrpSpPr/>
                <p:nvPr/>
              </p:nvGrpSpPr>
              <p:grpSpPr>
                <a:xfrm>
                  <a:off x="1822449" y="5027613"/>
                  <a:ext cx="4845931" cy="915987"/>
                  <a:chOff x="1797962" y="5537200"/>
                  <a:chExt cx="5060038" cy="915987"/>
                </a:xfrm>
              </p:grpSpPr>
              <p:sp>
                <p:nvSpPr>
                  <p:cNvPr id="428" name="Freeform 427"/>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9" name="Picture 428" descr="thumb_tack_small.png"/>
                  <p:cNvPicPr>
                    <a:picLocks noChangeAspect="1"/>
                  </p:cNvPicPr>
                  <p:nvPr/>
                </p:nvPicPr>
                <p:blipFill>
                  <a:blip r:embed="rId5" cstate="print"/>
                  <a:stretch>
                    <a:fillRect/>
                  </a:stretch>
                </p:blipFill>
                <p:spPr>
                  <a:xfrm flipH="1">
                    <a:off x="1797962" y="5537200"/>
                    <a:ext cx="260427" cy="357187"/>
                  </a:xfrm>
                  <a:prstGeom prst="rect">
                    <a:avLst/>
                  </a:prstGeom>
                </p:spPr>
              </p:pic>
              <p:pic>
                <p:nvPicPr>
                  <p:cNvPr id="430" name="Picture 429"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0" name="Group 479"/>
                <p:cNvGrpSpPr/>
                <p:nvPr/>
              </p:nvGrpSpPr>
              <p:grpSpPr>
                <a:xfrm>
                  <a:off x="2041720" y="5213033"/>
                  <a:ext cx="4991543" cy="785901"/>
                  <a:chOff x="1935480" y="5989320"/>
                  <a:chExt cx="5212080" cy="785901"/>
                </a:xfrm>
              </p:grpSpPr>
              <p:pic>
                <p:nvPicPr>
                  <p:cNvPr id="415"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1" name="Group 354"/>
                  <p:cNvGrpSpPr/>
                  <p:nvPr/>
                </p:nvGrpSpPr>
                <p:grpSpPr>
                  <a:xfrm>
                    <a:off x="2506980" y="5989320"/>
                    <a:ext cx="4640580" cy="785901"/>
                    <a:chOff x="2506980" y="5349240"/>
                    <a:chExt cx="4640580" cy="785901"/>
                  </a:xfrm>
                </p:grpSpPr>
                <p:sp>
                  <p:nvSpPr>
                    <p:cNvPr id="417" name="TextBox 416"/>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2" name="Group 122"/>
                    <p:cNvGrpSpPr/>
                    <p:nvPr/>
                  </p:nvGrpSpPr>
                  <p:grpSpPr>
                    <a:xfrm>
                      <a:off x="6497224" y="5349240"/>
                      <a:ext cx="223616" cy="186778"/>
                      <a:chOff x="5842673" y="3935369"/>
                      <a:chExt cx="223616" cy="186778"/>
                    </a:xfrm>
                  </p:grpSpPr>
                  <p:sp>
                    <p:nvSpPr>
                      <p:cNvPr id="425" name="Snip Single Corner Rectangle 424"/>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6" name="Rounded Rectangle 425"/>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7" name="Curved Left Arrow 426"/>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3" name="Group 197"/>
                    <p:cNvGrpSpPr/>
                    <p:nvPr/>
                  </p:nvGrpSpPr>
                  <p:grpSpPr>
                    <a:xfrm>
                      <a:off x="2508726" y="5611921"/>
                      <a:ext cx="1354613" cy="523220"/>
                      <a:chOff x="2645673" y="1897286"/>
                      <a:chExt cx="1066876" cy="548876"/>
                    </a:xfrm>
                  </p:grpSpPr>
                  <p:sp>
                    <p:nvSpPr>
                      <p:cNvPr id="423" name="TextBox 422"/>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24" name="TextBox 423"/>
                      <p:cNvSpPr txBox="1"/>
                      <p:nvPr/>
                    </p:nvSpPr>
                    <p:spPr>
                      <a:xfrm>
                        <a:off x="2819715" y="1897286"/>
                        <a:ext cx="892834" cy="548876"/>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2007</a:t>
                        </a:r>
                      </a:p>
                      <a:p>
                        <a:r>
                          <a:rPr lang="en-US" sz="700" dirty="0">
                            <a:solidFill>
                              <a:schemeClr val="tx1">
                                <a:lumMod val="50000"/>
                                <a:lumOff val="50000"/>
                              </a:schemeClr>
                            </a:solidFill>
                            <a:latin typeface="Segoe UI" pitchFamily="34" charset="0"/>
                            <a:cs typeface="Segoe UI" pitchFamily="34" charset="0"/>
                          </a:rPr>
                          <a:t>Workarounds, Fundraising, Loss, </a:t>
                        </a:r>
                        <a:r>
                          <a:rPr lang="en-US" sz="700" dirty="0">
                            <a:solidFill>
                              <a:schemeClr val="tx2">
                                <a:lumMod val="75000"/>
                              </a:schemeClr>
                            </a:solidFill>
                            <a:latin typeface="Segoe UI" pitchFamily="34" charset="0"/>
                            <a:cs typeface="Segoe UI" pitchFamily="34" charset="0"/>
                          </a:rPr>
                          <a:t>…</a:t>
                        </a:r>
                      </a:p>
                      <a:p>
                        <a:endParaRPr lang="en-US" sz="700" dirty="0">
                          <a:solidFill>
                            <a:schemeClr val="tx1">
                              <a:lumMod val="50000"/>
                              <a:lumOff val="50000"/>
                            </a:schemeClr>
                          </a:solidFill>
                          <a:latin typeface="Segoe UI" pitchFamily="34" charset="0"/>
                          <a:cs typeface="Segoe UI" pitchFamily="34" charset="0"/>
                        </a:endParaRPr>
                      </a:p>
                    </p:txBody>
                  </p:sp>
                </p:grpSp>
                <p:sp>
                  <p:nvSpPr>
                    <p:cNvPr id="420" name="TextBox 419"/>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21" name="TextBox 420"/>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22" name="TextBox 421"/>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35 KB</a:t>
                      </a:r>
                      <a:endParaRPr lang="en-US" sz="900" dirty="0">
                        <a:solidFill>
                          <a:schemeClr val="tx1">
                            <a:lumMod val="95000"/>
                            <a:lumOff val="5000"/>
                          </a:schemeClr>
                        </a:solidFill>
                        <a:latin typeface="Anime Ace 2.0 BB" pitchFamily="2" charset="0"/>
                      </a:endParaRPr>
                    </a:p>
                  </p:txBody>
                </p:sp>
              </p:grpSp>
            </p:grpSp>
          </p:grpSp>
          <p:grpSp>
            <p:nvGrpSpPr>
              <p:cNvPr id="24" name="Group 217"/>
              <p:cNvGrpSpPr/>
              <p:nvPr/>
            </p:nvGrpSpPr>
            <p:grpSpPr>
              <a:xfrm>
                <a:off x="2042160" y="5257800"/>
                <a:ext cx="590662" cy="587693"/>
                <a:chOff x="2042160" y="5257800"/>
                <a:chExt cx="590662" cy="587693"/>
              </a:xfrm>
            </p:grpSpPr>
            <p:pic>
              <p:nvPicPr>
                <p:cNvPr id="410" name="Picture 2"/>
                <p:cNvPicPr>
                  <a:picLocks noChangeAspect="1" noChangeArrowheads="1"/>
                </p:cNvPicPr>
                <p:nvPr/>
              </p:nvPicPr>
              <p:blipFill>
                <a:blip r:embed="rId10"/>
                <a:srcRect r="41140" b="18493"/>
                <a:stretch>
                  <a:fillRect/>
                </a:stretch>
              </p:blipFill>
              <p:spPr bwMode="auto">
                <a:xfrm>
                  <a:off x="2042160" y="5257800"/>
                  <a:ext cx="541020" cy="556260"/>
                </a:xfrm>
                <a:prstGeom prst="rect">
                  <a:avLst/>
                </a:prstGeom>
                <a:noFill/>
                <a:ln w="9525">
                  <a:noFill/>
                  <a:miter lim="800000"/>
                  <a:headEnd/>
                  <a:tailEnd/>
                </a:ln>
                <a:effectLst/>
              </p:spPr>
            </p:pic>
            <p:pic>
              <p:nvPicPr>
                <p:cNvPr id="411" name="Picture 410" descr="WSExplore0010 12-14-2007.png"/>
                <p:cNvPicPr>
                  <a:picLocks noChangeAspect="1"/>
                </p:cNvPicPr>
                <p:nvPr/>
              </p:nvPicPr>
              <p:blipFill>
                <a:blip r:embed="rId8"/>
                <a:stretch>
                  <a:fillRect/>
                </a:stretch>
              </p:blipFill>
              <p:spPr>
                <a:xfrm>
                  <a:off x="2071864" y="5288810"/>
                  <a:ext cx="100342" cy="104775"/>
                </a:xfrm>
                <a:prstGeom prst="rect">
                  <a:avLst/>
                </a:prstGeom>
              </p:spPr>
            </p:pic>
            <p:pic>
              <p:nvPicPr>
                <p:cNvPr id="412" name="Picture 411" descr="ppt16.png"/>
                <p:cNvPicPr>
                  <a:picLocks noChangeAspect="1"/>
                </p:cNvPicPr>
                <p:nvPr/>
              </p:nvPicPr>
              <p:blipFill>
                <a:blip r:embed="rId11"/>
                <a:stretch>
                  <a:fillRect/>
                </a:stretch>
              </p:blipFill>
              <p:spPr>
                <a:xfrm>
                  <a:off x="2511518" y="5718829"/>
                  <a:ext cx="121304" cy="126664"/>
                </a:xfrm>
                <a:prstGeom prst="rect">
                  <a:avLst/>
                </a:prstGeom>
              </p:spPr>
            </p:pic>
          </p:grpSp>
        </p:grpSp>
        <p:grpSp>
          <p:nvGrpSpPr>
            <p:cNvPr id="25" name="Group 473"/>
            <p:cNvGrpSpPr/>
            <p:nvPr/>
          </p:nvGrpSpPr>
          <p:grpSpPr>
            <a:xfrm>
              <a:off x="1832609" y="6581499"/>
              <a:ext cx="5223508" cy="838200"/>
              <a:chOff x="1784702" y="5081587"/>
              <a:chExt cx="5454298" cy="838200"/>
            </a:xfrm>
          </p:grpSpPr>
          <p:grpSp>
            <p:nvGrpSpPr>
              <p:cNvPr id="26" name="Group 450"/>
              <p:cNvGrpSpPr/>
              <p:nvPr/>
            </p:nvGrpSpPr>
            <p:grpSpPr>
              <a:xfrm>
                <a:off x="1784702" y="5081587"/>
                <a:ext cx="5454298" cy="838200"/>
                <a:chOff x="1784702" y="5614987"/>
                <a:chExt cx="5454298" cy="838200"/>
              </a:xfrm>
            </p:grpSpPr>
            <p:grpSp>
              <p:nvGrpSpPr>
                <p:cNvPr id="27" name="Group 452"/>
                <p:cNvGrpSpPr/>
                <p:nvPr/>
              </p:nvGrpSpPr>
              <p:grpSpPr>
                <a:xfrm>
                  <a:off x="1784702" y="5614987"/>
                  <a:ext cx="5073298" cy="838200"/>
                  <a:chOff x="1784702" y="5614987"/>
                  <a:chExt cx="5073298" cy="838200"/>
                </a:xfrm>
              </p:grpSpPr>
              <p:sp>
                <p:nvSpPr>
                  <p:cNvPr id="405" name="Freeform 404"/>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6" name="Picture 405"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407" name="Picture 406" descr="thumb_tack_small.png"/>
                  <p:cNvPicPr>
                    <a:picLocks noChangeAspect="1"/>
                  </p:cNvPicPr>
                  <p:nvPr/>
                </p:nvPicPr>
                <p:blipFill>
                  <a:blip r:embed="rId6" cstate="print"/>
                  <a:stretch>
                    <a:fillRect/>
                  </a:stretch>
                </p:blipFill>
                <p:spPr>
                  <a:xfrm>
                    <a:off x="6553200" y="6096000"/>
                    <a:ext cx="266700" cy="357187"/>
                  </a:xfrm>
                  <a:prstGeom prst="rect">
                    <a:avLst/>
                  </a:prstGeom>
                </p:spPr>
              </p:pic>
            </p:grpSp>
            <p:grpSp>
              <p:nvGrpSpPr>
                <p:cNvPr id="28" name="Group 453"/>
                <p:cNvGrpSpPr/>
                <p:nvPr/>
              </p:nvGrpSpPr>
              <p:grpSpPr>
                <a:xfrm>
                  <a:off x="2026920" y="5722620"/>
                  <a:ext cx="5212080" cy="594360"/>
                  <a:chOff x="1935480" y="5989320"/>
                  <a:chExt cx="5212080" cy="594360"/>
                </a:xfrm>
              </p:grpSpPr>
              <p:pic>
                <p:nvPicPr>
                  <p:cNvPr id="391"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29" name="Group 354"/>
                  <p:cNvGrpSpPr/>
                  <p:nvPr/>
                </p:nvGrpSpPr>
                <p:grpSpPr>
                  <a:xfrm>
                    <a:off x="2506980" y="5989320"/>
                    <a:ext cx="4640580" cy="462737"/>
                    <a:chOff x="2506980" y="5349240"/>
                    <a:chExt cx="4640580" cy="462737"/>
                  </a:xfrm>
                </p:grpSpPr>
                <p:sp>
                  <p:nvSpPr>
                    <p:cNvPr id="394" name="TextBox 393"/>
                    <p:cNvSpPr txBox="1"/>
                    <p:nvPr/>
                  </p:nvSpPr>
                  <p:spPr>
                    <a:xfrm>
                      <a:off x="2506980" y="5356860"/>
                      <a:ext cx="1432560" cy="338554"/>
                    </a:xfrm>
                    <a:prstGeom prst="rect">
                      <a:avLst/>
                    </a:prstGeom>
                    <a:noFill/>
                  </p:spPr>
                  <p:txBody>
                    <a:bodyPr wrap="square" rtlCol="0">
                      <a:spAutoFit/>
                    </a:bodyPr>
                    <a:lstStyle/>
                    <a:p>
                      <a:r>
                        <a:rPr lang="en-US" sz="800" dirty="0" err="1">
                          <a:solidFill>
                            <a:schemeClr val="tx1">
                              <a:lumMod val="95000"/>
                              <a:lumOff val="5000"/>
                            </a:schemeClr>
                          </a:solidFill>
                          <a:latin typeface="Anime Ace 2.0 BB" pitchFamily="2" charset="0"/>
                        </a:rPr>
                        <a:t>FundRaising</a:t>
                      </a:r>
                      <a:r>
                        <a:rPr lang="en-US" sz="800" dirty="0">
                          <a:solidFill>
                            <a:schemeClr val="tx1">
                              <a:lumMod val="95000"/>
                              <a:lumOff val="5000"/>
                            </a:schemeClr>
                          </a:solidFill>
                          <a:latin typeface="Anime Ace 2.0 BB" pitchFamily="2" charset="0"/>
                        </a:rPr>
                        <a:t> milestones</a:t>
                      </a:r>
                    </a:p>
                  </p:txBody>
                </p:sp>
                <p:grpSp>
                  <p:nvGrpSpPr>
                    <p:cNvPr id="30" name="Group 122"/>
                    <p:cNvGrpSpPr/>
                    <p:nvPr/>
                  </p:nvGrpSpPr>
                  <p:grpSpPr>
                    <a:xfrm>
                      <a:off x="6497224" y="5349240"/>
                      <a:ext cx="223616" cy="186778"/>
                      <a:chOff x="5842673" y="3935369"/>
                      <a:chExt cx="223616" cy="186778"/>
                    </a:xfrm>
                  </p:grpSpPr>
                  <p:sp>
                    <p:nvSpPr>
                      <p:cNvPr id="402" name="Snip Single Corner Rectangle 401"/>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3" name="Rounded Rectangle 402"/>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04" name="Curved Left Arrow 403"/>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31" name="Group 197"/>
                    <p:cNvGrpSpPr/>
                    <p:nvPr/>
                  </p:nvGrpSpPr>
                  <p:grpSpPr>
                    <a:xfrm>
                      <a:off x="2508726" y="5611921"/>
                      <a:ext cx="1432296" cy="200056"/>
                      <a:chOff x="2645673" y="1897291"/>
                      <a:chExt cx="1128058" cy="209866"/>
                    </a:xfrm>
                  </p:grpSpPr>
                  <p:sp>
                    <p:nvSpPr>
                      <p:cNvPr id="400" name="TextBox 39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01" name="TextBox 400"/>
                      <p:cNvSpPr txBox="1"/>
                      <p:nvPr/>
                    </p:nvSpPr>
                    <p:spPr>
                      <a:xfrm>
                        <a:off x="2819714" y="1897292"/>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Checkpoints, milestones</a:t>
                        </a:r>
                      </a:p>
                    </p:txBody>
                  </p:sp>
                </p:grpSp>
                <p:sp>
                  <p:nvSpPr>
                    <p:cNvPr id="397" name="TextBox 396"/>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8" name="TextBox 397"/>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9" name="TextBox 398"/>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393" name="Picture 392"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88" name="Picture 387" descr="IC16DOCX.gif"/>
              <p:cNvPicPr>
                <a:picLocks noChangeAspect="1"/>
              </p:cNvPicPr>
              <p:nvPr/>
            </p:nvPicPr>
            <p:blipFill>
              <a:blip r:embed="rId12"/>
              <a:stretch>
                <a:fillRect/>
              </a:stretch>
            </p:blipFill>
            <p:spPr>
              <a:xfrm>
                <a:off x="2514600" y="5692140"/>
                <a:ext cx="115389" cy="115389"/>
              </a:xfrm>
              <a:prstGeom prst="rect">
                <a:avLst/>
              </a:prstGeom>
            </p:spPr>
          </p:pic>
        </p:grpSp>
        <p:grpSp>
          <p:nvGrpSpPr>
            <p:cNvPr id="96" name="Group 273"/>
            <p:cNvGrpSpPr/>
            <p:nvPr/>
          </p:nvGrpSpPr>
          <p:grpSpPr>
            <a:xfrm>
              <a:off x="1832609" y="5651859"/>
              <a:ext cx="5223508" cy="777240"/>
              <a:chOff x="1809749" y="5196840"/>
              <a:chExt cx="5223508" cy="777240"/>
            </a:xfrm>
          </p:grpSpPr>
          <p:grpSp>
            <p:nvGrpSpPr>
              <p:cNvPr id="97" name="Group 450"/>
              <p:cNvGrpSpPr/>
              <p:nvPr/>
            </p:nvGrpSpPr>
            <p:grpSpPr>
              <a:xfrm>
                <a:off x="1809749" y="5196840"/>
                <a:ext cx="5223508" cy="777240"/>
                <a:chOff x="1784702" y="5654040"/>
                <a:chExt cx="5454298" cy="777240"/>
              </a:xfrm>
            </p:grpSpPr>
            <p:grpSp>
              <p:nvGrpSpPr>
                <p:cNvPr id="98" name="Group 452"/>
                <p:cNvGrpSpPr/>
                <p:nvPr/>
              </p:nvGrpSpPr>
              <p:grpSpPr>
                <a:xfrm>
                  <a:off x="1784702" y="5654040"/>
                  <a:ext cx="5073298" cy="777240"/>
                  <a:chOff x="1784702" y="5654040"/>
                  <a:chExt cx="5073298" cy="777240"/>
                </a:xfrm>
              </p:grpSpPr>
              <p:sp>
                <p:nvSpPr>
                  <p:cNvPr id="384" name="Freeform 383"/>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5" name="Picture 384" descr="thumb_tack_small.png"/>
                  <p:cNvPicPr>
                    <a:picLocks noChangeAspect="1"/>
                  </p:cNvPicPr>
                  <p:nvPr/>
                </p:nvPicPr>
                <p:blipFill>
                  <a:blip r:embed="rId5" cstate="print"/>
                  <a:stretch>
                    <a:fillRect/>
                  </a:stretch>
                </p:blipFill>
                <p:spPr>
                  <a:xfrm flipH="1">
                    <a:off x="1784702" y="5715000"/>
                    <a:ext cx="260427" cy="357187"/>
                  </a:xfrm>
                  <a:prstGeom prst="rect">
                    <a:avLst/>
                  </a:prstGeom>
                </p:spPr>
              </p:pic>
              <p:pic>
                <p:nvPicPr>
                  <p:cNvPr id="386" name="Picture 385" descr="thumb_tack_small.png"/>
                  <p:cNvPicPr>
                    <a:picLocks noChangeAspect="1"/>
                  </p:cNvPicPr>
                  <p:nvPr/>
                </p:nvPicPr>
                <p:blipFill>
                  <a:blip r:embed="rId6" cstate="print"/>
                  <a:stretch>
                    <a:fillRect/>
                  </a:stretch>
                </p:blipFill>
                <p:spPr>
                  <a:xfrm>
                    <a:off x="6578599" y="6043613"/>
                    <a:ext cx="266700" cy="357187"/>
                  </a:xfrm>
                  <a:prstGeom prst="rect">
                    <a:avLst/>
                  </a:prstGeom>
                </p:spPr>
              </p:pic>
            </p:grpSp>
            <p:grpSp>
              <p:nvGrpSpPr>
                <p:cNvPr id="99" name="Group 453"/>
                <p:cNvGrpSpPr/>
                <p:nvPr/>
              </p:nvGrpSpPr>
              <p:grpSpPr>
                <a:xfrm>
                  <a:off x="2026920" y="5722620"/>
                  <a:ext cx="5212080" cy="594360"/>
                  <a:chOff x="1935480" y="5989320"/>
                  <a:chExt cx="5212080" cy="594360"/>
                </a:xfrm>
              </p:grpSpPr>
              <p:pic>
                <p:nvPicPr>
                  <p:cNvPr id="370" name="Picture 2"/>
                  <p:cNvPicPr>
                    <a:picLocks noChangeAspect="1" noChangeArrowheads="1"/>
                  </p:cNvPicPr>
                  <p:nvPr/>
                </p:nvPicPr>
                <p:blipFill>
                  <a:blip r:embed="rId7"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00" name="Group 354"/>
                  <p:cNvGrpSpPr/>
                  <p:nvPr/>
                </p:nvGrpSpPr>
                <p:grpSpPr>
                  <a:xfrm>
                    <a:off x="2506980" y="5989320"/>
                    <a:ext cx="4640580" cy="570460"/>
                    <a:chOff x="2506980" y="5349240"/>
                    <a:chExt cx="4640580" cy="570460"/>
                  </a:xfrm>
                </p:grpSpPr>
                <p:sp>
                  <p:nvSpPr>
                    <p:cNvPr id="373" name="TextBox 37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A Plan for Fundraising</a:t>
                      </a:r>
                    </a:p>
                  </p:txBody>
                </p:sp>
                <p:grpSp>
                  <p:nvGrpSpPr>
                    <p:cNvPr id="101" name="Group 122"/>
                    <p:cNvGrpSpPr/>
                    <p:nvPr/>
                  </p:nvGrpSpPr>
                  <p:grpSpPr>
                    <a:xfrm>
                      <a:off x="6497224" y="5349240"/>
                      <a:ext cx="223616" cy="186778"/>
                      <a:chOff x="5842673" y="3935369"/>
                      <a:chExt cx="223616" cy="186778"/>
                    </a:xfrm>
                  </p:grpSpPr>
                  <p:sp>
                    <p:nvSpPr>
                      <p:cNvPr id="381" name="Snip Single Corner Rectangle 380"/>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2" name="Rounded Rectangle 381"/>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3" name="Curved Left Arrow 382"/>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02" name="Group 197"/>
                    <p:cNvGrpSpPr/>
                    <p:nvPr/>
                  </p:nvGrpSpPr>
                  <p:grpSpPr>
                    <a:xfrm>
                      <a:off x="2508726" y="5611923"/>
                      <a:ext cx="1354613" cy="307777"/>
                      <a:chOff x="2645673" y="1897291"/>
                      <a:chExt cx="1066876" cy="322869"/>
                    </a:xfrm>
                  </p:grpSpPr>
                  <p:sp>
                    <p:nvSpPr>
                      <p:cNvPr id="379" name="TextBox 378"/>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80" name="TextBox 379"/>
                      <p:cNvSpPr txBox="1"/>
                      <p:nvPr/>
                    </p:nvSpPr>
                    <p:spPr>
                      <a:xfrm>
                        <a:off x="2819715" y="1897291"/>
                        <a:ext cx="892834" cy="322869"/>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Presentation, Compel, compelling…</a:t>
                        </a:r>
                      </a:p>
                    </p:txBody>
                  </p:sp>
                </p:grpSp>
                <p:sp>
                  <p:nvSpPr>
                    <p:cNvPr id="376" name="TextBox 375"/>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77" name="TextBox 376"/>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78" name="TextBox 377"/>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32 KB</a:t>
                      </a:r>
                      <a:endParaRPr lang="en-US" sz="900" dirty="0">
                        <a:solidFill>
                          <a:schemeClr val="tx1">
                            <a:lumMod val="95000"/>
                            <a:lumOff val="5000"/>
                          </a:schemeClr>
                        </a:solidFill>
                        <a:latin typeface="Anime Ace 2.0 BB" pitchFamily="2" charset="0"/>
                      </a:endParaRPr>
                    </a:p>
                  </p:txBody>
                </p:sp>
              </p:grpSp>
              <p:pic>
                <p:nvPicPr>
                  <p:cNvPr id="372" name="Picture 371" descr="WSExplore0010 12-14-2007.png"/>
                  <p:cNvPicPr>
                    <a:picLocks noChangeAspect="1"/>
                  </p:cNvPicPr>
                  <p:nvPr/>
                </p:nvPicPr>
                <p:blipFill>
                  <a:blip r:embed="rId8"/>
                  <a:stretch>
                    <a:fillRect/>
                  </a:stretch>
                </p:blipFill>
                <p:spPr>
                  <a:xfrm>
                    <a:off x="1966957" y="6065097"/>
                    <a:ext cx="104775" cy="104775"/>
                  </a:xfrm>
                  <a:prstGeom prst="rect">
                    <a:avLst/>
                  </a:prstGeom>
                </p:spPr>
              </p:pic>
            </p:grpSp>
          </p:grpSp>
          <p:pic>
            <p:nvPicPr>
              <p:cNvPr id="365" name="Picture 3"/>
              <p:cNvPicPr>
                <a:picLocks noChangeAspect="1" noChangeArrowheads="1"/>
              </p:cNvPicPr>
              <p:nvPr/>
            </p:nvPicPr>
            <p:blipFill>
              <a:blip r:embed="rId13" cstate="print"/>
              <a:srcRect l="1866" r="19728"/>
              <a:stretch>
                <a:fillRect/>
              </a:stretch>
            </p:blipFill>
            <p:spPr bwMode="auto">
              <a:xfrm>
                <a:off x="2057400" y="5317266"/>
                <a:ext cx="533400" cy="528930"/>
              </a:xfrm>
              <a:prstGeom prst="rect">
                <a:avLst/>
              </a:prstGeom>
              <a:noFill/>
              <a:ln w="9525">
                <a:noFill/>
                <a:miter lim="800000"/>
                <a:headEnd/>
                <a:tailEnd/>
              </a:ln>
              <a:effectLst/>
            </p:spPr>
          </p:pic>
          <p:pic>
            <p:nvPicPr>
              <p:cNvPr id="366" name="Picture 365" descr="WSExplore0010 12-14-2007.png"/>
              <p:cNvPicPr>
                <a:picLocks noChangeAspect="1"/>
              </p:cNvPicPr>
              <p:nvPr/>
            </p:nvPicPr>
            <p:blipFill>
              <a:blip r:embed="rId8"/>
              <a:stretch>
                <a:fillRect/>
              </a:stretch>
            </p:blipFill>
            <p:spPr>
              <a:xfrm>
                <a:off x="2071863" y="5335233"/>
                <a:ext cx="100342" cy="104775"/>
              </a:xfrm>
              <a:prstGeom prst="rect">
                <a:avLst/>
              </a:prstGeom>
            </p:spPr>
          </p:pic>
          <p:pic>
            <p:nvPicPr>
              <p:cNvPr id="367" name="Picture 366" descr="IC16DOCX.gif"/>
              <p:cNvPicPr>
                <a:picLocks noChangeAspect="1"/>
              </p:cNvPicPr>
              <p:nvPr/>
            </p:nvPicPr>
            <p:blipFill>
              <a:blip r:embed="rId12"/>
              <a:stretch>
                <a:fillRect/>
              </a:stretch>
            </p:blipFill>
            <p:spPr>
              <a:xfrm>
                <a:off x="2508763" y="5768340"/>
                <a:ext cx="110506" cy="115389"/>
              </a:xfrm>
              <a:prstGeom prst="rect">
                <a:avLst/>
              </a:prstGeom>
            </p:spPr>
          </p:pic>
        </p:grpSp>
        <p:grpSp>
          <p:nvGrpSpPr>
            <p:cNvPr id="103" name="Group 329"/>
            <p:cNvGrpSpPr/>
            <p:nvPr/>
          </p:nvGrpSpPr>
          <p:grpSpPr>
            <a:xfrm>
              <a:off x="1828800" y="2538422"/>
              <a:ext cx="5478780" cy="482398"/>
              <a:chOff x="1828800" y="2842260"/>
              <a:chExt cx="5410200" cy="482398"/>
            </a:xfrm>
          </p:grpSpPr>
          <p:grpSp>
            <p:nvGrpSpPr>
              <p:cNvPr id="104" name="Group 327"/>
              <p:cNvGrpSpPr/>
              <p:nvPr/>
            </p:nvGrpSpPr>
            <p:grpSpPr>
              <a:xfrm>
                <a:off x="1828800" y="2895600"/>
                <a:ext cx="5402580" cy="429058"/>
                <a:chOff x="1828800" y="2895600"/>
                <a:chExt cx="5402580" cy="429058"/>
              </a:xfrm>
            </p:grpSpPr>
            <p:grpSp>
              <p:nvGrpSpPr>
                <p:cNvPr id="108" name="Group 102"/>
                <p:cNvGrpSpPr/>
                <p:nvPr/>
              </p:nvGrpSpPr>
              <p:grpSpPr>
                <a:xfrm>
                  <a:off x="1828800" y="3055620"/>
                  <a:ext cx="5379296" cy="269038"/>
                  <a:chOff x="1907091" y="3385870"/>
                  <a:chExt cx="4486632" cy="177144"/>
                </a:xfrm>
              </p:grpSpPr>
              <p:sp>
                <p:nvSpPr>
                  <p:cNvPr id="362" name="Rectangle 361"/>
                  <p:cNvSpPr/>
                  <p:nvPr/>
                </p:nvSpPr>
                <p:spPr>
                  <a:xfrm>
                    <a:off x="1907092" y="3391564"/>
                    <a:ext cx="4486631" cy="171450"/>
                  </a:xfrm>
                  <a:prstGeom prst="rect">
                    <a:avLst/>
                  </a:prstGeom>
                  <a:gradFill>
                    <a:gsLst>
                      <a:gs pos="0">
                        <a:schemeClr val="bg1">
                          <a:lumMod val="65000"/>
                          <a:alpha val="46000"/>
                        </a:schemeClr>
                      </a:gs>
                      <a:gs pos="29000">
                        <a:schemeClr val="bg1">
                          <a:lumMod val="95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3" name="Straight Connector 362"/>
                  <p:cNvCxnSpPr/>
                  <p:nvPr/>
                </p:nvCxnSpPr>
                <p:spPr>
                  <a:xfrm rot="10800000" flipH="1">
                    <a:off x="1907091" y="3385870"/>
                    <a:ext cx="4486631" cy="1588"/>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09" name="Group 326"/>
                <p:cNvGrpSpPr/>
                <p:nvPr/>
              </p:nvGrpSpPr>
              <p:grpSpPr>
                <a:xfrm>
                  <a:off x="1851025" y="2895600"/>
                  <a:ext cx="5380355" cy="200055"/>
                  <a:chOff x="1851025" y="2895600"/>
                  <a:chExt cx="5380355" cy="200055"/>
                </a:xfrm>
              </p:grpSpPr>
              <p:grpSp>
                <p:nvGrpSpPr>
                  <p:cNvPr id="110" name="Group 354"/>
                  <p:cNvGrpSpPr/>
                  <p:nvPr/>
                </p:nvGrpSpPr>
                <p:grpSpPr>
                  <a:xfrm>
                    <a:off x="1851025" y="2895600"/>
                    <a:ext cx="5380355" cy="200055"/>
                    <a:chOff x="1920875" y="2445243"/>
                    <a:chExt cx="5380355" cy="200055"/>
                  </a:xfrm>
                </p:grpSpPr>
                <p:sp>
                  <p:nvSpPr>
                    <p:cNvPr id="353" name="Rectangle 352"/>
                    <p:cNvSpPr/>
                    <p:nvPr/>
                  </p:nvSpPr>
                  <p:spPr>
                    <a:xfrm>
                      <a:off x="1920875" y="2446020"/>
                      <a:ext cx="5380355" cy="159243"/>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11" name="Group 174"/>
                    <p:cNvGrpSpPr/>
                    <p:nvPr/>
                  </p:nvGrpSpPr>
                  <p:grpSpPr>
                    <a:xfrm>
                      <a:off x="2514600" y="2445243"/>
                      <a:ext cx="4114800" cy="200055"/>
                      <a:chOff x="2514600" y="3464239"/>
                      <a:chExt cx="4114800" cy="200055"/>
                    </a:xfrm>
                  </p:grpSpPr>
                  <p:sp>
                    <p:nvSpPr>
                      <p:cNvPr id="358" name="TextBox 357"/>
                      <p:cNvSpPr txBox="1"/>
                      <p:nvPr/>
                    </p:nvSpPr>
                    <p:spPr>
                      <a:xfrm>
                        <a:off x="529590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SIZE</a:t>
                        </a:r>
                        <a:endParaRPr lang="en-US" sz="200" dirty="0">
                          <a:solidFill>
                            <a:srgbClr val="297BC6"/>
                          </a:solidFill>
                          <a:latin typeface="Segoe UI" pitchFamily="34" charset="0"/>
                          <a:cs typeface="Segoe UI" pitchFamily="34" charset="0"/>
                        </a:endParaRPr>
                      </a:p>
                    </p:txBody>
                  </p:sp>
                  <p:sp>
                    <p:nvSpPr>
                      <p:cNvPr id="359" name="TextBox 358"/>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360" name="TextBox 359"/>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361" name="TextBox 360"/>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grpSp>
                <p:sp>
                  <p:nvSpPr>
                    <p:cNvPr id="355" name="Right Triangle 354"/>
                    <p:cNvSpPr/>
                    <p:nvPr/>
                  </p:nvSpPr>
                  <p:spPr>
                    <a:xfrm rot="13500000" flipV="1">
                      <a:off x="6095594"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7" name="Picture 356" descr="WSExplore0010 12-14-2007.png"/>
                    <p:cNvPicPr>
                      <a:picLocks noChangeAspect="1"/>
                    </p:cNvPicPr>
                    <p:nvPr/>
                  </p:nvPicPr>
                  <p:blipFill>
                    <a:blip r:embed="rId8"/>
                    <a:stretch>
                      <a:fillRect/>
                    </a:stretch>
                  </p:blipFill>
                  <p:spPr>
                    <a:xfrm>
                      <a:off x="2144080" y="2474593"/>
                      <a:ext cx="104775" cy="104775"/>
                    </a:xfrm>
                    <a:prstGeom prst="rect">
                      <a:avLst/>
                    </a:prstGeom>
                  </p:spPr>
                </p:pic>
              </p:grpSp>
              <p:grpSp>
                <p:nvGrpSpPr>
                  <p:cNvPr id="112" name="Group 324"/>
                  <p:cNvGrpSpPr/>
                  <p:nvPr/>
                </p:nvGrpSpPr>
                <p:grpSpPr>
                  <a:xfrm>
                    <a:off x="2215956" y="2899277"/>
                    <a:ext cx="4577786" cy="148939"/>
                    <a:chOff x="2215956" y="2899073"/>
                    <a:chExt cx="4577786" cy="177809"/>
                  </a:xfrm>
                </p:grpSpPr>
                <p:cxnSp>
                  <p:nvCxnSpPr>
                    <p:cNvPr id="348" name="Straight Connector 347"/>
                    <p:cNvCxnSpPr/>
                    <p:nvPr/>
                  </p:nvCxnSpPr>
                  <p:spPr>
                    <a:xfrm rot="5400000">
                      <a:off x="5632511" y="2987244"/>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rot="5400000">
                      <a:off x="6704107" y="2987245"/>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rot="5400000">
                      <a:off x="3861535"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rot="5400000">
                      <a:off x="2356579" y="298724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rot="5400000">
                      <a:off x="2127785" y="298724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347" name="Picture 346" descr="MSOL_Documents_Lists_16.gif"/>
                  <p:cNvPicPr>
                    <a:picLocks noChangeAspect="1"/>
                  </p:cNvPicPr>
                  <p:nvPr/>
                </p:nvPicPr>
                <p:blipFill>
                  <a:blip r:embed="rId14"/>
                  <a:stretch>
                    <a:fillRect/>
                  </a:stretch>
                </p:blipFill>
                <p:spPr>
                  <a:xfrm>
                    <a:off x="2278380" y="2918460"/>
                    <a:ext cx="106680" cy="106680"/>
                  </a:xfrm>
                  <a:prstGeom prst="rect">
                    <a:avLst/>
                  </a:prstGeom>
                </p:spPr>
              </p:pic>
            </p:grpSp>
          </p:grpSp>
          <p:sp>
            <p:nvSpPr>
              <p:cNvPr id="342" name="Rectangle 341"/>
              <p:cNvSpPr/>
              <p:nvPr/>
            </p:nvSpPr>
            <p:spPr>
              <a:xfrm>
                <a:off x="1835591" y="2842260"/>
                <a:ext cx="5403409" cy="52082"/>
              </a:xfrm>
              <a:prstGeom prst="rect">
                <a:avLst/>
              </a:prstGeom>
              <a:gradFill>
                <a:gsLst>
                  <a:gs pos="0">
                    <a:srgbClr val="D6B19C"/>
                  </a:gs>
                  <a:gs pos="30000">
                    <a:srgbClr val="D49E6C"/>
                  </a:gs>
                  <a:gs pos="70000">
                    <a:srgbClr val="A65528"/>
                  </a:gs>
                  <a:gs pos="100000">
                    <a:srgbClr val="663012"/>
                  </a:gs>
                </a:gsLst>
                <a:lin ang="5400000" scaled="0"/>
              </a:gra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grpSp>
          <p:nvGrpSpPr>
            <p:cNvPr id="113" name="Group 318"/>
            <p:cNvGrpSpPr/>
            <p:nvPr/>
          </p:nvGrpSpPr>
          <p:grpSpPr>
            <a:xfrm>
              <a:off x="1809732" y="2867022"/>
              <a:ext cx="4922683" cy="816293"/>
              <a:chOff x="1809732" y="2867022"/>
              <a:chExt cx="4922683" cy="816293"/>
            </a:xfrm>
          </p:grpSpPr>
          <p:grpSp>
            <p:nvGrpSpPr>
              <p:cNvPr id="114" name="Group 450"/>
              <p:cNvGrpSpPr/>
              <p:nvPr/>
            </p:nvGrpSpPr>
            <p:grpSpPr>
              <a:xfrm>
                <a:off x="1809732" y="2867022"/>
                <a:ext cx="4922683" cy="816293"/>
                <a:chOff x="1784702" y="5614987"/>
                <a:chExt cx="5140185" cy="816293"/>
              </a:xfrm>
            </p:grpSpPr>
            <p:grpSp>
              <p:nvGrpSpPr>
                <p:cNvPr id="115" name="Group 452"/>
                <p:cNvGrpSpPr/>
                <p:nvPr/>
              </p:nvGrpSpPr>
              <p:grpSpPr>
                <a:xfrm>
                  <a:off x="1784702" y="5614987"/>
                  <a:ext cx="5140185" cy="816293"/>
                  <a:chOff x="1784702" y="5614987"/>
                  <a:chExt cx="5140185" cy="816293"/>
                </a:xfrm>
              </p:grpSpPr>
              <p:sp>
                <p:nvSpPr>
                  <p:cNvPr id="338" name="Freeform 337"/>
                  <p:cNvSpPr/>
                  <p:nvPr/>
                </p:nvSpPr>
                <p:spPr>
                  <a:xfrm flipH="1">
                    <a:off x="1904998" y="5654040"/>
                    <a:ext cx="4991889"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39" name="Picture 338" descr="thumb_tack_small.png"/>
                  <p:cNvPicPr>
                    <a:picLocks noChangeAspect="1"/>
                  </p:cNvPicPr>
                  <p:nvPr/>
                </p:nvPicPr>
                <p:blipFill>
                  <a:blip r:embed="rId5" cstate="print"/>
                  <a:stretch>
                    <a:fillRect/>
                  </a:stretch>
                </p:blipFill>
                <p:spPr>
                  <a:xfrm flipH="1">
                    <a:off x="1784702" y="5614987"/>
                    <a:ext cx="260427" cy="357187"/>
                  </a:xfrm>
                  <a:prstGeom prst="rect">
                    <a:avLst/>
                  </a:prstGeom>
                </p:spPr>
              </p:pic>
              <p:pic>
                <p:nvPicPr>
                  <p:cNvPr id="340" name="Picture 339" descr="thumb_tack_small.png"/>
                  <p:cNvPicPr>
                    <a:picLocks noChangeAspect="1"/>
                  </p:cNvPicPr>
                  <p:nvPr/>
                </p:nvPicPr>
                <p:blipFill>
                  <a:blip r:embed="rId6" cstate="print"/>
                  <a:stretch>
                    <a:fillRect/>
                  </a:stretch>
                </p:blipFill>
                <p:spPr>
                  <a:xfrm>
                    <a:off x="6658187" y="6072187"/>
                    <a:ext cx="266700" cy="357187"/>
                  </a:xfrm>
                  <a:prstGeom prst="rect">
                    <a:avLst/>
                  </a:prstGeom>
                </p:spPr>
              </p:pic>
            </p:grpSp>
            <p:grpSp>
              <p:nvGrpSpPr>
                <p:cNvPr id="116" name="Group 453"/>
                <p:cNvGrpSpPr/>
                <p:nvPr/>
              </p:nvGrpSpPr>
              <p:grpSpPr>
                <a:xfrm>
                  <a:off x="2050790" y="5722620"/>
                  <a:ext cx="4802979" cy="606745"/>
                  <a:chOff x="1959350" y="5989320"/>
                  <a:chExt cx="4802979" cy="606745"/>
                </a:xfrm>
              </p:grpSpPr>
              <p:pic>
                <p:nvPicPr>
                  <p:cNvPr id="276" name="Picture 2"/>
                  <p:cNvPicPr>
                    <a:picLocks noChangeAspect="1" noChangeArrowheads="1"/>
                  </p:cNvPicPr>
                  <p:nvPr/>
                </p:nvPicPr>
                <p:blipFill>
                  <a:blip r:embed="rId15" cstate="print"/>
                  <a:stretch>
                    <a:fillRect/>
                  </a:stretch>
                </p:blipFill>
                <p:spPr bwMode="auto">
                  <a:xfrm>
                    <a:off x="1959350" y="6025733"/>
                    <a:ext cx="573360" cy="570332"/>
                  </a:xfrm>
                  <a:prstGeom prst="rect">
                    <a:avLst/>
                  </a:prstGeom>
                  <a:noFill/>
                  <a:ln w="6350">
                    <a:solidFill>
                      <a:schemeClr val="tx2">
                        <a:lumMod val="75000"/>
                      </a:schemeClr>
                    </a:solidFill>
                    <a:miter lim="800000"/>
                    <a:headEnd/>
                    <a:tailEnd/>
                  </a:ln>
                  <a:effectLst/>
                </p:spPr>
              </p:pic>
              <p:grpSp>
                <p:nvGrpSpPr>
                  <p:cNvPr id="117" name="Group 354"/>
                  <p:cNvGrpSpPr/>
                  <p:nvPr/>
                </p:nvGrpSpPr>
                <p:grpSpPr>
                  <a:xfrm>
                    <a:off x="2506980" y="5989320"/>
                    <a:ext cx="4255349" cy="462733"/>
                    <a:chOff x="2506980" y="5349240"/>
                    <a:chExt cx="4255349" cy="462733"/>
                  </a:xfrm>
                </p:grpSpPr>
                <p:sp>
                  <p:nvSpPr>
                    <p:cNvPr id="283" name="TextBox 282"/>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DEADLINES.pptx</a:t>
                      </a:r>
                    </a:p>
                  </p:txBody>
                </p:sp>
                <p:grpSp>
                  <p:nvGrpSpPr>
                    <p:cNvPr id="119" name="Group 122"/>
                    <p:cNvGrpSpPr/>
                    <p:nvPr/>
                  </p:nvGrpSpPr>
                  <p:grpSpPr>
                    <a:xfrm>
                      <a:off x="6538713" y="5349240"/>
                      <a:ext cx="223616" cy="186778"/>
                      <a:chOff x="5884162" y="3935369"/>
                      <a:chExt cx="223616" cy="186778"/>
                    </a:xfrm>
                  </p:grpSpPr>
                  <p:sp>
                    <p:nvSpPr>
                      <p:cNvPr id="335" name="Snip Single Corner Rectangle 334"/>
                      <p:cNvSpPr/>
                      <p:nvPr/>
                    </p:nvSpPr>
                    <p:spPr>
                      <a:xfrm>
                        <a:off x="5884162" y="3935369"/>
                        <a:ext cx="182881"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6" name="Rounded Rectangle 335"/>
                      <p:cNvSpPr/>
                      <p:nvPr/>
                    </p:nvSpPr>
                    <p:spPr>
                      <a:xfrm rot="20818689">
                        <a:off x="5892698"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37" name="Curved Left Arrow 336"/>
                      <p:cNvSpPr/>
                      <p:nvPr/>
                    </p:nvSpPr>
                    <p:spPr>
                      <a:xfrm rot="19354437">
                        <a:off x="6006870"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20" name="Group 197"/>
                    <p:cNvGrpSpPr/>
                    <p:nvPr/>
                  </p:nvGrpSpPr>
                  <p:grpSpPr>
                    <a:xfrm>
                      <a:off x="2508726" y="5611918"/>
                      <a:ext cx="1432296" cy="200055"/>
                      <a:chOff x="2645673" y="1897288"/>
                      <a:chExt cx="1128058" cy="209865"/>
                    </a:xfrm>
                  </p:grpSpPr>
                  <p:sp>
                    <p:nvSpPr>
                      <p:cNvPr id="310" name="TextBox 309"/>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18" name="TextBox 317"/>
                      <p:cNvSpPr txBox="1"/>
                      <p:nvPr/>
                    </p:nvSpPr>
                    <p:spPr>
                      <a:xfrm>
                        <a:off x="2819714" y="1897288"/>
                        <a:ext cx="954017" cy="20986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Funds, deadlines</a:t>
                        </a:r>
                      </a:p>
                    </p:txBody>
                  </p:sp>
                </p:grpSp>
                <p:sp>
                  <p:nvSpPr>
                    <p:cNvPr id="301" name="TextBox 30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02" name="TextBox 30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4:02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MIA</a:t>
                      </a:r>
                    </a:p>
                  </p:txBody>
                </p:sp>
                <p:sp>
                  <p:nvSpPr>
                    <p:cNvPr id="304" name="TextBox 303"/>
                    <p:cNvSpPr txBox="1"/>
                    <p:nvPr/>
                  </p:nvSpPr>
                  <p:spPr>
                    <a:xfrm>
                      <a:off x="5786993" y="5364480"/>
                      <a:ext cx="706818"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31 KB</a:t>
                      </a:r>
                      <a:endParaRPr lang="en-US" sz="900" dirty="0">
                        <a:solidFill>
                          <a:schemeClr val="tx1">
                            <a:lumMod val="95000"/>
                            <a:lumOff val="5000"/>
                          </a:schemeClr>
                        </a:solidFill>
                        <a:latin typeface="Anime Ace 2.0 BB" pitchFamily="2" charset="0"/>
                      </a:endParaRPr>
                    </a:p>
                  </p:txBody>
                </p:sp>
              </p:grpSp>
              <p:pic>
                <p:nvPicPr>
                  <p:cNvPr id="282" name="Picture 281" descr="WSExplore0010 12-14-2007.png"/>
                  <p:cNvPicPr>
                    <a:picLocks noChangeAspect="1"/>
                  </p:cNvPicPr>
                  <p:nvPr/>
                </p:nvPicPr>
                <p:blipFill>
                  <a:blip r:embed="rId8"/>
                  <a:stretch>
                    <a:fillRect/>
                  </a:stretch>
                </p:blipFill>
                <p:spPr>
                  <a:xfrm>
                    <a:off x="1983699" y="6049330"/>
                    <a:ext cx="104775" cy="104775"/>
                  </a:xfrm>
                  <a:prstGeom prst="rect">
                    <a:avLst/>
                  </a:prstGeom>
                </p:spPr>
              </p:pic>
            </p:grpSp>
          </p:grpSp>
          <p:pic>
            <p:nvPicPr>
              <p:cNvPr id="273" name="Picture 272" descr="ppt16.png"/>
              <p:cNvPicPr>
                <a:picLocks noChangeAspect="1"/>
              </p:cNvPicPr>
              <p:nvPr/>
            </p:nvPicPr>
            <p:blipFill>
              <a:blip r:embed="rId11"/>
              <a:stretch>
                <a:fillRect/>
              </a:stretch>
            </p:blipFill>
            <p:spPr>
              <a:xfrm>
                <a:off x="2534378" y="3489960"/>
                <a:ext cx="121304" cy="126664"/>
              </a:xfrm>
              <a:prstGeom prst="rect">
                <a:avLst/>
              </a:prstGeom>
            </p:spPr>
          </p:pic>
        </p:grpSp>
      </p:grpSp>
      <p:grpSp>
        <p:nvGrpSpPr>
          <p:cNvPr id="121" name="Group 619"/>
          <p:cNvGrpSpPr/>
          <p:nvPr/>
        </p:nvGrpSpPr>
        <p:grpSpPr>
          <a:xfrm>
            <a:off x="1908266" y="2327032"/>
            <a:ext cx="4953544" cy="750693"/>
            <a:chOff x="1908266" y="2327032"/>
            <a:chExt cx="4953544" cy="750693"/>
          </a:xfrm>
        </p:grpSpPr>
        <p:grpSp>
          <p:nvGrpSpPr>
            <p:cNvPr id="123" name="Group 171"/>
            <p:cNvGrpSpPr/>
            <p:nvPr/>
          </p:nvGrpSpPr>
          <p:grpSpPr>
            <a:xfrm flipH="1" flipV="1">
              <a:off x="6811924" y="3020452"/>
              <a:ext cx="49886" cy="57273"/>
              <a:chOff x="6811924" y="2893331"/>
              <a:chExt cx="49886" cy="57273"/>
            </a:xfrm>
          </p:grpSpPr>
          <p:sp>
            <p:nvSpPr>
              <p:cNvPr id="280" name="Chevron 279"/>
              <p:cNvSpPr/>
              <p:nvPr/>
            </p:nvSpPr>
            <p:spPr>
              <a:xfrm rot="5400000">
                <a:off x="6821908" y="2910702"/>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81" name="Chevron 280"/>
              <p:cNvSpPr/>
              <p:nvPr/>
            </p:nvSpPr>
            <p:spPr>
              <a:xfrm rot="5400000">
                <a:off x="6821899" y="2883356"/>
                <a:ext cx="29927" cy="49877"/>
              </a:xfrm>
              <a:prstGeom prst="chevron">
                <a:avLst>
                  <a:gd name="adj" fmla="val 65000"/>
                </a:avLst>
              </a:prstGeom>
              <a:solidFill>
                <a:schemeClr val="bg1"/>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24" name="Group 426"/>
            <p:cNvGrpSpPr/>
            <p:nvPr/>
          </p:nvGrpSpPr>
          <p:grpSpPr>
            <a:xfrm>
              <a:off x="1908266" y="2327032"/>
              <a:ext cx="4841404" cy="720968"/>
              <a:chOff x="1908266" y="2327032"/>
              <a:chExt cx="4841404" cy="720968"/>
            </a:xfrm>
          </p:grpSpPr>
          <p:sp>
            <p:nvSpPr>
              <p:cNvPr id="271" name="Rectangle 270"/>
              <p:cNvSpPr/>
              <p:nvPr/>
            </p:nvSpPr>
            <p:spPr>
              <a:xfrm>
                <a:off x="1908266" y="2332567"/>
                <a:ext cx="4841404" cy="715433"/>
              </a:xfrm>
              <a:prstGeom prst="rect">
                <a:avLst/>
              </a:prstGeom>
              <a:solidFill>
                <a:schemeClr val="bg1">
                  <a:alpha val="52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pic>
            <p:nvPicPr>
              <p:cNvPr id="272" name="Picture 271" descr="MSOL_Share_32.gif"/>
              <p:cNvPicPr>
                <a:picLocks noChangeAspect="1"/>
              </p:cNvPicPr>
              <p:nvPr/>
            </p:nvPicPr>
            <p:blipFill>
              <a:blip r:embed="rId16">
                <a:duotone>
                  <a:prstClr val="black"/>
                  <a:schemeClr val="accent3">
                    <a:tint val="45000"/>
                    <a:satMod val="400000"/>
                  </a:schemeClr>
                </a:duotone>
              </a:blip>
              <a:stretch>
                <a:fillRect/>
              </a:stretch>
            </p:blipFill>
            <p:spPr>
              <a:xfrm>
                <a:off x="1939503" y="2362073"/>
                <a:ext cx="145573" cy="154326"/>
              </a:xfrm>
              <a:prstGeom prst="rect">
                <a:avLst/>
              </a:prstGeom>
            </p:spPr>
          </p:pic>
          <p:sp>
            <p:nvSpPr>
              <p:cNvPr id="274" name="Rectangle 273"/>
              <p:cNvSpPr/>
              <p:nvPr/>
            </p:nvSpPr>
            <p:spPr>
              <a:xfrm>
                <a:off x="2171699" y="2487052"/>
                <a:ext cx="4500563"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5" name="Rectangle 274"/>
              <p:cNvSpPr/>
              <p:nvPr/>
            </p:nvSpPr>
            <p:spPr>
              <a:xfrm>
                <a:off x="2171699" y="2791852"/>
                <a:ext cx="4505325" cy="167640"/>
              </a:xfrm>
              <a:prstGeom prst="rect">
                <a:avLst/>
              </a:prstGeom>
              <a:solidFill>
                <a:schemeClr val="bg1">
                  <a:alpha val="73000"/>
                </a:schemeClr>
              </a:solidFill>
              <a:ln w="3175" cap="sq">
                <a:solidFill>
                  <a:schemeClr val="bg1">
                    <a:lumMod val="85000"/>
                    <a:alpha val="4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400" dirty="0">
                  <a:solidFill>
                    <a:schemeClr val="bg1">
                      <a:lumMod val="75000"/>
                    </a:schemeClr>
                  </a:solidFill>
                </a:endParaRPr>
              </a:p>
            </p:txBody>
          </p:sp>
          <p:sp>
            <p:nvSpPr>
              <p:cNvPr id="278" name="TextBox 277"/>
              <p:cNvSpPr txBox="1"/>
              <p:nvPr/>
            </p:nvSpPr>
            <p:spPr>
              <a:xfrm>
                <a:off x="2095500" y="2327032"/>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Editors</a:t>
                </a:r>
              </a:p>
            </p:txBody>
          </p:sp>
          <p:sp>
            <p:nvSpPr>
              <p:cNvPr id="279" name="TextBox 278"/>
              <p:cNvSpPr txBox="1"/>
              <p:nvPr/>
            </p:nvSpPr>
            <p:spPr>
              <a:xfrm>
                <a:off x="2095500" y="2629897"/>
                <a:ext cx="1249680" cy="200055"/>
              </a:xfrm>
              <a:prstGeom prst="rect">
                <a:avLst/>
              </a:prstGeom>
              <a:noFill/>
            </p:spPr>
            <p:txBody>
              <a:bodyPr wrap="square" rtlCol="0">
                <a:spAutoFit/>
              </a:bodyPr>
              <a:lstStyle/>
              <a:p>
                <a:pPr algn="l"/>
                <a:r>
                  <a:rPr lang="en-US" sz="700" b="0" dirty="0">
                    <a:latin typeface="Segoe UI" pitchFamily="34" charset="0"/>
                    <a:ea typeface="Verdana" pitchFamily="34" charset="0"/>
                    <a:cs typeface="Verdana" pitchFamily="34" charset="0"/>
                  </a:rPr>
                  <a:t>Viewers</a:t>
                </a:r>
                <a:r>
                  <a:rPr lang="en-US" sz="700" b="0" baseline="0" dirty="0">
                    <a:latin typeface="Segoe UI" pitchFamily="34" charset="0"/>
                    <a:ea typeface="Verdana" pitchFamily="34" charset="0"/>
                    <a:cs typeface="Verdana" pitchFamily="34" charset="0"/>
                  </a:rPr>
                  <a:t> (Read-Only)</a:t>
                </a:r>
                <a:endParaRPr lang="en-US" sz="700" b="0" dirty="0">
                  <a:latin typeface="Segoe UI" pitchFamily="34" charset="0"/>
                  <a:ea typeface="Verdana" pitchFamily="34" charset="0"/>
                  <a:cs typeface="Verdana" pitchFamily="34" charset="0"/>
                </a:endParaRPr>
              </a:p>
            </p:txBody>
          </p:sp>
        </p:grpSp>
        <p:grpSp>
          <p:nvGrpSpPr>
            <p:cNvPr id="125" name="Group 193"/>
            <p:cNvGrpSpPr/>
            <p:nvPr/>
          </p:nvGrpSpPr>
          <p:grpSpPr>
            <a:xfrm>
              <a:off x="2202180" y="2471918"/>
              <a:ext cx="1524000" cy="215444"/>
              <a:chOff x="198997" y="2809696"/>
              <a:chExt cx="1524000" cy="215444"/>
            </a:xfrm>
          </p:grpSpPr>
          <p:sp>
            <p:nvSpPr>
              <p:cNvPr id="255" name="Rectangle 254"/>
              <p:cNvSpPr/>
              <p:nvPr/>
            </p:nvSpPr>
            <p:spPr>
              <a:xfrm>
                <a:off x="287708" y="2809696"/>
                <a:ext cx="1435289" cy="215444"/>
              </a:xfrm>
              <a:prstGeom prst="rect">
                <a:avLst/>
              </a:prstGeom>
            </p:spPr>
            <p:txBody>
              <a:bodyPr wrap="square">
                <a:spAutoFit/>
              </a:bodyPr>
              <a:lstStyle/>
              <a:p>
                <a:r>
                  <a:rPr lang="en-US" sz="800" b="0" dirty="0">
                    <a:solidFill>
                      <a:schemeClr val="bg1">
                        <a:lumMod val="50000"/>
                      </a:schemeClr>
                    </a:solidFill>
                    <a:latin typeface="Segoe UI" pitchFamily="34" charset="0"/>
                  </a:rPr>
                  <a:t>You</a:t>
                </a:r>
              </a:p>
            </p:txBody>
          </p:sp>
          <p:sp>
            <p:nvSpPr>
              <p:cNvPr id="259" name="Oval 258"/>
              <p:cNvSpPr/>
              <p:nvPr/>
            </p:nvSpPr>
            <p:spPr>
              <a:xfrm>
                <a:off x="198997"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252" name="Rectangle 251"/>
            <p:cNvSpPr/>
            <p:nvPr/>
          </p:nvSpPr>
          <p:spPr>
            <a:xfrm>
              <a:off x="2275651" y="2778368"/>
              <a:ext cx="1181051" cy="215444"/>
            </a:xfrm>
            <a:prstGeom prst="rect">
              <a:avLst/>
            </a:prstGeom>
          </p:spPr>
          <p:txBody>
            <a:bodyPr wrap="square">
              <a:spAutoFit/>
            </a:bodyPr>
            <a:lstStyle/>
            <a:p>
              <a:endParaRPr lang="en-US" sz="800" b="0" strike="sngStrike" baseline="0" dirty="0">
                <a:solidFill>
                  <a:schemeClr val="bg1">
                    <a:lumMod val="50000"/>
                  </a:schemeClr>
                </a:solidFill>
                <a:latin typeface="Segoe UI" pitchFamily="34" charset="0"/>
              </a:endParaRPr>
            </a:p>
          </p:txBody>
        </p:sp>
      </p:grpSp>
      <p:grpSp>
        <p:nvGrpSpPr>
          <p:cNvPr id="126" name="Group 270"/>
          <p:cNvGrpSpPr/>
          <p:nvPr/>
        </p:nvGrpSpPr>
        <p:grpSpPr>
          <a:xfrm>
            <a:off x="5937" y="6522720"/>
            <a:ext cx="9138063" cy="335280"/>
            <a:chOff x="5937" y="6522720"/>
            <a:chExt cx="9138063" cy="335280"/>
          </a:xfrm>
        </p:grpSpPr>
        <p:pic>
          <p:nvPicPr>
            <p:cNvPr id="285" name="Picture 284" descr="Picture1.png"/>
            <p:cNvPicPr>
              <a:picLocks noChangeAspect="1"/>
            </p:cNvPicPr>
            <p:nvPr/>
          </p:nvPicPr>
          <p:blipFill>
            <a:blip r:embed="rId4"/>
            <a:srcRect t="95111"/>
            <a:stretch>
              <a:fillRect/>
            </a:stretch>
          </p:blipFill>
          <p:spPr>
            <a:xfrm>
              <a:off x="5937" y="6522720"/>
              <a:ext cx="9138063" cy="335280"/>
            </a:xfrm>
            <a:prstGeom prst="rect">
              <a:avLst/>
            </a:prstGeom>
          </p:spPr>
        </p:pic>
        <p:pic>
          <p:nvPicPr>
            <p:cNvPr id="286" name="Picture 285" descr="tabe.png"/>
            <p:cNvPicPr>
              <a:picLocks noChangeAspect="1"/>
            </p:cNvPicPr>
            <p:nvPr/>
          </p:nvPicPr>
          <p:blipFill>
            <a:blip r:embed="rId17"/>
            <a:stretch>
              <a:fillRect/>
            </a:stretch>
          </p:blipFill>
          <p:spPr>
            <a:xfrm>
              <a:off x="1333500" y="6582064"/>
              <a:ext cx="1476375" cy="266700"/>
            </a:xfrm>
            <a:prstGeom prst="rect">
              <a:avLst/>
            </a:prstGeom>
          </p:spPr>
        </p:pic>
        <p:pic>
          <p:nvPicPr>
            <p:cNvPr id="287" name="Picture 2"/>
            <p:cNvPicPr>
              <a:picLocks noChangeAspect="1" noChangeArrowheads="1"/>
            </p:cNvPicPr>
            <p:nvPr/>
          </p:nvPicPr>
          <p:blipFill>
            <a:blip r:embed="rId18"/>
            <a:srcRect l="2289" t="97181" r="95104" b="77"/>
            <a:stretch>
              <a:fillRect/>
            </a:stretch>
          </p:blipFill>
          <p:spPr bwMode="auto">
            <a:xfrm>
              <a:off x="502444" y="6583678"/>
              <a:ext cx="778669" cy="255878"/>
            </a:xfrm>
            <a:prstGeom prst="rect">
              <a:avLst/>
            </a:prstGeom>
            <a:noFill/>
            <a:ln w="9525">
              <a:noFill/>
              <a:miter lim="800000"/>
              <a:headEnd/>
              <a:tailEnd/>
            </a:ln>
            <a:effectLst/>
          </p:spPr>
        </p:pic>
      </p:grpSp>
      <p:grpSp>
        <p:nvGrpSpPr>
          <p:cNvPr id="127" name="Group 472"/>
          <p:cNvGrpSpPr/>
          <p:nvPr/>
        </p:nvGrpSpPr>
        <p:grpSpPr>
          <a:xfrm>
            <a:off x="2197100" y="2762706"/>
            <a:ext cx="3537789" cy="230545"/>
            <a:chOff x="3050778" y="2762706"/>
            <a:chExt cx="3537789" cy="230545"/>
          </a:xfrm>
        </p:grpSpPr>
        <p:grpSp>
          <p:nvGrpSpPr>
            <p:cNvPr id="192" name="Group 454"/>
            <p:cNvGrpSpPr/>
            <p:nvPr/>
          </p:nvGrpSpPr>
          <p:grpSpPr>
            <a:xfrm>
              <a:off x="4767325" y="2770959"/>
              <a:ext cx="1451234" cy="215444"/>
              <a:chOff x="4767325" y="2770959"/>
              <a:chExt cx="1451234" cy="215444"/>
            </a:xfrm>
          </p:grpSpPr>
          <p:sp>
            <p:nvSpPr>
              <p:cNvPr id="228" name="Oval 227"/>
              <p:cNvSpPr/>
              <p:nvPr/>
            </p:nvSpPr>
            <p:spPr>
              <a:xfrm>
                <a:off x="4767325" y="2813149"/>
                <a:ext cx="121920" cy="121920"/>
              </a:xfrm>
              <a:prstGeom prst="ellipse">
                <a:avLst/>
              </a:prstGeom>
              <a:ln/>
            </p:spPr>
            <p:style>
              <a:lnRef idx="1">
                <a:schemeClr val="accent3"/>
              </a:lnRef>
              <a:fillRef idx="2">
                <a:schemeClr val="accent3"/>
              </a:fillRef>
              <a:effectRef idx="1">
                <a:schemeClr val="accent3"/>
              </a:effectRef>
              <a:fontRef idx="minor">
                <a:schemeClr val="dk1"/>
              </a:fontRef>
            </p:style>
            <p:txBody>
              <a:bodyPr rtlCol="0" anchor="ctr"/>
              <a:lstStyle/>
              <a:p>
                <a:pPr algn="r"/>
                <a:endParaRPr lang="en-US" sz="900" dirty="0">
                  <a:solidFill>
                    <a:schemeClr val="bg1"/>
                  </a:solidFill>
                </a:endParaRPr>
              </a:p>
            </p:txBody>
          </p:sp>
          <p:sp>
            <p:nvSpPr>
              <p:cNvPr id="229" name="Rectangle 228"/>
              <p:cNvSpPr/>
              <p:nvPr/>
            </p:nvSpPr>
            <p:spPr>
              <a:xfrm>
                <a:off x="4826000" y="2770959"/>
                <a:ext cx="1392559" cy="215444"/>
              </a:xfrm>
              <a:prstGeom prst="rect">
                <a:avLst/>
              </a:prstGeom>
            </p:spPr>
            <p:txBody>
              <a:bodyPr wrap="square">
                <a:spAutoFit/>
              </a:bodyPr>
              <a:lstStyle/>
              <a:p>
                <a:r>
                  <a:rPr lang="en-US" sz="800" b="0" dirty="0">
                    <a:solidFill>
                      <a:schemeClr val="bg1">
                        <a:lumMod val="50000"/>
                      </a:schemeClr>
                    </a:solidFill>
                    <a:latin typeface="Segoe UI" pitchFamily="34" charset="0"/>
                  </a:rPr>
                  <a:t>Stacy D. Hamilton</a:t>
                </a:r>
              </a:p>
            </p:txBody>
          </p:sp>
        </p:grpSp>
        <p:grpSp>
          <p:nvGrpSpPr>
            <p:cNvPr id="193" name="Group 468"/>
            <p:cNvGrpSpPr/>
            <p:nvPr/>
          </p:nvGrpSpPr>
          <p:grpSpPr>
            <a:xfrm>
              <a:off x="3050778" y="2773940"/>
              <a:ext cx="1269762" cy="215444"/>
              <a:chOff x="3050778" y="2773940"/>
              <a:chExt cx="1269762" cy="215444"/>
            </a:xfrm>
          </p:grpSpPr>
          <p:sp>
            <p:nvSpPr>
              <p:cNvPr id="226" name="Rectangle 225"/>
              <p:cNvSpPr/>
              <p:nvPr/>
            </p:nvSpPr>
            <p:spPr>
              <a:xfrm>
                <a:off x="3139489" y="2773940"/>
                <a:ext cx="1181051" cy="215444"/>
              </a:xfrm>
              <a:prstGeom prst="rect">
                <a:avLst/>
              </a:prstGeom>
            </p:spPr>
            <p:txBody>
              <a:bodyPr wrap="square">
                <a:spAutoFit/>
              </a:bodyPr>
              <a:lstStyle/>
              <a:p>
                <a:r>
                  <a:rPr lang="en-US" sz="800" b="0" dirty="0">
                    <a:solidFill>
                      <a:schemeClr val="bg1">
                        <a:lumMod val="50000"/>
                      </a:schemeClr>
                    </a:solidFill>
                    <a:latin typeface="Segoe UI" pitchFamily="34" charset="0"/>
                  </a:rPr>
                  <a:t>George Li </a:t>
                </a:r>
              </a:p>
            </p:txBody>
          </p:sp>
          <p:sp>
            <p:nvSpPr>
              <p:cNvPr id="227" name="Oval 226"/>
              <p:cNvSpPr/>
              <p:nvPr/>
            </p:nvSpPr>
            <p:spPr>
              <a:xfrm>
                <a:off x="3050778"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4" name="Group 462"/>
            <p:cNvGrpSpPr/>
            <p:nvPr/>
          </p:nvGrpSpPr>
          <p:grpSpPr>
            <a:xfrm>
              <a:off x="3771900" y="2777807"/>
              <a:ext cx="1054100" cy="215444"/>
              <a:chOff x="3771900" y="2777807"/>
              <a:chExt cx="1054100" cy="215444"/>
            </a:xfrm>
          </p:grpSpPr>
          <p:sp>
            <p:nvSpPr>
              <p:cNvPr id="224" name="Rectangle 223"/>
              <p:cNvSpPr/>
              <p:nvPr/>
            </p:nvSpPr>
            <p:spPr>
              <a:xfrm>
                <a:off x="3860611" y="2777807"/>
                <a:ext cx="965389" cy="215444"/>
              </a:xfrm>
              <a:prstGeom prst="rect">
                <a:avLst/>
              </a:prstGeom>
            </p:spPr>
            <p:txBody>
              <a:bodyPr wrap="square">
                <a:spAutoFit/>
              </a:bodyPr>
              <a:lstStyle/>
              <a:p>
                <a:r>
                  <a:rPr lang="en-US" sz="800" b="0" dirty="0">
                    <a:solidFill>
                      <a:schemeClr val="bg1">
                        <a:lumMod val="50000"/>
                      </a:schemeClr>
                    </a:solidFill>
                    <a:latin typeface="Segoe UI" pitchFamily="34" charset="0"/>
                  </a:rPr>
                  <a:t>James D. Kramer </a:t>
                </a:r>
              </a:p>
            </p:txBody>
          </p:sp>
          <p:sp>
            <p:nvSpPr>
              <p:cNvPr id="225" name="Oval 224"/>
              <p:cNvSpPr/>
              <p:nvPr/>
            </p:nvSpPr>
            <p:spPr>
              <a:xfrm>
                <a:off x="3771900" y="2813149"/>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95" name="Group 471"/>
            <p:cNvGrpSpPr/>
            <p:nvPr/>
          </p:nvGrpSpPr>
          <p:grpSpPr>
            <a:xfrm>
              <a:off x="5772150" y="2762706"/>
              <a:ext cx="816417" cy="215444"/>
              <a:chOff x="5772150" y="2762706"/>
              <a:chExt cx="816417" cy="215444"/>
            </a:xfrm>
          </p:grpSpPr>
          <p:sp>
            <p:nvSpPr>
              <p:cNvPr id="220" name="Oval 219"/>
              <p:cNvSpPr/>
              <p:nvPr/>
            </p:nvSpPr>
            <p:spPr>
              <a:xfrm>
                <a:off x="57721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23" name="Rectangle 222"/>
              <p:cNvSpPr/>
              <p:nvPr/>
            </p:nvSpPr>
            <p:spPr>
              <a:xfrm>
                <a:off x="5844453" y="2762706"/>
                <a:ext cx="744114" cy="215444"/>
              </a:xfrm>
              <a:prstGeom prst="rect">
                <a:avLst/>
              </a:prstGeom>
            </p:spPr>
            <p:txBody>
              <a:bodyPr wrap="none">
                <a:spAutoFit/>
              </a:bodyPr>
              <a:lstStyle/>
              <a:p>
                <a:r>
                  <a:rPr lang="en-US" sz="800" dirty="0">
                    <a:solidFill>
                      <a:schemeClr val="bg1">
                        <a:lumMod val="50000"/>
                      </a:schemeClr>
                    </a:solidFill>
                    <a:latin typeface="Segoe UI" pitchFamily="34" charset="0"/>
                  </a:rPr>
                  <a:t>Jerry Roman</a:t>
                </a:r>
              </a:p>
            </p:txBody>
          </p:sp>
        </p:grpSp>
      </p:grpSp>
      <p:grpSp>
        <p:nvGrpSpPr>
          <p:cNvPr id="196" name="Group 229"/>
          <p:cNvGrpSpPr/>
          <p:nvPr/>
        </p:nvGrpSpPr>
        <p:grpSpPr>
          <a:xfrm>
            <a:off x="5737212" y="2782483"/>
            <a:ext cx="927024" cy="215444"/>
            <a:chOff x="6546850" y="2771415"/>
            <a:chExt cx="927024" cy="215444"/>
          </a:xfrm>
        </p:grpSpPr>
        <p:sp>
          <p:nvSpPr>
            <p:cNvPr id="231" name="Oval 230"/>
            <p:cNvSpPr/>
            <p:nvPr/>
          </p:nvSpPr>
          <p:spPr>
            <a:xfrm>
              <a:off x="6546850" y="2809282"/>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sp>
          <p:nvSpPr>
            <p:cNvPr id="232" name="Rectangle 231"/>
            <p:cNvSpPr/>
            <p:nvPr/>
          </p:nvSpPr>
          <p:spPr>
            <a:xfrm>
              <a:off x="6619153" y="2771415"/>
              <a:ext cx="854721" cy="215444"/>
            </a:xfrm>
            <a:prstGeom prst="rect">
              <a:avLst/>
            </a:prstGeom>
          </p:spPr>
          <p:txBody>
            <a:bodyPr wrap="none">
              <a:spAutoFit/>
            </a:bodyPr>
            <a:lstStyle/>
            <a:p>
              <a:r>
                <a:rPr lang="en-US" sz="800" dirty="0">
                  <a:solidFill>
                    <a:schemeClr val="bg1">
                      <a:lumMod val="50000"/>
                    </a:schemeClr>
                  </a:solidFill>
                  <a:latin typeface="Segoe UI" pitchFamily="34" charset="0"/>
                </a:rPr>
                <a:t>Mia Willington</a:t>
              </a:r>
            </a:p>
          </p:txBody>
        </p:sp>
      </p:grpSp>
      <p:sp>
        <p:nvSpPr>
          <p:cNvPr id="209" name="Rounded Rectangle 208"/>
          <p:cNvSpPr/>
          <p:nvPr/>
        </p:nvSpPr>
        <p:spPr>
          <a:xfrm>
            <a:off x="4479290" y="1785779"/>
            <a:ext cx="1906270" cy="21989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p>
        </p:txBody>
      </p:sp>
      <p:sp>
        <p:nvSpPr>
          <p:cNvPr id="210" name="TextBox 209"/>
          <p:cNvSpPr txBox="1"/>
          <p:nvPr/>
        </p:nvSpPr>
        <p:spPr>
          <a:xfrm>
            <a:off x="4578350" y="1793558"/>
            <a:ext cx="2286000" cy="200055"/>
          </a:xfrm>
          <a:prstGeom prst="rect">
            <a:avLst/>
          </a:prstGeom>
          <a:noFill/>
        </p:spPr>
        <p:txBody>
          <a:bodyPr wrap="square" rtlCol="0">
            <a:spAutoFit/>
          </a:bodyPr>
          <a:lstStyle/>
          <a:p>
            <a:r>
              <a:rPr lang="en-US" sz="700" b="1" dirty="0"/>
              <a:t>Mia is now an editor of 2008 Fundraising…</a:t>
            </a:r>
          </a:p>
        </p:txBody>
      </p:sp>
      <p:sp>
        <p:nvSpPr>
          <p:cNvPr id="211" name="Rectangle 210">
            <a:hlinkClick r:id="" action="ppaction://hlinkshowjump?jump=nextslide"/>
          </p:cNvPr>
          <p:cNvSpPr/>
          <p:nvPr/>
        </p:nvSpPr>
        <p:spPr>
          <a:xfrm>
            <a:off x="6705600" y="6172200"/>
            <a:ext cx="1200150" cy="533400"/>
          </a:xfrm>
          <a:prstGeom prst="rect">
            <a:avLst/>
          </a:prstGeom>
          <a:ln/>
        </p:spPr>
        <p:style>
          <a:lnRef idx="1">
            <a:schemeClr val="accent3"/>
          </a:lnRef>
          <a:fillRef idx="2">
            <a:schemeClr val="accent3"/>
          </a:fillRef>
          <a:effectRef idx="1">
            <a:schemeClr val="accent3"/>
          </a:effectRef>
          <a:fontRef idx="minor">
            <a:schemeClr val="dk1"/>
          </a:fontRef>
        </p:style>
        <p:txBody>
          <a:bodyPr rtlCol="0" anchor="ctr"/>
          <a:lstStyle/>
          <a:p>
            <a:pPr algn="ctr"/>
            <a:r>
              <a:rPr lang="en-US" sz="2400" dirty="0">
                <a:solidFill>
                  <a:schemeClr val="tx1"/>
                </a:solidFill>
                <a:latin typeface="Segoe UI" pitchFamily="34" charset="0"/>
              </a:rPr>
              <a:t>END</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052 5.96808E-7 C 0.00018 -0.01319 0.00105 -0.02568 -0.05381 -0.03308 C -0.10869 -0.04094 -0.21858 -0.04349 -0.32813 -0.0458 " pathEditMode="relative" rAng="0" ptsTypes="aaA">
                                      <p:cBhvr>
                                        <p:cTn id="6" dur="800" fill="hold"/>
                                        <p:tgtEl>
                                          <p:spTgt spid="196"/>
                                        </p:tgtEl>
                                        <p:attrNameLst>
                                          <p:attrName>ppt_x</p:attrName>
                                          <p:attrName>ppt_y</p:attrName>
                                        </p:attrNameLst>
                                      </p:cBhvr>
                                      <p:rCtr x="-16300" y="-2300"/>
                                    </p:animMotion>
                                  </p:childTnLst>
                                </p:cTn>
                              </p:par>
                              <p:par>
                                <p:cTn id="7" presetID="10" presetClass="entr" presetSubtype="0" fill="hold" grpId="0" nodeType="withEffect">
                                  <p:stCondLst>
                                    <p:cond delay="0"/>
                                  </p:stCondLst>
                                  <p:childTnLst>
                                    <p:set>
                                      <p:cBhvr>
                                        <p:cTn id="8" dur="1" fill="hold">
                                          <p:stCondLst>
                                            <p:cond delay="0"/>
                                          </p:stCondLst>
                                        </p:cTn>
                                        <p:tgtEl>
                                          <p:spTgt spid="209"/>
                                        </p:tgtEl>
                                        <p:attrNameLst>
                                          <p:attrName>style.visibility</p:attrName>
                                        </p:attrNameLst>
                                      </p:cBhvr>
                                      <p:to>
                                        <p:strVal val="visible"/>
                                      </p:to>
                                    </p:set>
                                    <p:animEffect transition="in" filter="fade">
                                      <p:cBhvr>
                                        <p:cTn id="9" dur="500"/>
                                        <p:tgtEl>
                                          <p:spTgt spid="209"/>
                                        </p:tgtEl>
                                      </p:cBhvr>
                                    </p:animEffect>
                                  </p:childTnLst>
                                </p:cTn>
                              </p:par>
                              <p:par>
                                <p:cTn id="10" presetID="10" presetClass="entr" presetSubtype="0" fill="hold" grpId="0" nodeType="withEffect">
                                  <p:stCondLst>
                                    <p:cond delay="0"/>
                                  </p:stCondLst>
                                  <p:childTnLst>
                                    <p:set>
                                      <p:cBhvr>
                                        <p:cTn id="11" dur="1" fill="hold">
                                          <p:stCondLst>
                                            <p:cond delay="0"/>
                                          </p:stCondLst>
                                        </p:cTn>
                                        <p:tgtEl>
                                          <p:spTgt spid="210"/>
                                        </p:tgtEl>
                                        <p:attrNameLst>
                                          <p:attrName>style.visibility</p:attrName>
                                        </p:attrNameLst>
                                      </p:cBhvr>
                                      <p:to>
                                        <p:strVal val="visible"/>
                                      </p:to>
                                    </p:set>
                                    <p:animEffect transition="in" filter="fade">
                                      <p:cBhvr>
                                        <p:cTn id="12" dur="500"/>
                                        <p:tgtEl>
                                          <p:spTgt spid="210"/>
                                        </p:tgtEl>
                                      </p:cBhvr>
                                    </p:animEffect>
                                  </p:childTnLst>
                                </p:cTn>
                              </p:par>
                              <p:par>
                                <p:cTn id="13" presetID="10" presetClass="exit" presetSubtype="0" fill="hold" grpId="1" nodeType="withEffect">
                                  <p:stCondLst>
                                    <p:cond delay="1200"/>
                                  </p:stCondLst>
                                  <p:childTnLst>
                                    <p:animEffect transition="out" filter="fade">
                                      <p:cBhvr>
                                        <p:cTn id="14" dur="1000"/>
                                        <p:tgtEl>
                                          <p:spTgt spid="210"/>
                                        </p:tgtEl>
                                      </p:cBhvr>
                                    </p:animEffect>
                                    <p:set>
                                      <p:cBhvr>
                                        <p:cTn id="15" dur="1" fill="hold">
                                          <p:stCondLst>
                                            <p:cond delay="999"/>
                                          </p:stCondLst>
                                        </p:cTn>
                                        <p:tgtEl>
                                          <p:spTgt spid="210"/>
                                        </p:tgtEl>
                                        <p:attrNameLst>
                                          <p:attrName>style.visibility</p:attrName>
                                        </p:attrNameLst>
                                      </p:cBhvr>
                                      <p:to>
                                        <p:strVal val="hidden"/>
                                      </p:to>
                                    </p:set>
                                  </p:childTnLst>
                                </p:cTn>
                              </p:par>
                              <p:par>
                                <p:cTn id="16" presetID="10" presetClass="exit" presetSubtype="0" fill="hold" grpId="1" nodeType="withEffect">
                                  <p:stCondLst>
                                    <p:cond delay="1200"/>
                                  </p:stCondLst>
                                  <p:childTnLst>
                                    <p:animEffect transition="out" filter="fade">
                                      <p:cBhvr>
                                        <p:cTn id="17" dur="1000"/>
                                        <p:tgtEl>
                                          <p:spTgt spid="209"/>
                                        </p:tgtEl>
                                      </p:cBhvr>
                                    </p:animEffect>
                                    <p:set>
                                      <p:cBhvr>
                                        <p:cTn id="18" dur="1" fill="hold">
                                          <p:stCondLst>
                                            <p:cond delay="999"/>
                                          </p:stCondLst>
                                        </p:cTn>
                                        <p:tgtEl>
                                          <p:spTgt spid="209"/>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211"/>
                                        </p:tgtEl>
                                        <p:attrNameLst>
                                          <p:attrName>style.visibility</p:attrName>
                                        </p:attrNameLst>
                                      </p:cBhvr>
                                      <p:to>
                                        <p:strVal val="visible"/>
                                      </p:to>
                                    </p:set>
                                    <p:animEffect transition="in" filter="fade">
                                      <p:cBhvr>
                                        <p:cTn id="21" dur="7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9" grpId="0" animBg="1"/>
      <p:bldP spid="209" grpId="1" animBg="1"/>
      <p:bldP spid="210" grpId="0"/>
      <p:bldP spid="210" grpId="1"/>
      <p:bldP spid="211"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 name="Rectangle 307"/>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360" name="Rectangle 359"/>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1" name="Rectangle 360"/>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7"/>
            <p:cNvGrpSpPr/>
            <p:nvPr/>
          </p:nvGrpSpPr>
          <p:grpSpPr>
            <a:xfrm>
              <a:off x="8939993" y="2382966"/>
              <a:ext cx="73152" cy="87341"/>
              <a:chOff x="8939993" y="2382966"/>
              <a:chExt cx="73152" cy="87341"/>
            </a:xfrm>
          </p:grpSpPr>
          <p:sp>
            <p:nvSpPr>
              <p:cNvPr id="365" name="Rounded Rectangle 364"/>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6" name="Rounded Rectangle 365"/>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7" name="Rounded Rectangle 366"/>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3" name="Isosceles Triangle 362"/>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4" name="Isosceles Triangle 363"/>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76" name="Rectangle 375"/>
          <p:cNvSpPr/>
          <p:nvPr/>
        </p:nvSpPr>
        <p:spPr>
          <a:xfrm>
            <a:off x="2058486" y="1425766"/>
            <a:ext cx="1087157"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a:t>
            </a:r>
            <a:endParaRPr lang="en-US" sz="1200" b="1" dirty="0">
              <a:solidFill>
                <a:schemeClr val="bg1"/>
              </a:solidFill>
              <a:effectLst>
                <a:outerShdw blurRad="50800" dist="38100" dir="5400000" algn="t" rotWithShape="0">
                  <a:prstClr val="black">
                    <a:alpha val="40000"/>
                  </a:prstClr>
                </a:outerShdw>
              </a:effectLst>
            </a:endParaRPr>
          </a:p>
        </p:txBody>
      </p:sp>
      <p:grpSp>
        <p:nvGrpSpPr>
          <p:cNvPr id="4" name="Group 473"/>
          <p:cNvGrpSpPr/>
          <p:nvPr/>
        </p:nvGrpSpPr>
        <p:grpSpPr>
          <a:xfrm rot="20184923">
            <a:off x="1886111" y="1478410"/>
            <a:ext cx="166818" cy="171444"/>
            <a:chOff x="2282190" y="5410200"/>
            <a:chExt cx="166818" cy="171444"/>
          </a:xfrm>
        </p:grpSpPr>
        <p:pic>
          <p:nvPicPr>
            <p:cNvPr id="379"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380"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381"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5" name="Group 178"/>
          <p:cNvGrpSpPr/>
          <p:nvPr/>
        </p:nvGrpSpPr>
        <p:grpSpPr>
          <a:xfrm>
            <a:off x="1888959" y="1735851"/>
            <a:ext cx="5196840" cy="276999"/>
            <a:chOff x="1888959" y="2489061"/>
            <a:chExt cx="5196840" cy="276999"/>
          </a:xfrm>
        </p:grpSpPr>
        <p:sp>
          <p:nvSpPr>
            <p:cNvPr id="163" name="Rectangle 162"/>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164" name="Picture 163"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165" name="Straight Connector 164"/>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203"/>
          <p:cNvGrpSpPr/>
          <p:nvPr/>
        </p:nvGrpSpPr>
        <p:grpSpPr>
          <a:xfrm>
            <a:off x="1889760" y="5130873"/>
            <a:ext cx="5212080" cy="1323123"/>
            <a:chOff x="1889760" y="5130873"/>
            <a:chExt cx="5212080" cy="1323123"/>
          </a:xfrm>
        </p:grpSpPr>
        <p:grpSp>
          <p:nvGrpSpPr>
            <p:cNvPr id="7" name="Group 141"/>
            <p:cNvGrpSpPr/>
            <p:nvPr/>
          </p:nvGrpSpPr>
          <p:grpSpPr>
            <a:xfrm>
              <a:off x="1889760" y="5130873"/>
              <a:ext cx="5212080" cy="1323123"/>
              <a:chOff x="1889760" y="4591303"/>
              <a:chExt cx="5212080" cy="1323123"/>
            </a:xfrm>
          </p:grpSpPr>
          <p:grpSp>
            <p:nvGrpSpPr>
              <p:cNvPr id="8" name="Group 328"/>
              <p:cNvGrpSpPr/>
              <p:nvPr/>
            </p:nvGrpSpPr>
            <p:grpSpPr>
              <a:xfrm>
                <a:off x="1905000" y="4823604"/>
                <a:ext cx="5196840" cy="287453"/>
                <a:chOff x="1905000" y="3647585"/>
                <a:chExt cx="5196840" cy="287453"/>
              </a:xfrm>
            </p:grpSpPr>
            <p:cxnSp>
              <p:nvCxnSpPr>
                <p:cNvPr id="320" name="Straight Connector 319"/>
                <p:cNvCxnSpPr/>
                <p:nvPr/>
              </p:nvCxnSpPr>
              <p:spPr>
                <a:xfrm>
                  <a:off x="1905000" y="393345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ectangle 320"/>
                <p:cNvSpPr/>
                <p:nvPr/>
              </p:nvSpPr>
              <p:spPr>
                <a:xfrm>
                  <a:off x="2100296" y="3647585"/>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accepted the invitation to become </a:t>
                  </a:r>
                  <a:r>
                    <a:rPr lang="en-US" sz="800">
                      <a:solidFill>
                        <a:srgbClr val="505050"/>
                      </a:solidFill>
                    </a:rPr>
                    <a:t>part of </a:t>
                  </a:r>
                  <a:r>
                    <a:rPr lang="en-US" sz="800" b="1">
                      <a:solidFill>
                        <a:schemeClr val="accent1">
                          <a:lumMod val="75000"/>
                        </a:schemeClr>
                      </a:solidFill>
                    </a:rPr>
                    <a:t>My </a:t>
                  </a:r>
                  <a:r>
                    <a:rPr lang="en-US" sz="800" b="1" dirty="0">
                      <a:solidFill>
                        <a:schemeClr val="accent1">
                          <a:lumMod val="75000"/>
                        </a:schemeClr>
                      </a:solidFill>
                    </a:rPr>
                    <a:t>Network!</a:t>
                  </a:r>
                </a:p>
              </p:txBody>
            </p:sp>
          </p:grpSp>
          <p:grpSp>
            <p:nvGrpSpPr>
              <p:cNvPr id="9" name="Group 355"/>
              <p:cNvGrpSpPr/>
              <p:nvPr/>
            </p:nvGrpSpPr>
            <p:grpSpPr>
              <a:xfrm>
                <a:off x="1905000" y="5355336"/>
                <a:ext cx="5196840" cy="276999"/>
                <a:chOff x="1905000" y="4018788"/>
                <a:chExt cx="5196840" cy="276999"/>
              </a:xfrm>
            </p:grpSpPr>
            <p:cxnSp>
              <p:nvCxnSpPr>
                <p:cNvPr id="343" name="Straight Connector 342"/>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45" name="Rectangle 344"/>
                <p:cNvSpPr/>
                <p:nvPr/>
              </p:nvSpPr>
              <p:spPr>
                <a:xfrm>
                  <a:off x="2104868" y="4018788"/>
                  <a:ext cx="2630848"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Weekly </a:t>
                  </a:r>
                  <a:r>
                    <a:rPr lang="en-US" sz="800" b="1" dirty="0">
                      <a:solidFill>
                        <a:schemeClr val="accent1">
                          <a:lumMod val="75000"/>
                        </a:schemeClr>
                      </a:solidFill>
                    </a:rPr>
                    <a:t>Family Task </a:t>
                  </a:r>
                  <a:r>
                    <a:rPr lang="en-US" sz="800" b="1">
                      <a:solidFill>
                        <a:schemeClr val="accent1">
                          <a:lumMod val="75000"/>
                        </a:schemeClr>
                      </a:solidFill>
                    </a:rPr>
                    <a:t>List</a:t>
                  </a:r>
                  <a:r>
                    <a:rPr lang="en-US" sz="800">
                      <a:solidFill>
                        <a:schemeClr val="tx1">
                          <a:lumMod val="50000"/>
                          <a:lumOff val="50000"/>
                        </a:schemeClr>
                      </a:solidFill>
                    </a:rPr>
                    <a:t>  </a:t>
                  </a:r>
                  <a:r>
                    <a:rPr lang="en-US" sz="800">
                      <a:solidFill>
                        <a:srgbClr val="505050"/>
                      </a:solidFill>
                    </a:rPr>
                    <a:t>for</a:t>
                  </a:r>
                  <a:r>
                    <a:rPr lang="en-US" sz="800">
                      <a:solidFill>
                        <a:schemeClr val="tx1">
                          <a:lumMod val="50000"/>
                          <a:lumOff val="50000"/>
                        </a:schemeClr>
                      </a:solidFill>
                    </a:rPr>
                    <a:t> </a:t>
                  </a:r>
                  <a:r>
                    <a:rPr lang="en-US" sz="800" b="1">
                      <a:solidFill>
                        <a:schemeClr val="accent1">
                          <a:lumMod val="75000"/>
                        </a:schemeClr>
                      </a:solidFill>
                    </a:rPr>
                    <a:t>Family </a:t>
                  </a:r>
                  <a:r>
                    <a:rPr lang="en-US" sz="800" b="1" dirty="0">
                      <a:solidFill>
                        <a:schemeClr val="accent1">
                          <a:lumMod val="75000"/>
                        </a:schemeClr>
                      </a:solidFill>
                    </a:rPr>
                    <a:t>Chores</a:t>
                  </a:r>
                </a:p>
              </p:txBody>
            </p:sp>
          </p:grpSp>
          <p:grpSp>
            <p:nvGrpSpPr>
              <p:cNvPr id="10" name="Group 370"/>
              <p:cNvGrpSpPr/>
              <p:nvPr/>
            </p:nvGrpSpPr>
            <p:grpSpPr>
              <a:xfrm>
                <a:off x="1905000" y="5099673"/>
                <a:ext cx="5196840" cy="276999"/>
                <a:chOff x="1905000" y="3839655"/>
                <a:chExt cx="5196840" cy="276999"/>
              </a:xfrm>
            </p:grpSpPr>
            <p:cxnSp>
              <p:nvCxnSpPr>
                <p:cNvPr id="349" name="Straight Connector 348"/>
                <p:cNvCxnSpPr/>
                <p:nvPr/>
              </p:nvCxnSpPr>
              <p:spPr>
                <a:xfrm>
                  <a:off x="1905000" y="411208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50" name="Rectangle 349"/>
                <p:cNvSpPr/>
                <p:nvPr/>
              </p:nvSpPr>
              <p:spPr>
                <a:xfrm>
                  <a:off x="2104868" y="3839655"/>
                  <a:ext cx="1704313"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11" name="Group 384"/>
              <p:cNvGrpSpPr/>
              <p:nvPr/>
            </p:nvGrpSpPr>
            <p:grpSpPr>
              <a:xfrm>
                <a:off x="1905000" y="5630025"/>
                <a:ext cx="5196840" cy="284401"/>
                <a:chOff x="1905000" y="4187952"/>
                <a:chExt cx="5196840" cy="284401"/>
              </a:xfrm>
            </p:grpSpPr>
            <p:cxnSp>
              <p:nvCxnSpPr>
                <p:cNvPr id="354" name="Straight Connector 353"/>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56" name="Rectangle 355"/>
                <p:cNvSpPr/>
                <p:nvPr/>
              </p:nvSpPr>
              <p:spPr>
                <a:xfrm>
                  <a:off x="2101820" y="4187952"/>
                  <a:ext cx="2111475"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spreadsheet of</a:t>
                  </a:r>
                  <a:r>
                    <a:rPr lang="en-US" sz="800">
                      <a:solidFill>
                        <a:schemeClr val="tx1">
                          <a:lumMod val="50000"/>
                          <a:lumOff val="50000"/>
                        </a:schemeClr>
                      </a:solidFill>
                    </a:rPr>
                    <a:t> </a:t>
                  </a:r>
                  <a:r>
                    <a:rPr lang="en-US" sz="800" b="1">
                      <a:solidFill>
                        <a:schemeClr val="accent1">
                          <a:lumMod val="75000"/>
                        </a:schemeClr>
                      </a:solidFill>
                    </a:rPr>
                    <a:t>Work </a:t>
                  </a:r>
                  <a:r>
                    <a:rPr lang="en-US" sz="800" b="1" dirty="0">
                      <a:solidFill>
                        <a:schemeClr val="accent1">
                          <a:lumMod val="75000"/>
                        </a:schemeClr>
                      </a:solidFill>
                    </a:rPr>
                    <a:t>At Home</a:t>
                  </a:r>
                </a:p>
              </p:txBody>
            </p:sp>
          </p:grpSp>
          <p:sp>
            <p:nvSpPr>
              <p:cNvPr id="369" name="Rectangle 368"/>
              <p:cNvSpPr/>
              <p:nvPr/>
            </p:nvSpPr>
            <p:spPr>
              <a:xfrm>
                <a:off x="1933220" y="4591303"/>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372" name="Picture 371"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375" name="Straight Connector 374"/>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45" name="Picture 144" descr="completing.png"/>
              <p:cNvPicPr>
                <a:picLocks noChangeAspect="1"/>
              </p:cNvPicPr>
              <p:nvPr/>
            </p:nvPicPr>
            <p:blipFill>
              <a:blip r:embed="rId4"/>
              <a:stretch>
                <a:fillRect/>
              </a:stretch>
            </p:blipFill>
            <p:spPr>
              <a:xfrm>
                <a:off x="2012960" y="5420868"/>
                <a:ext cx="146304" cy="146304"/>
              </a:xfrm>
              <a:prstGeom prst="rect">
                <a:avLst/>
              </a:prstGeom>
            </p:spPr>
          </p:pic>
          <p:pic>
            <p:nvPicPr>
              <p:cNvPr id="150" name="Picture 149" descr="acceptinginvite.png"/>
              <p:cNvPicPr>
                <a:picLocks noChangeAspect="1"/>
              </p:cNvPicPr>
              <p:nvPr/>
            </p:nvPicPr>
            <p:blipFill>
              <a:blip r:embed="rId5"/>
              <a:stretch>
                <a:fillRect/>
              </a:stretch>
            </p:blipFill>
            <p:spPr>
              <a:xfrm>
                <a:off x="2014966" y="4915175"/>
                <a:ext cx="146304" cy="146304"/>
              </a:xfrm>
              <a:prstGeom prst="rect">
                <a:avLst/>
              </a:prstGeom>
            </p:spPr>
          </p:pic>
        </p:grpSp>
        <p:pic>
          <p:nvPicPr>
            <p:cNvPr id="201" name="Picture 200" descr="sharing_word.png"/>
            <p:cNvPicPr>
              <a:picLocks noChangeAspect="1"/>
            </p:cNvPicPr>
            <p:nvPr/>
          </p:nvPicPr>
          <p:blipFill>
            <a:blip r:embed="rId6"/>
            <a:stretch>
              <a:fillRect/>
            </a:stretch>
          </p:blipFill>
          <p:spPr>
            <a:xfrm>
              <a:off x="1978742" y="5709249"/>
              <a:ext cx="171450" cy="137160"/>
            </a:xfrm>
            <a:prstGeom prst="rect">
              <a:avLst/>
            </a:prstGeom>
          </p:spPr>
        </p:pic>
        <p:pic>
          <p:nvPicPr>
            <p:cNvPr id="202" name="Picture 201" descr="sharing_xl.png"/>
            <p:cNvPicPr>
              <a:picLocks noChangeAspect="1"/>
            </p:cNvPicPr>
            <p:nvPr/>
          </p:nvPicPr>
          <p:blipFill>
            <a:blip r:embed="rId7"/>
            <a:stretch>
              <a:fillRect/>
            </a:stretch>
          </p:blipFill>
          <p:spPr>
            <a:xfrm>
              <a:off x="1978742" y="6231147"/>
              <a:ext cx="182880" cy="146304"/>
            </a:xfrm>
            <a:prstGeom prst="rect">
              <a:avLst/>
            </a:prstGeom>
          </p:spPr>
        </p:pic>
      </p:grpSp>
      <p:grpSp>
        <p:nvGrpSpPr>
          <p:cNvPr id="12" name="Group 204"/>
          <p:cNvGrpSpPr/>
          <p:nvPr/>
        </p:nvGrpSpPr>
        <p:grpSpPr>
          <a:xfrm>
            <a:off x="1889760" y="3964450"/>
            <a:ext cx="5212080" cy="1012965"/>
            <a:chOff x="1889760" y="3964450"/>
            <a:chExt cx="5212080" cy="1012965"/>
          </a:xfrm>
        </p:grpSpPr>
        <p:grpSp>
          <p:nvGrpSpPr>
            <p:cNvPr id="13" name="Group 146"/>
            <p:cNvGrpSpPr/>
            <p:nvPr/>
          </p:nvGrpSpPr>
          <p:grpSpPr>
            <a:xfrm>
              <a:off x="1889760" y="3964450"/>
              <a:ext cx="5212080" cy="1012965"/>
              <a:chOff x="1889760" y="3635209"/>
              <a:chExt cx="5212080" cy="1012965"/>
            </a:xfrm>
          </p:grpSpPr>
          <p:grpSp>
            <p:nvGrpSpPr>
              <p:cNvPr id="14" name="Group 145"/>
              <p:cNvGrpSpPr/>
              <p:nvPr/>
            </p:nvGrpSpPr>
            <p:grpSpPr>
              <a:xfrm>
                <a:off x="1889760" y="3635209"/>
                <a:ext cx="5212080" cy="491776"/>
                <a:chOff x="1889760" y="3635209"/>
                <a:chExt cx="5212080" cy="491776"/>
              </a:xfrm>
            </p:grpSpPr>
            <p:grpSp>
              <p:nvGrpSpPr>
                <p:cNvPr id="15" name="Group 177"/>
                <p:cNvGrpSpPr/>
                <p:nvPr/>
              </p:nvGrpSpPr>
              <p:grpSpPr>
                <a:xfrm>
                  <a:off x="1889760" y="3635209"/>
                  <a:ext cx="5196840" cy="276999"/>
                  <a:chOff x="1889760" y="2969121"/>
                  <a:chExt cx="5196840" cy="276999"/>
                </a:xfrm>
              </p:grpSpPr>
              <p:sp>
                <p:nvSpPr>
                  <p:cNvPr id="368" name="Rectangle 367"/>
                  <p:cNvSpPr/>
                  <p:nvPr/>
                </p:nvSpPr>
                <p:spPr>
                  <a:xfrm>
                    <a:off x="1933220" y="2969121"/>
                    <a:ext cx="1377300" cy="276999"/>
                  </a:xfrm>
                  <a:prstGeom prst="rect">
                    <a:avLst/>
                  </a:prstGeom>
                </p:spPr>
                <p:txBody>
                  <a:bodyPr wrap="none">
                    <a:spAutoFit/>
                  </a:bodyPr>
                  <a:lstStyle/>
                  <a:p>
                    <a:pPr>
                      <a:lnSpc>
                        <a:spcPct val="150000"/>
                      </a:lnSpc>
                    </a:pPr>
                    <a:r>
                      <a:rPr lang="en-US" sz="800" b="1">
                        <a:solidFill>
                          <a:schemeClr val="tx2">
                            <a:lumMod val="75000"/>
                          </a:schemeClr>
                        </a:solidFill>
                      </a:rPr>
                      <a:t>EARLIER TODAY</a:t>
                    </a:r>
                    <a:r>
                      <a:rPr lang="en-US" sz="800" b="1" dirty="0">
                        <a:solidFill>
                          <a:schemeClr val="tx2">
                            <a:lumMod val="75000"/>
                          </a:schemeClr>
                        </a:solidFill>
                      </a:rPr>
                      <a:t>:  </a:t>
                    </a:r>
                    <a:r>
                      <a:rPr lang="en-US" sz="800" dirty="0">
                        <a:solidFill>
                          <a:schemeClr val="tx1">
                            <a:lumMod val="50000"/>
                            <a:lumOff val="50000"/>
                          </a:schemeClr>
                        </a:solidFill>
                      </a:rPr>
                      <a:t>(01/08/09)</a:t>
                    </a:r>
                  </a:p>
                </p:txBody>
              </p:sp>
              <p:pic>
                <p:nvPicPr>
                  <p:cNvPr id="371" name="Picture 370"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382" name="Straight Connector 381"/>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16" name="Group 370"/>
                <p:cNvGrpSpPr/>
                <p:nvPr/>
              </p:nvGrpSpPr>
              <p:grpSpPr>
                <a:xfrm>
                  <a:off x="1905000" y="3844129"/>
                  <a:ext cx="5196840" cy="282856"/>
                  <a:chOff x="1905000" y="3821559"/>
                  <a:chExt cx="5196840" cy="282856"/>
                </a:xfrm>
              </p:grpSpPr>
              <p:cxnSp>
                <p:nvCxnSpPr>
                  <p:cNvPr id="395" name="Straight Connector 394"/>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96" name="Rectangle 395"/>
                  <p:cNvSpPr/>
                  <p:nvPr/>
                </p:nvSpPr>
                <p:spPr>
                  <a:xfrm>
                    <a:off x="2109564" y="3821559"/>
                    <a:ext cx="1659429" cy="276999"/>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visited the workspace </a:t>
                    </a:r>
                    <a:r>
                      <a:rPr lang="en-US" sz="800" b="1">
                        <a:solidFill>
                          <a:schemeClr val="accent1">
                            <a:lumMod val="75000"/>
                          </a:schemeClr>
                        </a:solidFill>
                      </a:rPr>
                      <a:t>Church</a:t>
                    </a:r>
                    <a:endParaRPr lang="en-US" sz="800" b="1" dirty="0">
                      <a:solidFill>
                        <a:schemeClr val="accent1">
                          <a:lumMod val="75000"/>
                        </a:schemeClr>
                      </a:solidFill>
                    </a:endParaRPr>
                  </a:p>
                </p:txBody>
              </p:sp>
            </p:grpSp>
          </p:grpSp>
          <p:grpSp>
            <p:nvGrpSpPr>
              <p:cNvPr id="17" name="Group 384"/>
              <p:cNvGrpSpPr/>
              <p:nvPr/>
            </p:nvGrpSpPr>
            <p:grpSpPr>
              <a:xfrm>
                <a:off x="1905000" y="4364664"/>
                <a:ext cx="5196840" cy="283510"/>
                <a:chOff x="1905000" y="4188843"/>
                <a:chExt cx="5196840" cy="283510"/>
              </a:xfrm>
            </p:grpSpPr>
            <p:cxnSp>
              <p:nvCxnSpPr>
                <p:cNvPr id="400" name="Straight Connector 399"/>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2" name="Rectangle 401"/>
                <p:cNvSpPr/>
                <p:nvPr/>
              </p:nvSpPr>
              <p:spPr>
                <a:xfrm>
                  <a:off x="2099238" y="4188843"/>
                  <a:ext cx="1936749" cy="276999"/>
                </a:xfrm>
                <a:prstGeom prst="rect">
                  <a:avLst/>
                </a:prstGeom>
              </p:spPr>
              <p:txBody>
                <a:bodyPr wrap="none">
                  <a:spAutoFit/>
                </a:bodyPr>
                <a:lstStyle/>
                <a:p>
                  <a:pPr>
                    <a:lnSpc>
                      <a:spcPct val="150000"/>
                    </a:lnSpc>
                  </a:pPr>
                  <a:r>
                    <a:rPr lang="en-US" sz="800">
                      <a:solidFill>
                        <a:srgbClr val="505050"/>
                      </a:solidFill>
                    </a:rPr>
                    <a:t>Everybody except </a:t>
                  </a:r>
                  <a:r>
                    <a:rPr lang="en-US" sz="800" b="1">
                      <a:solidFill>
                        <a:schemeClr val="accent1">
                          <a:lumMod val="75000"/>
                        </a:schemeClr>
                      </a:solidFill>
                    </a:rPr>
                    <a:t>John </a:t>
                  </a:r>
                  <a:r>
                    <a:rPr lang="en-US" sz="800">
                      <a:solidFill>
                        <a:srgbClr val="505050"/>
                      </a:solidFill>
                    </a:rPr>
                    <a:t>visited </a:t>
                  </a:r>
                  <a:r>
                    <a:rPr lang="en-US" sz="800" b="1">
                      <a:solidFill>
                        <a:schemeClr val="accent1">
                          <a:lumMod val="75000"/>
                        </a:schemeClr>
                      </a:solidFill>
                    </a:rPr>
                    <a:t>Real Estate</a:t>
                  </a:r>
                  <a:endParaRPr lang="en-US" sz="800" b="1" dirty="0">
                    <a:solidFill>
                      <a:schemeClr val="accent1">
                        <a:lumMod val="75000"/>
                      </a:schemeClr>
                    </a:solidFill>
                  </a:endParaRPr>
                </a:p>
              </p:txBody>
            </p:sp>
          </p:grpSp>
          <p:grpSp>
            <p:nvGrpSpPr>
              <p:cNvPr id="18" name="Group 143"/>
              <p:cNvGrpSpPr/>
              <p:nvPr/>
            </p:nvGrpSpPr>
            <p:grpSpPr>
              <a:xfrm>
                <a:off x="1905000" y="4107427"/>
                <a:ext cx="5196840" cy="280062"/>
                <a:chOff x="1905000" y="3979468"/>
                <a:chExt cx="5196840" cy="280062"/>
              </a:xfrm>
            </p:grpSpPr>
            <p:grpSp>
              <p:nvGrpSpPr>
                <p:cNvPr id="19" name="Group 355"/>
                <p:cNvGrpSpPr/>
                <p:nvPr/>
              </p:nvGrpSpPr>
              <p:grpSpPr>
                <a:xfrm>
                  <a:off x="1905000" y="3979468"/>
                  <a:ext cx="5196840" cy="280062"/>
                  <a:chOff x="1905000" y="4008322"/>
                  <a:chExt cx="5196840" cy="280062"/>
                </a:xfrm>
              </p:grpSpPr>
              <p:cxnSp>
                <p:nvCxnSpPr>
                  <p:cNvPr id="389" name="Straight Connector 388"/>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91" name="Rectangle 390"/>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Quentin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Crystal Mountain</a:t>
                    </a:r>
                    <a:r>
                      <a:rPr lang="en-US" sz="800">
                        <a:solidFill>
                          <a:schemeClr val="tx1">
                            <a:lumMod val="50000"/>
                            <a:lumOff val="50000"/>
                          </a:schemeClr>
                        </a:solidFill>
                      </a:rPr>
                      <a:t> </a:t>
                    </a:r>
                    <a:r>
                      <a:rPr lang="en-US" sz="800">
                        <a:solidFill>
                          <a:srgbClr val="505050"/>
                        </a:solidFill>
                      </a:rPr>
                      <a:t>to</a:t>
                    </a:r>
                    <a:r>
                      <a:rPr lang="en-US" sz="800">
                        <a:solidFill>
                          <a:schemeClr val="tx1">
                            <a:lumMod val="50000"/>
                            <a:lumOff val="50000"/>
                          </a:schemeClr>
                        </a:solidFill>
                      </a:rPr>
                      <a:t> </a:t>
                    </a:r>
                    <a:r>
                      <a:rPr lang="en-US" sz="800" b="1">
                        <a:solidFill>
                          <a:schemeClr val="accent1">
                            <a:lumMod val="75000"/>
                          </a:schemeClr>
                        </a:solidFill>
                      </a:rPr>
                      <a:t>Snow Places</a:t>
                    </a:r>
                    <a:endParaRPr lang="en-US" sz="800" b="1" dirty="0">
                      <a:solidFill>
                        <a:schemeClr val="accent1">
                          <a:lumMod val="75000"/>
                        </a:schemeClr>
                      </a:solidFill>
                    </a:endParaRPr>
                  </a:p>
                </p:txBody>
              </p:sp>
            </p:grpSp>
            <p:pic>
              <p:nvPicPr>
                <p:cNvPr id="149" name="Picture 148" descr="relating.png"/>
                <p:cNvPicPr>
                  <a:picLocks noChangeAspect="1"/>
                </p:cNvPicPr>
                <p:nvPr/>
              </p:nvPicPr>
              <p:blipFill>
                <a:blip r:embed="rId8"/>
                <a:stretch>
                  <a:fillRect/>
                </a:stretch>
              </p:blipFill>
              <p:spPr>
                <a:xfrm>
                  <a:off x="2012933" y="4057571"/>
                  <a:ext cx="146304" cy="146304"/>
                </a:xfrm>
                <a:prstGeom prst="rect">
                  <a:avLst/>
                </a:prstGeom>
              </p:spPr>
            </p:pic>
          </p:grpSp>
        </p:grpSp>
        <p:pic>
          <p:nvPicPr>
            <p:cNvPr id="199" name="Picture 198" descr="visit_foot.png"/>
            <p:cNvPicPr>
              <a:picLocks noChangeAspect="1"/>
            </p:cNvPicPr>
            <p:nvPr/>
          </p:nvPicPr>
          <p:blipFill>
            <a:blip r:embed="rId9"/>
            <a:stretch>
              <a:fillRect/>
            </a:stretch>
          </p:blipFill>
          <p:spPr>
            <a:xfrm>
              <a:off x="1955738" y="4244196"/>
              <a:ext cx="205740" cy="164592"/>
            </a:xfrm>
            <a:prstGeom prst="rect">
              <a:avLst/>
            </a:prstGeom>
          </p:spPr>
        </p:pic>
        <p:pic>
          <p:nvPicPr>
            <p:cNvPr id="203" name="Picture 202" descr="visit_foot.png"/>
            <p:cNvPicPr>
              <a:picLocks noChangeAspect="1"/>
            </p:cNvPicPr>
            <p:nvPr/>
          </p:nvPicPr>
          <p:blipFill>
            <a:blip r:embed="rId9"/>
            <a:stretch>
              <a:fillRect/>
            </a:stretch>
          </p:blipFill>
          <p:spPr>
            <a:xfrm>
              <a:off x="1960260" y="4768048"/>
              <a:ext cx="205740" cy="164592"/>
            </a:xfrm>
            <a:prstGeom prst="rect">
              <a:avLst/>
            </a:prstGeom>
          </p:spPr>
        </p:pic>
      </p:grpSp>
      <p:sp>
        <p:nvSpPr>
          <p:cNvPr id="112" name="Rectangle 111"/>
          <p:cNvSpPr/>
          <p:nvPr/>
        </p:nvSpPr>
        <p:spPr>
          <a:xfrm>
            <a:off x="1905000" y="1986064"/>
            <a:ext cx="5159062" cy="228600"/>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12"/>
          <p:cNvGrpSpPr/>
          <p:nvPr/>
        </p:nvGrpSpPr>
        <p:grpSpPr>
          <a:xfrm>
            <a:off x="1896579" y="1948744"/>
            <a:ext cx="5205261" cy="1937456"/>
            <a:chOff x="1896579" y="1948744"/>
            <a:chExt cx="5205261" cy="1937456"/>
          </a:xfrm>
        </p:grpSpPr>
        <p:cxnSp>
          <p:nvCxnSpPr>
            <p:cNvPr id="187" name="Straight Connector 186"/>
            <p:cNvCxnSpPr/>
            <p:nvPr/>
          </p:nvCxnSpPr>
          <p:spPr>
            <a:xfrm>
              <a:off x="1905000" y="292851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nvGrpSpPr>
            <p:cNvPr id="21" name="Group 197"/>
            <p:cNvGrpSpPr/>
            <p:nvPr/>
          </p:nvGrpSpPr>
          <p:grpSpPr>
            <a:xfrm>
              <a:off x="1896579" y="1948744"/>
              <a:ext cx="5205261" cy="1932319"/>
              <a:chOff x="1896579" y="1948744"/>
              <a:chExt cx="5205261" cy="1932319"/>
            </a:xfrm>
          </p:grpSpPr>
          <p:grpSp>
            <p:nvGrpSpPr>
              <p:cNvPr id="22" name="Group 193"/>
              <p:cNvGrpSpPr/>
              <p:nvPr/>
            </p:nvGrpSpPr>
            <p:grpSpPr>
              <a:xfrm>
                <a:off x="1896579" y="1948744"/>
                <a:ext cx="5196840" cy="283816"/>
                <a:chOff x="1896579" y="1878295"/>
                <a:chExt cx="5196840" cy="283816"/>
              </a:xfrm>
            </p:grpSpPr>
            <p:grpSp>
              <p:nvGrpSpPr>
                <p:cNvPr id="23" name="Group 337"/>
                <p:cNvGrpSpPr/>
                <p:nvPr/>
              </p:nvGrpSpPr>
              <p:grpSpPr>
                <a:xfrm>
                  <a:off x="1896579" y="1878295"/>
                  <a:ext cx="5196840" cy="283816"/>
                  <a:chOff x="1897380" y="3268692"/>
                  <a:chExt cx="5196840" cy="283816"/>
                </a:xfrm>
              </p:grpSpPr>
              <p:sp>
                <p:nvSpPr>
                  <p:cNvPr id="160" name="Rectangle 159"/>
                  <p:cNvSpPr/>
                  <p:nvPr/>
                </p:nvSpPr>
                <p:spPr>
                  <a:xfrm>
                    <a:off x="2103432" y="3268692"/>
                    <a:ext cx="225414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a:t>
                    </a:r>
                    <a:r>
                      <a:rPr lang="en-US" sz="800" dirty="0">
                        <a:solidFill>
                          <a:srgbClr val="505050"/>
                        </a:solidFill>
                      </a:rPr>
                      <a:t>uploaded</a:t>
                    </a:r>
                    <a:r>
                      <a:rPr lang="en-US" sz="800" dirty="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Snohomish Hardware</a:t>
                    </a:r>
                    <a:endParaRPr lang="en-US" sz="800" b="1" dirty="0">
                      <a:solidFill>
                        <a:schemeClr val="accent1">
                          <a:lumMod val="75000"/>
                        </a:schemeClr>
                      </a:solidFill>
                    </a:endParaRPr>
                  </a:p>
                </p:txBody>
              </p:sp>
              <p:cxnSp>
                <p:nvCxnSpPr>
                  <p:cNvPr id="161" name="Straight Connector 160"/>
                  <p:cNvCxnSpPr/>
                  <p:nvPr/>
                </p:nvCxnSpPr>
                <p:spPr>
                  <a:xfrm>
                    <a:off x="1897380" y="355092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pic>
              <p:nvPicPr>
                <p:cNvPr id="176" name="Picture 175" descr="upload.png"/>
                <p:cNvPicPr>
                  <a:picLocks noChangeAspect="1"/>
                </p:cNvPicPr>
                <p:nvPr/>
              </p:nvPicPr>
              <p:blipFill>
                <a:blip r:embed="rId10"/>
                <a:stretch>
                  <a:fillRect/>
                </a:stretch>
              </p:blipFill>
              <p:spPr>
                <a:xfrm>
                  <a:off x="2025152" y="1968974"/>
                  <a:ext cx="137160" cy="137160"/>
                </a:xfrm>
                <a:prstGeom prst="rect">
                  <a:avLst/>
                </a:prstGeom>
              </p:spPr>
            </p:pic>
          </p:grpSp>
          <p:grpSp>
            <p:nvGrpSpPr>
              <p:cNvPr id="24" name="Group 183"/>
              <p:cNvGrpSpPr/>
              <p:nvPr/>
            </p:nvGrpSpPr>
            <p:grpSpPr>
              <a:xfrm>
                <a:off x="2022104" y="2226946"/>
                <a:ext cx="3970021" cy="648510"/>
                <a:chOff x="2022104" y="2086048"/>
                <a:chExt cx="3970021" cy="648510"/>
              </a:xfrm>
            </p:grpSpPr>
            <p:sp>
              <p:nvSpPr>
                <p:cNvPr id="152" name="Rectangle 151"/>
                <p:cNvSpPr/>
                <p:nvPr/>
              </p:nvSpPr>
              <p:spPr>
                <a:xfrm>
                  <a:off x="2105679" y="2086048"/>
                  <a:ext cx="2002471"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commented for </a:t>
                  </a:r>
                  <a:r>
                    <a:rPr lang="en-US" sz="800">
                      <a:solidFill>
                        <a:srgbClr val="505050"/>
                      </a:solidFill>
                    </a:rPr>
                    <a:t>review on </a:t>
                  </a:r>
                  <a:r>
                    <a:rPr lang="en-US" sz="800" b="1">
                      <a:solidFill>
                        <a:schemeClr val="accent1">
                          <a:lumMod val="75000"/>
                        </a:schemeClr>
                      </a:solidFill>
                    </a:rPr>
                    <a:t>Document B</a:t>
                  </a:r>
                  <a:endParaRPr lang="en-US" sz="800" b="1" dirty="0">
                    <a:solidFill>
                      <a:schemeClr val="accent1">
                        <a:lumMod val="75000"/>
                      </a:schemeClr>
                    </a:solidFill>
                  </a:endParaRPr>
                </a:p>
              </p:txBody>
            </p:sp>
            <p:pic>
              <p:nvPicPr>
                <p:cNvPr id="174" name="Picture 173" descr="comment.png"/>
                <p:cNvPicPr>
                  <a:picLocks noChangeAspect="1"/>
                </p:cNvPicPr>
                <p:nvPr/>
              </p:nvPicPr>
              <p:blipFill>
                <a:blip r:embed="rId11"/>
                <a:stretch>
                  <a:fillRect/>
                </a:stretch>
              </p:blipFill>
              <p:spPr>
                <a:xfrm>
                  <a:off x="2022104" y="2175453"/>
                  <a:ext cx="137160" cy="137160"/>
                </a:xfrm>
                <a:prstGeom prst="rect">
                  <a:avLst/>
                </a:prstGeom>
              </p:spPr>
            </p:pic>
            <p:sp>
              <p:nvSpPr>
                <p:cNvPr id="192" name="TextBox 191"/>
                <p:cNvSpPr txBox="1"/>
                <p:nvPr/>
              </p:nvSpPr>
              <p:spPr>
                <a:xfrm>
                  <a:off x="2105925" y="2272893"/>
                  <a:ext cx="3886200" cy="461665"/>
                </a:xfrm>
                <a:prstGeom prst="rect">
                  <a:avLst/>
                </a:prstGeom>
                <a:noFill/>
              </p:spPr>
              <p:txBody>
                <a:bodyPr wrap="square" rtlCol="0">
                  <a:spAutoFit/>
                </a:bodyPr>
                <a:lstStyle/>
                <a:p>
                  <a:r>
                    <a:rPr lang="en-US" sz="800" i="1">
                      <a:solidFill>
                        <a:schemeClr val="tx1">
                          <a:lumMod val="50000"/>
                          <a:lumOff val="50000"/>
                        </a:schemeClr>
                      </a:solidFill>
                    </a:rPr>
                    <a:t>Okay, I finally got a chance to look this over and I think we’re off to a good start! I’d still like to see us go into a little more detail about the branding guidelines to help keep everyone on track and on the same page, but otherwise it’s minor changes here and</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grpSp>
            <p:nvGrpSpPr>
              <p:cNvPr id="25" name="Group 174"/>
              <p:cNvGrpSpPr/>
              <p:nvPr/>
            </p:nvGrpSpPr>
            <p:grpSpPr>
              <a:xfrm>
                <a:off x="2017532" y="3219738"/>
                <a:ext cx="4078468" cy="661325"/>
                <a:chOff x="2017532" y="2937942"/>
                <a:chExt cx="4078468" cy="661325"/>
              </a:xfrm>
            </p:grpSpPr>
            <p:sp>
              <p:nvSpPr>
                <p:cNvPr id="168" name="Rectangle 167"/>
                <p:cNvSpPr/>
                <p:nvPr/>
              </p:nvSpPr>
              <p:spPr>
                <a:xfrm>
                  <a:off x="2105679" y="2937942"/>
                  <a:ext cx="2109873"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a:solidFill>
                        <a:srgbClr val="505050"/>
                      </a:solidFill>
                    </a:rPr>
                    <a:t>commented on </a:t>
                  </a:r>
                  <a:r>
                    <a:rPr lang="en-US" sz="800" b="1">
                      <a:solidFill>
                        <a:schemeClr val="accent1">
                          <a:lumMod val="75000"/>
                        </a:schemeClr>
                      </a:solidFill>
                    </a:rPr>
                    <a:t>Planning Specification.xls</a:t>
                  </a:r>
                  <a:endParaRPr lang="en-US" sz="800" b="1" dirty="0">
                    <a:solidFill>
                      <a:schemeClr val="accent1">
                        <a:lumMod val="75000"/>
                      </a:schemeClr>
                    </a:solidFill>
                  </a:endParaRPr>
                </a:p>
              </p:txBody>
            </p:sp>
            <p:pic>
              <p:nvPicPr>
                <p:cNvPr id="177" name="Picture 176" descr="comment.png"/>
                <p:cNvPicPr>
                  <a:picLocks noChangeAspect="1"/>
                </p:cNvPicPr>
                <p:nvPr/>
              </p:nvPicPr>
              <p:blipFill>
                <a:blip r:embed="rId11"/>
                <a:stretch>
                  <a:fillRect/>
                </a:stretch>
              </p:blipFill>
              <p:spPr>
                <a:xfrm>
                  <a:off x="2017532" y="3018834"/>
                  <a:ext cx="137160" cy="137160"/>
                </a:xfrm>
                <a:prstGeom prst="rect">
                  <a:avLst/>
                </a:prstGeom>
              </p:spPr>
            </p:pic>
            <p:sp>
              <p:nvSpPr>
                <p:cNvPr id="193" name="TextBox 192"/>
                <p:cNvSpPr txBox="1"/>
                <p:nvPr/>
              </p:nvSpPr>
              <p:spPr>
                <a:xfrm>
                  <a:off x="2111676" y="3122213"/>
                  <a:ext cx="3984324" cy="477054"/>
                </a:xfrm>
                <a:prstGeom prst="rect">
                  <a:avLst/>
                </a:prstGeom>
                <a:noFill/>
              </p:spPr>
              <p:txBody>
                <a:bodyPr wrap="square" rtlCol="0">
                  <a:spAutoFit/>
                </a:bodyPr>
                <a:lstStyle/>
                <a:p>
                  <a:r>
                    <a:rPr lang="en-US" sz="800" i="1">
                      <a:solidFill>
                        <a:schemeClr val="tx1">
                          <a:lumMod val="50000"/>
                          <a:lumOff val="50000"/>
                        </a:schemeClr>
                      </a:solidFill>
                    </a:rPr>
                    <a:t>Hate to be the bearer of bad news, but I think we are missing an entire section in the Planning Spec. I think it’s the one about the timeline and milestones, but maybe we decided to cut that for some reason? I’ve been offline for a few days, and could have</a:t>
                  </a:r>
                  <a:r>
                    <a:rPr lang="en-US" sz="900" b="1" i="1">
                      <a:solidFill>
                        <a:schemeClr val="tx1">
                          <a:lumMod val="50000"/>
                          <a:lumOff val="50000"/>
                        </a:schemeClr>
                      </a:solidFill>
                    </a:rPr>
                    <a:t> </a:t>
                  </a:r>
                  <a:r>
                    <a:rPr lang="en-US" sz="900" b="1" i="1" u="sng">
                      <a:solidFill>
                        <a:schemeClr val="tx2">
                          <a:lumMod val="75000"/>
                        </a:schemeClr>
                      </a:solidFill>
                    </a:rPr>
                    <a:t>&gt;&gt;</a:t>
                  </a:r>
                  <a:endParaRPr lang="en-US" sz="800" i="1"/>
                </a:p>
              </p:txBody>
            </p:sp>
          </p:grpSp>
          <p:grpSp>
            <p:nvGrpSpPr>
              <p:cNvPr id="26" name="Group 196"/>
              <p:cNvGrpSpPr/>
              <p:nvPr/>
            </p:nvGrpSpPr>
            <p:grpSpPr>
              <a:xfrm>
                <a:off x="1905000" y="2908539"/>
                <a:ext cx="5196840" cy="293449"/>
                <a:chOff x="1905000" y="2908539"/>
                <a:chExt cx="5196840" cy="293449"/>
              </a:xfrm>
            </p:grpSpPr>
            <p:grpSp>
              <p:nvGrpSpPr>
                <p:cNvPr id="27" name="Group 329"/>
                <p:cNvGrpSpPr/>
                <p:nvPr/>
              </p:nvGrpSpPr>
              <p:grpSpPr>
                <a:xfrm>
                  <a:off x="1905000" y="2908539"/>
                  <a:ext cx="5196840" cy="293449"/>
                  <a:chOff x="2159508" y="3460068"/>
                  <a:chExt cx="5196840" cy="293449"/>
                </a:xfrm>
              </p:grpSpPr>
              <p:cxnSp>
                <p:nvCxnSpPr>
                  <p:cNvPr id="156" name="Straight Connector 155"/>
                  <p:cNvCxnSpPr/>
                  <p:nvPr/>
                </p:nvCxnSpPr>
                <p:spPr>
                  <a:xfrm>
                    <a:off x="2159508" y="375192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57" name="Rectangle 156"/>
                  <p:cNvSpPr/>
                  <p:nvPr/>
                </p:nvSpPr>
                <p:spPr>
                  <a:xfrm>
                    <a:off x="2362167" y="3460068"/>
                    <a:ext cx="2735044" cy="276999"/>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 </a:t>
                    </a:r>
                    <a:r>
                      <a:rPr lang="en-US" sz="800">
                        <a:solidFill>
                          <a:srgbClr val="505050"/>
                        </a:solidFill>
                      </a:rPr>
                      <a:t>shared </a:t>
                    </a:r>
                    <a:r>
                      <a:rPr lang="en-US" sz="800" b="1">
                        <a:solidFill>
                          <a:schemeClr val="accent1">
                            <a:lumMod val="75000"/>
                          </a:schemeClr>
                        </a:solidFill>
                      </a:rPr>
                      <a:t>3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pic>
              <p:nvPicPr>
                <p:cNvPr id="196" name="Picture 195" descr="sharing3.png"/>
                <p:cNvPicPr>
                  <a:picLocks noChangeAspect="1"/>
                </p:cNvPicPr>
                <p:nvPr/>
              </p:nvPicPr>
              <p:blipFill>
                <a:blip r:embed="rId12"/>
                <a:stretch>
                  <a:fillRect/>
                </a:stretch>
              </p:blipFill>
              <p:spPr>
                <a:xfrm>
                  <a:off x="1989956" y="2971800"/>
                  <a:ext cx="171450" cy="137160"/>
                </a:xfrm>
                <a:prstGeom prst="rect">
                  <a:avLst/>
                </a:prstGeom>
              </p:spPr>
            </p:pic>
          </p:grpSp>
        </p:grpSp>
        <p:cxnSp>
          <p:nvCxnSpPr>
            <p:cNvPr id="111" name="Straight Connector 110"/>
            <p:cNvCxnSpPr/>
            <p:nvPr/>
          </p:nvCxnSpPr>
          <p:spPr>
            <a:xfrm>
              <a:off x="1905000" y="3884612"/>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120"/>
          <p:cNvGrpSpPr/>
          <p:nvPr/>
        </p:nvGrpSpPr>
        <p:grpSpPr>
          <a:xfrm>
            <a:off x="141111" y="1795347"/>
            <a:ext cx="1333538" cy="1024467"/>
            <a:chOff x="141111" y="2023533"/>
            <a:chExt cx="1333538" cy="1024467"/>
          </a:xfrm>
        </p:grpSpPr>
        <p:grpSp>
          <p:nvGrpSpPr>
            <p:cNvPr id="29" name="Group 199"/>
            <p:cNvGrpSpPr/>
            <p:nvPr/>
          </p:nvGrpSpPr>
          <p:grpSpPr>
            <a:xfrm>
              <a:off x="141111" y="2224397"/>
              <a:ext cx="1174788" cy="221011"/>
              <a:chOff x="273012" y="1981200"/>
              <a:chExt cx="1174788" cy="221011"/>
            </a:xfrm>
          </p:grpSpPr>
          <p:sp>
            <p:nvSpPr>
              <p:cNvPr id="97" name="Rectangle 96"/>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01" name="Rectangle 100"/>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08" name="Rectangle 107"/>
            <p:cNvSpPr/>
            <p:nvPr/>
          </p:nvSpPr>
          <p:spPr>
            <a:xfrm>
              <a:off x="141111" y="2832556"/>
              <a:ext cx="1327188" cy="215444"/>
            </a:xfrm>
            <a:prstGeom prst="rect">
              <a:avLst/>
            </a:prstGeom>
          </p:spPr>
          <p:txBody>
            <a:bodyPr wrap="square">
              <a:spAutoFit/>
            </a:bodyPr>
            <a:lstStyle/>
            <a:p>
              <a:r>
                <a:rPr lang="en-US" sz="800">
                  <a:latin typeface="Segoe UI" pitchFamily="34" charset="0"/>
                </a:rPr>
                <a:t>Involving Uploading</a:t>
              </a:r>
              <a:endParaRPr lang="en-US" sz="800" b="0" dirty="0">
                <a:latin typeface="Segoe UI" pitchFamily="34" charset="0"/>
              </a:endParaRPr>
            </a:p>
          </p:txBody>
        </p:sp>
        <p:sp>
          <p:nvSpPr>
            <p:cNvPr id="171" name="Rectangle 170"/>
            <p:cNvSpPr/>
            <p:nvPr/>
          </p:nvSpPr>
          <p:spPr>
            <a:xfrm>
              <a:off x="141111" y="2631692"/>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sp>
          <p:nvSpPr>
            <p:cNvPr id="189" name="Rectangle 188"/>
            <p:cNvSpPr/>
            <p:nvPr/>
          </p:nvSpPr>
          <p:spPr>
            <a:xfrm>
              <a:off x="141111" y="2430828"/>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sp>
          <p:nvSpPr>
            <p:cNvPr id="115" name="Rectangle 114"/>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119" name="Rectangle 118">
            <a:hlinkClick r:id="" action="ppaction://hlinkshowjump?jump=nextslide"/>
          </p:cNvPr>
          <p:cNvSpPr/>
          <p:nvPr/>
        </p:nvSpPr>
        <p:spPr>
          <a:xfrm>
            <a:off x="1905000" y="3202464"/>
            <a:ext cx="5181600" cy="689914"/>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Rectangle 2"/>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4" name="Group 61"/>
          <p:cNvGrpSpPr/>
          <p:nvPr/>
        </p:nvGrpSpPr>
        <p:grpSpPr>
          <a:xfrm>
            <a:off x="7109460" y="1896680"/>
            <a:ext cx="118871" cy="4580319"/>
            <a:chOff x="8901933" y="884725"/>
            <a:chExt cx="164592" cy="5623560"/>
          </a:xfrm>
        </p:grpSpPr>
        <p:sp>
          <p:nvSpPr>
            <p:cNvPr id="5" name="Rectangle 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7"/>
            <p:cNvGrpSpPr/>
            <p:nvPr/>
          </p:nvGrpSpPr>
          <p:grpSpPr>
            <a:xfrm>
              <a:off x="8939993" y="2382966"/>
              <a:ext cx="73152" cy="87341"/>
              <a:chOff x="8939993" y="2382966"/>
              <a:chExt cx="73152" cy="87341"/>
            </a:xfrm>
          </p:grpSpPr>
          <p:sp>
            <p:nvSpPr>
              <p:cNvPr id="10" name="Rounded Rectangle 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ounded Rectangle 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ed Rectangle 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Isosceles Triangle 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Rectangle 12"/>
          <p:cNvSpPr/>
          <p:nvPr/>
        </p:nvSpPr>
        <p:spPr>
          <a:xfrm>
            <a:off x="2058486" y="1425766"/>
            <a:ext cx="1087157"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a:t>
            </a:r>
            <a:endParaRPr lang="en-US" sz="1200" b="1" dirty="0">
              <a:solidFill>
                <a:schemeClr val="bg1"/>
              </a:solidFill>
              <a:effectLst>
                <a:outerShdw blurRad="50800" dist="38100" dir="5400000" algn="t" rotWithShape="0">
                  <a:prstClr val="black">
                    <a:alpha val="40000"/>
                  </a:prstClr>
                </a:outerShdw>
              </a:effectLst>
            </a:endParaRPr>
          </a:p>
        </p:txBody>
      </p:sp>
      <p:grpSp>
        <p:nvGrpSpPr>
          <p:cNvPr id="14" name="Group 473"/>
          <p:cNvGrpSpPr/>
          <p:nvPr/>
        </p:nvGrpSpPr>
        <p:grpSpPr>
          <a:xfrm rot="20184923">
            <a:off x="1886111" y="1478410"/>
            <a:ext cx="166818" cy="171444"/>
            <a:chOff x="2282190" y="5410200"/>
            <a:chExt cx="166818" cy="171444"/>
          </a:xfrm>
        </p:grpSpPr>
        <p:pic>
          <p:nvPicPr>
            <p:cNvPr id="15"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6"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7"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18" name="Group 17"/>
          <p:cNvGrpSpPr/>
          <p:nvPr/>
        </p:nvGrpSpPr>
        <p:grpSpPr>
          <a:xfrm>
            <a:off x="1888959" y="1735851"/>
            <a:ext cx="5196840" cy="276999"/>
            <a:chOff x="1888959" y="2489061"/>
            <a:chExt cx="5196840" cy="276999"/>
          </a:xfrm>
        </p:grpSpPr>
        <p:sp>
          <p:nvSpPr>
            <p:cNvPr id="19" name="Rectangle 18"/>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20" name="Picture 19"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21" name="Straight Connector 20"/>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1889760" y="5130873"/>
            <a:ext cx="5212080" cy="1323123"/>
            <a:chOff x="1889760" y="5130873"/>
            <a:chExt cx="5212080" cy="1323123"/>
          </a:xfrm>
        </p:grpSpPr>
        <p:grpSp>
          <p:nvGrpSpPr>
            <p:cNvPr id="23" name="Group 141"/>
            <p:cNvGrpSpPr/>
            <p:nvPr/>
          </p:nvGrpSpPr>
          <p:grpSpPr>
            <a:xfrm>
              <a:off x="1889760" y="5130873"/>
              <a:ext cx="5212080" cy="1323123"/>
              <a:chOff x="1889760" y="4591303"/>
              <a:chExt cx="5212080" cy="1323123"/>
            </a:xfrm>
          </p:grpSpPr>
          <p:grpSp>
            <p:nvGrpSpPr>
              <p:cNvPr id="26" name="Group 328"/>
              <p:cNvGrpSpPr/>
              <p:nvPr/>
            </p:nvGrpSpPr>
            <p:grpSpPr>
              <a:xfrm>
                <a:off x="1905000" y="4823604"/>
                <a:ext cx="5196840" cy="287453"/>
                <a:chOff x="1905000" y="3647585"/>
                <a:chExt cx="5196840" cy="287453"/>
              </a:xfrm>
            </p:grpSpPr>
            <p:cxnSp>
              <p:nvCxnSpPr>
                <p:cNvPr id="41" name="Straight Connector 40"/>
                <p:cNvCxnSpPr/>
                <p:nvPr/>
              </p:nvCxnSpPr>
              <p:spPr>
                <a:xfrm>
                  <a:off x="1905000" y="393345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2100296" y="3647585"/>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accepted the invitation to become </a:t>
                  </a:r>
                  <a:r>
                    <a:rPr lang="en-US" sz="800">
                      <a:solidFill>
                        <a:srgbClr val="505050"/>
                      </a:solidFill>
                    </a:rPr>
                    <a:t>part of </a:t>
                  </a:r>
                  <a:r>
                    <a:rPr lang="en-US" sz="800" b="1">
                      <a:solidFill>
                        <a:schemeClr val="accent1">
                          <a:lumMod val="75000"/>
                        </a:schemeClr>
                      </a:solidFill>
                    </a:rPr>
                    <a:t>My </a:t>
                  </a:r>
                  <a:r>
                    <a:rPr lang="en-US" sz="800" b="1" dirty="0">
                      <a:solidFill>
                        <a:schemeClr val="accent1">
                          <a:lumMod val="75000"/>
                        </a:schemeClr>
                      </a:solidFill>
                    </a:rPr>
                    <a:t>Network!</a:t>
                  </a:r>
                </a:p>
              </p:txBody>
            </p:sp>
          </p:grpSp>
          <p:grpSp>
            <p:nvGrpSpPr>
              <p:cNvPr id="27" name="Group 355"/>
              <p:cNvGrpSpPr/>
              <p:nvPr/>
            </p:nvGrpSpPr>
            <p:grpSpPr>
              <a:xfrm>
                <a:off x="1905000" y="5355336"/>
                <a:ext cx="5196840" cy="276999"/>
                <a:chOff x="1905000" y="4018788"/>
                <a:chExt cx="5196840" cy="276999"/>
              </a:xfrm>
            </p:grpSpPr>
            <p:cxnSp>
              <p:nvCxnSpPr>
                <p:cNvPr id="39" name="Straight Connector 38"/>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2104868" y="4018788"/>
                  <a:ext cx="2630848"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Weekly </a:t>
                  </a:r>
                  <a:r>
                    <a:rPr lang="en-US" sz="800" b="1" dirty="0">
                      <a:solidFill>
                        <a:schemeClr val="accent1">
                          <a:lumMod val="75000"/>
                        </a:schemeClr>
                      </a:solidFill>
                    </a:rPr>
                    <a:t>Family Task </a:t>
                  </a:r>
                  <a:r>
                    <a:rPr lang="en-US" sz="800" b="1">
                      <a:solidFill>
                        <a:schemeClr val="accent1">
                          <a:lumMod val="75000"/>
                        </a:schemeClr>
                      </a:solidFill>
                    </a:rPr>
                    <a:t>List</a:t>
                  </a:r>
                  <a:r>
                    <a:rPr lang="en-US" sz="800">
                      <a:solidFill>
                        <a:schemeClr val="tx1">
                          <a:lumMod val="50000"/>
                          <a:lumOff val="50000"/>
                        </a:schemeClr>
                      </a:solidFill>
                    </a:rPr>
                    <a:t>  </a:t>
                  </a:r>
                  <a:r>
                    <a:rPr lang="en-US" sz="800">
                      <a:solidFill>
                        <a:srgbClr val="505050"/>
                      </a:solidFill>
                    </a:rPr>
                    <a:t>for</a:t>
                  </a:r>
                  <a:r>
                    <a:rPr lang="en-US" sz="800">
                      <a:solidFill>
                        <a:schemeClr val="tx1">
                          <a:lumMod val="50000"/>
                          <a:lumOff val="50000"/>
                        </a:schemeClr>
                      </a:solidFill>
                    </a:rPr>
                    <a:t> </a:t>
                  </a:r>
                  <a:r>
                    <a:rPr lang="en-US" sz="800" b="1">
                      <a:solidFill>
                        <a:schemeClr val="accent1">
                          <a:lumMod val="75000"/>
                        </a:schemeClr>
                      </a:solidFill>
                    </a:rPr>
                    <a:t>Family </a:t>
                  </a:r>
                  <a:r>
                    <a:rPr lang="en-US" sz="800" b="1" dirty="0">
                      <a:solidFill>
                        <a:schemeClr val="accent1">
                          <a:lumMod val="75000"/>
                        </a:schemeClr>
                      </a:solidFill>
                    </a:rPr>
                    <a:t>Chores</a:t>
                  </a:r>
                </a:p>
              </p:txBody>
            </p:sp>
          </p:grpSp>
          <p:grpSp>
            <p:nvGrpSpPr>
              <p:cNvPr id="28" name="Group 370"/>
              <p:cNvGrpSpPr/>
              <p:nvPr/>
            </p:nvGrpSpPr>
            <p:grpSpPr>
              <a:xfrm>
                <a:off x="1905000" y="5099673"/>
                <a:ext cx="5196840" cy="276999"/>
                <a:chOff x="1905000" y="3839655"/>
                <a:chExt cx="5196840" cy="276999"/>
              </a:xfrm>
            </p:grpSpPr>
            <p:cxnSp>
              <p:nvCxnSpPr>
                <p:cNvPr id="37" name="Straight Connector 36"/>
                <p:cNvCxnSpPr/>
                <p:nvPr/>
              </p:nvCxnSpPr>
              <p:spPr>
                <a:xfrm>
                  <a:off x="1905000" y="411208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2104868" y="3839655"/>
                  <a:ext cx="1704313"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29" name="Group 384"/>
              <p:cNvGrpSpPr/>
              <p:nvPr/>
            </p:nvGrpSpPr>
            <p:grpSpPr>
              <a:xfrm>
                <a:off x="1905000" y="5630025"/>
                <a:ext cx="5196840" cy="284401"/>
                <a:chOff x="1905000" y="4187952"/>
                <a:chExt cx="5196840" cy="284401"/>
              </a:xfrm>
            </p:grpSpPr>
            <p:cxnSp>
              <p:nvCxnSpPr>
                <p:cNvPr id="35" name="Straight Connector 34"/>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6" name="Rectangle 35"/>
                <p:cNvSpPr/>
                <p:nvPr/>
              </p:nvSpPr>
              <p:spPr>
                <a:xfrm>
                  <a:off x="2101820" y="4187952"/>
                  <a:ext cx="2111475"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spreadsheet of</a:t>
                  </a:r>
                  <a:r>
                    <a:rPr lang="en-US" sz="800">
                      <a:solidFill>
                        <a:schemeClr val="tx1">
                          <a:lumMod val="50000"/>
                          <a:lumOff val="50000"/>
                        </a:schemeClr>
                      </a:solidFill>
                    </a:rPr>
                    <a:t> </a:t>
                  </a:r>
                  <a:r>
                    <a:rPr lang="en-US" sz="800" b="1">
                      <a:solidFill>
                        <a:schemeClr val="accent1">
                          <a:lumMod val="75000"/>
                        </a:schemeClr>
                      </a:solidFill>
                    </a:rPr>
                    <a:t>Work </a:t>
                  </a:r>
                  <a:r>
                    <a:rPr lang="en-US" sz="800" b="1" dirty="0">
                      <a:solidFill>
                        <a:schemeClr val="accent1">
                          <a:lumMod val="75000"/>
                        </a:schemeClr>
                      </a:solidFill>
                    </a:rPr>
                    <a:t>At Home</a:t>
                  </a:r>
                </a:p>
              </p:txBody>
            </p:sp>
          </p:grpSp>
          <p:sp>
            <p:nvSpPr>
              <p:cNvPr id="30" name="Rectangle 29"/>
              <p:cNvSpPr/>
              <p:nvPr/>
            </p:nvSpPr>
            <p:spPr>
              <a:xfrm>
                <a:off x="1933220" y="4591303"/>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31" name="Picture 30"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32" name="Straight Connector 31"/>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33" name="Picture 32" descr="completing.png"/>
              <p:cNvPicPr>
                <a:picLocks noChangeAspect="1"/>
              </p:cNvPicPr>
              <p:nvPr/>
            </p:nvPicPr>
            <p:blipFill>
              <a:blip r:embed="rId4"/>
              <a:stretch>
                <a:fillRect/>
              </a:stretch>
            </p:blipFill>
            <p:spPr>
              <a:xfrm>
                <a:off x="2012960" y="5420868"/>
                <a:ext cx="146304" cy="146304"/>
              </a:xfrm>
              <a:prstGeom prst="rect">
                <a:avLst/>
              </a:prstGeom>
            </p:spPr>
          </p:pic>
          <p:pic>
            <p:nvPicPr>
              <p:cNvPr id="34" name="Picture 33" descr="acceptinginvite.png"/>
              <p:cNvPicPr>
                <a:picLocks noChangeAspect="1"/>
              </p:cNvPicPr>
              <p:nvPr/>
            </p:nvPicPr>
            <p:blipFill>
              <a:blip r:embed="rId5"/>
              <a:stretch>
                <a:fillRect/>
              </a:stretch>
            </p:blipFill>
            <p:spPr>
              <a:xfrm>
                <a:off x="2014966" y="4915175"/>
                <a:ext cx="146304" cy="146304"/>
              </a:xfrm>
              <a:prstGeom prst="rect">
                <a:avLst/>
              </a:prstGeom>
            </p:spPr>
          </p:pic>
        </p:grpSp>
        <p:pic>
          <p:nvPicPr>
            <p:cNvPr id="24" name="Picture 23" descr="sharing_word.png"/>
            <p:cNvPicPr>
              <a:picLocks noChangeAspect="1"/>
            </p:cNvPicPr>
            <p:nvPr/>
          </p:nvPicPr>
          <p:blipFill>
            <a:blip r:embed="rId6"/>
            <a:stretch>
              <a:fillRect/>
            </a:stretch>
          </p:blipFill>
          <p:spPr>
            <a:xfrm>
              <a:off x="1978742" y="5709249"/>
              <a:ext cx="171450" cy="137160"/>
            </a:xfrm>
            <a:prstGeom prst="rect">
              <a:avLst/>
            </a:prstGeom>
          </p:spPr>
        </p:pic>
        <p:pic>
          <p:nvPicPr>
            <p:cNvPr id="25" name="Picture 24" descr="sharing_xl.png"/>
            <p:cNvPicPr>
              <a:picLocks noChangeAspect="1"/>
            </p:cNvPicPr>
            <p:nvPr/>
          </p:nvPicPr>
          <p:blipFill>
            <a:blip r:embed="rId7"/>
            <a:stretch>
              <a:fillRect/>
            </a:stretch>
          </p:blipFill>
          <p:spPr>
            <a:xfrm>
              <a:off x="1978742" y="6231147"/>
              <a:ext cx="182880" cy="146304"/>
            </a:xfrm>
            <a:prstGeom prst="rect">
              <a:avLst/>
            </a:prstGeom>
          </p:spPr>
        </p:pic>
      </p:grpSp>
      <p:grpSp>
        <p:nvGrpSpPr>
          <p:cNvPr id="43" name="Group 42"/>
          <p:cNvGrpSpPr/>
          <p:nvPr/>
        </p:nvGrpSpPr>
        <p:grpSpPr>
          <a:xfrm>
            <a:off x="1889760" y="3964450"/>
            <a:ext cx="5212080" cy="1012965"/>
            <a:chOff x="1889760" y="3964450"/>
            <a:chExt cx="5212080" cy="1012965"/>
          </a:xfrm>
        </p:grpSpPr>
        <p:grpSp>
          <p:nvGrpSpPr>
            <p:cNvPr id="44" name="Group 146"/>
            <p:cNvGrpSpPr/>
            <p:nvPr/>
          </p:nvGrpSpPr>
          <p:grpSpPr>
            <a:xfrm>
              <a:off x="1889760" y="3964450"/>
              <a:ext cx="5212080" cy="1012965"/>
              <a:chOff x="1889760" y="3635209"/>
              <a:chExt cx="5212080" cy="1012965"/>
            </a:xfrm>
          </p:grpSpPr>
          <p:grpSp>
            <p:nvGrpSpPr>
              <p:cNvPr id="47" name="Group 145"/>
              <p:cNvGrpSpPr/>
              <p:nvPr/>
            </p:nvGrpSpPr>
            <p:grpSpPr>
              <a:xfrm>
                <a:off x="1889760" y="3635209"/>
                <a:ext cx="5212080" cy="491776"/>
                <a:chOff x="1889760" y="3635209"/>
                <a:chExt cx="5212080" cy="491776"/>
              </a:xfrm>
            </p:grpSpPr>
            <p:grpSp>
              <p:nvGrpSpPr>
                <p:cNvPr id="48" name="Group 177"/>
                <p:cNvGrpSpPr/>
                <p:nvPr/>
              </p:nvGrpSpPr>
              <p:grpSpPr>
                <a:xfrm>
                  <a:off x="1889760" y="3635209"/>
                  <a:ext cx="5196840" cy="276999"/>
                  <a:chOff x="1889760" y="2969121"/>
                  <a:chExt cx="5196840" cy="276999"/>
                </a:xfrm>
              </p:grpSpPr>
              <p:sp>
                <p:nvSpPr>
                  <p:cNvPr id="60" name="Rectangle 59"/>
                  <p:cNvSpPr/>
                  <p:nvPr/>
                </p:nvSpPr>
                <p:spPr>
                  <a:xfrm>
                    <a:off x="1933220" y="2969121"/>
                    <a:ext cx="1377300" cy="276999"/>
                  </a:xfrm>
                  <a:prstGeom prst="rect">
                    <a:avLst/>
                  </a:prstGeom>
                </p:spPr>
                <p:txBody>
                  <a:bodyPr wrap="none">
                    <a:spAutoFit/>
                  </a:bodyPr>
                  <a:lstStyle/>
                  <a:p>
                    <a:pPr>
                      <a:lnSpc>
                        <a:spcPct val="150000"/>
                      </a:lnSpc>
                    </a:pPr>
                    <a:r>
                      <a:rPr lang="en-US" sz="800" b="1">
                        <a:solidFill>
                          <a:schemeClr val="tx2">
                            <a:lumMod val="75000"/>
                          </a:schemeClr>
                        </a:solidFill>
                      </a:rPr>
                      <a:t>EARLIER TODAY</a:t>
                    </a:r>
                    <a:r>
                      <a:rPr lang="en-US" sz="800" b="1" dirty="0">
                        <a:solidFill>
                          <a:schemeClr val="tx2">
                            <a:lumMod val="75000"/>
                          </a:schemeClr>
                        </a:solidFill>
                      </a:rPr>
                      <a:t>:  </a:t>
                    </a:r>
                    <a:r>
                      <a:rPr lang="en-US" sz="800" dirty="0">
                        <a:solidFill>
                          <a:schemeClr val="tx1">
                            <a:lumMod val="50000"/>
                            <a:lumOff val="50000"/>
                          </a:schemeClr>
                        </a:solidFill>
                      </a:rPr>
                      <a:t>(01/08/09)</a:t>
                    </a:r>
                  </a:p>
                </p:txBody>
              </p:sp>
              <p:pic>
                <p:nvPicPr>
                  <p:cNvPr id="61" name="Picture 60"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62" name="Straight Connector 61"/>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49" name="Group 370"/>
                <p:cNvGrpSpPr/>
                <p:nvPr/>
              </p:nvGrpSpPr>
              <p:grpSpPr>
                <a:xfrm>
                  <a:off x="1905000" y="3844129"/>
                  <a:ext cx="5196840" cy="282856"/>
                  <a:chOff x="1905000" y="3821559"/>
                  <a:chExt cx="5196840" cy="282856"/>
                </a:xfrm>
              </p:grpSpPr>
              <p:cxnSp>
                <p:nvCxnSpPr>
                  <p:cNvPr id="58" name="Straight Connector 57"/>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9" name="Rectangle 58"/>
                  <p:cNvSpPr/>
                  <p:nvPr/>
                </p:nvSpPr>
                <p:spPr>
                  <a:xfrm>
                    <a:off x="2109564" y="3821559"/>
                    <a:ext cx="1659429" cy="276999"/>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visited the workspace </a:t>
                    </a:r>
                    <a:r>
                      <a:rPr lang="en-US" sz="800" b="1">
                        <a:solidFill>
                          <a:schemeClr val="accent1">
                            <a:lumMod val="75000"/>
                          </a:schemeClr>
                        </a:solidFill>
                      </a:rPr>
                      <a:t>Church</a:t>
                    </a:r>
                    <a:endParaRPr lang="en-US" sz="800" b="1" dirty="0">
                      <a:solidFill>
                        <a:schemeClr val="accent1">
                          <a:lumMod val="75000"/>
                        </a:schemeClr>
                      </a:solidFill>
                    </a:endParaRPr>
                  </a:p>
                </p:txBody>
              </p:sp>
            </p:grpSp>
          </p:grpSp>
          <p:grpSp>
            <p:nvGrpSpPr>
              <p:cNvPr id="50" name="Group 384"/>
              <p:cNvGrpSpPr/>
              <p:nvPr/>
            </p:nvGrpSpPr>
            <p:grpSpPr>
              <a:xfrm>
                <a:off x="1905000" y="4364664"/>
                <a:ext cx="5196840" cy="283510"/>
                <a:chOff x="1905000" y="4188843"/>
                <a:chExt cx="5196840" cy="283510"/>
              </a:xfrm>
            </p:grpSpPr>
            <p:cxnSp>
              <p:nvCxnSpPr>
                <p:cNvPr id="54" name="Straight Connector 53"/>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5" name="Rectangle 54"/>
                <p:cNvSpPr/>
                <p:nvPr/>
              </p:nvSpPr>
              <p:spPr>
                <a:xfrm>
                  <a:off x="2099238" y="4188843"/>
                  <a:ext cx="1936749" cy="276999"/>
                </a:xfrm>
                <a:prstGeom prst="rect">
                  <a:avLst/>
                </a:prstGeom>
              </p:spPr>
              <p:txBody>
                <a:bodyPr wrap="none">
                  <a:spAutoFit/>
                </a:bodyPr>
                <a:lstStyle/>
                <a:p>
                  <a:pPr>
                    <a:lnSpc>
                      <a:spcPct val="150000"/>
                    </a:lnSpc>
                  </a:pPr>
                  <a:r>
                    <a:rPr lang="en-US" sz="800">
                      <a:solidFill>
                        <a:srgbClr val="505050"/>
                      </a:solidFill>
                    </a:rPr>
                    <a:t>Everybody except </a:t>
                  </a:r>
                  <a:r>
                    <a:rPr lang="en-US" sz="800" b="1">
                      <a:solidFill>
                        <a:schemeClr val="accent1">
                          <a:lumMod val="75000"/>
                        </a:schemeClr>
                      </a:solidFill>
                    </a:rPr>
                    <a:t>John </a:t>
                  </a:r>
                  <a:r>
                    <a:rPr lang="en-US" sz="800">
                      <a:solidFill>
                        <a:srgbClr val="505050"/>
                      </a:solidFill>
                    </a:rPr>
                    <a:t>visited </a:t>
                  </a:r>
                  <a:r>
                    <a:rPr lang="en-US" sz="800" b="1">
                      <a:solidFill>
                        <a:schemeClr val="accent1">
                          <a:lumMod val="75000"/>
                        </a:schemeClr>
                      </a:solidFill>
                    </a:rPr>
                    <a:t>Real Estate</a:t>
                  </a:r>
                  <a:endParaRPr lang="en-US" sz="800" b="1" dirty="0">
                    <a:solidFill>
                      <a:schemeClr val="accent1">
                        <a:lumMod val="75000"/>
                      </a:schemeClr>
                    </a:solidFill>
                  </a:endParaRPr>
                </a:p>
              </p:txBody>
            </p:sp>
          </p:grpSp>
          <p:grpSp>
            <p:nvGrpSpPr>
              <p:cNvPr id="56" name="Group 143"/>
              <p:cNvGrpSpPr/>
              <p:nvPr/>
            </p:nvGrpSpPr>
            <p:grpSpPr>
              <a:xfrm>
                <a:off x="1905000" y="4107427"/>
                <a:ext cx="5196840" cy="280062"/>
                <a:chOff x="1905000" y="3979468"/>
                <a:chExt cx="5196840" cy="280062"/>
              </a:xfrm>
            </p:grpSpPr>
            <p:grpSp>
              <p:nvGrpSpPr>
                <p:cNvPr id="57" name="Group 355"/>
                <p:cNvGrpSpPr/>
                <p:nvPr/>
              </p:nvGrpSpPr>
              <p:grpSpPr>
                <a:xfrm>
                  <a:off x="1905000" y="3979468"/>
                  <a:ext cx="5196840" cy="280062"/>
                  <a:chOff x="1905000" y="4008322"/>
                  <a:chExt cx="5196840" cy="280062"/>
                </a:xfrm>
              </p:grpSpPr>
              <p:cxnSp>
                <p:nvCxnSpPr>
                  <p:cNvPr id="52" name="Straight Connector 51"/>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Quentin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Crystal Mountain</a:t>
                    </a:r>
                    <a:r>
                      <a:rPr lang="en-US" sz="800">
                        <a:solidFill>
                          <a:schemeClr val="tx1">
                            <a:lumMod val="50000"/>
                            <a:lumOff val="50000"/>
                          </a:schemeClr>
                        </a:solidFill>
                      </a:rPr>
                      <a:t> </a:t>
                    </a:r>
                    <a:r>
                      <a:rPr lang="en-US" sz="800">
                        <a:solidFill>
                          <a:srgbClr val="505050"/>
                        </a:solidFill>
                      </a:rPr>
                      <a:t>to</a:t>
                    </a:r>
                    <a:r>
                      <a:rPr lang="en-US" sz="800">
                        <a:solidFill>
                          <a:schemeClr val="tx1">
                            <a:lumMod val="50000"/>
                            <a:lumOff val="50000"/>
                          </a:schemeClr>
                        </a:solidFill>
                      </a:rPr>
                      <a:t> </a:t>
                    </a:r>
                    <a:r>
                      <a:rPr lang="en-US" sz="800" b="1">
                        <a:solidFill>
                          <a:schemeClr val="accent1">
                            <a:lumMod val="75000"/>
                          </a:schemeClr>
                        </a:solidFill>
                      </a:rPr>
                      <a:t>Snow Places</a:t>
                    </a:r>
                    <a:endParaRPr lang="en-US" sz="800" b="1" dirty="0">
                      <a:solidFill>
                        <a:schemeClr val="accent1">
                          <a:lumMod val="75000"/>
                        </a:schemeClr>
                      </a:solidFill>
                    </a:endParaRPr>
                  </a:p>
                </p:txBody>
              </p:sp>
            </p:grpSp>
            <p:pic>
              <p:nvPicPr>
                <p:cNvPr id="51" name="Picture 50" descr="relating.png"/>
                <p:cNvPicPr>
                  <a:picLocks noChangeAspect="1"/>
                </p:cNvPicPr>
                <p:nvPr/>
              </p:nvPicPr>
              <p:blipFill>
                <a:blip r:embed="rId8"/>
                <a:stretch>
                  <a:fillRect/>
                </a:stretch>
              </p:blipFill>
              <p:spPr>
                <a:xfrm>
                  <a:off x="2012933" y="4057571"/>
                  <a:ext cx="146304" cy="146304"/>
                </a:xfrm>
                <a:prstGeom prst="rect">
                  <a:avLst/>
                </a:prstGeom>
              </p:spPr>
            </p:pic>
          </p:grpSp>
        </p:grpSp>
        <p:pic>
          <p:nvPicPr>
            <p:cNvPr id="45" name="Picture 44" descr="visit_foot.png"/>
            <p:cNvPicPr>
              <a:picLocks noChangeAspect="1"/>
            </p:cNvPicPr>
            <p:nvPr/>
          </p:nvPicPr>
          <p:blipFill>
            <a:blip r:embed="rId9"/>
            <a:stretch>
              <a:fillRect/>
            </a:stretch>
          </p:blipFill>
          <p:spPr>
            <a:xfrm>
              <a:off x="1955738" y="4244196"/>
              <a:ext cx="205740" cy="164592"/>
            </a:xfrm>
            <a:prstGeom prst="rect">
              <a:avLst/>
            </a:prstGeom>
          </p:spPr>
        </p:pic>
        <p:pic>
          <p:nvPicPr>
            <p:cNvPr id="46" name="Picture 45" descr="visit_foot.png"/>
            <p:cNvPicPr>
              <a:picLocks noChangeAspect="1"/>
            </p:cNvPicPr>
            <p:nvPr/>
          </p:nvPicPr>
          <p:blipFill>
            <a:blip r:embed="rId9"/>
            <a:stretch>
              <a:fillRect/>
            </a:stretch>
          </p:blipFill>
          <p:spPr>
            <a:xfrm>
              <a:off x="1960260" y="4768048"/>
              <a:ext cx="205740" cy="164592"/>
            </a:xfrm>
            <a:prstGeom prst="rect">
              <a:avLst/>
            </a:prstGeom>
          </p:spPr>
        </p:pic>
      </p:grpSp>
      <p:sp>
        <p:nvSpPr>
          <p:cNvPr id="63" name="Rectangle 62"/>
          <p:cNvSpPr/>
          <p:nvPr/>
        </p:nvSpPr>
        <p:spPr>
          <a:xfrm>
            <a:off x="1905000" y="3220998"/>
            <a:ext cx="5159062" cy="646667"/>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 name="Group 63"/>
          <p:cNvGrpSpPr/>
          <p:nvPr/>
        </p:nvGrpSpPr>
        <p:grpSpPr>
          <a:xfrm>
            <a:off x="1896579" y="1948744"/>
            <a:ext cx="5205261" cy="1937456"/>
            <a:chOff x="1896579" y="1948744"/>
            <a:chExt cx="5205261" cy="1937456"/>
          </a:xfrm>
        </p:grpSpPr>
        <p:cxnSp>
          <p:nvCxnSpPr>
            <p:cNvPr id="65" name="Straight Connector 64"/>
            <p:cNvCxnSpPr/>
            <p:nvPr/>
          </p:nvCxnSpPr>
          <p:spPr>
            <a:xfrm>
              <a:off x="1905000" y="292851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nvGrpSpPr>
            <p:cNvPr id="66" name="Group 197"/>
            <p:cNvGrpSpPr/>
            <p:nvPr/>
          </p:nvGrpSpPr>
          <p:grpSpPr>
            <a:xfrm>
              <a:off x="1896579" y="1948744"/>
              <a:ext cx="5205261" cy="1932319"/>
              <a:chOff x="1896579" y="1948744"/>
              <a:chExt cx="5205261" cy="1932319"/>
            </a:xfrm>
          </p:grpSpPr>
          <p:grpSp>
            <p:nvGrpSpPr>
              <p:cNvPr id="68" name="Group 193"/>
              <p:cNvGrpSpPr/>
              <p:nvPr/>
            </p:nvGrpSpPr>
            <p:grpSpPr>
              <a:xfrm>
                <a:off x="1896579" y="1948744"/>
                <a:ext cx="5196840" cy="283816"/>
                <a:chOff x="1896579" y="1878295"/>
                <a:chExt cx="5196840" cy="283816"/>
              </a:xfrm>
            </p:grpSpPr>
            <p:grpSp>
              <p:nvGrpSpPr>
                <p:cNvPr id="69" name="Group 337"/>
                <p:cNvGrpSpPr/>
                <p:nvPr/>
              </p:nvGrpSpPr>
              <p:grpSpPr>
                <a:xfrm>
                  <a:off x="1896579" y="1878295"/>
                  <a:ext cx="5196840" cy="283816"/>
                  <a:chOff x="1897380" y="3268692"/>
                  <a:chExt cx="5196840" cy="283816"/>
                </a:xfrm>
              </p:grpSpPr>
              <p:sp>
                <p:nvSpPr>
                  <p:cNvPr id="84" name="Rectangle 83"/>
                  <p:cNvSpPr/>
                  <p:nvPr/>
                </p:nvSpPr>
                <p:spPr>
                  <a:xfrm>
                    <a:off x="2103432" y="3268692"/>
                    <a:ext cx="225414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a:t>
                    </a:r>
                    <a:r>
                      <a:rPr lang="en-US" sz="800" dirty="0">
                        <a:solidFill>
                          <a:srgbClr val="505050"/>
                        </a:solidFill>
                      </a:rPr>
                      <a:t>uploaded</a:t>
                    </a:r>
                    <a:r>
                      <a:rPr lang="en-US" sz="800" dirty="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Snohomish Hardware</a:t>
                    </a:r>
                    <a:endParaRPr lang="en-US" sz="800" b="1" dirty="0">
                      <a:solidFill>
                        <a:schemeClr val="accent1">
                          <a:lumMod val="75000"/>
                        </a:schemeClr>
                      </a:solidFill>
                    </a:endParaRPr>
                  </a:p>
                </p:txBody>
              </p:sp>
              <p:cxnSp>
                <p:nvCxnSpPr>
                  <p:cNvPr id="85" name="Straight Connector 84"/>
                  <p:cNvCxnSpPr/>
                  <p:nvPr/>
                </p:nvCxnSpPr>
                <p:spPr>
                  <a:xfrm>
                    <a:off x="1897380" y="355092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pic>
              <p:nvPicPr>
                <p:cNvPr id="83" name="Picture 82" descr="upload.png"/>
                <p:cNvPicPr>
                  <a:picLocks noChangeAspect="1"/>
                </p:cNvPicPr>
                <p:nvPr/>
              </p:nvPicPr>
              <p:blipFill>
                <a:blip r:embed="rId10"/>
                <a:stretch>
                  <a:fillRect/>
                </a:stretch>
              </p:blipFill>
              <p:spPr>
                <a:xfrm>
                  <a:off x="2025152" y="1968974"/>
                  <a:ext cx="137160" cy="137160"/>
                </a:xfrm>
                <a:prstGeom prst="rect">
                  <a:avLst/>
                </a:prstGeom>
              </p:spPr>
            </p:pic>
          </p:grpSp>
          <p:grpSp>
            <p:nvGrpSpPr>
              <p:cNvPr id="70" name="Group 183"/>
              <p:cNvGrpSpPr/>
              <p:nvPr/>
            </p:nvGrpSpPr>
            <p:grpSpPr>
              <a:xfrm>
                <a:off x="2022104" y="2226946"/>
                <a:ext cx="3970021" cy="648510"/>
                <a:chOff x="2022104" y="2086048"/>
                <a:chExt cx="3970021" cy="648510"/>
              </a:xfrm>
            </p:grpSpPr>
            <p:sp>
              <p:nvSpPr>
                <p:cNvPr id="79" name="Rectangle 78"/>
                <p:cNvSpPr/>
                <p:nvPr/>
              </p:nvSpPr>
              <p:spPr>
                <a:xfrm>
                  <a:off x="2105679" y="2086048"/>
                  <a:ext cx="2002471"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commented for </a:t>
                  </a:r>
                  <a:r>
                    <a:rPr lang="en-US" sz="800">
                      <a:solidFill>
                        <a:srgbClr val="505050"/>
                      </a:solidFill>
                    </a:rPr>
                    <a:t>review on </a:t>
                  </a:r>
                  <a:r>
                    <a:rPr lang="en-US" sz="800" b="1">
                      <a:solidFill>
                        <a:schemeClr val="accent1">
                          <a:lumMod val="75000"/>
                        </a:schemeClr>
                      </a:solidFill>
                    </a:rPr>
                    <a:t>Document B</a:t>
                  </a:r>
                  <a:endParaRPr lang="en-US" sz="800" b="1" dirty="0">
                    <a:solidFill>
                      <a:schemeClr val="accent1">
                        <a:lumMod val="75000"/>
                      </a:schemeClr>
                    </a:solidFill>
                  </a:endParaRPr>
                </a:p>
              </p:txBody>
            </p:sp>
            <p:pic>
              <p:nvPicPr>
                <p:cNvPr id="80" name="Picture 79" descr="comment.png"/>
                <p:cNvPicPr>
                  <a:picLocks noChangeAspect="1"/>
                </p:cNvPicPr>
                <p:nvPr/>
              </p:nvPicPr>
              <p:blipFill>
                <a:blip r:embed="rId11"/>
                <a:stretch>
                  <a:fillRect/>
                </a:stretch>
              </p:blipFill>
              <p:spPr>
                <a:xfrm>
                  <a:off x="2022104" y="2175453"/>
                  <a:ext cx="137160" cy="137160"/>
                </a:xfrm>
                <a:prstGeom prst="rect">
                  <a:avLst/>
                </a:prstGeom>
              </p:spPr>
            </p:pic>
            <p:sp>
              <p:nvSpPr>
                <p:cNvPr id="81" name="TextBox 80"/>
                <p:cNvSpPr txBox="1"/>
                <p:nvPr/>
              </p:nvSpPr>
              <p:spPr>
                <a:xfrm>
                  <a:off x="2105925" y="2272893"/>
                  <a:ext cx="3886200" cy="461665"/>
                </a:xfrm>
                <a:prstGeom prst="rect">
                  <a:avLst/>
                </a:prstGeom>
                <a:noFill/>
              </p:spPr>
              <p:txBody>
                <a:bodyPr wrap="square" rtlCol="0">
                  <a:spAutoFit/>
                </a:bodyPr>
                <a:lstStyle/>
                <a:p>
                  <a:r>
                    <a:rPr lang="en-US" sz="800" i="1">
                      <a:solidFill>
                        <a:schemeClr val="tx1">
                          <a:lumMod val="50000"/>
                          <a:lumOff val="50000"/>
                        </a:schemeClr>
                      </a:solidFill>
                    </a:rPr>
                    <a:t>Okay, I finally got a chance to look this over and I think we’re off to a good start! I’d still like to see us go into a little more detail about the branding guidelines to help keep everyone on track and on the same page, but otherwise it’s minor changes here and</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grpSp>
            <p:nvGrpSpPr>
              <p:cNvPr id="71" name="Group 174"/>
              <p:cNvGrpSpPr/>
              <p:nvPr/>
            </p:nvGrpSpPr>
            <p:grpSpPr>
              <a:xfrm>
                <a:off x="2017532" y="3219738"/>
                <a:ext cx="4078468" cy="661325"/>
                <a:chOff x="2017532" y="2937942"/>
                <a:chExt cx="4078468" cy="661325"/>
              </a:xfrm>
            </p:grpSpPr>
            <p:sp>
              <p:nvSpPr>
                <p:cNvPr id="76" name="Rectangle 75"/>
                <p:cNvSpPr/>
                <p:nvPr/>
              </p:nvSpPr>
              <p:spPr>
                <a:xfrm>
                  <a:off x="2105679" y="2937942"/>
                  <a:ext cx="2109873"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a:solidFill>
                        <a:srgbClr val="505050"/>
                      </a:solidFill>
                    </a:rPr>
                    <a:t>commented on </a:t>
                  </a:r>
                  <a:r>
                    <a:rPr lang="en-US" sz="800" b="1">
                      <a:solidFill>
                        <a:schemeClr val="accent1">
                          <a:lumMod val="75000"/>
                        </a:schemeClr>
                      </a:solidFill>
                    </a:rPr>
                    <a:t>Planning Specification.xls</a:t>
                  </a:r>
                  <a:endParaRPr lang="en-US" sz="800" b="1" dirty="0">
                    <a:solidFill>
                      <a:schemeClr val="accent1">
                        <a:lumMod val="75000"/>
                      </a:schemeClr>
                    </a:solidFill>
                  </a:endParaRPr>
                </a:p>
              </p:txBody>
            </p:sp>
            <p:pic>
              <p:nvPicPr>
                <p:cNvPr id="77" name="Picture 76" descr="comment.png"/>
                <p:cNvPicPr>
                  <a:picLocks noChangeAspect="1"/>
                </p:cNvPicPr>
                <p:nvPr/>
              </p:nvPicPr>
              <p:blipFill>
                <a:blip r:embed="rId11"/>
                <a:stretch>
                  <a:fillRect/>
                </a:stretch>
              </p:blipFill>
              <p:spPr>
                <a:xfrm>
                  <a:off x="2017532" y="3018834"/>
                  <a:ext cx="137160" cy="137160"/>
                </a:xfrm>
                <a:prstGeom prst="rect">
                  <a:avLst/>
                </a:prstGeom>
              </p:spPr>
            </p:pic>
            <p:sp>
              <p:nvSpPr>
                <p:cNvPr id="78" name="TextBox 77"/>
                <p:cNvSpPr txBox="1"/>
                <p:nvPr/>
              </p:nvSpPr>
              <p:spPr>
                <a:xfrm>
                  <a:off x="2111676" y="3122213"/>
                  <a:ext cx="3984324" cy="477054"/>
                </a:xfrm>
                <a:prstGeom prst="rect">
                  <a:avLst/>
                </a:prstGeom>
                <a:noFill/>
              </p:spPr>
              <p:txBody>
                <a:bodyPr wrap="square" rtlCol="0">
                  <a:spAutoFit/>
                </a:bodyPr>
                <a:lstStyle/>
                <a:p>
                  <a:r>
                    <a:rPr lang="en-US" sz="800" i="1">
                      <a:solidFill>
                        <a:schemeClr val="tx1">
                          <a:lumMod val="50000"/>
                          <a:lumOff val="50000"/>
                        </a:schemeClr>
                      </a:solidFill>
                    </a:rPr>
                    <a:t>Hate to be the bearer of bad news, but I think we are missing an entire section in the Planning Spec. I think it’s the one about the timeline and milestones, but maybe we decided to cut that for some reason? I’ve been offline for a few days, and could have</a:t>
                  </a:r>
                  <a:r>
                    <a:rPr lang="en-US" sz="900" b="1" i="1">
                      <a:solidFill>
                        <a:schemeClr val="tx1">
                          <a:lumMod val="50000"/>
                          <a:lumOff val="50000"/>
                        </a:schemeClr>
                      </a:solidFill>
                    </a:rPr>
                    <a:t> </a:t>
                  </a:r>
                  <a:r>
                    <a:rPr lang="en-US" sz="900" b="1" i="1" u="sng">
                      <a:solidFill>
                        <a:schemeClr val="tx2">
                          <a:lumMod val="75000"/>
                        </a:schemeClr>
                      </a:solidFill>
                    </a:rPr>
                    <a:t>&gt;&gt;</a:t>
                  </a:r>
                  <a:endParaRPr lang="en-US" sz="800" i="1"/>
                </a:p>
              </p:txBody>
            </p:sp>
          </p:grpSp>
          <p:grpSp>
            <p:nvGrpSpPr>
              <p:cNvPr id="72" name="Group 196"/>
              <p:cNvGrpSpPr/>
              <p:nvPr/>
            </p:nvGrpSpPr>
            <p:grpSpPr>
              <a:xfrm>
                <a:off x="1905000" y="2908539"/>
                <a:ext cx="5196840" cy="293449"/>
                <a:chOff x="1905000" y="2908539"/>
                <a:chExt cx="5196840" cy="293449"/>
              </a:xfrm>
            </p:grpSpPr>
            <p:grpSp>
              <p:nvGrpSpPr>
                <p:cNvPr id="82" name="Group 329"/>
                <p:cNvGrpSpPr/>
                <p:nvPr/>
              </p:nvGrpSpPr>
              <p:grpSpPr>
                <a:xfrm>
                  <a:off x="1905000" y="2908539"/>
                  <a:ext cx="5196840" cy="293449"/>
                  <a:chOff x="2159508" y="3460068"/>
                  <a:chExt cx="5196840" cy="293449"/>
                </a:xfrm>
              </p:grpSpPr>
              <p:cxnSp>
                <p:nvCxnSpPr>
                  <p:cNvPr id="74" name="Straight Connector 73"/>
                  <p:cNvCxnSpPr/>
                  <p:nvPr/>
                </p:nvCxnSpPr>
                <p:spPr>
                  <a:xfrm>
                    <a:off x="2159508" y="375192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2362167" y="3460068"/>
                    <a:ext cx="2735044" cy="276999"/>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 </a:t>
                    </a:r>
                    <a:r>
                      <a:rPr lang="en-US" sz="800">
                        <a:solidFill>
                          <a:srgbClr val="505050"/>
                        </a:solidFill>
                      </a:rPr>
                      <a:t>shared </a:t>
                    </a:r>
                    <a:r>
                      <a:rPr lang="en-US" sz="800" b="1">
                        <a:solidFill>
                          <a:schemeClr val="accent1">
                            <a:lumMod val="75000"/>
                          </a:schemeClr>
                        </a:solidFill>
                      </a:rPr>
                      <a:t>3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pic>
              <p:nvPicPr>
                <p:cNvPr id="73" name="Picture 72" descr="sharing3.png"/>
                <p:cNvPicPr>
                  <a:picLocks noChangeAspect="1"/>
                </p:cNvPicPr>
                <p:nvPr/>
              </p:nvPicPr>
              <p:blipFill>
                <a:blip r:embed="rId12"/>
                <a:stretch>
                  <a:fillRect/>
                </a:stretch>
              </p:blipFill>
              <p:spPr>
                <a:xfrm>
                  <a:off x="1989956" y="2971800"/>
                  <a:ext cx="171450" cy="137160"/>
                </a:xfrm>
                <a:prstGeom prst="rect">
                  <a:avLst/>
                </a:prstGeom>
              </p:spPr>
            </p:pic>
          </p:grpSp>
        </p:grpSp>
        <p:cxnSp>
          <p:nvCxnSpPr>
            <p:cNvPr id="67" name="Straight Connector 66"/>
            <p:cNvCxnSpPr/>
            <p:nvPr/>
          </p:nvCxnSpPr>
          <p:spPr>
            <a:xfrm>
              <a:off x="1905000" y="3884612"/>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86" name="Group 85"/>
          <p:cNvGrpSpPr/>
          <p:nvPr/>
        </p:nvGrpSpPr>
        <p:grpSpPr>
          <a:xfrm>
            <a:off x="141111" y="1795347"/>
            <a:ext cx="1333538" cy="1024467"/>
            <a:chOff x="141111" y="2023533"/>
            <a:chExt cx="1333538" cy="1024467"/>
          </a:xfrm>
        </p:grpSpPr>
        <p:grpSp>
          <p:nvGrpSpPr>
            <p:cNvPr id="87" name="Group 199"/>
            <p:cNvGrpSpPr/>
            <p:nvPr/>
          </p:nvGrpSpPr>
          <p:grpSpPr>
            <a:xfrm>
              <a:off x="141111" y="2224397"/>
              <a:ext cx="1174788" cy="221011"/>
              <a:chOff x="273012" y="1981200"/>
              <a:chExt cx="1174788" cy="221011"/>
            </a:xfrm>
          </p:grpSpPr>
          <p:sp>
            <p:nvSpPr>
              <p:cNvPr id="92" name="Rectangle 91"/>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93" name="Rectangle 92"/>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Kim</a:t>
                </a:r>
                <a:endParaRPr lang="en-US" sz="800" b="0" dirty="0">
                  <a:latin typeface="Segoe UI" pitchFamily="34" charset="0"/>
                </a:endParaRPr>
              </a:p>
            </p:txBody>
          </p:sp>
        </p:grpSp>
        <p:sp>
          <p:nvSpPr>
            <p:cNvPr id="88" name="Rectangle 87"/>
            <p:cNvSpPr/>
            <p:nvPr/>
          </p:nvSpPr>
          <p:spPr>
            <a:xfrm>
              <a:off x="141111" y="2832556"/>
              <a:ext cx="1327188" cy="215444"/>
            </a:xfrm>
            <a:prstGeom prst="rect">
              <a:avLst/>
            </a:prstGeom>
          </p:spPr>
          <p:txBody>
            <a:bodyPr wrap="square">
              <a:spAutoFit/>
            </a:bodyPr>
            <a:lstStyle/>
            <a:p>
              <a:r>
                <a:rPr lang="en-US" sz="800">
                  <a:latin typeface="Segoe UI" pitchFamily="34" charset="0"/>
                </a:rPr>
                <a:t>Involving Commenting</a:t>
              </a:r>
              <a:endParaRPr lang="en-US" sz="800" b="0" dirty="0">
                <a:latin typeface="Segoe UI" pitchFamily="34" charset="0"/>
              </a:endParaRPr>
            </a:p>
          </p:txBody>
        </p:sp>
        <p:sp>
          <p:nvSpPr>
            <p:cNvPr id="89" name="Rectangle 88"/>
            <p:cNvSpPr/>
            <p:nvPr/>
          </p:nvSpPr>
          <p:spPr>
            <a:xfrm>
              <a:off x="141111" y="2631692"/>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sp>
          <p:nvSpPr>
            <p:cNvPr id="90" name="Rectangle 89"/>
            <p:cNvSpPr/>
            <p:nvPr/>
          </p:nvSpPr>
          <p:spPr>
            <a:xfrm>
              <a:off x="141111" y="2430828"/>
              <a:ext cx="1333538" cy="215444"/>
            </a:xfrm>
            <a:prstGeom prst="rect">
              <a:avLst/>
            </a:prstGeom>
          </p:spPr>
          <p:txBody>
            <a:bodyPr wrap="square">
              <a:spAutoFit/>
            </a:bodyPr>
            <a:lstStyle/>
            <a:p>
              <a:r>
                <a:rPr lang="en-US" sz="800">
                  <a:latin typeface="Segoe UI" pitchFamily="34" charset="0"/>
                </a:rPr>
                <a:t>In Project X</a:t>
              </a:r>
              <a:endParaRPr lang="en-US" sz="800" b="0" dirty="0">
                <a:latin typeface="Segoe UI" pitchFamily="34" charset="0"/>
              </a:endParaRPr>
            </a:p>
          </p:txBody>
        </p:sp>
        <p:sp>
          <p:nvSpPr>
            <p:cNvPr id="91" name="Rectangle 90"/>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94" name="Rectangle 93">
            <a:hlinkClick r:id="" action="ppaction://hlinkshowjump?jump=nextslide"/>
          </p:cNvPr>
          <p:cNvSpPr/>
          <p:nvPr/>
        </p:nvSpPr>
        <p:spPr>
          <a:xfrm>
            <a:off x="1904999" y="2929920"/>
            <a:ext cx="5178631" cy="24519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Cancel to stick with blank template</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101" name="Group 52"/>
          <p:cNvGrpSpPr/>
          <p:nvPr/>
        </p:nvGrpSpPr>
        <p:grpSpPr>
          <a:xfrm>
            <a:off x="1943100" y="3390900"/>
            <a:ext cx="4838700" cy="381000"/>
            <a:chOff x="2057400" y="3115829"/>
            <a:chExt cx="4838700" cy="381000"/>
          </a:xfrm>
        </p:grpSpPr>
        <p:sp>
          <p:nvSpPr>
            <p:cNvPr id="102" name="Rectangle 101"/>
            <p:cNvSpPr/>
            <p:nvPr/>
          </p:nvSpPr>
          <p:spPr>
            <a:xfrm>
              <a:off x="2057400" y="3115829"/>
              <a:ext cx="48387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103" name="Rectangle 102"/>
            <p:cNvSpPr/>
            <p:nvPr/>
          </p:nvSpPr>
          <p:spPr>
            <a:xfrm>
              <a:off x="2173213" y="3165902"/>
              <a:ext cx="3688830" cy="253916"/>
            </a:xfrm>
            <a:prstGeom prst="rect">
              <a:avLst/>
            </a:prstGeom>
          </p:spPr>
          <p:txBody>
            <a:bodyPr wrap="none">
              <a:spAutoFit/>
            </a:bodyPr>
            <a:lstStyle/>
            <a:p>
              <a:r>
                <a:rPr lang="en-US" sz="1050" i="1" dirty="0">
                  <a:solidFill>
                    <a:srgbClr val="626262"/>
                  </a:solidFill>
                  <a:latin typeface="Segoe UI"/>
                </a:rPr>
                <a:t>No files added to Workspace yet.     </a:t>
              </a:r>
              <a:r>
                <a:rPr lang="en-US" sz="700" dirty="0">
                  <a:solidFill>
                    <a:schemeClr val="accent1">
                      <a:lumMod val="75000"/>
                    </a:schemeClr>
                  </a:solidFill>
                  <a:latin typeface="Segoe UI"/>
                </a:rPr>
                <a:t>Upload a file     |     Create a new file</a:t>
              </a:r>
              <a:endParaRPr lang="en-US" sz="700" dirty="0">
                <a:solidFill>
                  <a:schemeClr val="accent1">
                    <a:lumMod val="75000"/>
                  </a:schemeClr>
                </a:solidFill>
                <a:latin typeface="Segoe UI" pitchFamily="34" charset="0"/>
              </a:endParaRPr>
            </a:p>
          </p:txBody>
        </p:sp>
      </p:grpSp>
      <p:grpSp>
        <p:nvGrpSpPr>
          <p:cNvPr id="108" name="Group 107"/>
          <p:cNvGrpSpPr/>
          <p:nvPr/>
        </p:nvGrpSpPr>
        <p:grpSpPr>
          <a:xfrm>
            <a:off x="6953253" y="2179082"/>
            <a:ext cx="2026920" cy="4356099"/>
            <a:chOff x="6955158" y="2095262"/>
            <a:chExt cx="2026920" cy="4356099"/>
          </a:xfrm>
        </p:grpSpPr>
        <p:sp>
          <p:nvSpPr>
            <p:cNvPr id="109" name="Freeform 9"/>
            <p:cNvSpPr>
              <a:spLocks/>
            </p:cNvSpPr>
            <p:nvPr/>
          </p:nvSpPr>
          <p:spPr bwMode="auto">
            <a:xfrm rot="16200000">
              <a:off x="5790568" y="3259852"/>
              <a:ext cx="4356099" cy="2026920"/>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10" name="Rectangle 109"/>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12" name="Rectangle 111"/>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template…</a:t>
              </a:r>
            </a:p>
          </p:txBody>
        </p:sp>
        <p:sp>
          <p:nvSpPr>
            <p:cNvPr id="113" name="Rectangle 112"/>
            <p:cNvSpPr/>
            <p:nvPr/>
          </p:nvSpPr>
          <p:spPr>
            <a:xfrm>
              <a:off x="7071288" y="2378541"/>
              <a:ext cx="140215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800" i="1" kern="1200" dirty="0">
                  <a:solidFill>
                    <a:schemeClr val="bg1">
                      <a:lumMod val="65000"/>
                    </a:schemeClr>
                  </a:solidFill>
                  <a:latin typeface="Segoe UI" pitchFamily="34" charset="0"/>
                  <a:ea typeface="+mn-ea"/>
                  <a:cs typeface="+mn-cs"/>
                </a:rPr>
                <a:t>Search all </a:t>
              </a:r>
              <a:r>
                <a:rPr lang="en-US" sz="800" i="1" dirty="0">
                  <a:solidFill>
                    <a:schemeClr val="bg1">
                      <a:lumMod val="65000"/>
                    </a:schemeClr>
                  </a:solidFill>
                  <a:latin typeface="Segoe UI" pitchFamily="34" charset="0"/>
                </a:rPr>
                <a:t>files</a:t>
              </a:r>
              <a:r>
                <a:rPr lang="en-US" sz="800" i="1" kern="1200" dirty="0">
                  <a:solidFill>
                    <a:schemeClr val="bg1">
                      <a:lumMod val="65000"/>
                    </a:schemeClr>
                  </a:solidFill>
                  <a:latin typeface="Segoe UI" pitchFamily="34" charset="0"/>
                  <a:ea typeface="+mn-ea"/>
                  <a:cs typeface="+mn-cs"/>
                </a:rPr>
                <a:t>…</a:t>
              </a:r>
            </a:p>
          </p:txBody>
        </p:sp>
        <p:sp>
          <p:nvSpPr>
            <p:cNvPr id="114" name="Rectangle 113"/>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5" name="Picture 114" descr="glyphs.jpg"/>
            <p:cNvPicPr>
              <a:picLocks noChangeAspect="1"/>
            </p:cNvPicPr>
            <p:nvPr/>
          </p:nvPicPr>
          <p:blipFill>
            <a:blip r:embed="rId5"/>
            <a:srcRect l="45336" t="52046" r="51370" b="43862"/>
            <a:stretch>
              <a:fillRect/>
            </a:stretch>
          </p:blipFill>
          <p:spPr>
            <a:xfrm>
              <a:off x="8312941" y="2394583"/>
              <a:ext cx="134854" cy="152400"/>
            </a:xfrm>
            <a:prstGeom prst="rect">
              <a:avLst/>
            </a:prstGeom>
          </p:spPr>
        </p:pic>
        <p:sp>
          <p:nvSpPr>
            <p:cNvPr id="116" name="Rectangle 11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7" name="Group 15"/>
            <p:cNvGrpSpPr/>
            <p:nvPr/>
          </p:nvGrpSpPr>
          <p:grpSpPr>
            <a:xfrm>
              <a:off x="7976849" y="6149099"/>
              <a:ext cx="557551" cy="171217"/>
              <a:chOff x="5638800" y="2628895"/>
              <a:chExt cx="609600" cy="180992"/>
            </a:xfrm>
          </p:grpSpPr>
          <p:sp>
            <p:nvSpPr>
              <p:cNvPr id="196" name="Rectangle 195"/>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7" name="Rectangle 196">
                <a:hlinkClick r:id="" action="ppaction://hlinkshowjump?jump=nextslide"/>
              </p:cNvPr>
              <p:cNvSpPr/>
              <p:nvPr/>
            </p:nvSpPr>
            <p:spPr>
              <a:xfrm>
                <a:off x="5638800" y="2628911"/>
                <a:ext cx="609600" cy="180976"/>
              </a:xfrm>
              <a:prstGeom prst="rect">
                <a:avLst/>
              </a:prstGeom>
              <a:solidFill>
                <a:schemeClr val="bg1">
                  <a:lumMod val="95000"/>
                </a:schemeClr>
              </a:solidFill>
              <a:ln w="12700">
                <a:solidFill>
                  <a:schemeClr val="bg1"/>
                </a:solidFill>
              </a:ln>
              <a:effectLst>
                <a:glow rad="63500">
                  <a:schemeClr val="accent3">
                    <a:satMod val="175000"/>
                    <a:alpha val="40000"/>
                  </a:schemeClr>
                </a:glow>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18" name="Group 18"/>
            <p:cNvGrpSpPr/>
            <p:nvPr/>
          </p:nvGrpSpPr>
          <p:grpSpPr>
            <a:xfrm>
              <a:off x="7321549" y="6149082"/>
              <a:ext cx="557552" cy="171231"/>
              <a:chOff x="5638800" y="3048000"/>
              <a:chExt cx="609601" cy="181008"/>
            </a:xfrm>
          </p:grpSpPr>
          <p:sp>
            <p:nvSpPr>
              <p:cNvPr id="194" name="Rectangle 19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5" name="Rectangle 19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19" name="Rectangle 11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22" name="Round Same Side Corner Rectangle 121"/>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23" name="Rectangle 122"/>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126" name="Group 460"/>
            <p:cNvGrpSpPr/>
            <p:nvPr/>
          </p:nvGrpSpPr>
          <p:grpSpPr>
            <a:xfrm>
              <a:off x="7039176" y="3521472"/>
              <a:ext cx="1723824" cy="476251"/>
              <a:chOff x="272616" y="3448050"/>
              <a:chExt cx="1723823" cy="476251"/>
            </a:xfrm>
          </p:grpSpPr>
          <p:sp>
            <p:nvSpPr>
              <p:cNvPr id="190" name="Rounded Rectangle 189"/>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91" name="Rectangle 190"/>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192" name="Rectangle 191"/>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Workspace</a:t>
                </a:r>
              </a:p>
            </p:txBody>
          </p:sp>
          <p:pic>
            <p:nvPicPr>
              <p:cNvPr id="193" name="Picture 192" descr="ws-icons.png"/>
              <p:cNvPicPr>
                <a:picLocks noChangeAspect="1"/>
              </p:cNvPicPr>
              <p:nvPr/>
            </p:nvPicPr>
            <p:blipFill>
              <a:blip r:embed="rId6"/>
              <a:srcRect l="19259" r="14074" b="85714"/>
              <a:stretch>
                <a:fillRect/>
              </a:stretch>
            </p:blipFill>
            <p:spPr>
              <a:xfrm>
                <a:off x="272616" y="3448050"/>
                <a:ext cx="218210" cy="266700"/>
              </a:xfrm>
              <a:prstGeom prst="rect">
                <a:avLst/>
              </a:prstGeom>
              <a:noFill/>
              <a:ln w="12700" cap="sq" cmpd="sng">
                <a:noFill/>
              </a:ln>
            </p:spPr>
          </p:pic>
        </p:grpSp>
        <p:grpSp>
          <p:nvGrpSpPr>
            <p:cNvPr id="138" name="Group 463"/>
            <p:cNvGrpSpPr/>
            <p:nvPr/>
          </p:nvGrpSpPr>
          <p:grpSpPr>
            <a:xfrm>
              <a:off x="7052308" y="5018805"/>
              <a:ext cx="1710691" cy="457201"/>
              <a:chOff x="285748" y="4838702"/>
              <a:chExt cx="1710691" cy="457201"/>
            </a:xfrm>
          </p:grpSpPr>
          <p:sp>
            <p:nvSpPr>
              <p:cNvPr id="185" name="Rounded Rectangle 184"/>
              <p:cNvSpPr/>
              <p:nvPr/>
            </p:nvSpPr>
            <p:spPr>
              <a:xfrm>
                <a:off x="361228" y="4838702"/>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86" name="Rectangle 185"/>
              <p:cNvSpPr/>
              <p:nvPr/>
            </p:nvSpPr>
            <p:spPr>
              <a:xfrm>
                <a:off x="447674" y="4985319"/>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Share info with family or housemates.</a:t>
                </a:r>
              </a:p>
            </p:txBody>
          </p:sp>
          <p:sp>
            <p:nvSpPr>
              <p:cNvPr id="187" name="Rectangle 186"/>
              <p:cNvSpPr/>
              <p:nvPr/>
            </p:nvSpPr>
            <p:spPr>
              <a:xfrm>
                <a:off x="447674" y="4853874"/>
                <a:ext cx="1245405" cy="215444"/>
              </a:xfrm>
              <a:prstGeom prst="rect">
                <a:avLst/>
              </a:prstGeom>
            </p:spPr>
            <p:txBody>
              <a:bodyPr wrap="square">
                <a:spAutoFit/>
              </a:bodyPr>
              <a:lstStyle/>
              <a:p>
                <a:r>
                  <a:rPr lang="en-US" sz="800" dirty="0">
                    <a:solidFill>
                      <a:schemeClr val="tx1"/>
                    </a:solidFill>
                    <a:latin typeface="Segoe UI" pitchFamily="34" charset="0"/>
                  </a:rPr>
                  <a:t>Household Workspace</a:t>
                </a:r>
              </a:p>
            </p:txBody>
          </p:sp>
          <p:pic>
            <p:nvPicPr>
              <p:cNvPr id="189" name="Picture 188" descr="ws-icons.png"/>
              <p:cNvPicPr>
                <a:picLocks noChangeAspect="1"/>
              </p:cNvPicPr>
              <p:nvPr/>
            </p:nvPicPr>
            <p:blipFill>
              <a:blip r:embed="rId6"/>
              <a:srcRect l="14815" t="52209" r="11111" b="35843"/>
              <a:stretch>
                <a:fillRect/>
              </a:stretch>
            </p:blipFill>
            <p:spPr>
              <a:xfrm>
                <a:off x="285748" y="4872297"/>
                <a:ext cx="231746" cy="213207"/>
              </a:xfrm>
              <a:prstGeom prst="rect">
                <a:avLst/>
              </a:prstGeom>
            </p:spPr>
          </p:pic>
        </p:grpSp>
        <p:grpSp>
          <p:nvGrpSpPr>
            <p:cNvPr id="145" name="Group 461"/>
            <p:cNvGrpSpPr/>
            <p:nvPr/>
          </p:nvGrpSpPr>
          <p:grpSpPr>
            <a:xfrm>
              <a:off x="7060557" y="4028203"/>
              <a:ext cx="1702442" cy="466726"/>
              <a:chOff x="293997" y="3914776"/>
              <a:chExt cx="1702442" cy="466726"/>
            </a:xfrm>
          </p:grpSpPr>
          <p:sp>
            <p:nvSpPr>
              <p:cNvPr id="181" name="Rounded Rectangle 180"/>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82" name="Rectangle 181"/>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183" name="Rectangle 182"/>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Event Workspace</a:t>
                </a:r>
              </a:p>
            </p:txBody>
          </p:sp>
          <p:pic>
            <p:nvPicPr>
              <p:cNvPr id="184" name="Picture 183" descr="ws-icons.png"/>
              <p:cNvPicPr>
                <a:picLocks noChangeAspect="1"/>
              </p:cNvPicPr>
              <p:nvPr/>
            </p:nvPicPr>
            <p:blipFill>
              <a:blip r:embed="rId6"/>
              <a:srcRect l="22222" t="18182" r="15556" b="67792"/>
              <a:stretch>
                <a:fillRect/>
              </a:stretch>
            </p:blipFill>
            <p:spPr>
              <a:xfrm>
                <a:off x="293997" y="3914776"/>
                <a:ext cx="194667" cy="250286"/>
              </a:xfrm>
              <a:prstGeom prst="rect">
                <a:avLst/>
              </a:prstGeom>
            </p:spPr>
          </p:pic>
        </p:grpSp>
        <p:grpSp>
          <p:nvGrpSpPr>
            <p:cNvPr id="146" name="Group 462"/>
            <p:cNvGrpSpPr/>
            <p:nvPr/>
          </p:nvGrpSpPr>
          <p:grpSpPr>
            <a:xfrm>
              <a:off x="7052307" y="4531123"/>
              <a:ext cx="1710693" cy="457201"/>
              <a:chOff x="285747" y="4381501"/>
              <a:chExt cx="1710693" cy="457201"/>
            </a:xfrm>
          </p:grpSpPr>
          <p:sp>
            <p:nvSpPr>
              <p:cNvPr id="166" name="Rounded Rectangle 165"/>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78" name="Rectangle 177"/>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179" name="Rectangle 178"/>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Class Planner</a:t>
                </a:r>
              </a:p>
            </p:txBody>
          </p:sp>
          <p:pic>
            <p:nvPicPr>
              <p:cNvPr id="180" name="Picture 179" descr="ws-icons.png"/>
              <p:cNvPicPr>
                <a:picLocks noChangeAspect="1"/>
              </p:cNvPicPr>
              <p:nvPr/>
            </p:nvPicPr>
            <p:blipFill>
              <a:blip r:embed="rId6"/>
              <a:srcRect l="10370" t="33766" b="50389"/>
              <a:stretch>
                <a:fillRect/>
              </a:stretch>
            </p:blipFill>
            <p:spPr>
              <a:xfrm>
                <a:off x="285747" y="4384520"/>
                <a:ext cx="238125" cy="240093"/>
              </a:xfrm>
              <a:prstGeom prst="rect">
                <a:avLst/>
              </a:prstGeom>
            </p:spPr>
          </p:pic>
        </p:grpSp>
        <p:grpSp>
          <p:nvGrpSpPr>
            <p:cNvPr id="147" name="Group 464"/>
            <p:cNvGrpSpPr/>
            <p:nvPr/>
          </p:nvGrpSpPr>
          <p:grpSpPr>
            <a:xfrm>
              <a:off x="7033260" y="5502742"/>
              <a:ext cx="1729739" cy="457201"/>
              <a:chOff x="266700" y="5292159"/>
              <a:chExt cx="1729739" cy="457201"/>
            </a:xfrm>
          </p:grpSpPr>
          <p:sp>
            <p:nvSpPr>
              <p:cNvPr id="162" name="Rounded Rectangle 161"/>
              <p:cNvSpPr/>
              <p:nvPr/>
            </p:nvSpPr>
            <p:spPr>
              <a:xfrm>
                <a:off x="361228" y="5292159"/>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63" name="Rectangle 162"/>
              <p:cNvSpPr/>
              <p:nvPr/>
            </p:nvSpPr>
            <p:spPr>
              <a:xfrm>
                <a:off x="447674" y="5438776"/>
                <a:ext cx="1295400"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job search, applications, &amp; prep work.</a:t>
                </a:r>
              </a:p>
            </p:txBody>
          </p:sp>
          <p:sp>
            <p:nvSpPr>
              <p:cNvPr id="164" name="Rectangle 163"/>
              <p:cNvSpPr/>
              <p:nvPr/>
            </p:nvSpPr>
            <p:spPr>
              <a:xfrm>
                <a:off x="447674" y="5307331"/>
                <a:ext cx="1245405" cy="215444"/>
              </a:xfrm>
              <a:prstGeom prst="rect">
                <a:avLst/>
              </a:prstGeom>
            </p:spPr>
            <p:txBody>
              <a:bodyPr wrap="square">
                <a:spAutoFit/>
              </a:bodyPr>
              <a:lstStyle/>
              <a:p>
                <a:r>
                  <a:rPr lang="en-US" sz="800" dirty="0">
                    <a:solidFill>
                      <a:schemeClr val="tx1"/>
                    </a:solidFill>
                    <a:latin typeface="Segoe UI" pitchFamily="34" charset="0"/>
                  </a:rPr>
                  <a:t>Job Search</a:t>
                </a:r>
              </a:p>
            </p:txBody>
          </p:sp>
          <p:pic>
            <p:nvPicPr>
              <p:cNvPr id="165" name="Picture 164" descr="ws-icons.png"/>
              <p:cNvPicPr>
                <a:picLocks noChangeAspect="1"/>
              </p:cNvPicPr>
              <p:nvPr/>
            </p:nvPicPr>
            <p:blipFill>
              <a:blip r:embed="rId6"/>
              <a:srcRect l="14815" t="69352" r="11111" b="19219"/>
              <a:stretch>
                <a:fillRect/>
              </a:stretch>
            </p:blipFill>
            <p:spPr>
              <a:xfrm>
                <a:off x="266700" y="5320569"/>
                <a:ext cx="231746" cy="203937"/>
              </a:xfrm>
              <a:prstGeom prst="rect">
                <a:avLst/>
              </a:prstGeom>
            </p:spPr>
          </p:pic>
        </p:grpSp>
        <p:pic>
          <p:nvPicPr>
            <p:cNvPr id="149"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53" name="Round Same Side Corner Rectangle 152"/>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54" name="Rectangle 153"/>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155"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56" name="Rectangle 155"/>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7" name="Group 106"/>
            <p:cNvGrpSpPr/>
            <p:nvPr/>
          </p:nvGrpSpPr>
          <p:grpSpPr>
            <a:xfrm>
              <a:off x="8762271" y="2946163"/>
              <a:ext cx="107409" cy="101419"/>
              <a:chOff x="8762271" y="2946163"/>
              <a:chExt cx="107409" cy="101419"/>
            </a:xfrm>
          </p:grpSpPr>
          <p:sp>
            <p:nvSpPr>
              <p:cNvPr id="160" name="Rounded Rectangle 159"/>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61" name="Cross 160"/>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158"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59" name="Rectangle 158"/>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67" name="Group 25"/>
          <p:cNvGrpSpPr/>
          <p:nvPr/>
        </p:nvGrpSpPr>
        <p:grpSpPr>
          <a:xfrm>
            <a:off x="8895706" y="0"/>
            <a:ext cx="248294" cy="6858000"/>
            <a:chOff x="8895706" y="0"/>
            <a:chExt cx="248294" cy="6858000"/>
          </a:xfrm>
        </p:grpSpPr>
        <p:pic>
          <p:nvPicPr>
            <p:cNvPr id="168" name="Picture 167"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169" name="Group 61"/>
            <p:cNvGrpSpPr/>
            <p:nvPr/>
          </p:nvGrpSpPr>
          <p:grpSpPr>
            <a:xfrm>
              <a:off x="8895706" y="884207"/>
              <a:ext cx="164592" cy="5623560"/>
              <a:chOff x="8901933" y="884725"/>
              <a:chExt cx="164592" cy="5623560"/>
            </a:xfrm>
          </p:grpSpPr>
          <p:sp>
            <p:nvSpPr>
              <p:cNvPr id="170" name="Rectangle 169"/>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ectangle 170"/>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2" name="Group 67"/>
              <p:cNvGrpSpPr/>
              <p:nvPr/>
            </p:nvGrpSpPr>
            <p:grpSpPr>
              <a:xfrm>
                <a:off x="8939993" y="2382966"/>
                <a:ext cx="73152" cy="87341"/>
                <a:chOff x="8939993" y="2382966"/>
                <a:chExt cx="73152" cy="87341"/>
              </a:xfrm>
            </p:grpSpPr>
            <p:sp>
              <p:nvSpPr>
                <p:cNvPr id="175" name="Rounded Rectangle 174"/>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6" name="Rounded Rectangle 175"/>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ounded Rectangle 176"/>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3" name="Isosceles Triangle 172"/>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4" name="Isosceles Triangle 173"/>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80" name="Rectangle 79">
            <a:hlinkClick r:id="" action="ppaction://hlinkshowjump?jump=nextslide"/>
          </p:cNvPr>
          <p:cNvSpPr/>
          <p:nvPr/>
        </p:nvSpPr>
        <p:spPr>
          <a:xfrm>
            <a:off x="4520724" y="1447801"/>
            <a:ext cx="533400" cy="541946"/>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77" name="Rectangle 76"/>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1000" fill="hold"/>
                                        <p:tgtEl>
                                          <p:spTgt spid="108"/>
                                        </p:tgtEl>
                                        <p:attrNameLst>
                                          <p:attrName>ppt_x</p:attrName>
                                          <p:attrName>ppt_y</p:attrName>
                                        </p:attrNameLst>
                                      </p:cBhvr>
                                    </p:animMotion>
                                  </p:childTnLst>
                                </p:cTn>
                              </p:par>
                              <p:par>
                                <p:cTn id="7" presetID="10" presetClass="entr" presetSubtype="0" fill="hold" grpId="0" nodeType="withEffect">
                                  <p:stCondLst>
                                    <p:cond delay="700"/>
                                  </p:stCondLst>
                                  <p:childTnLst>
                                    <p:set>
                                      <p:cBhvr>
                                        <p:cTn id="8" dur="1" fill="hold">
                                          <p:stCondLst>
                                            <p:cond delay="0"/>
                                          </p:stCondLst>
                                        </p:cTn>
                                        <p:tgtEl>
                                          <p:spTgt spid="80"/>
                                        </p:tgtEl>
                                        <p:attrNameLst>
                                          <p:attrName>style.visibility</p:attrName>
                                        </p:attrNameLst>
                                      </p:cBhvr>
                                      <p:to>
                                        <p:strVal val="visible"/>
                                      </p:to>
                                    </p:set>
                                    <p:animEffect transition="in" filter="fade">
                                      <p:cBhvr>
                                        <p:cTn id="9" dur="8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62"/>
          <p:cNvSpPr/>
          <p:nvPr/>
        </p:nvSpPr>
        <p:spPr>
          <a:xfrm>
            <a:off x="1905000" y="2949632"/>
            <a:ext cx="5159062" cy="229675"/>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endParaRPr lang="en-US"/>
          </a:p>
        </p:txBody>
      </p:sp>
      <p:sp>
        <p:nvSpPr>
          <p:cNvPr id="3" name="Rectangle 2"/>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4" name="Group 61"/>
          <p:cNvGrpSpPr/>
          <p:nvPr/>
        </p:nvGrpSpPr>
        <p:grpSpPr>
          <a:xfrm>
            <a:off x="7109460" y="1896680"/>
            <a:ext cx="118871" cy="4580319"/>
            <a:chOff x="8901933" y="884725"/>
            <a:chExt cx="164592" cy="5623560"/>
          </a:xfrm>
        </p:grpSpPr>
        <p:sp>
          <p:nvSpPr>
            <p:cNvPr id="5" name="Rectangle 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Group 67"/>
            <p:cNvGrpSpPr/>
            <p:nvPr/>
          </p:nvGrpSpPr>
          <p:grpSpPr>
            <a:xfrm>
              <a:off x="8939993" y="2382966"/>
              <a:ext cx="73152" cy="87341"/>
              <a:chOff x="8939993" y="2382966"/>
              <a:chExt cx="73152" cy="87341"/>
            </a:xfrm>
          </p:grpSpPr>
          <p:sp>
            <p:nvSpPr>
              <p:cNvPr id="10" name="Rounded Rectangle 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ounded Rectangle 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ed Rectangle 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Isosceles Triangle 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Rectangle 12"/>
          <p:cNvSpPr/>
          <p:nvPr/>
        </p:nvSpPr>
        <p:spPr>
          <a:xfrm>
            <a:off x="2058486" y="1425766"/>
            <a:ext cx="1087157"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a:t>
            </a:r>
            <a:endParaRPr lang="en-US" sz="1200" b="1" dirty="0">
              <a:solidFill>
                <a:schemeClr val="bg1"/>
              </a:solidFill>
              <a:effectLst>
                <a:outerShdw blurRad="50800" dist="38100" dir="5400000" algn="t" rotWithShape="0">
                  <a:prstClr val="black">
                    <a:alpha val="40000"/>
                  </a:prstClr>
                </a:outerShdw>
              </a:effectLst>
            </a:endParaRPr>
          </a:p>
        </p:txBody>
      </p:sp>
      <p:grpSp>
        <p:nvGrpSpPr>
          <p:cNvPr id="14" name="Group 473"/>
          <p:cNvGrpSpPr/>
          <p:nvPr/>
        </p:nvGrpSpPr>
        <p:grpSpPr>
          <a:xfrm rot="20184923">
            <a:off x="1886111" y="1478410"/>
            <a:ext cx="166818" cy="171444"/>
            <a:chOff x="2282190" y="5410200"/>
            <a:chExt cx="166818" cy="171444"/>
          </a:xfrm>
        </p:grpSpPr>
        <p:pic>
          <p:nvPicPr>
            <p:cNvPr id="15"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6"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7"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18" name="Group 17"/>
          <p:cNvGrpSpPr/>
          <p:nvPr/>
        </p:nvGrpSpPr>
        <p:grpSpPr>
          <a:xfrm>
            <a:off x="1888959" y="1735851"/>
            <a:ext cx="5196840" cy="276999"/>
            <a:chOff x="1888959" y="2489061"/>
            <a:chExt cx="5196840" cy="276999"/>
          </a:xfrm>
        </p:grpSpPr>
        <p:sp>
          <p:nvSpPr>
            <p:cNvPr id="19" name="Rectangle 18"/>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20" name="Picture 19"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21" name="Straight Connector 20"/>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1889760" y="5130873"/>
            <a:ext cx="5212080" cy="1323123"/>
            <a:chOff x="1889760" y="5130873"/>
            <a:chExt cx="5212080" cy="1323123"/>
          </a:xfrm>
        </p:grpSpPr>
        <p:grpSp>
          <p:nvGrpSpPr>
            <p:cNvPr id="23" name="Group 141"/>
            <p:cNvGrpSpPr/>
            <p:nvPr/>
          </p:nvGrpSpPr>
          <p:grpSpPr>
            <a:xfrm>
              <a:off x="1889760" y="5130873"/>
              <a:ext cx="5212080" cy="1323123"/>
              <a:chOff x="1889760" y="4591303"/>
              <a:chExt cx="5212080" cy="1323123"/>
            </a:xfrm>
          </p:grpSpPr>
          <p:grpSp>
            <p:nvGrpSpPr>
              <p:cNvPr id="26" name="Group 328"/>
              <p:cNvGrpSpPr/>
              <p:nvPr/>
            </p:nvGrpSpPr>
            <p:grpSpPr>
              <a:xfrm>
                <a:off x="1905000" y="4823604"/>
                <a:ext cx="5196840" cy="287453"/>
                <a:chOff x="1905000" y="3647585"/>
                <a:chExt cx="5196840" cy="287453"/>
              </a:xfrm>
            </p:grpSpPr>
            <p:cxnSp>
              <p:nvCxnSpPr>
                <p:cNvPr id="41" name="Straight Connector 40"/>
                <p:cNvCxnSpPr/>
                <p:nvPr/>
              </p:nvCxnSpPr>
              <p:spPr>
                <a:xfrm>
                  <a:off x="1905000" y="393345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2100296" y="3647585"/>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accepted the invitation to become </a:t>
                  </a:r>
                  <a:r>
                    <a:rPr lang="en-US" sz="800">
                      <a:solidFill>
                        <a:srgbClr val="505050"/>
                      </a:solidFill>
                    </a:rPr>
                    <a:t>part of </a:t>
                  </a:r>
                  <a:r>
                    <a:rPr lang="en-US" sz="800" b="1">
                      <a:solidFill>
                        <a:schemeClr val="accent1">
                          <a:lumMod val="75000"/>
                        </a:schemeClr>
                      </a:solidFill>
                    </a:rPr>
                    <a:t>My </a:t>
                  </a:r>
                  <a:r>
                    <a:rPr lang="en-US" sz="800" b="1" dirty="0">
                      <a:solidFill>
                        <a:schemeClr val="accent1">
                          <a:lumMod val="75000"/>
                        </a:schemeClr>
                      </a:solidFill>
                    </a:rPr>
                    <a:t>Network!</a:t>
                  </a:r>
                </a:p>
              </p:txBody>
            </p:sp>
          </p:grpSp>
          <p:grpSp>
            <p:nvGrpSpPr>
              <p:cNvPr id="27" name="Group 355"/>
              <p:cNvGrpSpPr/>
              <p:nvPr/>
            </p:nvGrpSpPr>
            <p:grpSpPr>
              <a:xfrm>
                <a:off x="1905000" y="5355336"/>
                <a:ext cx="5196840" cy="276999"/>
                <a:chOff x="1905000" y="4018788"/>
                <a:chExt cx="5196840" cy="276999"/>
              </a:xfrm>
            </p:grpSpPr>
            <p:cxnSp>
              <p:nvCxnSpPr>
                <p:cNvPr id="39" name="Straight Connector 38"/>
                <p:cNvCxnSpPr/>
                <p:nvPr/>
              </p:nvCxnSpPr>
              <p:spPr>
                <a:xfrm>
                  <a:off x="1905000" y="428679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2104868" y="4018788"/>
                  <a:ext cx="2630848"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Weekly </a:t>
                  </a:r>
                  <a:r>
                    <a:rPr lang="en-US" sz="800" b="1" dirty="0">
                      <a:solidFill>
                        <a:schemeClr val="accent1">
                          <a:lumMod val="75000"/>
                        </a:schemeClr>
                      </a:solidFill>
                    </a:rPr>
                    <a:t>Family Task </a:t>
                  </a:r>
                  <a:r>
                    <a:rPr lang="en-US" sz="800" b="1">
                      <a:solidFill>
                        <a:schemeClr val="accent1">
                          <a:lumMod val="75000"/>
                        </a:schemeClr>
                      </a:solidFill>
                    </a:rPr>
                    <a:t>List</a:t>
                  </a:r>
                  <a:r>
                    <a:rPr lang="en-US" sz="800">
                      <a:solidFill>
                        <a:schemeClr val="tx1">
                          <a:lumMod val="50000"/>
                          <a:lumOff val="50000"/>
                        </a:schemeClr>
                      </a:solidFill>
                    </a:rPr>
                    <a:t>  </a:t>
                  </a:r>
                  <a:r>
                    <a:rPr lang="en-US" sz="800">
                      <a:solidFill>
                        <a:srgbClr val="505050"/>
                      </a:solidFill>
                    </a:rPr>
                    <a:t>for</a:t>
                  </a:r>
                  <a:r>
                    <a:rPr lang="en-US" sz="800">
                      <a:solidFill>
                        <a:schemeClr val="tx1">
                          <a:lumMod val="50000"/>
                          <a:lumOff val="50000"/>
                        </a:schemeClr>
                      </a:solidFill>
                    </a:rPr>
                    <a:t> </a:t>
                  </a:r>
                  <a:r>
                    <a:rPr lang="en-US" sz="800" b="1">
                      <a:solidFill>
                        <a:schemeClr val="accent1">
                          <a:lumMod val="75000"/>
                        </a:schemeClr>
                      </a:solidFill>
                    </a:rPr>
                    <a:t>Family </a:t>
                  </a:r>
                  <a:r>
                    <a:rPr lang="en-US" sz="800" b="1" dirty="0">
                      <a:solidFill>
                        <a:schemeClr val="accent1">
                          <a:lumMod val="75000"/>
                        </a:schemeClr>
                      </a:solidFill>
                    </a:rPr>
                    <a:t>Chores</a:t>
                  </a:r>
                </a:p>
              </p:txBody>
            </p:sp>
          </p:grpSp>
          <p:grpSp>
            <p:nvGrpSpPr>
              <p:cNvPr id="28" name="Group 370"/>
              <p:cNvGrpSpPr/>
              <p:nvPr/>
            </p:nvGrpSpPr>
            <p:grpSpPr>
              <a:xfrm>
                <a:off x="1905000" y="5099673"/>
                <a:ext cx="5196840" cy="276999"/>
                <a:chOff x="1905000" y="3839655"/>
                <a:chExt cx="5196840" cy="276999"/>
              </a:xfrm>
            </p:grpSpPr>
            <p:cxnSp>
              <p:nvCxnSpPr>
                <p:cNvPr id="37" name="Straight Connector 36"/>
                <p:cNvCxnSpPr/>
                <p:nvPr/>
              </p:nvCxnSpPr>
              <p:spPr>
                <a:xfrm>
                  <a:off x="1905000" y="411208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2104868" y="3839655"/>
                  <a:ext cx="1704313"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29" name="Group 384"/>
              <p:cNvGrpSpPr/>
              <p:nvPr/>
            </p:nvGrpSpPr>
            <p:grpSpPr>
              <a:xfrm>
                <a:off x="1905000" y="5630025"/>
                <a:ext cx="5196840" cy="284401"/>
                <a:chOff x="1905000" y="4187952"/>
                <a:chExt cx="5196840" cy="284401"/>
              </a:xfrm>
            </p:grpSpPr>
            <p:cxnSp>
              <p:nvCxnSpPr>
                <p:cNvPr id="35" name="Straight Connector 34"/>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6" name="Rectangle 35"/>
                <p:cNvSpPr/>
                <p:nvPr/>
              </p:nvSpPr>
              <p:spPr>
                <a:xfrm>
                  <a:off x="2101820" y="4187952"/>
                  <a:ext cx="2111475"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spreadsheet of</a:t>
                  </a:r>
                  <a:r>
                    <a:rPr lang="en-US" sz="800">
                      <a:solidFill>
                        <a:schemeClr val="tx1">
                          <a:lumMod val="50000"/>
                          <a:lumOff val="50000"/>
                        </a:schemeClr>
                      </a:solidFill>
                    </a:rPr>
                    <a:t> </a:t>
                  </a:r>
                  <a:r>
                    <a:rPr lang="en-US" sz="800" b="1">
                      <a:solidFill>
                        <a:schemeClr val="accent1">
                          <a:lumMod val="75000"/>
                        </a:schemeClr>
                      </a:solidFill>
                    </a:rPr>
                    <a:t>Work </a:t>
                  </a:r>
                  <a:r>
                    <a:rPr lang="en-US" sz="800" b="1" dirty="0">
                      <a:solidFill>
                        <a:schemeClr val="accent1">
                          <a:lumMod val="75000"/>
                        </a:schemeClr>
                      </a:solidFill>
                    </a:rPr>
                    <a:t>At Home</a:t>
                  </a:r>
                </a:p>
              </p:txBody>
            </p:sp>
          </p:grpSp>
          <p:sp>
            <p:nvSpPr>
              <p:cNvPr id="30" name="Rectangle 29"/>
              <p:cNvSpPr/>
              <p:nvPr/>
            </p:nvSpPr>
            <p:spPr>
              <a:xfrm>
                <a:off x="1933220" y="4591303"/>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31" name="Picture 30"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32" name="Straight Connector 31"/>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33" name="Picture 32" descr="completing.png"/>
              <p:cNvPicPr>
                <a:picLocks noChangeAspect="1"/>
              </p:cNvPicPr>
              <p:nvPr/>
            </p:nvPicPr>
            <p:blipFill>
              <a:blip r:embed="rId4"/>
              <a:stretch>
                <a:fillRect/>
              </a:stretch>
            </p:blipFill>
            <p:spPr>
              <a:xfrm>
                <a:off x="2012960" y="5420868"/>
                <a:ext cx="146304" cy="146304"/>
              </a:xfrm>
              <a:prstGeom prst="rect">
                <a:avLst/>
              </a:prstGeom>
            </p:spPr>
          </p:pic>
          <p:pic>
            <p:nvPicPr>
              <p:cNvPr id="34" name="Picture 33" descr="acceptinginvite.png"/>
              <p:cNvPicPr>
                <a:picLocks noChangeAspect="1"/>
              </p:cNvPicPr>
              <p:nvPr/>
            </p:nvPicPr>
            <p:blipFill>
              <a:blip r:embed="rId5"/>
              <a:stretch>
                <a:fillRect/>
              </a:stretch>
            </p:blipFill>
            <p:spPr>
              <a:xfrm>
                <a:off x="2014966" y="4915175"/>
                <a:ext cx="146304" cy="146304"/>
              </a:xfrm>
              <a:prstGeom prst="rect">
                <a:avLst/>
              </a:prstGeom>
            </p:spPr>
          </p:pic>
        </p:grpSp>
        <p:pic>
          <p:nvPicPr>
            <p:cNvPr id="24" name="Picture 23" descr="sharing_word.png"/>
            <p:cNvPicPr>
              <a:picLocks noChangeAspect="1"/>
            </p:cNvPicPr>
            <p:nvPr/>
          </p:nvPicPr>
          <p:blipFill>
            <a:blip r:embed="rId6"/>
            <a:stretch>
              <a:fillRect/>
            </a:stretch>
          </p:blipFill>
          <p:spPr>
            <a:xfrm>
              <a:off x="1978742" y="5709249"/>
              <a:ext cx="171450" cy="137160"/>
            </a:xfrm>
            <a:prstGeom prst="rect">
              <a:avLst/>
            </a:prstGeom>
          </p:spPr>
        </p:pic>
        <p:pic>
          <p:nvPicPr>
            <p:cNvPr id="25" name="Picture 24" descr="sharing_xl.png"/>
            <p:cNvPicPr>
              <a:picLocks noChangeAspect="1"/>
            </p:cNvPicPr>
            <p:nvPr/>
          </p:nvPicPr>
          <p:blipFill>
            <a:blip r:embed="rId7"/>
            <a:stretch>
              <a:fillRect/>
            </a:stretch>
          </p:blipFill>
          <p:spPr>
            <a:xfrm>
              <a:off x="1978742" y="6231147"/>
              <a:ext cx="182880" cy="146304"/>
            </a:xfrm>
            <a:prstGeom prst="rect">
              <a:avLst/>
            </a:prstGeom>
          </p:spPr>
        </p:pic>
      </p:grpSp>
      <p:grpSp>
        <p:nvGrpSpPr>
          <p:cNvPr id="43" name="Group 42"/>
          <p:cNvGrpSpPr/>
          <p:nvPr/>
        </p:nvGrpSpPr>
        <p:grpSpPr>
          <a:xfrm>
            <a:off x="1889760" y="3964450"/>
            <a:ext cx="5212080" cy="1012965"/>
            <a:chOff x="1889760" y="3964450"/>
            <a:chExt cx="5212080" cy="1012965"/>
          </a:xfrm>
        </p:grpSpPr>
        <p:grpSp>
          <p:nvGrpSpPr>
            <p:cNvPr id="44" name="Group 146"/>
            <p:cNvGrpSpPr/>
            <p:nvPr/>
          </p:nvGrpSpPr>
          <p:grpSpPr>
            <a:xfrm>
              <a:off x="1889760" y="3964450"/>
              <a:ext cx="5212080" cy="1012965"/>
              <a:chOff x="1889760" y="3635209"/>
              <a:chExt cx="5212080" cy="1012965"/>
            </a:xfrm>
          </p:grpSpPr>
          <p:grpSp>
            <p:nvGrpSpPr>
              <p:cNvPr id="47" name="Group 145"/>
              <p:cNvGrpSpPr/>
              <p:nvPr/>
            </p:nvGrpSpPr>
            <p:grpSpPr>
              <a:xfrm>
                <a:off x="1889760" y="3635209"/>
                <a:ext cx="5212080" cy="491776"/>
                <a:chOff x="1889760" y="3635209"/>
                <a:chExt cx="5212080" cy="491776"/>
              </a:xfrm>
            </p:grpSpPr>
            <p:grpSp>
              <p:nvGrpSpPr>
                <p:cNvPr id="48" name="Group 177"/>
                <p:cNvGrpSpPr/>
                <p:nvPr/>
              </p:nvGrpSpPr>
              <p:grpSpPr>
                <a:xfrm>
                  <a:off x="1889760" y="3635209"/>
                  <a:ext cx="5196840" cy="276999"/>
                  <a:chOff x="1889760" y="2969121"/>
                  <a:chExt cx="5196840" cy="276999"/>
                </a:xfrm>
              </p:grpSpPr>
              <p:sp>
                <p:nvSpPr>
                  <p:cNvPr id="60" name="Rectangle 59"/>
                  <p:cNvSpPr/>
                  <p:nvPr/>
                </p:nvSpPr>
                <p:spPr>
                  <a:xfrm>
                    <a:off x="1933220" y="2969121"/>
                    <a:ext cx="1377300" cy="276999"/>
                  </a:xfrm>
                  <a:prstGeom prst="rect">
                    <a:avLst/>
                  </a:prstGeom>
                </p:spPr>
                <p:txBody>
                  <a:bodyPr wrap="none">
                    <a:spAutoFit/>
                  </a:bodyPr>
                  <a:lstStyle/>
                  <a:p>
                    <a:pPr>
                      <a:lnSpc>
                        <a:spcPct val="150000"/>
                      </a:lnSpc>
                    </a:pPr>
                    <a:r>
                      <a:rPr lang="en-US" sz="800" b="1">
                        <a:solidFill>
                          <a:schemeClr val="tx2">
                            <a:lumMod val="75000"/>
                          </a:schemeClr>
                        </a:solidFill>
                      </a:rPr>
                      <a:t>EARLIER TODAY</a:t>
                    </a:r>
                    <a:r>
                      <a:rPr lang="en-US" sz="800" b="1" dirty="0">
                        <a:solidFill>
                          <a:schemeClr val="tx2">
                            <a:lumMod val="75000"/>
                          </a:schemeClr>
                        </a:solidFill>
                      </a:rPr>
                      <a:t>:  </a:t>
                    </a:r>
                    <a:r>
                      <a:rPr lang="en-US" sz="800" dirty="0">
                        <a:solidFill>
                          <a:schemeClr val="tx1">
                            <a:lumMod val="50000"/>
                            <a:lumOff val="50000"/>
                          </a:schemeClr>
                        </a:solidFill>
                      </a:rPr>
                      <a:t>(01/08/09)</a:t>
                    </a:r>
                  </a:p>
                </p:txBody>
              </p:sp>
              <p:pic>
                <p:nvPicPr>
                  <p:cNvPr id="61" name="Picture 60"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62" name="Straight Connector 61"/>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49" name="Group 370"/>
                <p:cNvGrpSpPr/>
                <p:nvPr/>
              </p:nvGrpSpPr>
              <p:grpSpPr>
                <a:xfrm>
                  <a:off x="1905000" y="3844129"/>
                  <a:ext cx="5196840" cy="282856"/>
                  <a:chOff x="1905000" y="3821559"/>
                  <a:chExt cx="5196840" cy="282856"/>
                </a:xfrm>
              </p:grpSpPr>
              <p:cxnSp>
                <p:nvCxnSpPr>
                  <p:cNvPr id="58" name="Straight Connector 57"/>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9" name="Rectangle 58"/>
                  <p:cNvSpPr/>
                  <p:nvPr/>
                </p:nvSpPr>
                <p:spPr>
                  <a:xfrm>
                    <a:off x="2109564" y="3821559"/>
                    <a:ext cx="1659429" cy="276999"/>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visited the workspace </a:t>
                    </a:r>
                    <a:r>
                      <a:rPr lang="en-US" sz="800" b="1">
                        <a:solidFill>
                          <a:schemeClr val="accent1">
                            <a:lumMod val="75000"/>
                          </a:schemeClr>
                        </a:solidFill>
                      </a:rPr>
                      <a:t>Church</a:t>
                    </a:r>
                    <a:endParaRPr lang="en-US" sz="800" b="1" dirty="0">
                      <a:solidFill>
                        <a:schemeClr val="accent1">
                          <a:lumMod val="75000"/>
                        </a:schemeClr>
                      </a:solidFill>
                    </a:endParaRPr>
                  </a:p>
                </p:txBody>
              </p:sp>
            </p:grpSp>
          </p:grpSp>
          <p:grpSp>
            <p:nvGrpSpPr>
              <p:cNvPr id="50" name="Group 384"/>
              <p:cNvGrpSpPr/>
              <p:nvPr/>
            </p:nvGrpSpPr>
            <p:grpSpPr>
              <a:xfrm>
                <a:off x="1905000" y="4364664"/>
                <a:ext cx="5196840" cy="283510"/>
                <a:chOff x="1905000" y="4188843"/>
                <a:chExt cx="5196840" cy="283510"/>
              </a:xfrm>
            </p:grpSpPr>
            <p:cxnSp>
              <p:nvCxnSpPr>
                <p:cNvPr id="54" name="Straight Connector 53"/>
                <p:cNvCxnSpPr/>
                <p:nvPr/>
              </p:nvCxnSpPr>
              <p:spPr>
                <a:xfrm>
                  <a:off x="1905000" y="4470765"/>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55" name="Rectangle 54"/>
                <p:cNvSpPr/>
                <p:nvPr/>
              </p:nvSpPr>
              <p:spPr>
                <a:xfrm>
                  <a:off x="2099238" y="4188843"/>
                  <a:ext cx="1936749" cy="276999"/>
                </a:xfrm>
                <a:prstGeom prst="rect">
                  <a:avLst/>
                </a:prstGeom>
              </p:spPr>
              <p:txBody>
                <a:bodyPr wrap="none">
                  <a:spAutoFit/>
                </a:bodyPr>
                <a:lstStyle/>
                <a:p>
                  <a:pPr>
                    <a:lnSpc>
                      <a:spcPct val="150000"/>
                    </a:lnSpc>
                  </a:pPr>
                  <a:r>
                    <a:rPr lang="en-US" sz="800">
                      <a:solidFill>
                        <a:srgbClr val="505050"/>
                      </a:solidFill>
                    </a:rPr>
                    <a:t>Everybody except </a:t>
                  </a:r>
                  <a:r>
                    <a:rPr lang="en-US" sz="800" b="1">
                      <a:solidFill>
                        <a:schemeClr val="accent1">
                          <a:lumMod val="75000"/>
                        </a:schemeClr>
                      </a:solidFill>
                    </a:rPr>
                    <a:t>John </a:t>
                  </a:r>
                  <a:r>
                    <a:rPr lang="en-US" sz="800">
                      <a:solidFill>
                        <a:srgbClr val="505050"/>
                      </a:solidFill>
                    </a:rPr>
                    <a:t>visited </a:t>
                  </a:r>
                  <a:r>
                    <a:rPr lang="en-US" sz="800" b="1">
                      <a:solidFill>
                        <a:schemeClr val="accent1">
                          <a:lumMod val="75000"/>
                        </a:schemeClr>
                      </a:solidFill>
                    </a:rPr>
                    <a:t>Real Estate</a:t>
                  </a:r>
                  <a:endParaRPr lang="en-US" sz="800" b="1" dirty="0">
                    <a:solidFill>
                      <a:schemeClr val="accent1">
                        <a:lumMod val="75000"/>
                      </a:schemeClr>
                    </a:solidFill>
                  </a:endParaRPr>
                </a:p>
              </p:txBody>
            </p:sp>
          </p:grpSp>
          <p:grpSp>
            <p:nvGrpSpPr>
              <p:cNvPr id="56" name="Group 143"/>
              <p:cNvGrpSpPr/>
              <p:nvPr/>
            </p:nvGrpSpPr>
            <p:grpSpPr>
              <a:xfrm>
                <a:off x="1905000" y="4107427"/>
                <a:ext cx="5196840" cy="280062"/>
                <a:chOff x="1905000" y="3979468"/>
                <a:chExt cx="5196840" cy="280062"/>
              </a:xfrm>
            </p:grpSpPr>
            <p:grpSp>
              <p:nvGrpSpPr>
                <p:cNvPr id="57" name="Group 355"/>
                <p:cNvGrpSpPr/>
                <p:nvPr/>
              </p:nvGrpSpPr>
              <p:grpSpPr>
                <a:xfrm>
                  <a:off x="1905000" y="3979468"/>
                  <a:ext cx="5196840" cy="280062"/>
                  <a:chOff x="1905000" y="4008322"/>
                  <a:chExt cx="5196840" cy="280062"/>
                </a:xfrm>
              </p:grpSpPr>
              <p:cxnSp>
                <p:nvCxnSpPr>
                  <p:cNvPr id="52" name="Straight Connector 51"/>
                  <p:cNvCxnSpPr/>
                  <p:nvPr/>
                </p:nvCxnSpPr>
                <p:spPr>
                  <a:xfrm>
                    <a:off x="1905000" y="428679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Quentin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Crystal Mountain</a:t>
                    </a:r>
                    <a:r>
                      <a:rPr lang="en-US" sz="800">
                        <a:solidFill>
                          <a:schemeClr val="tx1">
                            <a:lumMod val="50000"/>
                            <a:lumOff val="50000"/>
                          </a:schemeClr>
                        </a:solidFill>
                      </a:rPr>
                      <a:t> </a:t>
                    </a:r>
                    <a:r>
                      <a:rPr lang="en-US" sz="800">
                        <a:solidFill>
                          <a:srgbClr val="505050"/>
                        </a:solidFill>
                      </a:rPr>
                      <a:t>to</a:t>
                    </a:r>
                    <a:r>
                      <a:rPr lang="en-US" sz="800">
                        <a:solidFill>
                          <a:schemeClr val="tx1">
                            <a:lumMod val="50000"/>
                            <a:lumOff val="50000"/>
                          </a:schemeClr>
                        </a:solidFill>
                      </a:rPr>
                      <a:t> </a:t>
                    </a:r>
                    <a:r>
                      <a:rPr lang="en-US" sz="800" b="1">
                        <a:solidFill>
                          <a:schemeClr val="accent1">
                            <a:lumMod val="75000"/>
                          </a:schemeClr>
                        </a:solidFill>
                      </a:rPr>
                      <a:t>Snow Places</a:t>
                    </a:r>
                    <a:endParaRPr lang="en-US" sz="800" b="1" dirty="0">
                      <a:solidFill>
                        <a:schemeClr val="accent1">
                          <a:lumMod val="75000"/>
                        </a:schemeClr>
                      </a:solidFill>
                    </a:endParaRPr>
                  </a:p>
                </p:txBody>
              </p:sp>
            </p:grpSp>
            <p:pic>
              <p:nvPicPr>
                <p:cNvPr id="51" name="Picture 50" descr="relating.png"/>
                <p:cNvPicPr>
                  <a:picLocks noChangeAspect="1"/>
                </p:cNvPicPr>
                <p:nvPr/>
              </p:nvPicPr>
              <p:blipFill>
                <a:blip r:embed="rId8"/>
                <a:stretch>
                  <a:fillRect/>
                </a:stretch>
              </p:blipFill>
              <p:spPr>
                <a:xfrm>
                  <a:off x="2012933" y="4057571"/>
                  <a:ext cx="146304" cy="146304"/>
                </a:xfrm>
                <a:prstGeom prst="rect">
                  <a:avLst/>
                </a:prstGeom>
              </p:spPr>
            </p:pic>
          </p:grpSp>
        </p:grpSp>
        <p:pic>
          <p:nvPicPr>
            <p:cNvPr id="45" name="Picture 44" descr="visit_foot.png"/>
            <p:cNvPicPr>
              <a:picLocks noChangeAspect="1"/>
            </p:cNvPicPr>
            <p:nvPr/>
          </p:nvPicPr>
          <p:blipFill>
            <a:blip r:embed="rId9"/>
            <a:stretch>
              <a:fillRect/>
            </a:stretch>
          </p:blipFill>
          <p:spPr>
            <a:xfrm>
              <a:off x="1955738" y="4244196"/>
              <a:ext cx="205740" cy="164592"/>
            </a:xfrm>
            <a:prstGeom prst="rect">
              <a:avLst/>
            </a:prstGeom>
          </p:spPr>
        </p:pic>
        <p:pic>
          <p:nvPicPr>
            <p:cNvPr id="46" name="Picture 45" descr="visit_foot.png"/>
            <p:cNvPicPr>
              <a:picLocks noChangeAspect="1"/>
            </p:cNvPicPr>
            <p:nvPr/>
          </p:nvPicPr>
          <p:blipFill>
            <a:blip r:embed="rId9"/>
            <a:stretch>
              <a:fillRect/>
            </a:stretch>
          </p:blipFill>
          <p:spPr>
            <a:xfrm>
              <a:off x="1960260" y="4768048"/>
              <a:ext cx="205740" cy="164592"/>
            </a:xfrm>
            <a:prstGeom prst="rect">
              <a:avLst/>
            </a:prstGeom>
          </p:spPr>
        </p:pic>
      </p:grpSp>
      <p:grpSp>
        <p:nvGrpSpPr>
          <p:cNvPr id="64" name="Group 63"/>
          <p:cNvGrpSpPr/>
          <p:nvPr/>
        </p:nvGrpSpPr>
        <p:grpSpPr>
          <a:xfrm>
            <a:off x="1896579" y="1948744"/>
            <a:ext cx="5205261" cy="1937456"/>
            <a:chOff x="1896579" y="1948744"/>
            <a:chExt cx="5205261" cy="1937456"/>
          </a:xfrm>
        </p:grpSpPr>
        <p:cxnSp>
          <p:nvCxnSpPr>
            <p:cNvPr id="65" name="Straight Connector 64"/>
            <p:cNvCxnSpPr/>
            <p:nvPr/>
          </p:nvCxnSpPr>
          <p:spPr>
            <a:xfrm>
              <a:off x="1905000" y="292851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nvGrpSpPr>
            <p:cNvPr id="66" name="Group 197"/>
            <p:cNvGrpSpPr/>
            <p:nvPr/>
          </p:nvGrpSpPr>
          <p:grpSpPr>
            <a:xfrm>
              <a:off x="1896579" y="1948744"/>
              <a:ext cx="5205261" cy="1932319"/>
              <a:chOff x="1896579" y="1948744"/>
              <a:chExt cx="5205261" cy="1932319"/>
            </a:xfrm>
          </p:grpSpPr>
          <p:grpSp>
            <p:nvGrpSpPr>
              <p:cNvPr id="68" name="Group 193"/>
              <p:cNvGrpSpPr/>
              <p:nvPr/>
            </p:nvGrpSpPr>
            <p:grpSpPr>
              <a:xfrm>
                <a:off x="1896579" y="1948744"/>
                <a:ext cx="5196840" cy="283816"/>
                <a:chOff x="1896579" y="1878295"/>
                <a:chExt cx="5196840" cy="283816"/>
              </a:xfrm>
            </p:grpSpPr>
            <p:grpSp>
              <p:nvGrpSpPr>
                <p:cNvPr id="69" name="Group 337"/>
                <p:cNvGrpSpPr/>
                <p:nvPr/>
              </p:nvGrpSpPr>
              <p:grpSpPr>
                <a:xfrm>
                  <a:off x="1896579" y="1878295"/>
                  <a:ext cx="5196840" cy="283816"/>
                  <a:chOff x="1897380" y="3268692"/>
                  <a:chExt cx="5196840" cy="283816"/>
                </a:xfrm>
              </p:grpSpPr>
              <p:sp>
                <p:nvSpPr>
                  <p:cNvPr id="84" name="Rectangle 83"/>
                  <p:cNvSpPr/>
                  <p:nvPr/>
                </p:nvSpPr>
                <p:spPr>
                  <a:xfrm>
                    <a:off x="2103432" y="3268692"/>
                    <a:ext cx="225414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a:t>
                    </a:r>
                    <a:r>
                      <a:rPr lang="en-US" sz="800" dirty="0">
                        <a:solidFill>
                          <a:srgbClr val="505050"/>
                        </a:solidFill>
                      </a:rPr>
                      <a:t>uploaded</a:t>
                    </a:r>
                    <a:r>
                      <a:rPr lang="en-US" sz="800" dirty="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Snohomish Hardware</a:t>
                    </a:r>
                    <a:endParaRPr lang="en-US" sz="800" b="1" dirty="0">
                      <a:solidFill>
                        <a:schemeClr val="accent1">
                          <a:lumMod val="75000"/>
                        </a:schemeClr>
                      </a:solidFill>
                    </a:endParaRPr>
                  </a:p>
                </p:txBody>
              </p:sp>
              <p:cxnSp>
                <p:nvCxnSpPr>
                  <p:cNvPr id="85" name="Straight Connector 84"/>
                  <p:cNvCxnSpPr/>
                  <p:nvPr/>
                </p:nvCxnSpPr>
                <p:spPr>
                  <a:xfrm>
                    <a:off x="1897380" y="355092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pic>
              <p:nvPicPr>
                <p:cNvPr id="83" name="Picture 82" descr="upload.png"/>
                <p:cNvPicPr>
                  <a:picLocks noChangeAspect="1"/>
                </p:cNvPicPr>
                <p:nvPr/>
              </p:nvPicPr>
              <p:blipFill>
                <a:blip r:embed="rId10"/>
                <a:stretch>
                  <a:fillRect/>
                </a:stretch>
              </p:blipFill>
              <p:spPr>
                <a:xfrm>
                  <a:off x="2025152" y="1968974"/>
                  <a:ext cx="137160" cy="137160"/>
                </a:xfrm>
                <a:prstGeom prst="rect">
                  <a:avLst/>
                </a:prstGeom>
              </p:spPr>
            </p:pic>
          </p:grpSp>
          <p:grpSp>
            <p:nvGrpSpPr>
              <p:cNvPr id="70" name="Group 183"/>
              <p:cNvGrpSpPr/>
              <p:nvPr/>
            </p:nvGrpSpPr>
            <p:grpSpPr>
              <a:xfrm>
                <a:off x="2022104" y="2226946"/>
                <a:ext cx="3970021" cy="648510"/>
                <a:chOff x="2022104" y="2086048"/>
                <a:chExt cx="3970021" cy="648510"/>
              </a:xfrm>
            </p:grpSpPr>
            <p:sp>
              <p:nvSpPr>
                <p:cNvPr id="79" name="Rectangle 78"/>
                <p:cNvSpPr/>
                <p:nvPr/>
              </p:nvSpPr>
              <p:spPr>
                <a:xfrm>
                  <a:off x="2105679" y="2086048"/>
                  <a:ext cx="2002471"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commented for </a:t>
                  </a:r>
                  <a:r>
                    <a:rPr lang="en-US" sz="800">
                      <a:solidFill>
                        <a:srgbClr val="505050"/>
                      </a:solidFill>
                    </a:rPr>
                    <a:t>review on </a:t>
                  </a:r>
                  <a:r>
                    <a:rPr lang="en-US" sz="800" b="1">
                      <a:solidFill>
                        <a:schemeClr val="accent1">
                          <a:lumMod val="75000"/>
                        </a:schemeClr>
                      </a:solidFill>
                    </a:rPr>
                    <a:t>Document B</a:t>
                  </a:r>
                  <a:endParaRPr lang="en-US" sz="800" b="1" dirty="0">
                    <a:solidFill>
                      <a:schemeClr val="accent1">
                        <a:lumMod val="75000"/>
                      </a:schemeClr>
                    </a:solidFill>
                  </a:endParaRPr>
                </a:p>
              </p:txBody>
            </p:sp>
            <p:pic>
              <p:nvPicPr>
                <p:cNvPr id="80" name="Picture 79" descr="comment.png"/>
                <p:cNvPicPr>
                  <a:picLocks noChangeAspect="1"/>
                </p:cNvPicPr>
                <p:nvPr/>
              </p:nvPicPr>
              <p:blipFill>
                <a:blip r:embed="rId11"/>
                <a:stretch>
                  <a:fillRect/>
                </a:stretch>
              </p:blipFill>
              <p:spPr>
                <a:xfrm>
                  <a:off x="2022104" y="2175453"/>
                  <a:ext cx="137160" cy="137160"/>
                </a:xfrm>
                <a:prstGeom prst="rect">
                  <a:avLst/>
                </a:prstGeom>
              </p:spPr>
            </p:pic>
            <p:sp>
              <p:nvSpPr>
                <p:cNvPr id="81" name="TextBox 80"/>
                <p:cNvSpPr txBox="1"/>
                <p:nvPr/>
              </p:nvSpPr>
              <p:spPr>
                <a:xfrm>
                  <a:off x="2105925" y="2272893"/>
                  <a:ext cx="3886200" cy="461665"/>
                </a:xfrm>
                <a:prstGeom prst="rect">
                  <a:avLst/>
                </a:prstGeom>
                <a:noFill/>
              </p:spPr>
              <p:txBody>
                <a:bodyPr wrap="square" rtlCol="0">
                  <a:spAutoFit/>
                </a:bodyPr>
                <a:lstStyle/>
                <a:p>
                  <a:r>
                    <a:rPr lang="en-US" sz="800" i="1">
                      <a:solidFill>
                        <a:schemeClr val="tx1">
                          <a:lumMod val="50000"/>
                          <a:lumOff val="50000"/>
                        </a:schemeClr>
                      </a:solidFill>
                    </a:rPr>
                    <a:t>Okay, I finally got a chance to look this over and I think we’re off to a good start! I’d still like to see us go into a little more detail about the branding guidelines to help keep everyone on track and on the same page, but otherwise it’s minor changes here and</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grpSp>
            <p:nvGrpSpPr>
              <p:cNvPr id="71" name="Group 174"/>
              <p:cNvGrpSpPr/>
              <p:nvPr/>
            </p:nvGrpSpPr>
            <p:grpSpPr>
              <a:xfrm>
                <a:off x="2017532" y="3219738"/>
                <a:ext cx="4078468" cy="661325"/>
                <a:chOff x="2017532" y="2937942"/>
                <a:chExt cx="4078468" cy="661325"/>
              </a:xfrm>
            </p:grpSpPr>
            <p:sp>
              <p:nvSpPr>
                <p:cNvPr id="76" name="Rectangle 75"/>
                <p:cNvSpPr/>
                <p:nvPr/>
              </p:nvSpPr>
              <p:spPr>
                <a:xfrm>
                  <a:off x="2105679" y="2937942"/>
                  <a:ext cx="2109873"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a:solidFill>
                        <a:srgbClr val="505050"/>
                      </a:solidFill>
                    </a:rPr>
                    <a:t>commented on </a:t>
                  </a:r>
                  <a:r>
                    <a:rPr lang="en-US" sz="800" b="1">
                      <a:solidFill>
                        <a:schemeClr val="accent1">
                          <a:lumMod val="75000"/>
                        </a:schemeClr>
                      </a:solidFill>
                    </a:rPr>
                    <a:t>Planning Specification.xls</a:t>
                  </a:r>
                  <a:endParaRPr lang="en-US" sz="800" b="1" dirty="0">
                    <a:solidFill>
                      <a:schemeClr val="accent1">
                        <a:lumMod val="75000"/>
                      </a:schemeClr>
                    </a:solidFill>
                  </a:endParaRPr>
                </a:p>
              </p:txBody>
            </p:sp>
            <p:pic>
              <p:nvPicPr>
                <p:cNvPr id="77" name="Picture 76" descr="comment.png"/>
                <p:cNvPicPr>
                  <a:picLocks noChangeAspect="1"/>
                </p:cNvPicPr>
                <p:nvPr/>
              </p:nvPicPr>
              <p:blipFill>
                <a:blip r:embed="rId11"/>
                <a:stretch>
                  <a:fillRect/>
                </a:stretch>
              </p:blipFill>
              <p:spPr>
                <a:xfrm>
                  <a:off x="2017532" y="3018834"/>
                  <a:ext cx="137160" cy="137160"/>
                </a:xfrm>
                <a:prstGeom prst="rect">
                  <a:avLst/>
                </a:prstGeom>
              </p:spPr>
            </p:pic>
            <p:sp>
              <p:nvSpPr>
                <p:cNvPr id="78" name="TextBox 77"/>
                <p:cNvSpPr txBox="1"/>
                <p:nvPr/>
              </p:nvSpPr>
              <p:spPr>
                <a:xfrm>
                  <a:off x="2111676" y="3122213"/>
                  <a:ext cx="3984324" cy="477054"/>
                </a:xfrm>
                <a:prstGeom prst="rect">
                  <a:avLst/>
                </a:prstGeom>
                <a:noFill/>
              </p:spPr>
              <p:txBody>
                <a:bodyPr wrap="square" rtlCol="0">
                  <a:spAutoFit/>
                </a:bodyPr>
                <a:lstStyle/>
                <a:p>
                  <a:r>
                    <a:rPr lang="en-US" sz="800" i="1">
                      <a:solidFill>
                        <a:schemeClr val="tx1">
                          <a:lumMod val="50000"/>
                          <a:lumOff val="50000"/>
                        </a:schemeClr>
                      </a:solidFill>
                    </a:rPr>
                    <a:t>Hate to be the bearer of bad news, but I think we are missing an entire section in the Planning Spec. I think it’s the one about the timeline and milestones, but maybe we decided to cut that for some reason? I’ve been offline for a few days, and could have</a:t>
                  </a:r>
                  <a:r>
                    <a:rPr lang="en-US" sz="900" b="1" i="1">
                      <a:solidFill>
                        <a:schemeClr val="tx1">
                          <a:lumMod val="50000"/>
                          <a:lumOff val="50000"/>
                        </a:schemeClr>
                      </a:solidFill>
                    </a:rPr>
                    <a:t> </a:t>
                  </a:r>
                  <a:r>
                    <a:rPr lang="en-US" sz="900" b="1" i="1" u="sng">
                      <a:solidFill>
                        <a:schemeClr val="tx2">
                          <a:lumMod val="75000"/>
                        </a:schemeClr>
                      </a:solidFill>
                    </a:rPr>
                    <a:t>&gt;&gt;</a:t>
                  </a:r>
                  <a:endParaRPr lang="en-US" sz="800" i="1"/>
                </a:p>
              </p:txBody>
            </p:sp>
          </p:grpSp>
          <p:grpSp>
            <p:nvGrpSpPr>
              <p:cNvPr id="72" name="Group 196"/>
              <p:cNvGrpSpPr/>
              <p:nvPr/>
            </p:nvGrpSpPr>
            <p:grpSpPr>
              <a:xfrm>
                <a:off x="1905000" y="2908539"/>
                <a:ext cx="5196840" cy="293449"/>
                <a:chOff x="1905000" y="2908539"/>
                <a:chExt cx="5196840" cy="293449"/>
              </a:xfrm>
            </p:grpSpPr>
            <p:grpSp>
              <p:nvGrpSpPr>
                <p:cNvPr id="82" name="Group 329"/>
                <p:cNvGrpSpPr/>
                <p:nvPr/>
              </p:nvGrpSpPr>
              <p:grpSpPr>
                <a:xfrm>
                  <a:off x="1905000" y="2908539"/>
                  <a:ext cx="5196840" cy="293449"/>
                  <a:chOff x="2159508" y="3460068"/>
                  <a:chExt cx="5196840" cy="293449"/>
                </a:xfrm>
              </p:grpSpPr>
              <p:cxnSp>
                <p:nvCxnSpPr>
                  <p:cNvPr id="74" name="Straight Connector 73"/>
                  <p:cNvCxnSpPr/>
                  <p:nvPr/>
                </p:nvCxnSpPr>
                <p:spPr>
                  <a:xfrm>
                    <a:off x="2159508" y="3751929"/>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2362167" y="3460068"/>
                    <a:ext cx="2735044" cy="276999"/>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 </a:t>
                    </a:r>
                    <a:r>
                      <a:rPr lang="en-US" sz="800">
                        <a:solidFill>
                          <a:srgbClr val="505050"/>
                        </a:solidFill>
                      </a:rPr>
                      <a:t>shared </a:t>
                    </a:r>
                    <a:r>
                      <a:rPr lang="en-US" sz="800" b="1">
                        <a:solidFill>
                          <a:schemeClr val="accent1">
                            <a:lumMod val="75000"/>
                          </a:schemeClr>
                        </a:solidFill>
                      </a:rPr>
                      <a:t>3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pic>
              <p:nvPicPr>
                <p:cNvPr id="73" name="Picture 72" descr="sharing3.png"/>
                <p:cNvPicPr>
                  <a:picLocks noChangeAspect="1"/>
                </p:cNvPicPr>
                <p:nvPr/>
              </p:nvPicPr>
              <p:blipFill>
                <a:blip r:embed="rId12"/>
                <a:stretch>
                  <a:fillRect/>
                </a:stretch>
              </p:blipFill>
              <p:spPr>
                <a:xfrm>
                  <a:off x="1989956" y="2971800"/>
                  <a:ext cx="171450" cy="137160"/>
                </a:xfrm>
                <a:prstGeom prst="rect">
                  <a:avLst/>
                </a:prstGeom>
              </p:spPr>
            </p:pic>
          </p:grpSp>
        </p:grpSp>
        <p:cxnSp>
          <p:nvCxnSpPr>
            <p:cNvPr id="67" name="Straight Connector 66"/>
            <p:cNvCxnSpPr/>
            <p:nvPr/>
          </p:nvCxnSpPr>
          <p:spPr>
            <a:xfrm>
              <a:off x="1905000" y="3884612"/>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grpSp>
        <p:nvGrpSpPr>
          <p:cNvPr id="86" name="Group 97"/>
          <p:cNvGrpSpPr/>
          <p:nvPr/>
        </p:nvGrpSpPr>
        <p:grpSpPr>
          <a:xfrm>
            <a:off x="141111" y="1795347"/>
            <a:ext cx="1336304" cy="1422093"/>
            <a:chOff x="141111" y="2023533"/>
            <a:chExt cx="1336304" cy="1422093"/>
          </a:xfrm>
        </p:grpSpPr>
        <p:sp>
          <p:nvSpPr>
            <p:cNvPr id="97" name="Rectangle 96"/>
            <p:cNvSpPr/>
            <p:nvPr/>
          </p:nvSpPr>
          <p:spPr>
            <a:xfrm>
              <a:off x="143877" y="2828454"/>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grpSp>
          <p:nvGrpSpPr>
            <p:cNvPr id="87" name="Group 85"/>
            <p:cNvGrpSpPr/>
            <p:nvPr/>
          </p:nvGrpSpPr>
          <p:grpSpPr>
            <a:xfrm>
              <a:off x="141111" y="2023533"/>
              <a:ext cx="1333538" cy="823603"/>
              <a:chOff x="141111" y="2023533"/>
              <a:chExt cx="1333538" cy="823603"/>
            </a:xfrm>
          </p:grpSpPr>
          <p:grpSp>
            <p:nvGrpSpPr>
              <p:cNvPr id="88" name="Group 199"/>
              <p:cNvGrpSpPr/>
              <p:nvPr/>
            </p:nvGrpSpPr>
            <p:grpSpPr>
              <a:xfrm>
                <a:off x="141111" y="2224397"/>
                <a:ext cx="1174788" cy="221011"/>
                <a:chOff x="273012" y="1981200"/>
                <a:chExt cx="1174788" cy="221011"/>
              </a:xfrm>
            </p:grpSpPr>
            <p:sp>
              <p:nvSpPr>
                <p:cNvPr id="92" name="Rectangle 91"/>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93" name="Rectangle 92"/>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89" name="Rectangle 88"/>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90" name="Rectangle 89"/>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91" name="Rectangle 90"/>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95" name="Rectangle 94"/>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96" name="Rectangle 95"/>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
        <p:nvSpPr>
          <p:cNvPr id="99" name="Rectangle 98">
            <a:hlinkClick r:id="" action="ppaction://hlinkshowjump?jump=nextslide"/>
          </p:cNvPr>
          <p:cNvSpPr/>
          <p:nvPr/>
        </p:nvSpPr>
        <p:spPr>
          <a:xfrm>
            <a:off x="133684" y="2605919"/>
            <a:ext cx="1618916" cy="21389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Rectangle 153"/>
          <p:cNvSpPr/>
          <p:nvPr/>
        </p:nvSpPr>
        <p:spPr>
          <a:xfrm>
            <a:off x="1905000" y="1988515"/>
            <a:ext cx="5159062" cy="228600"/>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16" name="Rectangle 15"/>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Rectangle 16"/>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7"/>
            <p:cNvGrpSpPr/>
            <p:nvPr/>
          </p:nvGrpSpPr>
          <p:grpSpPr>
            <a:xfrm>
              <a:off x="8939993" y="2382966"/>
              <a:ext cx="73152" cy="87341"/>
              <a:chOff x="8939993" y="2382966"/>
              <a:chExt cx="73152" cy="87341"/>
            </a:xfrm>
          </p:grpSpPr>
          <p:sp>
            <p:nvSpPr>
              <p:cNvPr id="21" name="Rounded Rectangle 2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ounded Rectangle 2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ounded Rectangle 2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 name="Isosceles Triangle 1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Isosceles Triangle 1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 name="Rectangle 23"/>
          <p:cNvSpPr/>
          <p:nvPr/>
        </p:nvSpPr>
        <p:spPr>
          <a:xfrm>
            <a:off x="2058486" y="1425766"/>
            <a:ext cx="2862130"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 in </a:t>
            </a:r>
            <a:r>
              <a:rPr lang="en-US" sz="1200" b="1">
                <a:solidFill>
                  <a:schemeClr val="accent4">
                    <a:lumMod val="75000"/>
                  </a:schemeClr>
                </a:solidFill>
                <a:latin typeface="Segoe UI" pitchFamily="34" charset="0"/>
              </a:rPr>
              <a:t>Snohomish Hardware</a:t>
            </a:r>
            <a:endParaRPr lang="en-US" sz="1200" b="1" dirty="0">
              <a:solidFill>
                <a:schemeClr val="accent4">
                  <a:lumMod val="75000"/>
                </a:schemeClr>
              </a:solidFill>
            </a:endParaRPr>
          </a:p>
        </p:txBody>
      </p:sp>
      <p:grpSp>
        <p:nvGrpSpPr>
          <p:cNvPr id="4" name="Group 473"/>
          <p:cNvGrpSpPr/>
          <p:nvPr/>
        </p:nvGrpSpPr>
        <p:grpSpPr>
          <a:xfrm rot="20184923">
            <a:off x="1886111" y="1478410"/>
            <a:ext cx="166818" cy="171444"/>
            <a:chOff x="2282190" y="5410200"/>
            <a:chExt cx="166818" cy="171444"/>
          </a:xfrm>
        </p:grpSpPr>
        <p:pic>
          <p:nvPicPr>
            <p:cNvPr id="26"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27"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28"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5" name="Group 28"/>
          <p:cNvGrpSpPr/>
          <p:nvPr/>
        </p:nvGrpSpPr>
        <p:grpSpPr>
          <a:xfrm>
            <a:off x="1888959" y="1735851"/>
            <a:ext cx="5196840" cy="276999"/>
            <a:chOff x="1888959" y="2489061"/>
            <a:chExt cx="5196840" cy="276999"/>
          </a:xfrm>
        </p:grpSpPr>
        <p:sp>
          <p:nvSpPr>
            <p:cNvPr id="30" name="Rectangle 29"/>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31" name="Picture 30"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32" name="Straight Connector 31"/>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51" name="Rectangle 50"/>
          <p:cNvSpPr/>
          <p:nvPr/>
        </p:nvSpPr>
        <p:spPr>
          <a:xfrm>
            <a:off x="2102631" y="1948744"/>
            <a:ext cx="1705916" cy="257956"/>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 </a:t>
            </a:r>
            <a:r>
              <a:rPr lang="en-US" sz="800">
                <a:solidFill>
                  <a:srgbClr val="505050"/>
                </a:solidFill>
              </a:rPr>
              <a:t>shared </a:t>
            </a:r>
            <a:r>
              <a:rPr lang="en-US" sz="800" b="1">
                <a:solidFill>
                  <a:schemeClr val="accent1">
                    <a:lumMod val="75000"/>
                  </a:schemeClr>
                </a:solidFill>
              </a:rPr>
              <a:t>3 files</a:t>
            </a:r>
            <a:endParaRPr lang="en-US" sz="800" b="1" dirty="0">
              <a:solidFill>
                <a:schemeClr val="accent1">
                  <a:lumMod val="75000"/>
                </a:schemeClr>
              </a:solidFill>
            </a:endParaRPr>
          </a:p>
        </p:txBody>
      </p:sp>
      <p:cxnSp>
        <p:nvCxnSpPr>
          <p:cNvPr id="52" name="Straight Connector 51"/>
          <p:cNvCxnSpPr/>
          <p:nvPr/>
        </p:nvCxnSpPr>
        <p:spPr>
          <a:xfrm>
            <a:off x="1896579" y="2230972"/>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pic>
        <p:nvPicPr>
          <p:cNvPr id="126" name="Picture 125" descr="sharing3.png"/>
          <p:cNvPicPr>
            <a:picLocks noChangeAspect="1"/>
          </p:cNvPicPr>
          <p:nvPr/>
        </p:nvPicPr>
        <p:blipFill>
          <a:blip r:embed="rId4"/>
          <a:stretch>
            <a:fillRect/>
          </a:stretch>
        </p:blipFill>
        <p:spPr>
          <a:xfrm>
            <a:off x="1976740" y="2012420"/>
            <a:ext cx="171450" cy="137160"/>
          </a:xfrm>
          <a:prstGeom prst="rect">
            <a:avLst/>
          </a:prstGeom>
        </p:spPr>
      </p:pic>
      <p:grpSp>
        <p:nvGrpSpPr>
          <p:cNvPr id="6" name="Group 158"/>
          <p:cNvGrpSpPr/>
          <p:nvPr/>
        </p:nvGrpSpPr>
        <p:grpSpPr>
          <a:xfrm>
            <a:off x="1889760" y="2383076"/>
            <a:ext cx="5212080" cy="1695214"/>
            <a:chOff x="1889760" y="2362200"/>
            <a:chExt cx="5212080" cy="1695214"/>
          </a:xfrm>
        </p:grpSpPr>
        <p:cxnSp>
          <p:nvCxnSpPr>
            <p:cNvPr id="85" name="Straight Connector 84"/>
            <p:cNvCxnSpPr/>
            <p:nvPr/>
          </p:nvCxnSpPr>
          <p:spPr>
            <a:xfrm>
              <a:off x="1905000" y="378528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nvGrpSpPr>
            <p:cNvPr id="7" name="Group 157"/>
            <p:cNvGrpSpPr/>
            <p:nvPr/>
          </p:nvGrpSpPr>
          <p:grpSpPr>
            <a:xfrm>
              <a:off x="1889760" y="2362200"/>
              <a:ext cx="5212080" cy="1695214"/>
              <a:chOff x="1889760" y="2362200"/>
              <a:chExt cx="5212080" cy="1695214"/>
            </a:xfrm>
          </p:grpSpPr>
          <p:pic>
            <p:nvPicPr>
              <p:cNvPr id="76" name="Picture 75" descr="visit_foot.png"/>
              <p:cNvPicPr>
                <a:picLocks noChangeAspect="1"/>
              </p:cNvPicPr>
              <p:nvPr/>
            </p:nvPicPr>
            <p:blipFill>
              <a:blip r:embed="rId5"/>
              <a:stretch>
                <a:fillRect/>
              </a:stretch>
            </p:blipFill>
            <p:spPr>
              <a:xfrm>
                <a:off x="1955738" y="2656086"/>
                <a:ext cx="205740" cy="164592"/>
              </a:xfrm>
              <a:prstGeom prst="rect">
                <a:avLst/>
              </a:prstGeom>
            </p:spPr>
          </p:pic>
          <p:grpSp>
            <p:nvGrpSpPr>
              <p:cNvPr id="8" name="Group 156"/>
              <p:cNvGrpSpPr/>
              <p:nvPr/>
            </p:nvGrpSpPr>
            <p:grpSpPr>
              <a:xfrm>
                <a:off x="1889760" y="2362200"/>
                <a:ext cx="5212080" cy="1695214"/>
                <a:chOff x="1889760" y="2376340"/>
                <a:chExt cx="5212080" cy="1695214"/>
              </a:xfrm>
            </p:grpSpPr>
            <p:grpSp>
              <p:nvGrpSpPr>
                <p:cNvPr id="9" name="Group 131"/>
                <p:cNvGrpSpPr/>
                <p:nvPr/>
              </p:nvGrpSpPr>
              <p:grpSpPr>
                <a:xfrm>
                  <a:off x="2017751" y="3105666"/>
                  <a:ext cx="3970021" cy="648510"/>
                  <a:chOff x="9144000" y="4918555"/>
                  <a:chExt cx="3970021" cy="648510"/>
                </a:xfrm>
              </p:grpSpPr>
              <p:sp>
                <p:nvSpPr>
                  <p:cNvPr id="46" name="Rectangle 45"/>
                  <p:cNvSpPr/>
                  <p:nvPr/>
                </p:nvSpPr>
                <p:spPr>
                  <a:xfrm>
                    <a:off x="9227575" y="4918555"/>
                    <a:ext cx="878767" cy="276999"/>
                  </a:xfrm>
                  <a:prstGeom prst="rect">
                    <a:avLst/>
                  </a:prstGeom>
                </p:spPr>
                <p:txBody>
                  <a:bodyPr wrap="none">
                    <a:spAutoFit/>
                  </a:bodyPr>
                  <a:lstStyle/>
                  <a:p>
                    <a:pPr>
                      <a:lnSpc>
                        <a:spcPct val="150000"/>
                      </a:lnSpc>
                    </a:pPr>
                    <a:r>
                      <a:rPr lang="en-US" sz="800" b="1">
                        <a:solidFill>
                          <a:schemeClr val="accent1">
                            <a:lumMod val="75000"/>
                          </a:schemeClr>
                        </a:solidFill>
                      </a:rPr>
                      <a:t>Kim </a:t>
                    </a:r>
                    <a:r>
                      <a:rPr lang="en-US" sz="800">
                        <a:solidFill>
                          <a:srgbClr val="505050"/>
                        </a:solidFill>
                      </a:rPr>
                      <a:t>commented</a:t>
                    </a:r>
                    <a:endParaRPr lang="en-US" sz="800" b="1" dirty="0">
                      <a:solidFill>
                        <a:schemeClr val="accent1">
                          <a:lumMod val="75000"/>
                        </a:schemeClr>
                      </a:solidFill>
                    </a:endParaRPr>
                  </a:p>
                </p:txBody>
              </p:sp>
              <p:pic>
                <p:nvPicPr>
                  <p:cNvPr id="47" name="Picture 46" descr="comment.png"/>
                  <p:cNvPicPr>
                    <a:picLocks noChangeAspect="1"/>
                  </p:cNvPicPr>
                  <p:nvPr/>
                </p:nvPicPr>
                <p:blipFill>
                  <a:blip r:embed="rId6"/>
                  <a:stretch>
                    <a:fillRect/>
                  </a:stretch>
                </p:blipFill>
                <p:spPr>
                  <a:xfrm>
                    <a:off x="9144000" y="5007960"/>
                    <a:ext cx="137160" cy="137160"/>
                  </a:xfrm>
                  <a:prstGeom prst="rect">
                    <a:avLst/>
                  </a:prstGeom>
                </p:spPr>
              </p:pic>
              <p:sp>
                <p:nvSpPr>
                  <p:cNvPr id="48" name="TextBox 47"/>
                  <p:cNvSpPr txBox="1"/>
                  <p:nvPr/>
                </p:nvSpPr>
                <p:spPr>
                  <a:xfrm>
                    <a:off x="9227821" y="5105400"/>
                    <a:ext cx="3886200" cy="461665"/>
                  </a:xfrm>
                  <a:prstGeom prst="rect">
                    <a:avLst/>
                  </a:prstGeom>
                  <a:noFill/>
                </p:spPr>
                <p:txBody>
                  <a:bodyPr wrap="square" rtlCol="0">
                    <a:spAutoFit/>
                  </a:bodyPr>
                  <a:lstStyle/>
                  <a:p>
                    <a:r>
                      <a:rPr lang="en-US" sz="800" i="1">
                        <a:solidFill>
                          <a:schemeClr val="tx1">
                            <a:lumMod val="50000"/>
                            <a:lumOff val="50000"/>
                          </a:schemeClr>
                        </a:solidFill>
                      </a:rPr>
                      <a:t>Finally found time to look through the color swatches for the interior walls and trim and I think I’ve got some nice combinations pulled together! Does anyone have anything against green? Haha. Just kidding. But there are some nice earthtone families that</a:t>
                    </a:r>
                    <a:r>
                      <a:rPr lang="en-US" sz="800" b="1" i="1">
                        <a:solidFill>
                          <a:schemeClr val="tx2">
                            <a:lumMod val="75000"/>
                          </a:schemeClr>
                        </a:solidFill>
                      </a:rPr>
                      <a:t> </a:t>
                    </a:r>
                    <a:r>
                      <a:rPr lang="en-US" sz="800" b="1" i="1" u="sng">
                        <a:solidFill>
                          <a:schemeClr val="tx2">
                            <a:lumMod val="75000"/>
                          </a:schemeClr>
                        </a:solidFill>
                      </a:rPr>
                      <a:t>. . . </a:t>
                    </a:r>
                    <a:endParaRPr lang="en-US" sz="500" b="1" i="1" u="sng">
                      <a:solidFill>
                        <a:schemeClr val="tx2">
                          <a:lumMod val="75000"/>
                        </a:schemeClr>
                      </a:solidFill>
                    </a:endParaRPr>
                  </a:p>
                </p:txBody>
              </p:sp>
            </p:grpSp>
            <p:grpSp>
              <p:nvGrpSpPr>
                <p:cNvPr id="10" name="Group 145"/>
                <p:cNvGrpSpPr/>
                <p:nvPr/>
              </p:nvGrpSpPr>
              <p:grpSpPr>
                <a:xfrm>
                  <a:off x="1889760" y="2376340"/>
                  <a:ext cx="5212080" cy="491776"/>
                  <a:chOff x="1889760" y="3635209"/>
                  <a:chExt cx="5212080" cy="491776"/>
                </a:xfrm>
              </p:grpSpPr>
              <p:grpSp>
                <p:nvGrpSpPr>
                  <p:cNvPr id="11" name="Group 177"/>
                  <p:cNvGrpSpPr/>
                  <p:nvPr/>
                </p:nvGrpSpPr>
                <p:grpSpPr>
                  <a:xfrm>
                    <a:off x="1889760" y="3635209"/>
                    <a:ext cx="5196840" cy="276999"/>
                    <a:chOff x="1889760" y="2969121"/>
                    <a:chExt cx="5196840" cy="276999"/>
                  </a:xfrm>
                </p:grpSpPr>
                <p:sp>
                  <p:nvSpPr>
                    <p:cNvPr id="91" name="Rectangle 90"/>
                    <p:cNvSpPr/>
                    <p:nvPr/>
                  </p:nvSpPr>
                  <p:spPr>
                    <a:xfrm>
                      <a:off x="1933220" y="2969121"/>
                      <a:ext cx="1196161" cy="276999"/>
                    </a:xfrm>
                    <a:prstGeom prst="rect">
                      <a:avLst/>
                    </a:prstGeom>
                  </p:spPr>
                  <p:txBody>
                    <a:bodyPr wrap="none">
                      <a:spAutoFit/>
                    </a:bodyPr>
                    <a:lstStyle/>
                    <a:p>
                      <a:pPr>
                        <a:lnSpc>
                          <a:spcPct val="150000"/>
                        </a:lnSpc>
                      </a:pPr>
                      <a:r>
                        <a:rPr lang="en-US" sz="800" b="1">
                          <a:solidFill>
                            <a:schemeClr val="tx2">
                              <a:lumMod val="75000"/>
                            </a:schemeClr>
                          </a:solidFill>
                        </a:rPr>
                        <a:t>YESTERDAY</a:t>
                      </a:r>
                      <a:r>
                        <a:rPr lang="en-US" sz="800" b="1" dirty="0">
                          <a:solidFill>
                            <a:schemeClr val="tx2">
                              <a:lumMod val="75000"/>
                            </a:schemeClr>
                          </a:solidFill>
                        </a:rPr>
                        <a:t>:  </a:t>
                      </a:r>
                      <a:r>
                        <a:rPr lang="en-US" sz="800">
                          <a:solidFill>
                            <a:schemeClr val="tx1">
                              <a:lumMod val="50000"/>
                              <a:lumOff val="50000"/>
                            </a:schemeClr>
                          </a:solidFill>
                        </a:rPr>
                        <a:t>(01/07/09</a:t>
                      </a:r>
                      <a:r>
                        <a:rPr lang="en-US" sz="800" dirty="0">
                          <a:solidFill>
                            <a:schemeClr val="tx1">
                              <a:lumMod val="50000"/>
                              <a:lumOff val="50000"/>
                            </a:schemeClr>
                          </a:solidFill>
                        </a:rPr>
                        <a:t>)</a:t>
                      </a:r>
                    </a:p>
                  </p:txBody>
                </p:sp>
                <p:pic>
                  <p:nvPicPr>
                    <p:cNvPr id="92" name="Picture 91"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93" name="Straight Connector 92"/>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12" name="Group 370"/>
                  <p:cNvGrpSpPr/>
                  <p:nvPr/>
                </p:nvGrpSpPr>
                <p:grpSpPr>
                  <a:xfrm>
                    <a:off x="1905000" y="3844129"/>
                    <a:ext cx="5196840" cy="282856"/>
                    <a:chOff x="1905000" y="3821559"/>
                    <a:chExt cx="5196840" cy="282856"/>
                  </a:xfrm>
                </p:grpSpPr>
                <p:cxnSp>
                  <p:nvCxnSpPr>
                    <p:cNvPr id="89" name="Straight Connector 88"/>
                    <p:cNvCxnSpPr/>
                    <p:nvPr/>
                  </p:nvCxnSpPr>
                  <p:spPr>
                    <a:xfrm>
                      <a:off x="1905000" y="4102827"/>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90" name="Rectangle 89"/>
                    <p:cNvSpPr/>
                    <p:nvPr/>
                  </p:nvSpPr>
                  <p:spPr>
                    <a:xfrm>
                      <a:off x="2109564" y="3821559"/>
                      <a:ext cx="705642" cy="257956"/>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visited</a:t>
                      </a:r>
                      <a:endParaRPr lang="en-US" sz="800" b="1" dirty="0">
                        <a:solidFill>
                          <a:schemeClr val="accent1">
                            <a:lumMod val="75000"/>
                          </a:schemeClr>
                        </a:solidFill>
                      </a:endParaRPr>
                    </a:p>
                  </p:txBody>
                </p:sp>
              </p:grpSp>
            </p:grpSp>
            <p:grpSp>
              <p:nvGrpSpPr>
                <p:cNvPr id="13" name="Group 143"/>
                <p:cNvGrpSpPr/>
                <p:nvPr/>
              </p:nvGrpSpPr>
              <p:grpSpPr>
                <a:xfrm>
                  <a:off x="1905000" y="2848558"/>
                  <a:ext cx="5196840" cy="280062"/>
                  <a:chOff x="1905000" y="3979468"/>
                  <a:chExt cx="5196840" cy="280062"/>
                </a:xfrm>
              </p:grpSpPr>
              <p:grpSp>
                <p:nvGrpSpPr>
                  <p:cNvPr id="15" name="Group 355"/>
                  <p:cNvGrpSpPr/>
                  <p:nvPr/>
                </p:nvGrpSpPr>
                <p:grpSpPr>
                  <a:xfrm>
                    <a:off x="1905000" y="3979468"/>
                    <a:ext cx="5196840" cy="280062"/>
                    <a:chOff x="1905000" y="4008322"/>
                    <a:chExt cx="5196840" cy="280062"/>
                  </a:xfrm>
                </p:grpSpPr>
                <p:cxnSp>
                  <p:nvCxnSpPr>
                    <p:cNvPr id="83" name="Straight Connector 82"/>
                    <p:cNvCxnSpPr/>
                    <p:nvPr/>
                  </p:nvCxnSpPr>
                  <p:spPr>
                    <a:xfrm>
                      <a:off x="1905000" y="428679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John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Benjamin Moore Paints</a:t>
                      </a:r>
                      <a:endParaRPr lang="en-US" sz="800" b="1" dirty="0">
                        <a:solidFill>
                          <a:schemeClr val="accent1">
                            <a:lumMod val="75000"/>
                          </a:schemeClr>
                        </a:solidFill>
                      </a:endParaRPr>
                    </a:p>
                  </p:txBody>
                </p:sp>
              </p:grpSp>
              <p:pic>
                <p:nvPicPr>
                  <p:cNvPr id="82" name="Picture 81" descr="relating.png"/>
                  <p:cNvPicPr>
                    <a:picLocks noChangeAspect="1"/>
                  </p:cNvPicPr>
                  <p:nvPr/>
                </p:nvPicPr>
                <p:blipFill>
                  <a:blip r:embed="rId7"/>
                  <a:stretch>
                    <a:fillRect/>
                  </a:stretch>
                </p:blipFill>
                <p:spPr>
                  <a:xfrm>
                    <a:off x="2012933" y="4057571"/>
                    <a:ext cx="146304" cy="146304"/>
                  </a:xfrm>
                  <a:prstGeom prst="rect">
                    <a:avLst/>
                  </a:prstGeom>
                </p:spPr>
              </p:pic>
            </p:grpSp>
            <p:sp>
              <p:nvSpPr>
                <p:cNvPr id="133" name="Rectangle 132"/>
                <p:cNvSpPr/>
                <p:nvPr/>
              </p:nvSpPr>
              <p:spPr>
                <a:xfrm>
                  <a:off x="2112240" y="3791466"/>
                  <a:ext cx="1314784"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Supply List</a:t>
                  </a:r>
                  <a:endParaRPr lang="en-US" sz="800" b="1" dirty="0">
                    <a:solidFill>
                      <a:schemeClr val="accent1">
                        <a:lumMod val="75000"/>
                      </a:schemeClr>
                    </a:solidFill>
                  </a:endParaRPr>
                </a:p>
              </p:txBody>
            </p:sp>
            <p:pic>
              <p:nvPicPr>
                <p:cNvPr id="134" name="Picture 133" descr="completing.png"/>
                <p:cNvPicPr>
                  <a:picLocks noChangeAspect="1"/>
                </p:cNvPicPr>
                <p:nvPr/>
              </p:nvPicPr>
              <p:blipFill>
                <a:blip r:embed="rId8"/>
                <a:stretch>
                  <a:fillRect/>
                </a:stretch>
              </p:blipFill>
              <p:spPr>
                <a:xfrm>
                  <a:off x="2020332" y="3856998"/>
                  <a:ext cx="146304" cy="146304"/>
                </a:xfrm>
                <a:prstGeom prst="rect">
                  <a:avLst/>
                </a:prstGeom>
              </p:spPr>
            </p:pic>
            <p:cxnSp>
              <p:nvCxnSpPr>
                <p:cNvPr id="135" name="Straight Connector 134"/>
                <p:cNvCxnSpPr/>
                <p:nvPr/>
              </p:nvCxnSpPr>
              <p:spPr>
                <a:xfrm>
                  <a:off x="1905000" y="406996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grpSp>
      </p:grpSp>
      <p:grpSp>
        <p:nvGrpSpPr>
          <p:cNvPr id="18" name="Group 159"/>
          <p:cNvGrpSpPr/>
          <p:nvPr/>
        </p:nvGrpSpPr>
        <p:grpSpPr>
          <a:xfrm>
            <a:off x="1889760" y="4239127"/>
            <a:ext cx="5212080" cy="782389"/>
            <a:chOff x="1889760" y="4218251"/>
            <a:chExt cx="5212080" cy="782389"/>
          </a:xfrm>
        </p:grpSpPr>
        <p:grpSp>
          <p:nvGrpSpPr>
            <p:cNvPr id="25" name="Group 52"/>
            <p:cNvGrpSpPr/>
            <p:nvPr/>
          </p:nvGrpSpPr>
          <p:grpSpPr>
            <a:xfrm>
              <a:off x="1889760" y="4218251"/>
              <a:ext cx="5212080" cy="782389"/>
              <a:chOff x="1889760" y="5130873"/>
              <a:chExt cx="5212080" cy="782389"/>
            </a:xfrm>
          </p:grpSpPr>
          <p:grpSp>
            <p:nvGrpSpPr>
              <p:cNvPr id="29" name="Group 141"/>
              <p:cNvGrpSpPr/>
              <p:nvPr/>
            </p:nvGrpSpPr>
            <p:grpSpPr>
              <a:xfrm>
                <a:off x="1889760" y="5130873"/>
                <a:ext cx="5212080" cy="782389"/>
                <a:chOff x="1889760" y="4591303"/>
                <a:chExt cx="5212080" cy="782389"/>
              </a:xfrm>
            </p:grpSpPr>
            <p:grpSp>
              <p:nvGrpSpPr>
                <p:cNvPr id="33" name="Group 328"/>
                <p:cNvGrpSpPr/>
                <p:nvPr/>
              </p:nvGrpSpPr>
              <p:grpSpPr>
                <a:xfrm>
                  <a:off x="1905000" y="4829782"/>
                  <a:ext cx="5196840" cy="281275"/>
                  <a:chOff x="1905000" y="3653763"/>
                  <a:chExt cx="5196840" cy="281275"/>
                </a:xfrm>
              </p:grpSpPr>
              <p:cxnSp>
                <p:nvCxnSpPr>
                  <p:cNvPr id="72" name="Straight Connector 71"/>
                  <p:cNvCxnSpPr/>
                  <p:nvPr/>
                </p:nvCxnSpPr>
                <p:spPr>
                  <a:xfrm>
                    <a:off x="1905000" y="393345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2100296" y="3653763"/>
                    <a:ext cx="2449710" cy="276999"/>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shared a spreadsheet of</a:t>
                    </a:r>
                    <a:r>
                      <a:rPr lang="en-US" sz="800">
                        <a:solidFill>
                          <a:schemeClr val="tx1">
                            <a:lumMod val="50000"/>
                            <a:lumOff val="50000"/>
                          </a:schemeClr>
                        </a:solidFill>
                      </a:rPr>
                      <a:t> </a:t>
                    </a:r>
                    <a:r>
                      <a:rPr lang="en-US" sz="800" b="1">
                        <a:solidFill>
                          <a:schemeClr val="accent1">
                            <a:lumMod val="75000"/>
                          </a:schemeClr>
                        </a:solidFill>
                      </a:rPr>
                      <a:t>Office Remodeling Plan</a:t>
                    </a:r>
                    <a:endParaRPr lang="en-US" sz="800" b="1" dirty="0">
                      <a:solidFill>
                        <a:schemeClr val="accent1">
                          <a:lumMod val="75000"/>
                        </a:schemeClr>
                      </a:solidFill>
                    </a:endParaRPr>
                  </a:p>
                </p:txBody>
              </p:sp>
            </p:grpSp>
            <p:grpSp>
              <p:nvGrpSpPr>
                <p:cNvPr id="34" name="Group 370"/>
                <p:cNvGrpSpPr/>
                <p:nvPr/>
              </p:nvGrpSpPr>
              <p:grpSpPr>
                <a:xfrm>
                  <a:off x="1905000" y="5099673"/>
                  <a:ext cx="5196840" cy="274019"/>
                  <a:chOff x="1905000" y="3839655"/>
                  <a:chExt cx="5196840" cy="274019"/>
                </a:xfrm>
              </p:grpSpPr>
              <p:cxnSp>
                <p:nvCxnSpPr>
                  <p:cNvPr id="68" name="Straight Connector 67"/>
                  <p:cNvCxnSpPr/>
                  <p:nvPr/>
                </p:nvCxnSpPr>
                <p:spPr>
                  <a:xfrm>
                    <a:off x="1905000" y="411208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69" name="Rectangle 68"/>
                  <p:cNvSpPr/>
                  <p:nvPr/>
                </p:nvSpPr>
                <p:spPr>
                  <a:xfrm>
                    <a:off x="2104868" y="3839655"/>
                    <a:ext cx="1204176" cy="257956"/>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chemeClr val="tx1">
                            <a:lumMod val="50000"/>
                            <a:lumOff val="50000"/>
                          </a:schemeClr>
                        </a:solidFill>
                      </a:rPr>
                      <a:t> </a:t>
                    </a:r>
                    <a:r>
                      <a:rPr lang="en-US" sz="800">
                        <a:solidFill>
                          <a:srgbClr val="505050"/>
                        </a:solidFill>
                      </a:rPr>
                      <a:t>uploaded</a:t>
                    </a:r>
                    <a:r>
                      <a:rPr lang="en-US" sz="800">
                        <a:solidFill>
                          <a:schemeClr val="tx1">
                            <a:lumMod val="50000"/>
                            <a:lumOff val="50000"/>
                          </a:schemeClr>
                        </a:solidFill>
                      </a:rPr>
                      <a:t> </a:t>
                    </a:r>
                    <a:r>
                      <a:rPr lang="en-US" sz="800" b="1">
                        <a:solidFill>
                          <a:schemeClr val="accent1">
                            <a:lumMod val="75000"/>
                          </a:schemeClr>
                        </a:solidFill>
                      </a:rPr>
                      <a:t>4 files</a:t>
                    </a:r>
                    <a:endParaRPr lang="en-US" sz="800" b="1" dirty="0">
                      <a:solidFill>
                        <a:schemeClr val="accent1">
                          <a:lumMod val="75000"/>
                        </a:schemeClr>
                      </a:solidFill>
                    </a:endParaRPr>
                  </a:p>
                </p:txBody>
              </p:sp>
            </p:grpSp>
            <p:sp>
              <p:nvSpPr>
                <p:cNvPr id="61" name="Rectangle 60"/>
                <p:cNvSpPr/>
                <p:nvPr/>
              </p:nvSpPr>
              <p:spPr>
                <a:xfrm>
                  <a:off x="1933220" y="4591303"/>
                  <a:ext cx="1018227" cy="461665"/>
                </a:xfrm>
                <a:prstGeom prst="rect">
                  <a:avLst/>
                </a:prstGeom>
              </p:spPr>
              <p:txBody>
                <a:bodyPr wrap="none">
                  <a:spAutoFit/>
                </a:bodyPr>
                <a:lstStyle/>
                <a:p>
                  <a:pPr>
                    <a:lnSpc>
                      <a:spcPct val="150000"/>
                    </a:lnSpc>
                  </a:pPr>
                  <a:r>
                    <a:rPr lang="en-US" sz="800" b="1">
                      <a:solidFill>
                        <a:schemeClr val="tx2">
                          <a:lumMod val="75000"/>
                        </a:schemeClr>
                      </a:solidFill>
                    </a:rPr>
                    <a:t>SUNDAY </a:t>
                  </a:r>
                  <a:r>
                    <a:rPr lang="en-US" sz="800">
                      <a:solidFill>
                        <a:schemeClr val="tx1">
                          <a:lumMod val="50000"/>
                          <a:lumOff val="50000"/>
                        </a:schemeClr>
                      </a:solidFill>
                    </a:rPr>
                    <a:t>(01/06/09</a:t>
                  </a:r>
                  <a:r>
                    <a:rPr lang="en-US" sz="800" dirty="0">
                      <a:solidFill>
                        <a:schemeClr val="tx1">
                          <a:lumMod val="50000"/>
                          <a:lumOff val="50000"/>
                        </a:schemeClr>
                      </a:solidFill>
                    </a:rPr>
                    <a:t>)</a:t>
                  </a:r>
                </a:p>
                <a:p>
                  <a:pPr>
                    <a:lnSpc>
                      <a:spcPct val="150000"/>
                    </a:lnSpc>
                  </a:pPr>
                  <a:endParaRPr lang="en-US" sz="800" b="1" dirty="0">
                    <a:solidFill>
                      <a:schemeClr val="tx2">
                        <a:lumMod val="75000"/>
                      </a:schemeClr>
                    </a:solidFill>
                  </a:endParaRPr>
                </a:p>
              </p:txBody>
            </p:sp>
            <p:pic>
              <p:nvPicPr>
                <p:cNvPr id="62" name="Picture 61"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63" name="Straight Connector 62"/>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56" name="Picture 55" descr="sharing_xl.png"/>
              <p:cNvPicPr>
                <a:picLocks noChangeAspect="1"/>
              </p:cNvPicPr>
              <p:nvPr/>
            </p:nvPicPr>
            <p:blipFill>
              <a:blip r:embed="rId9"/>
              <a:stretch>
                <a:fillRect/>
              </a:stretch>
            </p:blipFill>
            <p:spPr>
              <a:xfrm>
                <a:off x="1984920" y="5448029"/>
                <a:ext cx="182880" cy="146304"/>
              </a:xfrm>
              <a:prstGeom prst="rect">
                <a:avLst/>
              </a:prstGeom>
            </p:spPr>
          </p:pic>
        </p:grpSp>
        <p:pic>
          <p:nvPicPr>
            <p:cNvPr id="136" name="Picture 135" descr="upload.png"/>
            <p:cNvPicPr>
              <a:picLocks noChangeAspect="1"/>
            </p:cNvPicPr>
            <p:nvPr/>
          </p:nvPicPr>
          <p:blipFill>
            <a:blip r:embed="rId10"/>
            <a:stretch>
              <a:fillRect/>
            </a:stretch>
          </p:blipFill>
          <p:spPr>
            <a:xfrm>
              <a:off x="2012090" y="4815840"/>
              <a:ext cx="137160" cy="137160"/>
            </a:xfrm>
            <a:prstGeom prst="rect">
              <a:avLst/>
            </a:prstGeom>
          </p:spPr>
        </p:pic>
      </p:grpSp>
      <p:sp>
        <p:nvSpPr>
          <p:cNvPr id="179" name="Rectangle 178">
            <a:hlinkClick r:id="" action="ppaction://hlinkshowjump?jump=nextslide"/>
          </p:cNvPr>
          <p:cNvSpPr/>
          <p:nvPr/>
        </p:nvSpPr>
        <p:spPr>
          <a:xfrm>
            <a:off x="133684" y="2003916"/>
            <a:ext cx="1618916" cy="21389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35" name="Group 190"/>
          <p:cNvGrpSpPr/>
          <p:nvPr/>
        </p:nvGrpSpPr>
        <p:grpSpPr>
          <a:xfrm>
            <a:off x="141111" y="1795347"/>
            <a:ext cx="1336304" cy="1422093"/>
            <a:chOff x="141111" y="2023533"/>
            <a:chExt cx="1336304" cy="1422093"/>
          </a:xfrm>
        </p:grpSpPr>
        <p:sp>
          <p:nvSpPr>
            <p:cNvPr id="192" name="Rectangle 191"/>
            <p:cNvSpPr/>
            <p:nvPr/>
          </p:nvSpPr>
          <p:spPr>
            <a:xfrm>
              <a:off x="143877" y="2828454"/>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grpSp>
          <p:nvGrpSpPr>
            <p:cNvPr id="36" name="Group 85"/>
            <p:cNvGrpSpPr/>
            <p:nvPr/>
          </p:nvGrpSpPr>
          <p:grpSpPr>
            <a:xfrm>
              <a:off x="141111" y="2023533"/>
              <a:ext cx="1333538" cy="823603"/>
              <a:chOff x="141111" y="2023533"/>
              <a:chExt cx="1333538" cy="823603"/>
            </a:xfrm>
          </p:grpSpPr>
          <p:grpSp>
            <p:nvGrpSpPr>
              <p:cNvPr id="37" name="Group 199"/>
              <p:cNvGrpSpPr/>
              <p:nvPr/>
            </p:nvGrpSpPr>
            <p:grpSpPr>
              <a:xfrm>
                <a:off x="141111" y="2224397"/>
                <a:ext cx="1174788" cy="221011"/>
                <a:chOff x="273012" y="1981200"/>
                <a:chExt cx="1174788" cy="221011"/>
              </a:xfrm>
            </p:grpSpPr>
            <p:sp>
              <p:nvSpPr>
                <p:cNvPr id="200" name="Rectangle 199"/>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201" name="Rectangle 200"/>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97" name="Rectangle 196"/>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198" name="Rectangle 197"/>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199" name="Rectangle 198"/>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194" name="Rectangle 193"/>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195" name="Rectangle 194"/>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Rectangle 125"/>
          <p:cNvSpPr/>
          <p:nvPr/>
        </p:nvSpPr>
        <p:spPr>
          <a:xfrm>
            <a:off x="1905000" y="1981200"/>
            <a:ext cx="5159062" cy="245223"/>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5" name="Rectangle 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10" name="Rounded Rectangle 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ounded Rectangle 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ed Rectangle 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Isosceles Triangle 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Rectangle 12"/>
          <p:cNvSpPr/>
          <p:nvPr/>
        </p:nvSpPr>
        <p:spPr>
          <a:xfrm>
            <a:off x="2058486" y="1425766"/>
            <a:ext cx="1899879"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 by </a:t>
            </a:r>
            <a:r>
              <a:rPr lang="en-US" sz="1200" b="1">
                <a:solidFill>
                  <a:schemeClr val="accent4">
                    <a:lumMod val="75000"/>
                  </a:schemeClr>
                </a:solidFill>
                <a:latin typeface="Segoe UI" pitchFamily="34" charset="0"/>
              </a:rPr>
              <a:t>Deanna</a:t>
            </a:r>
            <a:endParaRPr lang="en-US" sz="1200" b="1" dirty="0">
              <a:solidFill>
                <a:schemeClr val="accent4">
                  <a:lumMod val="75000"/>
                </a:schemeClr>
              </a:solidFill>
            </a:endParaRPr>
          </a:p>
        </p:txBody>
      </p:sp>
      <p:grpSp>
        <p:nvGrpSpPr>
          <p:cNvPr id="7" name="Group 473"/>
          <p:cNvGrpSpPr/>
          <p:nvPr/>
        </p:nvGrpSpPr>
        <p:grpSpPr>
          <a:xfrm rot="20184923">
            <a:off x="1886111" y="1478410"/>
            <a:ext cx="166818" cy="171444"/>
            <a:chOff x="2282190" y="5410200"/>
            <a:chExt cx="166818" cy="171444"/>
          </a:xfrm>
        </p:grpSpPr>
        <p:pic>
          <p:nvPicPr>
            <p:cNvPr id="15"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6"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7"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14" name="Group 17"/>
          <p:cNvGrpSpPr/>
          <p:nvPr/>
        </p:nvGrpSpPr>
        <p:grpSpPr>
          <a:xfrm>
            <a:off x="1888959" y="1735851"/>
            <a:ext cx="5196840" cy="276999"/>
            <a:chOff x="1888959" y="2489061"/>
            <a:chExt cx="5196840" cy="276999"/>
          </a:xfrm>
        </p:grpSpPr>
        <p:sp>
          <p:nvSpPr>
            <p:cNvPr id="19" name="Rectangle 18"/>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20" name="Picture 19"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21" name="Straight Connector 20"/>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22" name="Rectangle 21"/>
          <p:cNvSpPr/>
          <p:nvPr/>
        </p:nvSpPr>
        <p:spPr>
          <a:xfrm>
            <a:off x="2102631" y="1948744"/>
            <a:ext cx="1757212" cy="276999"/>
          </a:xfrm>
          <a:prstGeom prst="rect">
            <a:avLst/>
          </a:prstGeom>
        </p:spPr>
        <p:txBody>
          <a:bodyPr wrap="none">
            <a:spAutoFit/>
          </a:bodyPr>
          <a:lstStyle/>
          <a:p>
            <a:pPr>
              <a:lnSpc>
                <a:spcPct val="150000"/>
              </a:lnSpc>
            </a:pPr>
            <a:r>
              <a:rPr lang="en-US" sz="800">
                <a:solidFill>
                  <a:srgbClr val="505050"/>
                </a:solidFill>
              </a:rPr>
              <a:t>Shared </a:t>
            </a:r>
            <a:r>
              <a:rPr lang="en-US" sz="800" b="1">
                <a:solidFill>
                  <a:schemeClr val="accent1">
                    <a:lumMod val="75000"/>
                  </a:schemeClr>
                </a:solidFill>
              </a:rPr>
              <a:t>1 file</a:t>
            </a:r>
            <a:r>
              <a:rPr lang="en-US" sz="800">
                <a:solidFill>
                  <a:srgbClr val="505050"/>
                </a:solidFill>
              </a:rPr>
              <a:t> to</a:t>
            </a:r>
            <a:r>
              <a:rPr lang="en-US" sz="800">
                <a:solidFill>
                  <a:schemeClr val="tx1">
                    <a:lumMod val="50000"/>
                    <a:lumOff val="50000"/>
                  </a:schemeClr>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cxnSp>
        <p:nvCxnSpPr>
          <p:cNvPr id="23" name="Straight Connector 22"/>
          <p:cNvCxnSpPr/>
          <p:nvPr/>
        </p:nvCxnSpPr>
        <p:spPr>
          <a:xfrm>
            <a:off x="1905000" y="22098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Group 94"/>
          <p:cNvGrpSpPr/>
          <p:nvPr/>
        </p:nvGrpSpPr>
        <p:grpSpPr>
          <a:xfrm>
            <a:off x="1905000" y="3398870"/>
            <a:ext cx="5196840" cy="681210"/>
            <a:chOff x="1905000" y="3410746"/>
            <a:chExt cx="5196840" cy="681210"/>
          </a:xfrm>
        </p:grpSpPr>
        <p:grpSp>
          <p:nvGrpSpPr>
            <p:cNvPr id="24" name="Group 23"/>
            <p:cNvGrpSpPr/>
            <p:nvPr/>
          </p:nvGrpSpPr>
          <p:grpSpPr>
            <a:xfrm>
              <a:off x="2017751" y="3410746"/>
              <a:ext cx="3970021" cy="648510"/>
              <a:chOff x="9144000" y="4918555"/>
              <a:chExt cx="3970021" cy="648510"/>
            </a:xfrm>
          </p:grpSpPr>
          <p:sp>
            <p:nvSpPr>
              <p:cNvPr id="25" name="Rectangle 24"/>
              <p:cNvSpPr/>
              <p:nvPr/>
            </p:nvSpPr>
            <p:spPr>
              <a:xfrm>
                <a:off x="9227575" y="4918555"/>
                <a:ext cx="1846980" cy="276999"/>
              </a:xfrm>
              <a:prstGeom prst="rect">
                <a:avLst/>
              </a:prstGeom>
            </p:spPr>
            <p:txBody>
              <a:bodyPr wrap="none">
                <a:spAutoFit/>
              </a:bodyPr>
              <a:lstStyle/>
              <a:p>
                <a:pPr>
                  <a:lnSpc>
                    <a:spcPct val="150000"/>
                  </a:lnSpc>
                </a:pPr>
                <a:r>
                  <a:rPr lang="en-US" sz="800">
                    <a:solidFill>
                      <a:srgbClr val="505050"/>
                    </a:solidFill>
                  </a:rPr>
                  <a:t>Commented on </a:t>
                </a:r>
                <a:r>
                  <a:rPr lang="en-US" sz="800" b="1">
                    <a:solidFill>
                      <a:schemeClr val="accent1">
                        <a:lumMod val="75000"/>
                      </a:schemeClr>
                    </a:solidFill>
                  </a:rPr>
                  <a:t>Office Remodeling Plan</a:t>
                </a:r>
                <a:endParaRPr lang="en-US" sz="800" b="1" dirty="0">
                  <a:solidFill>
                    <a:schemeClr val="accent1">
                      <a:lumMod val="75000"/>
                    </a:schemeClr>
                  </a:solidFill>
                </a:endParaRPr>
              </a:p>
            </p:txBody>
          </p:sp>
          <p:pic>
            <p:nvPicPr>
              <p:cNvPr id="26" name="Picture 25" descr="comment.png"/>
              <p:cNvPicPr>
                <a:picLocks noChangeAspect="1"/>
              </p:cNvPicPr>
              <p:nvPr/>
            </p:nvPicPr>
            <p:blipFill>
              <a:blip r:embed="rId4"/>
              <a:stretch>
                <a:fillRect/>
              </a:stretch>
            </p:blipFill>
            <p:spPr>
              <a:xfrm>
                <a:off x="9144000" y="5007960"/>
                <a:ext cx="137160" cy="137160"/>
              </a:xfrm>
              <a:prstGeom prst="rect">
                <a:avLst/>
              </a:prstGeom>
            </p:spPr>
          </p:pic>
          <p:sp>
            <p:nvSpPr>
              <p:cNvPr id="27" name="TextBox 26"/>
              <p:cNvSpPr txBox="1"/>
              <p:nvPr/>
            </p:nvSpPr>
            <p:spPr>
              <a:xfrm>
                <a:off x="9227821" y="5105400"/>
                <a:ext cx="3886200" cy="461665"/>
              </a:xfrm>
              <a:prstGeom prst="rect">
                <a:avLst/>
              </a:prstGeom>
              <a:noFill/>
            </p:spPr>
            <p:txBody>
              <a:bodyPr wrap="square" rtlCol="0">
                <a:spAutoFit/>
              </a:bodyPr>
              <a:lstStyle/>
              <a:p>
                <a:r>
                  <a:rPr lang="en-US" sz="800" i="1">
                    <a:solidFill>
                      <a:schemeClr val="tx1">
                        <a:lumMod val="50000"/>
                        <a:lumOff val="50000"/>
                      </a:schemeClr>
                    </a:solidFill>
                  </a:rPr>
                  <a:t>Great start, Terry. Thanks so much for getting the ball rolling on this. I’ve been so busy! One thing I notice we’ll probably want to include is lighting fixtures. Ours are so outdated and wasteful it just seems a natural addition while we’re tearing the place up</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cxnSp>
          <p:nvCxnSpPr>
            <p:cNvPr id="48" name="Straight Connector 47"/>
            <p:cNvCxnSpPr/>
            <p:nvPr/>
          </p:nvCxnSpPr>
          <p:spPr>
            <a:xfrm>
              <a:off x="1905000" y="409036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143"/>
          <p:cNvGrpSpPr/>
          <p:nvPr/>
        </p:nvGrpSpPr>
        <p:grpSpPr>
          <a:xfrm>
            <a:off x="1905000" y="3141762"/>
            <a:ext cx="5196840" cy="280062"/>
            <a:chOff x="1905000" y="3979468"/>
            <a:chExt cx="5196840" cy="280062"/>
          </a:xfrm>
        </p:grpSpPr>
        <p:grpSp>
          <p:nvGrpSpPr>
            <p:cNvPr id="29" name="Group 355"/>
            <p:cNvGrpSpPr/>
            <p:nvPr/>
          </p:nvGrpSpPr>
          <p:grpSpPr>
            <a:xfrm>
              <a:off x="1905000" y="3979468"/>
              <a:ext cx="5196840" cy="280062"/>
              <a:chOff x="1905000" y="4008322"/>
              <a:chExt cx="5196840" cy="280062"/>
            </a:xfrm>
          </p:grpSpPr>
          <p:cxnSp>
            <p:nvCxnSpPr>
              <p:cNvPr id="52" name="Straight Connector 51"/>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2103813" y="4008322"/>
                <a:ext cx="3032760" cy="276999"/>
              </a:xfrm>
              <a:prstGeom prst="rect">
                <a:avLst/>
              </a:prstGeom>
            </p:spPr>
            <p:txBody>
              <a:bodyPr wrap="square">
                <a:spAutoFit/>
              </a:bodyPr>
              <a:lstStyle/>
              <a:p>
                <a:pPr>
                  <a:lnSpc>
                    <a:spcPct val="150000"/>
                  </a:lnSpc>
                </a:pP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iStockPhoto</a:t>
                </a:r>
                <a:r>
                  <a:rPr lang="en-US" sz="800">
                    <a:solidFill>
                      <a:srgbClr val="505050"/>
                    </a:solidFill>
                  </a:rPr>
                  <a:t> to</a:t>
                </a:r>
                <a:r>
                  <a:rPr lang="en-US" sz="800" b="1">
                    <a:solidFill>
                      <a:schemeClr val="accent1">
                        <a:lumMod val="75000"/>
                      </a:schemeClr>
                    </a:solidFill>
                  </a:rPr>
                  <a:t> Digital Photography</a:t>
                </a:r>
                <a:endParaRPr lang="en-US" sz="800" b="1" dirty="0">
                  <a:solidFill>
                    <a:schemeClr val="accent1">
                      <a:lumMod val="75000"/>
                    </a:schemeClr>
                  </a:solidFill>
                </a:endParaRPr>
              </a:p>
            </p:txBody>
          </p:sp>
        </p:grpSp>
        <p:pic>
          <p:nvPicPr>
            <p:cNvPr id="51" name="Picture 50" descr="relating.png"/>
            <p:cNvPicPr>
              <a:picLocks noChangeAspect="1"/>
            </p:cNvPicPr>
            <p:nvPr/>
          </p:nvPicPr>
          <p:blipFill>
            <a:blip r:embed="rId5"/>
            <a:stretch>
              <a:fillRect/>
            </a:stretch>
          </p:blipFill>
          <p:spPr>
            <a:xfrm>
              <a:off x="2012933" y="4057571"/>
              <a:ext cx="146304" cy="146304"/>
            </a:xfrm>
            <a:prstGeom prst="rect">
              <a:avLst/>
            </a:prstGeom>
          </p:spPr>
        </p:pic>
      </p:grpSp>
      <p:grpSp>
        <p:nvGrpSpPr>
          <p:cNvPr id="31" name="Group 92"/>
          <p:cNvGrpSpPr/>
          <p:nvPr/>
        </p:nvGrpSpPr>
        <p:grpSpPr>
          <a:xfrm>
            <a:off x="1889760" y="2655124"/>
            <a:ext cx="5212080" cy="491776"/>
            <a:chOff x="1889760" y="2681420"/>
            <a:chExt cx="5212080" cy="491776"/>
          </a:xfrm>
        </p:grpSpPr>
        <p:grpSp>
          <p:nvGrpSpPr>
            <p:cNvPr id="32" name="Group 145"/>
            <p:cNvGrpSpPr/>
            <p:nvPr/>
          </p:nvGrpSpPr>
          <p:grpSpPr>
            <a:xfrm>
              <a:off x="1889760" y="2681420"/>
              <a:ext cx="5212080" cy="491776"/>
              <a:chOff x="1889760" y="3635209"/>
              <a:chExt cx="5212080" cy="491776"/>
            </a:xfrm>
          </p:grpSpPr>
          <p:grpSp>
            <p:nvGrpSpPr>
              <p:cNvPr id="40" name="Group 177"/>
              <p:cNvGrpSpPr/>
              <p:nvPr/>
            </p:nvGrpSpPr>
            <p:grpSpPr>
              <a:xfrm>
                <a:off x="1889760" y="3635209"/>
                <a:ext cx="5196840" cy="276999"/>
                <a:chOff x="1889760" y="2969121"/>
                <a:chExt cx="5196840" cy="276999"/>
              </a:xfrm>
            </p:grpSpPr>
            <p:sp>
              <p:nvSpPr>
                <p:cNvPr id="45" name="Rectangle 44"/>
                <p:cNvSpPr/>
                <p:nvPr/>
              </p:nvSpPr>
              <p:spPr>
                <a:xfrm>
                  <a:off x="1933220" y="2969121"/>
                  <a:ext cx="1196161" cy="276999"/>
                </a:xfrm>
                <a:prstGeom prst="rect">
                  <a:avLst/>
                </a:prstGeom>
              </p:spPr>
              <p:txBody>
                <a:bodyPr wrap="none">
                  <a:spAutoFit/>
                </a:bodyPr>
                <a:lstStyle/>
                <a:p>
                  <a:pPr>
                    <a:lnSpc>
                      <a:spcPct val="150000"/>
                    </a:lnSpc>
                  </a:pPr>
                  <a:r>
                    <a:rPr lang="en-US" sz="800" b="1">
                      <a:solidFill>
                        <a:schemeClr val="tx2">
                          <a:lumMod val="75000"/>
                        </a:schemeClr>
                      </a:solidFill>
                    </a:rPr>
                    <a:t>YESTERDAY</a:t>
                  </a:r>
                  <a:r>
                    <a:rPr lang="en-US" sz="800" b="1" dirty="0">
                      <a:solidFill>
                        <a:schemeClr val="tx2">
                          <a:lumMod val="75000"/>
                        </a:schemeClr>
                      </a:solidFill>
                    </a:rPr>
                    <a:t>:  </a:t>
                  </a:r>
                  <a:r>
                    <a:rPr lang="en-US" sz="800">
                      <a:solidFill>
                        <a:schemeClr val="tx1">
                          <a:lumMod val="50000"/>
                          <a:lumOff val="50000"/>
                        </a:schemeClr>
                      </a:solidFill>
                    </a:rPr>
                    <a:t>(01/07/09</a:t>
                  </a:r>
                  <a:r>
                    <a:rPr lang="en-US" sz="800" dirty="0">
                      <a:solidFill>
                        <a:schemeClr val="tx1">
                          <a:lumMod val="50000"/>
                          <a:lumOff val="50000"/>
                        </a:schemeClr>
                      </a:solidFill>
                    </a:rPr>
                    <a:t>)</a:t>
                  </a:r>
                </a:p>
              </p:txBody>
            </p:sp>
            <p:pic>
              <p:nvPicPr>
                <p:cNvPr id="46" name="Picture 45"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47" name="Straight Connector 46"/>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41" name="Group 370"/>
              <p:cNvGrpSpPr/>
              <p:nvPr/>
            </p:nvGrpSpPr>
            <p:grpSpPr>
              <a:xfrm>
                <a:off x="1905000" y="3844129"/>
                <a:ext cx="5196840" cy="282856"/>
                <a:chOff x="1905000" y="3821559"/>
                <a:chExt cx="5196840" cy="282856"/>
              </a:xfrm>
            </p:grpSpPr>
            <p:cxnSp>
              <p:nvCxnSpPr>
                <p:cNvPr id="43" name="Straight Connector 4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2109564" y="3821559"/>
                  <a:ext cx="1409360" cy="276999"/>
                </a:xfrm>
                <a:prstGeom prst="rect">
                  <a:avLst/>
                </a:prstGeom>
              </p:spPr>
              <p:txBody>
                <a:bodyPr wrap="none">
                  <a:spAutoFit/>
                </a:bodyPr>
                <a:lstStyle/>
                <a:p>
                  <a:pPr>
                    <a:lnSpc>
                      <a:spcPct val="150000"/>
                    </a:lnSpc>
                  </a:pPr>
                  <a:r>
                    <a:rPr lang="en-US" sz="800">
                      <a:solidFill>
                        <a:srgbClr val="505050"/>
                      </a:solidFill>
                    </a:rPr>
                    <a:t>Visited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grpSp>
        <p:pic>
          <p:nvPicPr>
            <p:cNvPr id="54" name="Picture 53" descr="visit_foot.png"/>
            <p:cNvPicPr>
              <a:picLocks noChangeAspect="1"/>
            </p:cNvPicPr>
            <p:nvPr/>
          </p:nvPicPr>
          <p:blipFill>
            <a:blip r:embed="rId6"/>
            <a:stretch>
              <a:fillRect/>
            </a:stretch>
          </p:blipFill>
          <p:spPr>
            <a:xfrm>
              <a:off x="1955738" y="2963430"/>
              <a:ext cx="205740" cy="164592"/>
            </a:xfrm>
            <a:prstGeom prst="rect">
              <a:avLst/>
            </a:prstGeom>
          </p:spPr>
        </p:pic>
      </p:grpSp>
      <p:pic>
        <p:nvPicPr>
          <p:cNvPr id="82" name="Picture 81" descr="sharing3.png"/>
          <p:cNvPicPr>
            <a:picLocks noChangeAspect="1"/>
          </p:cNvPicPr>
          <p:nvPr/>
        </p:nvPicPr>
        <p:blipFill>
          <a:blip r:embed="rId7"/>
          <a:stretch>
            <a:fillRect/>
          </a:stretch>
        </p:blipFill>
        <p:spPr>
          <a:xfrm>
            <a:off x="1976740" y="2012420"/>
            <a:ext cx="171450" cy="137160"/>
          </a:xfrm>
          <a:prstGeom prst="rect">
            <a:avLst/>
          </a:prstGeom>
        </p:spPr>
      </p:pic>
      <p:grpSp>
        <p:nvGrpSpPr>
          <p:cNvPr id="42" name="Group 93"/>
          <p:cNvGrpSpPr/>
          <p:nvPr/>
        </p:nvGrpSpPr>
        <p:grpSpPr>
          <a:xfrm>
            <a:off x="1905000" y="4084670"/>
            <a:ext cx="5196840" cy="280088"/>
            <a:chOff x="1905000" y="4096546"/>
            <a:chExt cx="5196840" cy="280088"/>
          </a:xfrm>
        </p:grpSpPr>
        <p:sp>
          <p:nvSpPr>
            <p:cNvPr id="84" name="Rectangle 83"/>
            <p:cNvSpPr/>
            <p:nvPr/>
          </p:nvSpPr>
          <p:spPr>
            <a:xfrm>
              <a:off x="2112240" y="4096546"/>
              <a:ext cx="1447832" cy="276999"/>
            </a:xfrm>
            <a:prstGeom prst="rect">
              <a:avLst/>
            </a:prstGeom>
          </p:spPr>
          <p:txBody>
            <a:bodyPr wrap="none">
              <a:spAutoFit/>
            </a:bodyPr>
            <a:lstStyle/>
            <a:p>
              <a:pPr>
                <a:lnSpc>
                  <a:spcPct val="150000"/>
                </a:lnSpc>
              </a:pP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Home Chores Doc</a:t>
              </a:r>
              <a:endParaRPr lang="en-US" sz="800" b="1" dirty="0">
                <a:solidFill>
                  <a:schemeClr val="accent1">
                    <a:lumMod val="75000"/>
                  </a:schemeClr>
                </a:solidFill>
              </a:endParaRPr>
            </a:p>
          </p:txBody>
        </p:sp>
        <p:pic>
          <p:nvPicPr>
            <p:cNvPr id="85" name="Picture 84" descr="completing.png"/>
            <p:cNvPicPr>
              <a:picLocks noChangeAspect="1"/>
            </p:cNvPicPr>
            <p:nvPr/>
          </p:nvPicPr>
          <p:blipFill>
            <a:blip r:embed="rId8"/>
            <a:stretch>
              <a:fillRect/>
            </a:stretch>
          </p:blipFill>
          <p:spPr>
            <a:xfrm>
              <a:off x="2020332" y="4162078"/>
              <a:ext cx="146304" cy="146304"/>
            </a:xfrm>
            <a:prstGeom prst="rect">
              <a:avLst/>
            </a:prstGeom>
          </p:spPr>
        </p:pic>
        <p:cxnSp>
          <p:nvCxnSpPr>
            <p:cNvPr id="86" name="Straight Connector 85"/>
            <p:cNvCxnSpPr/>
            <p:nvPr/>
          </p:nvCxnSpPr>
          <p:spPr>
            <a:xfrm>
              <a:off x="1905000" y="437504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89" name="Rectangle 88"/>
          <p:cNvSpPr/>
          <p:nvPr/>
        </p:nvSpPr>
        <p:spPr>
          <a:xfrm>
            <a:off x="2097068" y="2227830"/>
            <a:ext cx="1832553" cy="276999"/>
          </a:xfrm>
          <a:prstGeom prst="rect">
            <a:avLst/>
          </a:prstGeom>
        </p:spPr>
        <p:txBody>
          <a:bodyPr wrap="none">
            <a:spAutoFit/>
          </a:bodyPr>
          <a:lstStyle/>
          <a:p>
            <a:pPr>
              <a:lnSpc>
                <a:spcPct val="150000"/>
              </a:lnSpc>
            </a:pPr>
            <a:r>
              <a:rPr lang="en-US" sz="800">
                <a:solidFill>
                  <a:srgbClr val="505050"/>
                </a:solidFill>
              </a:rPr>
              <a:t>Uploaded</a:t>
            </a:r>
            <a:r>
              <a:rPr lang="en-US" sz="80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Digital Photography</a:t>
            </a:r>
            <a:endParaRPr lang="en-US" sz="800" b="1" dirty="0">
              <a:solidFill>
                <a:schemeClr val="accent1">
                  <a:lumMod val="75000"/>
                </a:schemeClr>
              </a:solidFill>
            </a:endParaRPr>
          </a:p>
        </p:txBody>
      </p:sp>
      <p:pic>
        <p:nvPicPr>
          <p:cNvPr id="90" name="Picture 89" descr="upload.png"/>
          <p:cNvPicPr>
            <a:picLocks noChangeAspect="1"/>
          </p:cNvPicPr>
          <p:nvPr/>
        </p:nvPicPr>
        <p:blipFill>
          <a:blip r:embed="rId9"/>
          <a:stretch>
            <a:fillRect/>
          </a:stretch>
        </p:blipFill>
        <p:spPr>
          <a:xfrm>
            <a:off x="2019589" y="2318509"/>
            <a:ext cx="137160" cy="137160"/>
          </a:xfrm>
          <a:prstGeom prst="rect">
            <a:avLst/>
          </a:prstGeom>
        </p:spPr>
      </p:pic>
      <p:cxnSp>
        <p:nvCxnSpPr>
          <p:cNvPr id="92" name="Straight Connector 91"/>
          <p:cNvCxnSpPr/>
          <p:nvPr/>
        </p:nvCxnSpPr>
        <p:spPr>
          <a:xfrm>
            <a:off x="1905000" y="250151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9" name="Group 96"/>
          <p:cNvGrpSpPr/>
          <p:nvPr/>
        </p:nvGrpSpPr>
        <p:grpSpPr>
          <a:xfrm>
            <a:off x="1889760" y="4539735"/>
            <a:ext cx="5212080" cy="785369"/>
            <a:chOff x="1889760" y="4539735"/>
            <a:chExt cx="5212080" cy="785369"/>
          </a:xfrm>
        </p:grpSpPr>
        <p:grpSp>
          <p:nvGrpSpPr>
            <p:cNvPr id="50" name="Group 27"/>
            <p:cNvGrpSpPr/>
            <p:nvPr/>
          </p:nvGrpSpPr>
          <p:grpSpPr>
            <a:xfrm>
              <a:off x="1889760" y="4539735"/>
              <a:ext cx="5212080" cy="785369"/>
              <a:chOff x="1889760" y="5130873"/>
              <a:chExt cx="5212080" cy="785369"/>
            </a:xfrm>
          </p:grpSpPr>
          <p:grpSp>
            <p:nvGrpSpPr>
              <p:cNvPr id="55" name="Group 141"/>
              <p:cNvGrpSpPr/>
              <p:nvPr/>
            </p:nvGrpSpPr>
            <p:grpSpPr>
              <a:xfrm>
                <a:off x="1889760" y="5130873"/>
                <a:ext cx="5212080" cy="785369"/>
                <a:chOff x="1889760" y="4591303"/>
                <a:chExt cx="5212080" cy="785369"/>
              </a:xfrm>
            </p:grpSpPr>
            <p:grpSp>
              <p:nvGrpSpPr>
                <p:cNvPr id="56" name="Group 328"/>
                <p:cNvGrpSpPr/>
                <p:nvPr/>
              </p:nvGrpSpPr>
              <p:grpSpPr>
                <a:xfrm>
                  <a:off x="1905000" y="4829782"/>
                  <a:ext cx="5196840" cy="461665"/>
                  <a:chOff x="1905000" y="3653763"/>
                  <a:chExt cx="5196840" cy="461665"/>
                </a:xfrm>
              </p:grpSpPr>
              <p:cxnSp>
                <p:nvCxnSpPr>
                  <p:cNvPr id="38" name="Straight Connector 37"/>
                  <p:cNvCxnSpPr/>
                  <p:nvPr/>
                </p:nvCxnSpPr>
                <p:spPr>
                  <a:xfrm>
                    <a:off x="1905000" y="393345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2100296" y="3653763"/>
                    <a:ext cx="2478564" cy="461665"/>
                  </a:xfrm>
                  <a:prstGeom prst="rect">
                    <a:avLst/>
                  </a:prstGeom>
                </p:spPr>
                <p:txBody>
                  <a:bodyPr wrap="none">
                    <a:spAutoFit/>
                  </a:bodyPr>
                  <a:lstStyle/>
                  <a:p>
                    <a:pPr>
                      <a:lnSpc>
                        <a:spcPct val="150000"/>
                      </a:lnSpc>
                    </a:pPr>
                    <a:r>
                      <a:rPr lang="en-US" sz="800">
                        <a:solidFill>
                          <a:srgbClr val="505050"/>
                        </a:solidFill>
                      </a:rPr>
                      <a:t>Shared a spreadsheet of</a:t>
                    </a:r>
                    <a:r>
                      <a:rPr lang="en-US" sz="800">
                        <a:solidFill>
                          <a:schemeClr val="tx1">
                            <a:lumMod val="50000"/>
                            <a:lumOff val="50000"/>
                          </a:schemeClr>
                        </a:solidFill>
                      </a:rPr>
                      <a:t> </a:t>
                    </a:r>
                    <a:r>
                      <a:rPr lang="en-US" sz="800" b="1">
                        <a:solidFill>
                          <a:schemeClr val="accent1">
                            <a:lumMod val="75000"/>
                          </a:schemeClr>
                        </a:solidFill>
                      </a:rPr>
                      <a:t>OfficeNeeds </a:t>
                    </a:r>
                    <a:r>
                      <a:rPr lang="en-US" sz="800">
                        <a:solidFill>
                          <a:srgbClr val="505050"/>
                        </a:solidFill>
                      </a:rPr>
                      <a:t>to</a:t>
                    </a:r>
                    <a:r>
                      <a:rPr lang="en-US" sz="800" b="1">
                        <a:solidFill>
                          <a:srgbClr val="505050"/>
                        </a:solidFill>
                      </a:rPr>
                      <a:t> </a:t>
                    </a:r>
                    <a:r>
                      <a:rPr lang="en-US" sz="800" b="1">
                        <a:solidFill>
                          <a:schemeClr val="accent1">
                            <a:lumMod val="75000"/>
                          </a:schemeClr>
                        </a:solidFill>
                      </a:rPr>
                      <a:t>Work At Home</a:t>
                    </a:r>
                  </a:p>
                  <a:p>
                    <a:pPr>
                      <a:lnSpc>
                        <a:spcPct val="150000"/>
                      </a:lnSpc>
                    </a:pPr>
                    <a:endParaRPr lang="en-US" sz="800" b="1" dirty="0">
                      <a:solidFill>
                        <a:schemeClr val="accent1">
                          <a:lumMod val="75000"/>
                        </a:schemeClr>
                      </a:solidFill>
                    </a:endParaRPr>
                  </a:p>
                </p:txBody>
              </p:sp>
            </p:grpSp>
            <p:grpSp>
              <p:nvGrpSpPr>
                <p:cNvPr id="57" name="Group 370"/>
                <p:cNvGrpSpPr/>
                <p:nvPr/>
              </p:nvGrpSpPr>
              <p:grpSpPr>
                <a:xfrm>
                  <a:off x="1905000" y="5099673"/>
                  <a:ext cx="5196840" cy="276999"/>
                  <a:chOff x="1905000" y="3839655"/>
                  <a:chExt cx="5196840" cy="276999"/>
                </a:xfrm>
              </p:grpSpPr>
              <p:cxnSp>
                <p:nvCxnSpPr>
                  <p:cNvPr id="36" name="Straight Connector 35"/>
                  <p:cNvCxnSpPr/>
                  <p:nvPr/>
                </p:nvCxnSpPr>
                <p:spPr>
                  <a:xfrm>
                    <a:off x="1905000" y="411208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2104868" y="3839655"/>
                    <a:ext cx="1915909" cy="276999"/>
                  </a:xfrm>
                  <a:prstGeom prst="rect">
                    <a:avLst/>
                  </a:prstGeom>
                </p:spPr>
                <p:txBody>
                  <a:bodyPr wrap="none">
                    <a:spAutoFit/>
                  </a:bodyPr>
                  <a:lstStyle/>
                  <a:p>
                    <a:pPr>
                      <a:lnSpc>
                        <a:spcPct val="150000"/>
                      </a:lnSpc>
                    </a:pPr>
                    <a:r>
                      <a:rPr lang="en-US" sz="800">
                        <a:solidFill>
                          <a:srgbClr val="505050"/>
                        </a:solidFill>
                      </a:rPr>
                      <a:t>Uploaded</a:t>
                    </a:r>
                    <a:r>
                      <a:rPr lang="en-US" sz="800">
                        <a:solidFill>
                          <a:schemeClr val="tx1">
                            <a:lumMod val="50000"/>
                            <a:lumOff val="50000"/>
                          </a:schemeClr>
                        </a:solidFill>
                      </a:rPr>
                      <a:t> </a:t>
                    </a:r>
                    <a:r>
                      <a:rPr lang="en-US" sz="800" b="1">
                        <a:solidFill>
                          <a:schemeClr val="accent1">
                            <a:lumMod val="75000"/>
                          </a:schemeClr>
                        </a:solidFill>
                      </a:rPr>
                      <a:t>4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sp>
              <p:nvSpPr>
                <p:cNvPr id="33" name="Rectangle 32"/>
                <p:cNvSpPr/>
                <p:nvPr/>
              </p:nvSpPr>
              <p:spPr>
                <a:xfrm>
                  <a:off x="1933220" y="4591303"/>
                  <a:ext cx="1018227" cy="461665"/>
                </a:xfrm>
                <a:prstGeom prst="rect">
                  <a:avLst/>
                </a:prstGeom>
              </p:spPr>
              <p:txBody>
                <a:bodyPr wrap="none">
                  <a:spAutoFit/>
                </a:bodyPr>
                <a:lstStyle/>
                <a:p>
                  <a:pPr>
                    <a:lnSpc>
                      <a:spcPct val="150000"/>
                    </a:lnSpc>
                  </a:pPr>
                  <a:r>
                    <a:rPr lang="en-US" sz="800" b="1">
                      <a:solidFill>
                        <a:schemeClr val="tx2">
                          <a:lumMod val="75000"/>
                        </a:schemeClr>
                      </a:solidFill>
                    </a:rPr>
                    <a:t>SUNDAY </a:t>
                  </a:r>
                  <a:r>
                    <a:rPr lang="en-US" sz="800">
                      <a:solidFill>
                        <a:schemeClr val="tx1">
                          <a:lumMod val="50000"/>
                          <a:lumOff val="50000"/>
                        </a:schemeClr>
                      </a:solidFill>
                    </a:rPr>
                    <a:t>(01/06/09</a:t>
                  </a:r>
                  <a:r>
                    <a:rPr lang="en-US" sz="800" dirty="0">
                      <a:solidFill>
                        <a:schemeClr val="tx1">
                          <a:lumMod val="50000"/>
                          <a:lumOff val="50000"/>
                        </a:schemeClr>
                      </a:solidFill>
                    </a:rPr>
                    <a:t>)</a:t>
                  </a:r>
                </a:p>
                <a:p>
                  <a:pPr>
                    <a:lnSpc>
                      <a:spcPct val="150000"/>
                    </a:lnSpc>
                  </a:pPr>
                  <a:endParaRPr lang="en-US" sz="800" b="1" dirty="0">
                    <a:solidFill>
                      <a:schemeClr val="tx2">
                        <a:lumMod val="75000"/>
                      </a:schemeClr>
                    </a:solidFill>
                  </a:endParaRPr>
                </a:p>
              </p:txBody>
            </p:sp>
            <p:pic>
              <p:nvPicPr>
                <p:cNvPr id="34" name="Picture 33"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35" name="Straight Connector 34"/>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30" name="Picture 29" descr="sharing_xl.png"/>
              <p:cNvPicPr>
                <a:picLocks noChangeAspect="1"/>
              </p:cNvPicPr>
              <p:nvPr/>
            </p:nvPicPr>
            <p:blipFill>
              <a:blip r:embed="rId10"/>
              <a:stretch>
                <a:fillRect/>
              </a:stretch>
            </p:blipFill>
            <p:spPr>
              <a:xfrm>
                <a:off x="1984920" y="5448029"/>
                <a:ext cx="182880" cy="146304"/>
              </a:xfrm>
              <a:prstGeom prst="rect">
                <a:avLst/>
              </a:prstGeom>
            </p:spPr>
          </p:pic>
        </p:grpSp>
        <p:pic>
          <p:nvPicPr>
            <p:cNvPr id="96" name="Picture 95" descr="upload.png"/>
            <p:cNvPicPr>
              <a:picLocks noChangeAspect="1"/>
            </p:cNvPicPr>
            <p:nvPr/>
          </p:nvPicPr>
          <p:blipFill>
            <a:blip r:embed="rId9"/>
            <a:stretch>
              <a:fillRect/>
            </a:stretch>
          </p:blipFill>
          <p:spPr>
            <a:xfrm>
              <a:off x="2024150" y="5133110"/>
              <a:ext cx="137160" cy="137160"/>
            </a:xfrm>
            <a:prstGeom prst="rect">
              <a:avLst/>
            </a:prstGeom>
          </p:spPr>
        </p:pic>
      </p:grpSp>
      <p:grpSp>
        <p:nvGrpSpPr>
          <p:cNvPr id="58" name="Group 126"/>
          <p:cNvGrpSpPr/>
          <p:nvPr/>
        </p:nvGrpSpPr>
        <p:grpSpPr>
          <a:xfrm>
            <a:off x="141111" y="1795347"/>
            <a:ext cx="1336304" cy="1020365"/>
            <a:chOff x="141111" y="2023533"/>
            <a:chExt cx="1336304" cy="1020365"/>
          </a:xfrm>
        </p:grpSpPr>
        <p:sp>
          <p:nvSpPr>
            <p:cNvPr id="128" name="Rectangle 127"/>
            <p:cNvSpPr/>
            <p:nvPr/>
          </p:nvSpPr>
          <p:spPr>
            <a:xfrm>
              <a:off x="143877" y="2828454"/>
              <a:ext cx="1333538" cy="215444"/>
            </a:xfrm>
            <a:prstGeom prst="rect">
              <a:avLst/>
            </a:prstGeom>
          </p:spPr>
          <p:txBody>
            <a:bodyPr wrap="square">
              <a:spAutoFit/>
            </a:bodyPr>
            <a:lstStyle/>
            <a:p>
              <a:r>
                <a:rPr lang="en-US" sz="800">
                  <a:latin typeface="Segoe UI" pitchFamily="34" charset="0"/>
                </a:rPr>
                <a:t>Involving Sharing</a:t>
              </a:r>
              <a:endParaRPr lang="en-US" sz="800" dirty="0">
                <a:latin typeface="Segoe UI" pitchFamily="34" charset="0"/>
              </a:endParaRPr>
            </a:p>
          </p:txBody>
        </p:sp>
        <p:grpSp>
          <p:nvGrpSpPr>
            <p:cNvPr id="59" name="Group 85"/>
            <p:cNvGrpSpPr/>
            <p:nvPr/>
          </p:nvGrpSpPr>
          <p:grpSpPr>
            <a:xfrm>
              <a:off x="141111" y="2023533"/>
              <a:ext cx="1333538" cy="823603"/>
              <a:chOff x="141111" y="2023533"/>
              <a:chExt cx="1333538" cy="823603"/>
            </a:xfrm>
          </p:grpSpPr>
          <p:grpSp>
            <p:nvGrpSpPr>
              <p:cNvPr id="60" name="Group 199"/>
              <p:cNvGrpSpPr/>
              <p:nvPr/>
            </p:nvGrpSpPr>
            <p:grpSpPr>
              <a:xfrm>
                <a:off x="141111" y="2224397"/>
                <a:ext cx="1174788" cy="221011"/>
                <a:chOff x="273012" y="1981200"/>
                <a:chExt cx="1174788" cy="221011"/>
              </a:xfrm>
            </p:grpSpPr>
            <p:sp>
              <p:nvSpPr>
                <p:cNvPr id="136" name="Rectangle 135"/>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37" name="Rectangle 136"/>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33" name="Rectangle 132"/>
              <p:cNvSpPr/>
              <p:nvPr/>
            </p:nvSpPr>
            <p:spPr>
              <a:xfrm>
                <a:off x="141111" y="2631692"/>
                <a:ext cx="1174788" cy="215444"/>
              </a:xfrm>
              <a:prstGeom prst="rect">
                <a:avLst/>
              </a:prstGeom>
            </p:spPr>
            <p:txBody>
              <a:bodyPr wrap="square">
                <a:spAutoFit/>
              </a:bodyPr>
              <a:lstStyle/>
              <a:p>
                <a:r>
                  <a:rPr lang="en-US" sz="800">
                    <a:latin typeface="Segoe UI" pitchFamily="34" charset="0"/>
                  </a:rPr>
                  <a:t>Around 01/08/09</a:t>
                </a:r>
                <a:endParaRPr lang="en-US" sz="800" dirty="0">
                  <a:latin typeface="Segoe UI" pitchFamily="34" charset="0"/>
                </a:endParaRPr>
              </a:p>
            </p:txBody>
          </p:sp>
          <p:sp>
            <p:nvSpPr>
              <p:cNvPr id="134" name="Rectangle 133"/>
              <p:cNvSpPr/>
              <p:nvPr/>
            </p:nvSpPr>
            <p:spPr>
              <a:xfrm>
                <a:off x="141111" y="2430828"/>
                <a:ext cx="1333538" cy="215444"/>
              </a:xfrm>
              <a:prstGeom prst="rect">
                <a:avLst/>
              </a:prstGeom>
            </p:spPr>
            <p:txBody>
              <a:bodyPr wrap="square">
                <a:spAutoFit/>
              </a:bodyPr>
              <a:lstStyle/>
              <a:p>
                <a:r>
                  <a:rPr lang="en-US" sz="800">
                    <a:latin typeface="Segoe UI" pitchFamily="34" charset="0"/>
                  </a:rPr>
                  <a:t>In Snohomish Hardware</a:t>
                </a:r>
                <a:endParaRPr lang="en-US" sz="800" dirty="0">
                  <a:latin typeface="Segoe UI" pitchFamily="34" charset="0"/>
                </a:endParaRPr>
              </a:p>
            </p:txBody>
          </p:sp>
          <p:sp>
            <p:nvSpPr>
              <p:cNvPr id="135" name="Rectangle 134"/>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grpSp>
      <p:sp>
        <p:nvSpPr>
          <p:cNvPr id="138" name="Rectangle 137">
            <a:hlinkClick r:id="" action="ppaction://hlinkshowjump?jump=nextslide"/>
          </p:cNvPr>
          <p:cNvSpPr/>
          <p:nvPr/>
        </p:nvSpPr>
        <p:spPr>
          <a:xfrm>
            <a:off x="133684" y="2605919"/>
            <a:ext cx="1618916" cy="21389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Rectangle 75"/>
          <p:cNvSpPr/>
          <p:nvPr/>
        </p:nvSpPr>
        <p:spPr>
          <a:xfrm>
            <a:off x="1905000" y="1981200"/>
            <a:ext cx="5159062" cy="228600"/>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5" name="Rectangle 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10" name="Rounded Rectangle 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ounded Rectangle 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ed Rectangle 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Isosceles Triangle 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Rectangle 12"/>
          <p:cNvSpPr/>
          <p:nvPr/>
        </p:nvSpPr>
        <p:spPr>
          <a:xfrm>
            <a:off x="2058486" y="1425766"/>
            <a:ext cx="1684051"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t>
            </a:r>
            <a:r>
              <a:rPr lang="en-US" sz="1200" b="1">
                <a:solidFill>
                  <a:schemeClr val="accent4">
                    <a:lumMod val="75000"/>
                  </a:schemeClr>
                </a:solidFill>
                <a:latin typeface="Segoe UI" pitchFamily="34" charset="0"/>
              </a:rPr>
              <a:t>Sharing</a:t>
            </a:r>
            <a:r>
              <a:rPr lang="en-US" sz="1200" b="1">
                <a:solidFill>
                  <a:schemeClr val="bg1"/>
                </a:solidFill>
                <a:effectLst>
                  <a:outerShdw blurRad="50800" dist="38100" dir="5400000" algn="t" rotWithShape="0">
                    <a:prstClr val="black">
                      <a:alpha val="40000"/>
                    </a:prstClr>
                  </a:outerShdw>
                </a:effectLst>
                <a:latin typeface="Segoe UI" pitchFamily="34" charset="0"/>
              </a:rPr>
              <a:t> Activities</a:t>
            </a:r>
            <a:endParaRPr lang="en-US" sz="1200" b="1" dirty="0">
              <a:solidFill>
                <a:schemeClr val="bg1"/>
              </a:solidFill>
              <a:effectLst>
                <a:outerShdw blurRad="50800" dist="38100" dir="5400000" algn="t" rotWithShape="0">
                  <a:prstClr val="black">
                    <a:alpha val="40000"/>
                  </a:prstClr>
                </a:outerShdw>
              </a:effectLst>
            </a:endParaRPr>
          </a:p>
        </p:txBody>
      </p:sp>
      <p:grpSp>
        <p:nvGrpSpPr>
          <p:cNvPr id="7" name="Group 473"/>
          <p:cNvGrpSpPr/>
          <p:nvPr/>
        </p:nvGrpSpPr>
        <p:grpSpPr>
          <a:xfrm rot="20184923">
            <a:off x="1886111" y="1478410"/>
            <a:ext cx="166818" cy="171444"/>
            <a:chOff x="2282190" y="5410200"/>
            <a:chExt cx="166818" cy="171444"/>
          </a:xfrm>
        </p:grpSpPr>
        <p:pic>
          <p:nvPicPr>
            <p:cNvPr id="15"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6"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7"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14" name="Group 17"/>
          <p:cNvGrpSpPr/>
          <p:nvPr/>
        </p:nvGrpSpPr>
        <p:grpSpPr>
          <a:xfrm>
            <a:off x="1888959" y="1735851"/>
            <a:ext cx="5196840" cy="276999"/>
            <a:chOff x="1888959" y="2489061"/>
            <a:chExt cx="5196840" cy="276999"/>
          </a:xfrm>
        </p:grpSpPr>
        <p:sp>
          <p:nvSpPr>
            <p:cNvPr id="19" name="Rectangle 18"/>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20" name="Picture 19"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21" name="Straight Connector 20"/>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337"/>
          <p:cNvGrpSpPr/>
          <p:nvPr/>
        </p:nvGrpSpPr>
        <p:grpSpPr>
          <a:xfrm>
            <a:off x="1896579" y="1948744"/>
            <a:ext cx="5196840" cy="283816"/>
            <a:chOff x="1897380" y="3268692"/>
            <a:chExt cx="5196840" cy="283816"/>
          </a:xfrm>
        </p:grpSpPr>
        <p:sp>
          <p:nvSpPr>
            <p:cNvPr id="40" name="Rectangle 39"/>
            <p:cNvSpPr/>
            <p:nvPr/>
          </p:nvSpPr>
          <p:spPr>
            <a:xfrm>
              <a:off x="2103432" y="3268692"/>
              <a:ext cx="2497800" cy="276999"/>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a:t>
              </a:r>
              <a:r>
                <a:rPr lang="en-US" sz="800">
                  <a:solidFill>
                    <a:srgbClr val="505050"/>
                  </a:solidFill>
                </a:rPr>
                <a:t>: </a:t>
              </a:r>
              <a:r>
                <a:rPr lang="en-US" sz="800" b="1">
                  <a:solidFill>
                    <a:schemeClr val="accent1">
                      <a:lumMod val="75000"/>
                    </a:schemeClr>
                  </a:solidFill>
                </a:rPr>
                <a:t>3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cxnSp>
          <p:nvCxnSpPr>
            <p:cNvPr id="41" name="Straight Connector 40"/>
            <p:cNvCxnSpPr/>
            <p:nvPr/>
          </p:nvCxnSpPr>
          <p:spPr>
            <a:xfrm>
              <a:off x="1897380" y="355092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pic>
        <p:nvPicPr>
          <p:cNvPr id="29" name="Picture 28" descr="sharing3.png"/>
          <p:cNvPicPr>
            <a:picLocks noChangeAspect="1"/>
          </p:cNvPicPr>
          <p:nvPr/>
        </p:nvPicPr>
        <p:blipFill>
          <a:blip r:embed="rId4"/>
          <a:stretch>
            <a:fillRect/>
          </a:stretch>
        </p:blipFill>
        <p:spPr>
          <a:xfrm>
            <a:off x="1989956" y="2020332"/>
            <a:ext cx="171450" cy="137160"/>
          </a:xfrm>
          <a:prstGeom prst="rect">
            <a:avLst/>
          </a:prstGeom>
        </p:spPr>
      </p:pic>
      <p:grpSp>
        <p:nvGrpSpPr>
          <p:cNvPr id="22" name="Group 141"/>
          <p:cNvGrpSpPr/>
          <p:nvPr/>
        </p:nvGrpSpPr>
        <p:grpSpPr>
          <a:xfrm>
            <a:off x="1889760" y="2374556"/>
            <a:ext cx="5212080" cy="785369"/>
            <a:chOff x="1889760" y="4591303"/>
            <a:chExt cx="5212080" cy="785369"/>
          </a:xfrm>
        </p:grpSpPr>
        <p:grpSp>
          <p:nvGrpSpPr>
            <p:cNvPr id="23" name="Group 328"/>
            <p:cNvGrpSpPr/>
            <p:nvPr/>
          </p:nvGrpSpPr>
          <p:grpSpPr>
            <a:xfrm>
              <a:off x="1905000" y="4823604"/>
              <a:ext cx="5196840" cy="287453"/>
              <a:chOff x="1905000" y="3647585"/>
              <a:chExt cx="5196840" cy="287453"/>
            </a:xfrm>
          </p:grpSpPr>
          <p:cxnSp>
            <p:nvCxnSpPr>
              <p:cNvPr id="61" name="Straight Connector 60"/>
              <p:cNvCxnSpPr/>
              <p:nvPr/>
            </p:nvCxnSpPr>
            <p:spPr>
              <a:xfrm>
                <a:off x="1905000" y="393345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2100296" y="3647585"/>
                <a:ext cx="1374094" cy="276999"/>
              </a:xfrm>
              <a:prstGeom prst="rect">
                <a:avLst/>
              </a:prstGeom>
            </p:spPr>
            <p:txBody>
              <a:bodyPr wrap="none">
                <a:spAutoFit/>
              </a:bodyPr>
              <a:lstStyle/>
              <a:p>
                <a:pPr>
                  <a:lnSpc>
                    <a:spcPct val="150000"/>
                  </a:lnSpc>
                </a:pPr>
                <a:r>
                  <a:rPr lang="en-US" sz="800" b="1">
                    <a:solidFill>
                      <a:schemeClr val="accent1">
                        <a:lumMod val="75000"/>
                      </a:schemeClr>
                    </a:solidFill>
                  </a:rPr>
                  <a:t>Terry</a:t>
                </a:r>
                <a:r>
                  <a:rPr lang="en-US" sz="800">
                    <a:solidFill>
                      <a:srgbClr val="505050"/>
                    </a:solidFill>
                  </a:rPr>
                  <a:t>: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24" name="Group 370"/>
            <p:cNvGrpSpPr/>
            <p:nvPr/>
          </p:nvGrpSpPr>
          <p:grpSpPr>
            <a:xfrm>
              <a:off x="1905000" y="5099673"/>
              <a:ext cx="5196840" cy="276999"/>
              <a:chOff x="1905000" y="3839655"/>
              <a:chExt cx="5196840" cy="276999"/>
            </a:xfrm>
          </p:grpSpPr>
          <p:cxnSp>
            <p:nvCxnSpPr>
              <p:cNvPr id="57" name="Straight Connector 56"/>
              <p:cNvCxnSpPr/>
              <p:nvPr/>
            </p:nvCxnSpPr>
            <p:spPr>
              <a:xfrm>
                <a:off x="1905000" y="411208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2104868" y="3839655"/>
                <a:ext cx="1758815" cy="276999"/>
              </a:xfrm>
              <a:prstGeom prst="rect">
                <a:avLst/>
              </a:prstGeom>
            </p:spPr>
            <p:txBody>
              <a:bodyPr wrap="none">
                <a:spAutoFit/>
              </a:bodyPr>
              <a:lstStyle/>
              <a:p>
                <a:pPr>
                  <a:lnSpc>
                    <a:spcPct val="150000"/>
                  </a:lnSpc>
                </a:pPr>
                <a:r>
                  <a:rPr lang="en-US" sz="800" b="1">
                    <a:solidFill>
                      <a:schemeClr val="accent1">
                        <a:lumMod val="75000"/>
                      </a:schemeClr>
                    </a:solidFill>
                  </a:rPr>
                  <a:t>Terry</a:t>
                </a:r>
                <a:r>
                  <a:rPr lang="en-US" sz="800">
                    <a:solidFill>
                      <a:srgbClr val="505050"/>
                    </a:solidFill>
                  </a:rPr>
                  <a:t>: spreadsheet of</a:t>
                </a:r>
                <a:r>
                  <a:rPr lang="en-US" sz="800">
                    <a:solidFill>
                      <a:schemeClr val="tx1">
                        <a:lumMod val="50000"/>
                        <a:lumOff val="50000"/>
                      </a:schemeClr>
                    </a:solidFill>
                  </a:rPr>
                  <a:t> </a:t>
                </a:r>
                <a:r>
                  <a:rPr lang="en-US" sz="800" b="1">
                    <a:solidFill>
                      <a:schemeClr val="accent1">
                        <a:lumMod val="75000"/>
                      </a:schemeClr>
                    </a:solidFill>
                  </a:rPr>
                  <a:t>Work At Home</a:t>
                </a:r>
                <a:endParaRPr lang="en-US" sz="800" b="1" dirty="0">
                  <a:solidFill>
                    <a:schemeClr val="accent1">
                      <a:lumMod val="75000"/>
                    </a:schemeClr>
                  </a:solidFill>
                </a:endParaRPr>
              </a:p>
            </p:txBody>
          </p:sp>
        </p:grpSp>
        <p:sp>
          <p:nvSpPr>
            <p:cNvPr id="50" name="Rectangle 49"/>
            <p:cNvSpPr/>
            <p:nvPr/>
          </p:nvSpPr>
          <p:spPr>
            <a:xfrm>
              <a:off x="1933220" y="4591303"/>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51" name="Picture 50"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52" name="Straight Connector 51"/>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114" name="Picture 113" descr="sharing_word.png"/>
          <p:cNvPicPr>
            <a:picLocks noChangeAspect="1"/>
          </p:cNvPicPr>
          <p:nvPr/>
        </p:nvPicPr>
        <p:blipFill>
          <a:blip r:embed="rId5"/>
          <a:stretch>
            <a:fillRect/>
          </a:stretch>
        </p:blipFill>
        <p:spPr>
          <a:xfrm>
            <a:off x="1975022" y="2691712"/>
            <a:ext cx="171450" cy="137160"/>
          </a:xfrm>
          <a:prstGeom prst="rect">
            <a:avLst/>
          </a:prstGeom>
        </p:spPr>
      </p:pic>
      <p:pic>
        <p:nvPicPr>
          <p:cNvPr id="115" name="Picture 114" descr="sharing_xl.png"/>
          <p:cNvPicPr>
            <a:picLocks noChangeAspect="1"/>
          </p:cNvPicPr>
          <p:nvPr/>
        </p:nvPicPr>
        <p:blipFill>
          <a:blip r:embed="rId6"/>
          <a:stretch>
            <a:fillRect/>
          </a:stretch>
        </p:blipFill>
        <p:spPr>
          <a:xfrm>
            <a:off x="1975022" y="2953266"/>
            <a:ext cx="182880" cy="146304"/>
          </a:xfrm>
          <a:prstGeom prst="rect">
            <a:avLst/>
          </a:prstGeom>
        </p:spPr>
      </p:pic>
      <p:grpSp>
        <p:nvGrpSpPr>
          <p:cNvPr id="25" name="Group 27"/>
          <p:cNvGrpSpPr/>
          <p:nvPr/>
        </p:nvGrpSpPr>
        <p:grpSpPr>
          <a:xfrm>
            <a:off x="1905000" y="3276600"/>
            <a:ext cx="5212080" cy="700144"/>
            <a:chOff x="1889760" y="5130873"/>
            <a:chExt cx="5212080" cy="700144"/>
          </a:xfrm>
        </p:grpSpPr>
        <p:grpSp>
          <p:nvGrpSpPr>
            <p:cNvPr id="26" name="Group 141"/>
            <p:cNvGrpSpPr/>
            <p:nvPr/>
          </p:nvGrpSpPr>
          <p:grpSpPr>
            <a:xfrm>
              <a:off x="1889760" y="5130873"/>
              <a:ext cx="5212080" cy="700144"/>
              <a:chOff x="1889760" y="4591303"/>
              <a:chExt cx="5212080" cy="700144"/>
            </a:xfrm>
          </p:grpSpPr>
          <p:grpSp>
            <p:nvGrpSpPr>
              <p:cNvPr id="27" name="Group 328"/>
              <p:cNvGrpSpPr/>
              <p:nvPr/>
            </p:nvGrpSpPr>
            <p:grpSpPr>
              <a:xfrm>
                <a:off x="1905000" y="4829782"/>
                <a:ext cx="5196840" cy="461665"/>
                <a:chOff x="1905000" y="3653763"/>
                <a:chExt cx="5196840" cy="461665"/>
              </a:xfrm>
            </p:grpSpPr>
            <p:cxnSp>
              <p:nvCxnSpPr>
                <p:cNvPr id="128" name="Straight Connector 127"/>
                <p:cNvCxnSpPr/>
                <p:nvPr/>
              </p:nvCxnSpPr>
              <p:spPr>
                <a:xfrm>
                  <a:off x="1905000" y="393345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129" name="Rectangle 128"/>
                <p:cNvSpPr/>
                <p:nvPr/>
              </p:nvSpPr>
              <p:spPr>
                <a:xfrm>
                  <a:off x="2100296" y="3653763"/>
                  <a:ext cx="2491388" cy="461665"/>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 spreadsheet of</a:t>
                  </a:r>
                  <a:r>
                    <a:rPr lang="en-US" sz="800">
                      <a:solidFill>
                        <a:schemeClr val="tx1">
                          <a:lumMod val="50000"/>
                          <a:lumOff val="50000"/>
                        </a:schemeClr>
                      </a:solidFill>
                    </a:rPr>
                    <a:t> </a:t>
                  </a:r>
                  <a:r>
                    <a:rPr lang="en-US" sz="800" b="1">
                      <a:solidFill>
                        <a:schemeClr val="accent1">
                          <a:lumMod val="75000"/>
                        </a:schemeClr>
                      </a:solidFill>
                    </a:rPr>
                    <a:t>OfficeNeeds </a:t>
                  </a:r>
                  <a:r>
                    <a:rPr lang="en-US" sz="800">
                      <a:solidFill>
                        <a:srgbClr val="505050"/>
                      </a:solidFill>
                    </a:rPr>
                    <a:t>to</a:t>
                  </a:r>
                  <a:r>
                    <a:rPr lang="en-US" sz="800" b="1">
                      <a:solidFill>
                        <a:srgbClr val="505050"/>
                      </a:solidFill>
                    </a:rPr>
                    <a:t> </a:t>
                  </a:r>
                  <a:r>
                    <a:rPr lang="en-US" sz="800" b="1">
                      <a:solidFill>
                        <a:schemeClr val="accent1">
                          <a:lumMod val="75000"/>
                        </a:schemeClr>
                      </a:solidFill>
                    </a:rPr>
                    <a:t>Work At Home</a:t>
                  </a:r>
                </a:p>
                <a:p>
                  <a:pPr>
                    <a:lnSpc>
                      <a:spcPct val="150000"/>
                    </a:lnSpc>
                  </a:pPr>
                  <a:endParaRPr lang="en-US" sz="800" b="1" dirty="0">
                    <a:solidFill>
                      <a:schemeClr val="accent1">
                        <a:lumMod val="75000"/>
                      </a:schemeClr>
                    </a:solidFill>
                  </a:endParaRPr>
                </a:p>
              </p:txBody>
            </p:sp>
          </p:grpSp>
          <p:sp>
            <p:nvSpPr>
              <p:cNvPr id="123" name="Rectangle 122"/>
              <p:cNvSpPr/>
              <p:nvPr/>
            </p:nvSpPr>
            <p:spPr>
              <a:xfrm>
                <a:off x="1933220" y="4591303"/>
                <a:ext cx="1018227" cy="461665"/>
              </a:xfrm>
              <a:prstGeom prst="rect">
                <a:avLst/>
              </a:prstGeom>
            </p:spPr>
            <p:txBody>
              <a:bodyPr wrap="none">
                <a:spAutoFit/>
              </a:bodyPr>
              <a:lstStyle/>
              <a:p>
                <a:pPr>
                  <a:lnSpc>
                    <a:spcPct val="150000"/>
                  </a:lnSpc>
                </a:pPr>
                <a:r>
                  <a:rPr lang="en-US" sz="800" b="1">
                    <a:solidFill>
                      <a:schemeClr val="tx2">
                        <a:lumMod val="75000"/>
                      </a:schemeClr>
                    </a:solidFill>
                  </a:rPr>
                  <a:t>SUNDAY </a:t>
                </a:r>
                <a:r>
                  <a:rPr lang="en-US" sz="800">
                    <a:solidFill>
                      <a:schemeClr val="tx1">
                        <a:lumMod val="50000"/>
                        <a:lumOff val="50000"/>
                      </a:schemeClr>
                    </a:solidFill>
                  </a:rPr>
                  <a:t>(01/06/09</a:t>
                </a:r>
                <a:r>
                  <a:rPr lang="en-US" sz="800" dirty="0">
                    <a:solidFill>
                      <a:schemeClr val="tx1">
                        <a:lumMod val="50000"/>
                        <a:lumOff val="50000"/>
                      </a:schemeClr>
                    </a:solidFill>
                  </a:rPr>
                  <a:t>)</a:t>
                </a:r>
              </a:p>
              <a:p>
                <a:pPr>
                  <a:lnSpc>
                    <a:spcPct val="150000"/>
                  </a:lnSpc>
                </a:pPr>
                <a:endParaRPr lang="en-US" sz="800" b="1" dirty="0">
                  <a:solidFill>
                    <a:schemeClr val="tx2">
                      <a:lumMod val="75000"/>
                    </a:schemeClr>
                  </a:solidFill>
                </a:endParaRPr>
              </a:p>
            </p:txBody>
          </p:sp>
          <p:pic>
            <p:nvPicPr>
              <p:cNvPr id="124" name="Picture 123"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125" name="Straight Connector 124"/>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pic>
          <p:nvPicPr>
            <p:cNvPr id="120" name="Picture 119" descr="sharing_xl.png"/>
            <p:cNvPicPr>
              <a:picLocks noChangeAspect="1"/>
            </p:cNvPicPr>
            <p:nvPr/>
          </p:nvPicPr>
          <p:blipFill>
            <a:blip r:embed="rId6"/>
            <a:stretch>
              <a:fillRect/>
            </a:stretch>
          </p:blipFill>
          <p:spPr>
            <a:xfrm>
              <a:off x="1984920" y="5448029"/>
              <a:ext cx="182880" cy="146304"/>
            </a:xfrm>
            <a:prstGeom prst="rect">
              <a:avLst/>
            </a:prstGeom>
          </p:spPr>
        </p:pic>
      </p:grpSp>
      <p:sp>
        <p:nvSpPr>
          <p:cNvPr id="144" name="Rectangle 143">
            <a:hlinkClick r:id="" action="ppaction://hlinkshowjump?jump=nextslide"/>
          </p:cNvPr>
          <p:cNvSpPr/>
          <p:nvPr/>
        </p:nvSpPr>
        <p:spPr>
          <a:xfrm>
            <a:off x="133684" y="2797512"/>
            <a:ext cx="1618916" cy="21389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8" name="Group 144"/>
          <p:cNvGrpSpPr/>
          <p:nvPr/>
        </p:nvGrpSpPr>
        <p:grpSpPr>
          <a:xfrm>
            <a:off x="141111" y="1795347"/>
            <a:ext cx="1336304" cy="1422093"/>
            <a:chOff x="141111" y="2023533"/>
            <a:chExt cx="1336304" cy="1422093"/>
          </a:xfrm>
        </p:grpSpPr>
        <p:sp>
          <p:nvSpPr>
            <p:cNvPr id="146" name="Rectangle 145"/>
            <p:cNvSpPr/>
            <p:nvPr/>
          </p:nvSpPr>
          <p:spPr>
            <a:xfrm>
              <a:off x="143877" y="2828454"/>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grpSp>
          <p:nvGrpSpPr>
            <p:cNvPr id="30" name="Group 85"/>
            <p:cNvGrpSpPr/>
            <p:nvPr/>
          </p:nvGrpSpPr>
          <p:grpSpPr>
            <a:xfrm>
              <a:off x="141111" y="2023533"/>
              <a:ext cx="1333538" cy="823603"/>
              <a:chOff x="141111" y="2023533"/>
              <a:chExt cx="1333538" cy="823603"/>
            </a:xfrm>
          </p:grpSpPr>
          <p:grpSp>
            <p:nvGrpSpPr>
              <p:cNvPr id="31" name="Group 199"/>
              <p:cNvGrpSpPr/>
              <p:nvPr/>
            </p:nvGrpSpPr>
            <p:grpSpPr>
              <a:xfrm>
                <a:off x="141111" y="2224397"/>
                <a:ext cx="1174788" cy="221011"/>
                <a:chOff x="273012" y="1981200"/>
                <a:chExt cx="1174788" cy="221011"/>
              </a:xfrm>
            </p:grpSpPr>
            <p:sp>
              <p:nvSpPr>
                <p:cNvPr id="154" name="Rectangle 153"/>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55" name="Rectangle 154"/>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51" name="Rectangle 150"/>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152" name="Rectangle 151"/>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153" name="Rectangle 152"/>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148" name="Rectangle 147"/>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149" name="Rectangle 148"/>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5" name="Rectangle 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10" name="Rounded Rectangle 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Rounded Rectangle 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ounded Rectangle 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8" name="Isosceles Triangle 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Isosceles Triangle 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Rectangle 12"/>
          <p:cNvSpPr/>
          <p:nvPr/>
        </p:nvSpPr>
        <p:spPr>
          <a:xfrm>
            <a:off x="2058486" y="1425766"/>
            <a:ext cx="2381806"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 Around </a:t>
            </a:r>
            <a:r>
              <a:rPr lang="en-US" sz="1200" b="1">
                <a:solidFill>
                  <a:schemeClr val="accent4">
                    <a:lumMod val="75000"/>
                  </a:schemeClr>
                </a:solidFill>
                <a:latin typeface="Segoe UI" pitchFamily="34" charset="0"/>
              </a:rPr>
              <a:t>01/08/09</a:t>
            </a:r>
            <a:endParaRPr lang="en-US" sz="1200" b="1" dirty="0">
              <a:solidFill>
                <a:schemeClr val="accent4">
                  <a:lumMod val="75000"/>
                </a:schemeClr>
              </a:solidFill>
            </a:endParaRPr>
          </a:p>
        </p:txBody>
      </p:sp>
      <p:grpSp>
        <p:nvGrpSpPr>
          <p:cNvPr id="7" name="Group 473"/>
          <p:cNvGrpSpPr/>
          <p:nvPr/>
        </p:nvGrpSpPr>
        <p:grpSpPr>
          <a:xfrm rot="20184923">
            <a:off x="1886111" y="1478410"/>
            <a:ext cx="166818" cy="171444"/>
            <a:chOff x="2282190" y="5410200"/>
            <a:chExt cx="166818" cy="171444"/>
          </a:xfrm>
        </p:grpSpPr>
        <p:pic>
          <p:nvPicPr>
            <p:cNvPr id="15"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6"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7"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34" name="Straight Connector 33"/>
          <p:cNvCxnSpPr/>
          <p:nvPr/>
        </p:nvCxnSpPr>
        <p:spPr>
          <a:xfrm>
            <a:off x="1905000" y="5057901"/>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4" name="Group 35"/>
          <p:cNvGrpSpPr/>
          <p:nvPr/>
        </p:nvGrpSpPr>
        <p:grpSpPr>
          <a:xfrm>
            <a:off x="1905000" y="3398870"/>
            <a:ext cx="5196840" cy="681210"/>
            <a:chOff x="1905000" y="3410746"/>
            <a:chExt cx="5196840" cy="681210"/>
          </a:xfrm>
        </p:grpSpPr>
        <p:grpSp>
          <p:nvGrpSpPr>
            <p:cNvPr id="18" name="Group 23"/>
            <p:cNvGrpSpPr/>
            <p:nvPr/>
          </p:nvGrpSpPr>
          <p:grpSpPr>
            <a:xfrm>
              <a:off x="2017751" y="3410746"/>
              <a:ext cx="3970021" cy="648510"/>
              <a:chOff x="9144000" y="4918555"/>
              <a:chExt cx="3970021" cy="648510"/>
            </a:xfrm>
          </p:grpSpPr>
          <p:sp>
            <p:nvSpPr>
              <p:cNvPr id="39" name="Rectangle 24"/>
              <p:cNvSpPr/>
              <p:nvPr/>
            </p:nvSpPr>
            <p:spPr>
              <a:xfrm>
                <a:off x="9227575" y="4918555"/>
                <a:ext cx="2196435" cy="276999"/>
              </a:xfrm>
              <a:prstGeom prst="rect">
                <a:avLst/>
              </a:prstGeom>
            </p:spPr>
            <p:txBody>
              <a:bodyPr wrap="none">
                <a:spAutoFit/>
              </a:bodyPr>
              <a:lstStyle/>
              <a:p>
                <a:pPr>
                  <a:lnSpc>
                    <a:spcPct val="150000"/>
                  </a:lnSpc>
                </a:pPr>
                <a:r>
                  <a:rPr lang="en-US" sz="800" b="1">
                    <a:solidFill>
                      <a:schemeClr val="accent1">
                        <a:lumMod val="75000"/>
                      </a:schemeClr>
                    </a:solidFill>
                  </a:rPr>
                  <a:t>Deanna </a:t>
                </a:r>
                <a:r>
                  <a:rPr lang="en-US" sz="800">
                    <a:solidFill>
                      <a:srgbClr val="505050"/>
                    </a:solidFill>
                  </a:rPr>
                  <a:t>commented on </a:t>
                </a:r>
                <a:r>
                  <a:rPr lang="en-US" sz="800" b="1">
                    <a:solidFill>
                      <a:schemeClr val="accent1">
                        <a:lumMod val="75000"/>
                      </a:schemeClr>
                    </a:solidFill>
                  </a:rPr>
                  <a:t>Office Remodeling Plan</a:t>
                </a:r>
                <a:endParaRPr lang="en-US" sz="800" b="1" dirty="0">
                  <a:solidFill>
                    <a:schemeClr val="accent1">
                      <a:lumMod val="75000"/>
                    </a:schemeClr>
                  </a:solidFill>
                </a:endParaRPr>
              </a:p>
            </p:txBody>
          </p:sp>
          <p:pic>
            <p:nvPicPr>
              <p:cNvPr id="40" name="Picture 39" descr="comment.png"/>
              <p:cNvPicPr>
                <a:picLocks noChangeAspect="1"/>
              </p:cNvPicPr>
              <p:nvPr/>
            </p:nvPicPr>
            <p:blipFill>
              <a:blip r:embed="rId3"/>
              <a:stretch>
                <a:fillRect/>
              </a:stretch>
            </p:blipFill>
            <p:spPr>
              <a:xfrm>
                <a:off x="9144000" y="5007960"/>
                <a:ext cx="137160" cy="137160"/>
              </a:xfrm>
              <a:prstGeom prst="rect">
                <a:avLst/>
              </a:prstGeom>
            </p:spPr>
          </p:pic>
          <p:sp>
            <p:nvSpPr>
              <p:cNvPr id="41" name="TextBox 26"/>
              <p:cNvSpPr txBox="1"/>
              <p:nvPr/>
            </p:nvSpPr>
            <p:spPr>
              <a:xfrm>
                <a:off x="9227821" y="5105400"/>
                <a:ext cx="3886200" cy="461665"/>
              </a:xfrm>
              <a:prstGeom prst="rect">
                <a:avLst/>
              </a:prstGeom>
              <a:noFill/>
            </p:spPr>
            <p:txBody>
              <a:bodyPr wrap="square" rtlCol="0">
                <a:spAutoFit/>
              </a:bodyPr>
              <a:lstStyle/>
              <a:p>
                <a:r>
                  <a:rPr lang="en-US" sz="800" i="1">
                    <a:solidFill>
                      <a:schemeClr val="tx1">
                        <a:lumMod val="50000"/>
                        <a:lumOff val="50000"/>
                      </a:schemeClr>
                    </a:solidFill>
                  </a:rPr>
                  <a:t>Great start, Terry. Thanks so much for getting the ball rolling on this. I’ve been so busy! One thing I notice we’ll probably want to include is lighting fixtures. Ours are so outdated and wasteful it just seems a natural addition while we’re tearing the place up</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cxnSp>
          <p:nvCxnSpPr>
            <p:cNvPr id="38" name="Straight Connector 37"/>
            <p:cNvCxnSpPr/>
            <p:nvPr/>
          </p:nvCxnSpPr>
          <p:spPr>
            <a:xfrm>
              <a:off x="1905000" y="409036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grpSp>
        <p:nvGrpSpPr>
          <p:cNvPr id="24" name="Group 143"/>
          <p:cNvGrpSpPr/>
          <p:nvPr/>
        </p:nvGrpSpPr>
        <p:grpSpPr>
          <a:xfrm>
            <a:off x="1905000" y="3141762"/>
            <a:ext cx="5196840" cy="280062"/>
            <a:chOff x="1905000" y="3979468"/>
            <a:chExt cx="5196840" cy="280062"/>
          </a:xfrm>
        </p:grpSpPr>
        <p:grpSp>
          <p:nvGrpSpPr>
            <p:cNvPr id="25" name="Group 355"/>
            <p:cNvGrpSpPr/>
            <p:nvPr/>
          </p:nvGrpSpPr>
          <p:grpSpPr>
            <a:xfrm>
              <a:off x="1905000" y="3979468"/>
              <a:ext cx="5196840" cy="280062"/>
              <a:chOff x="1905000" y="4008322"/>
              <a:chExt cx="5196840" cy="280062"/>
            </a:xfrm>
          </p:grpSpPr>
          <p:cxnSp>
            <p:nvCxnSpPr>
              <p:cNvPr id="45" name="Straight Connector 44"/>
              <p:cNvCxnSpPr/>
              <p:nvPr/>
            </p:nvCxnSpPr>
            <p:spPr>
              <a:xfrm>
                <a:off x="1905000" y="428679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Kim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iStockPhoto</a:t>
                </a:r>
                <a:r>
                  <a:rPr lang="en-US" sz="800">
                    <a:solidFill>
                      <a:srgbClr val="505050"/>
                    </a:solidFill>
                  </a:rPr>
                  <a:t> to</a:t>
                </a:r>
                <a:r>
                  <a:rPr lang="en-US" sz="800" b="1">
                    <a:solidFill>
                      <a:schemeClr val="accent1">
                        <a:lumMod val="75000"/>
                      </a:schemeClr>
                    </a:solidFill>
                  </a:rPr>
                  <a:t> Digital Photography</a:t>
                </a:r>
                <a:endParaRPr lang="en-US" sz="800" b="1" dirty="0">
                  <a:solidFill>
                    <a:schemeClr val="accent1">
                      <a:lumMod val="75000"/>
                    </a:schemeClr>
                  </a:solidFill>
                </a:endParaRPr>
              </a:p>
            </p:txBody>
          </p:sp>
        </p:grpSp>
        <p:pic>
          <p:nvPicPr>
            <p:cNvPr id="44" name="Picture 43" descr="relating.png"/>
            <p:cNvPicPr>
              <a:picLocks noChangeAspect="1"/>
            </p:cNvPicPr>
            <p:nvPr/>
          </p:nvPicPr>
          <p:blipFill>
            <a:blip r:embed="rId4"/>
            <a:stretch>
              <a:fillRect/>
            </a:stretch>
          </p:blipFill>
          <p:spPr>
            <a:xfrm>
              <a:off x="2012933" y="4057571"/>
              <a:ext cx="146304" cy="146304"/>
            </a:xfrm>
            <a:prstGeom prst="rect">
              <a:avLst/>
            </a:prstGeom>
          </p:spPr>
        </p:pic>
      </p:grpSp>
      <p:grpSp>
        <p:nvGrpSpPr>
          <p:cNvPr id="26" name="Group 46"/>
          <p:cNvGrpSpPr/>
          <p:nvPr/>
        </p:nvGrpSpPr>
        <p:grpSpPr>
          <a:xfrm>
            <a:off x="1889760" y="2655124"/>
            <a:ext cx="5212080" cy="491776"/>
            <a:chOff x="1889760" y="2681420"/>
            <a:chExt cx="5212080" cy="491776"/>
          </a:xfrm>
        </p:grpSpPr>
        <p:grpSp>
          <p:nvGrpSpPr>
            <p:cNvPr id="27" name="Group 145"/>
            <p:cNvGrpSpPr/>
            <p:nvPr/>
          </p:nvGrpSpPr>
          <p:grpSpPr>
            <a:xfrm>
              <a:off x="1889760" y="2681420"/>
              <a:ext cx="5212080" cy="491776"/>
              <a:chOff x="1889760" y="3635209"/>
              <a:chExt cx="5212080" cy="491776"/>
            </a:xfrm>
          </p:grpSpPr>
          <p:grpSp>
            <p:nvGrpSpPr>
              <p:cNvPr id="28" name="Group 177"/>
              <p:cNvGrpSpPr/>
              <p:nvPr/>
            </p:nvGrpSpPr>
            <p:grpSpPr>
              <a:xfrm>
                <a:off x="1889760" y="3635209"/>
                <a:ext cx="5196840" cy="276999"/>
                <a:chOff x="1889760" y="2969121"/>
                <a:chExt cx="5196840" cy="276999"/>
              </a:xfrm>
            </p:grpSpPr>
            <p:sp>
              <p:nvSpPr>
                <p:cNvPr id="54" name="Rectangle 53"/>
                <p:cNvSpPr/>
                <p:nvPr/>
              </p:nvSpPr>
              <p:spPr>
                <a:xfrm>
                  <a:off x="1933220" y="2969121"/>
                  <a:ext cx="1329210" cy="276999"/>
                </a:xfrm>
                <a:prstGeom prst="rect">
                  <a:avLst/>
                </a:prstGeom>
              </p:spPr>
              <p:txBody>
                <a:bodyPr wrap="none">
                  <a:spAutoFit/>
                </a:bodyPr>
                <a:lstStyle/>
                <a:p>
                  <a:pPr>
                    <a:lnSpc>
                      <a:spcPct val="150000"/>
                    </a:lnSpc>
                  </a:pPr>
                  <a:r>
                    <a:rPr lang="en-US" sz="800" b="1">
                      <a:solidFill>
                        <a:schemeClr val="tx2">
                          <a:lumMod val="75000"/>
                        </a:schemeClr>
                      </a:solidFill>
                    </a:rPr>
                    <a:t>SUNDAY, JANUARY 6, 2009</a:t>
                  </a:r>
                  <a:endParaRPr lang="en-US" sz="800" dirty="0">
                    <a:solidFill>
                      <a:schemeClr val="tx1">
                        <a:lumMod val="50000"/>
                        <a:lumOff val="50000"/>
                      </a:schemeClr>
                    </a:solidFill>
                  </a:endParaRPr>
                </a:p>
              </p:txBody>
            </p:sp>
            <p:pic>
              <p:nvPicPr>
                <p:cNvPr id="55" name="Picture 54" descr="collapso.gif"/>
                <p:cNvPicPr>
                  <a:picLocks noChangeAspect="1"/>
                </p:cNvPicPr>
                <p:nvPr/>
              </p:nvPicPr>
              <p:blipFill>
                <a:blip r:embed="rId5"/>
                <a:stretch>
                  <a:fillRect/>
                </a:stretch>
              </p:blipFill>
              <p:spPr>
                <a:xfrm>
                  <a:off x="1889760" y="3075801"/>
                  <a:ext cx="85725" cy="85725"/>
                </a:xfrm>
                <a:prstGeom prst="rect">
                  <a:avLst/>
                </a:prstGeom>
              </p:spPr>
            </p:pic>
            <p:cxnSp>
              <p:nvCxnSpPr>
                <p:cNvPr id="56" name="Straight Connector 55"/>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370"/>
              <p:cNvGrpSpPr/>
              <p:nvPr/>
            </p:nvGrpSpPr>
            <p:grpSpPr>
              <a:xfrm>
                <a:off x="1905000" y="3844129"/>
                <a:ext cx="5196840" cy="282856"/>
                <a:chOff x="1905000" y="3821559"/>
                <a:chExt cx="5196840" cy="282856"/>
              </a:xfrm>
            </p:grpSpPr>
            <p:cxnSp>
              <p:nvCxnSpPr>
                <p:cNvPr id="52" name="Straight Connector 42"/>
                <p:cNvCxnSpPr/>
                <p:nvPr/>
              </p:nvCxnSpPr>
              <p:spPr>
                <a:xfrm>
                  <a:off x="1905000" y="4102827"/>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2109564" y="3821559"/>
                  <a:ext cx="1675459" cy="276999"/>
                </a:xfrm>
                <a:prstGeom prst="rect">
                  <a:avLst/>
                </a:prstGeom>
              </p:spPr>
              <p:txBody>
                <a:bodyPr wrap="none">
                  <a:spAutoFit/>
                </a:bodyPr>
                <a:lstStyle/>
                <a:p>
                  <a:pPr>
                    <a:lnSpc>
                      <a:spcPct val="150000"/>
                    </a:lnSpc>
                  </a:pPr>
                  <a:r>
                    <a:rPr lang="en-US" sz="800" b="1">
                      <a:solidFill>
                        <a:schemeClr val="accent1">
                          <a:lumMod val="75000"/>
                        </a:schemeClr>
                      </a:solidFill>
                    </a:rPr>
                    <a:t>John </a:t>
                  </a:r>
                  <a:r>
                    <a:rPr lang="en-US" sz="800">
                      <a:solidFill>
                        <a:srgbClr val="505050"/>
                      </a:solidFill>
                    </a:rPr>
                    <a:t>visited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grpSp>
        <p:pic>
          <p:nvPicPr>
            <p:cNvPr id="49" name="Picture 48" descr="visit_foot.png"/>
            <p:cNvPicPr>
              <a:picLocks noChangeAspect="1"/>
            </p:cNvPicPr>
            <p:nvPr/>
          </p:nvPicPr>
          <p:blipFill>
            <a:blip r:embed="rId6"/>
            <a:stretch>
              <a:fillRect/>
            </a:stretch>
          </p:blipFill>
          <p:spPr>
            <a:xfrm>
              <a:off x="1955738" y="2963430"/>
              <a:ext cx="205740" cy="164592"/>
            </a:xfrm>
            <a:prstGeom prst="rect">
              <a:avLst/>
            </a:prstGeom>
          </p:spPr>
        </p:pic>
      </p:grpSp>
      <p:grpSp>
        <p:nvGrpSpPr>
          <p:cNvPr id="30" name="Group 84"/>
          <p:cNvGrpSpPr/>
          <p:nvPr/>
        </p:nvGrpSpPr>
        <p:grpSpPr>
          <a:xfrm>
            <a:off x="1905000" y="4084670"/>
            <a:ext cx="5196840" cy="280088"/>
            <a:chOff x="1905000" y="4096546"/>
            <a:chExt cx="5196840" cy="280088"/>
          </a:xfrm>
        </p:grpSpPr>
        <p:sp>
          <p:nvSpPr>
            <p:cNvPr id="86" name="Rectangle 85"/>
            <p:cNvSpPr/>
            <p:nvPr/>
          </p:nvSpPr>
          <p:spPr>
            <a:xfrm>
              <a:off x="2112240" y="4096546"/>
              <a:ext cx="1770036" cy="276999"/>
            </a:xfrm>
            <a:prstGeom prst="rect">
              <a:avLst/>
            </a:prstGeom>
          </p:spPr>
          <p:txBody>
            <a:bodyPr wrap="none">
              <a:spAutoFit/>
            </a:bodyPr>
            <a:lstStyle/>
            <a:p>
              <a:pPr>
                <a:lnSpc>
                  <a:spcPct val="150000"/>
                </a:lnSpc>
              </a:pPr>
              <a:r>
                <a:rPr lang="en-US" sz="800" b="1">
                  <a:solidFill>
                    <a:schemeClr val="accent1">
                      <a:lumMod val="75000"/>
                    </a:schemeClr>
                  </a:solidFill>
                </a:rPr>
                <a:t>Deanna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Home Chores Doc</a:t>
              </a:r>
              <a:endParaRPr lang="en-US" sz="800" b="1" dirty="0">
                <a:solidFill>
                  <a:schemeClr val="accent1">
                    <a:lumMod val="75000"/>
                  </a:schemeClr>
                </a:solidFill>
              </a:endParaRPr>
            </a:p>
          </p:txBody>
        </p:sp>
        <p:pic>
          <p:nvPicPr>
            <p:cNvPr id="87" name="Picture 86" descr="completing.png"/>
            <p:cNvPicPr>
              <a:picLocks noChangeAspect="1"/>
            </p:cNvPicPr>
            <p:nvPr/>
          </p:nvPicPr>
          <p:blipFill>
            <a:blip r:embed="rId7"/>
            <a:stretch>
              <a:fillRect/>
            </a:stretch>
          </p:blipFill>
          <p:spPr>
            <a:xfrm>
              <a:off x="2020332" y="4162078"/>
              <a:ext cx="146304" cy="146304"/>
            </a:xfrm>
            <a:prstGeom prst="rect">
              <a:avLst/>
            </a:prstGeom>
          </p:spPr>
        </p:pic>
        <p:cxnSp>
          <p:nvCxnSpPr>
            <p:cNvPr id="88" name="Straight Connector 87"/>
            <p:cNvCxnSpPr/>
            <p:nvPr/>
          </p:nvCxnSpPr>
          <p:spPr>
            <a:xfrm>
              <a:off x="1905000" y="437504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grpSp>
        <p:nvGrpSpPr>
          <p:cNvPr id="31" name="Group 144"/>
          <p:cNvGrpSpPr/>
          <p:nvPr/>
        </p:nvGrpSpPr>
        <p:grpSpPr>
          <a:xfrm>
            <a:off x="1888959" y="1735851"/>
            <a:ext cx="5212881" cy="768978"/>
            <a:chOff x="1888959" y="1735851"/>
            <a:chExt cx="5212881" cy="768978"/>
          </a:xfrm>
        </p:grpSpPr>
        <p:grpSp>
          <p:nvGrpSpPr>
            <p:cNvPr id="32" name="Group 17"/>
            <p:cNvGrpSpPr/>
            <p:nvPr/>
          </p:nvGrpSpPr>
          <p:grpSpPr>
            <a:xfrm>
              <a:off x="1888959" y="1735851"/>
              <a:ext cx="5196840" cy="276999"/>
              <a:chOff x="1888959" y="2489061"/>
              <a:chExt cx="5196840" cy="276999"/>
            </a:xfrm>
          </p:grpSpPr>
          <p:sp>
            <p:nvSpPr>
              <p:cNvPr id="19" name="Rectangle 18"/>
              <p:cNvSpPr/>
              <p:nvPr/>
            </p:nvSpPr>
            <p:spPr>
              <a:xfrm>
                <a:off x="1932419" y="2489061"/>
                <a:ext cx="1433406" cy="276999"/>
              </a:xfrm>
              <a:prstGeom prst="rect">
                <a:avLst/>
              </a:prstGeom>
            </p:spPr>
            <p:txBody>
              <a:bodyPr wrap="none">
                <a:spAutoFit/>
              </a:bodyPr>
              <a:lstStyle/>
              <a:p>
                <a:pPr>
                  <a:lnSpc>
                    <a:spcPct val="150000"/>
                  </a:lnSpc>
                </a:pPr>
                <a:r>
                  <a:rPr lang="en-US" sz="800" b="1">
                    <a:solidFill>
                      <a:schemeClr val="tx2">
                        <a:lumMod val="75000"/>
                      </a:schemeClr>
                    </a:solidFill>
                  </a:rPr>
                  <a:t>SATURDAY, JANUARY 5, 2009</a:t>
                </a:r>
                <a:endParaRPr lang="en-US" sz="800" dirty="0">
                  <a:solidFill>
                    <a:schemeClr val="tx1">
                      <a:lumMod val="50000"/>
                      <a:lumOff val="50000"/>
                    </a:schemeClr>
                  </a:solidFill>
                </a:endParaRPr>
              </a:p>
            </p:txBody>
          </p:sp>
          <p:pic>
            <p:nvPicPr>
              <p:cNvPr id="20" name="Picture 19" descr="collapso.gif"/>
              <p:cNvPicPr>
                <a:picLocks noChangeAspect="1"/>
              </p:cNvPicPr>
              <p:nvPr/>
            </p:nvPicPr>
            <p:blipFill>
              <a:blip r:embed="rId5"/>
              <a:stretch>
                <a:fillRect/>
              </a:stretch>
            </p:blipFill>
            <p:spPr>
              <a:xfrm>
                <a:off x="1888959" y="2595741"/>
                <a:ext cx="85725" cy="85725"/>
              </a:xfrm>
              <a:prstGeom prst="rect">
                <a:avLst/>
              </a:prstGeom>
            </p:spPr>
          </p:pic>
          <p:cxnSp>
            <p:nvCxnSpPr>
              <p:cNvPr id="21" name="Straight Connector 20"/>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22" name="Rectangle 21"/>
            <p:cNvSpPr/>
            <p:nvPr/>
          </p:nvSpPr>
          <p:spPr>
            <a:xfrm>
              <a:off x="2102631" y="1948744"/>
              <a:ext cx="2106667" cy="276999"/>
            </a:xfrm>
            <a:prstGeom prst="rect">
              <a:avLst/>
            </a:prstGeom>
          </p:spPr>
          <p:txBody>
            <a:bodyPr wrap="none">
              <a:spAutoFit/>
            </a:bodyPr>
            <a:lstStyle/>
            <a:p>
              <a:pPr>
                <a:lnSpc>
                  <a:spcPct val="150000"/>
                </a:lnSpc>
              </a:pPr>
              <a:r>
                <a:rPr lang="en-US" sz="800" b="1">
                  <a:solidFill>
                    <a:schemeClr val="accent1">
                      <a:lumMod val="75000"/>
                    </a:schemeClr>
                  </a:solidFill>
                </a:rPr>
                <a:t>Deanna </a:t>
              </a:r>
              <a:r>
                <a:rPr lang="en-US" sz="800" b="1">
                  <a:solidFill>
                    <a:srgbClr val="505050"/>
                  </a:solidFill>
                </a:rPr>
                <a:t>s</a:t>
              </a:r>
              <a:r>
                <a:rPr lang="en-US" sz="800">
                  <a:solidFill>
                    <a:srgbClr val="505050"/>
                  </a:solidFill>
                </a:rPr>
                <a:t>hared </a:t>
              </a:r>
              <a:r>
                <a:rPr lang="en-US" sz="800" b="1">
                  <a:solidFill>
                    <a:schemeClr val="accent1">
                      <a:lumMod val="75000"/>
                    </a:schemeClr>
                  </a:solidFill>
                </a:rPr>
                <a:t>1 file</a:t>
              </a:r>
              <a:r>
                <a:rPr lang="en-US" sz="800">
                  <a:solidFill>
                    <a:srgbClr val="505050"/>
                  </a:solidFill>
                </a:rPr>
                <a:t> to</a:t>
              </a:r>
              <a:r>
                <a:rPr lang="en-US" sz="800">
                  <a:solidFill>
                    <a:schemeClr val="tx1">
                      <a:lumMod val="50000"/>
                      <a:lumOff val="50000"/>
                    </a:schemeClr>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cxnSp>
          <p:nvCxnSpPr>
            <p:cNvPr id="23" name="Straight Connector 22"/>
            <p:cNvCxnSpPr/>
            <p:nvPr/>
          </p:nvCxnSpPr>
          <p:spPr>
            <a:xfrm>
              <a:off x="1896579" y="2230972"/>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pic>
          <p:nvPicPr>
            <p:cNvPr id="84" name="Picture 83" descr="sharing3.png"/>
            <p:cNvPicPr>
              <a:picLocks noChangeAspect="1"/>
            </p:cNvPicPr>
            <p:nvPr/>
          </p:nvPicPr>
          <p:blipFill>
            <a:blip r:embed="rId8"/>
            <a:stretch>
              <a:fillRect/>
            </a:stretch>
          </p:blipFill>
          <p:spPr>
            <a:xfrm>
              <a:off x="1976740" y="2012420"/>
              <a:ext cx="171450" cy="137160"/>
            </a:xfrm>
            <a:prstGeom prst="rect">
              <a:avLst/>
            </a:prstGeom>
          </p:spPr>
        </p:pic>
        <p:sp>
          <p:nvSpPr>
            <p:cNvPr id="89" name="Rectangle 88"/>
            <p:cNvSpPr/>
            <p:nvPr/>
          </p:nvSpPr>
          <p:spPr>
            <a:xfrm>
              <a:off x="2097068" y="2227830"/>
              <a:ext cx="2182008" cy="276999"/>
            </a:xfrm>
            <a:prstGeom prst="rect">
              <a:avLst/>
            </a:prstGeom>
          </p:spPr>
          <p:txBody>
            <a:bodyPr wrap="none">
              <a:spAutoFit/>
            </a:bodyPr>
            <a:lstStyle/>
            <a:p>
              <a:pPr>
                <a:lnSpc>
                  <a:spcPct val="150000"/>
                </a:lnSpc>
              </a:pPr>
              <a:r>
                <a:rPr lang="en-US" sz="800" b="1">
                  <a:solidFill>
                    <a:schemeClr val="accent1">
                      <a:lumMod val="75000"/>
                    </a:schemeClr>
                  </a:solidFill>
                </a:rPr>
                <a:t>Deanna </a:t>
              </a:r>
              <a:r>
                <a:rPr lang="en-US" sz="800">
                  <a:solidFill>
                    <a:srgbClr val="505050"/>
                  </a:solidFill>
                </a:rPr>
                <a:t>uploaded</a:t>
              </a:r>
              <a:r>
                <a:rPr lang="en-US" sz="80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Digital Photography</a:t>
              </a:r>
              <a:endParaRPr lang="en-US" sz="800" b="1" dirty="0">
                <a:solidFill>
                  <a:schemeClr val="accent1">
                    <a:lumMod val="75000"/>
                  </a:schemeClr>
                </a:solidFill>
              </a:endParaRPr>
            </a:p>
          </p:txBody>
        </p:sp>
        <p:pic>
          <p:nvPicPr>
            <p:cNvPr id="90" name="Picture 89" descr="upload.png"/>
            <p:cNvPicPr>
              <a:picLocks noChangeAspect="1"/>
            </p:cNvPicPr>
            <p:nvPr/>
          </p:nvPicPr>
          <p:blipFill>
            <a:blip r:embed="rId9"/>
            <a:stretch>
              <a:fillRect/>
            </a:stretch>
          </p:blipFill>
          <p:spPr>
            <a:xfrm>
              <a:off x="2019589" y="2318509"/>
              <a:ext cx="137160" cy="137160"/>
            </a:xfrm>
            <a:prstGeom prst="rect">
              <a:avLst/>
            </a:prstGeom>
          </p:spPr>
        </p:pic>
        <p:cxnSp>
          <p:nvCxnSpPr>
            <p:cNvPr id="92" name="Straight Connector 91"/>
            <p:cNvCxnSpPr/>
            <p:nvPr/>
          </p:nvCxnSpPr>
          <p:spPr>
            <a:xfrm>
              <a:off x="1905000" y="250151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grpSp>
        <p:nvGrpSpPr>
          <p:cNvPr id="33" name="Group 94"/>
          <p:cNvGrpSpPr/>
          <p:nvPr/>
        </p:nvGrpSpPr>
        <p:grpSpPr>
          <a:xfrm>
            <a:off x="1889760" y="4517745"/>
            <a:ext cx="5212080" cy="1323123"/>
            <a:chOff x="1889760" y="5130873"/>
            <a:chExt cx="5212080" cy="1323123"/>
          </a:xfrm>
        </p:grpSpPr>
        <p:grpSp>
          <p:nvGrpSpPr>
            <p:cNvPr id="35" name="Group 141"/>
            <p:cNvGrpSpPr/>
            <p:nvPr/>
          </p:nvGrpSpPr>
          <p:grpSpPr>
            <a:xfrm>
              <a:off x="1889760" y="5130873"/>
              <a:ext cx="5212080" cy="1323123"/>
              <a:chOff x="1889760" y="4591303"/>
              <a:chExt cx="5212080" cy="1323123"/>
            </a:xfrm>
          </p:grpSpPr>
          <p:grpSp>
            <p:nvGrpSpPr>
              <p:cNvPr id="36" name="Group 328"/>
              <p:cNvGrpSpPr/>
              <p:nvPr/>
            </p:nvGrpSpPr>
            <p:grpSpPr>
              <a:xfrm>
                <a:off x="1905000" y="4823604"/>
                <a:ext cx="5196840" cy="287453"/>
                <a:chOff x="1905000" y="3647585"/>
                <a:chExt cx="5196840" cy="287453"/>
              </a:xfrm>
            </p:grpSpPr>
            <p:cxnSp>
              <p:nvCxnSpPr>
                <p:cNvPr id="114" name="Straight Connector 113"/>
                <p:cNvCxnSpPr/>
                <p:nvPr/>
              </p:nvCxnSpPr>
              <p:spPr>
                <a:xfrm>
                  <a:off x="1905000" y="393345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15" name="Rectangle 114"/>
                <p:cNvSpPr/>
                <p:nvPr/>
              </p:nvSpPr>
              <p:spPr>
                <a:xfrm>
                  <a:off x="2100296" y="3647585"/>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accepted the invitation to become </a:t>
                  </a:r>
                  <a:r>
                    <a:rPr lang="en-US" sz="800">
                      <a:solidFill>
                        <a:srgbClr val="505050"/>
                      </a:solidFill>
                    </a:rPr>
                    <a:t>part of </a:t>
                  </a:r>
                  <a:r>
                    <a:rPr lang="en-US" sz="800" b="1">
                      <a:solidFill>
                        <a:schemeClr val="accent1">
                          <a:lumMod val="75000"/>
                        </a:schemeClr>
                      </a:solidFill>
                    </a:rPr>
                    <a:t>My </a:t>
                  </a:r>
                  <a:r>
                    <a:rPr lang="en-US" sz="800" b="1" dirty="0">
                      <a:solidFill>
                        <a:schemeClr val="accent1">
                          <a:lumMod val="75000"/>
                        </a:schemeClr>
                      </a:solidFill>
                    </a:rPr>
                    <a:t>Network!</a:t>
                  </a:r>
                </a:p>
              </p:txBody>
            </p:sp>
          </p:grpSp>
          <p:grpSp>
            <p:nvGrpSpPr>
              <p:cNvPr id="37" name="Group 355"/>
              <p:cNvGrpSpPr/>
              <p:nvPr/>
            </p:nvGrpSpPr>
            <p:grpSpPr>
              <a:xfrm>
                <a:off x="1905000" y="5355336"/>
                <a:ext cx="5196840" cy="276999"/>
                <a:chOff x="1905000" y="4018788"/>
                <a:chExt cx="5196840" cy="276999"/>
              </a:xfrm>
            </p:grpSpPr>
            <p:cxnSp>
              <p:nvCxnSpPr>
                <p:cNvPr id="112" name="Straight Connector 111"/>
                <p:cNvCxnSpPr/>
                <p:nvPr/>
              </p:nvCxnSpPr>
              <p:spPr>
                <a:xfrm>
                  <a:off x="1905000" y="428679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113" name="Rectangle 112"/>
                <p:cNvSpPr/>
                <p:nvPr/>
              </p:nvSpPr>
              <p:spPr>
                <a:xfrm>
                  <a:off x="2104868" y="4018788"/>
                  <a:ext cx="2630848"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Weekly </a:t>
                  </a:r>
                  <a:r>
                    <a:rPr lang="en-US" sz="800" b="1" dirty="0">
                      <a:solidFill>
                        <a:schemeClr val="accent1">
                          <a:lumMod val="75000"/>
                        </a:schemeClr>
                      </a:solidFill>
                    </a:rPr>
                    <a:t>Family Task </a:t>
                  </a:r>
                  <a:r>
                    <a:rPr lang="en-US" sz="800" b="1">
                      <a:solidFill>
                        <a:schemeClr val="accent1">
                          <a:lumMod val="75000"/>
                        </a:schemeClr>
                      </a:solidFill>
                    </a:rPr>
                    <a:t>List</a:t>
                  </a:r>
                  <a:r>
                    <a:rPr lang="en-US" sz="800">
                      <a:solidFill>
                        <a:schemeClr val="tx1">
                          <a:lumMod val="50000"/>
                          <a:lumOff val="50000"/>
                        </a:schemeClr>
                      </a:solidFill>
                    </a:rPr>
                    <a:t>  </a:t>
                  </a:r>
                  <a:r>
                    <a:rPr lang="en-US" sz="800">
                      <a:solidFill>
                        <a:srgbClr val="505050"/>
                      </a:solidFill>
                    </a:rPr>
                    <a:t>for</a:t>
                  </a:r>
                  <a:r>
                    <a:rPr lang="en-US" sz="800">
                      <a:solidFill>
                        <a:schemeClr val="tx1">
                          <a:lumMod val="50000"/>
                          <a:lumOff val="50000"/>
                        </a:schemeClr>
                      </a:solidFill>
                    </a:rPr>
                    <a:t> </a:t>
                  </a:r>
                  <a:r>
                    <a:rPr lang="en-US" sz="800" b="1">
                      <a:solidFill>
                        <a:schemeClr val="accent1">
                          <a:lumMod val="75000"/>
                        </a:schemeClr>
                      </a:solidFill>
                    </a:rPr>
                    <a:t>Family </a:t>
                  </a:r>
                  <a:r>
                    <a:rPr lang="en-US" sz="800" b="1" dirty="0">
                      <a:solidFill>
                        <a:schemeClr val="accent1">
                          <a:lumMod val="75000"/>
                        </a:schemeClr>
                      </a:solidFill>
                    </a:rPr>
                    <a:t>Chores</a:t>
                  </a:r>
                </a:p>
              </p:txBody>
            </p:sp>
          </p:grpSp>
          <p:grpSp>
            <p:nvGrpSpPr>
              <p:cNvPr id="42" name="Group 370"/>
              <p:cNvGrpSpPr/>
              <p:nvPr/>
            </p:nvGrpSpPr>
            <p:grpSpPr>
              <a:xfrm>
                <a:off x="1905000" y="5099673"/>
                <a:ext cx="5196840" cy="276999"/>
                <a:chOff x="1905000" y="3839655"/>
                <a:chExt cx="5196840" cy="276999"/>
              </a:xfrm>
            </p:grpSpPr>
            <p:cxnSp>
              <p:nvCxnSpPr>
                <p:cNvPr id="110" name="Straight Connector 109"/>
                <p:cNvCxnSpPr/>
                <p:nvPr/>
              </p:nvCxnSpPr>
              <p:spPr>
                <a:xfrm>
                  <a:off x="1905000" y="4112086"/>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111" name="Rectangle 110"/>
                <p:cNvSpPr/>
                <p:nvPr/>
              </p:nvSpPr>
              <p:spPr>
                <a:xfrm>
                  <a:off x="2104868" y="3839655"/>
                  <a:ext cx="1704313"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43" name="Group 384"/>
              <p:cNvGrpSpPr/>
              <p:nvPr/>
            </p:nvGrpSpPr>
            <p:grpSpPr>
              <a:xfrm>
                <a:off x="1905000" y="5630025"/>
                <a:ext cx="5196840" cy="284401"/>
                <a:chOff x="1905000" y="4187952"/>
                <a:chExt cx="5196840" cy="284401"/>
              </a:xfrm>
            </p:grpSpPr>
            <p:cxnSp>
              <p:nvCxnSpPr>
                <p:cNvPr id="108" name="Straight Connector 107"/>
                <p:cNvCxnSpPr/>
                <p:nvPr/>
              </p:nvCxnSpPr>
              <p:spPr>
                <a:xfrm>
                  <a:off x="1905000" y="4470765"/>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sp>
              <p:nvSpPr>
                <p:cNvPr id="109" name="Rectangle 108"/>
                <p:cNvSpPr/>
                <p:nvPr/>
              </p:nvSpPr>
              <p:spPr>
                <a:xfrm>
                  <a:off x="2101820" y="4187952"/>
                  <a:ext cx="2111475"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spreadsheet of</a:t>
                  </a:r>
                  <a:r>
                    <a:rPr lang="en-US" sz="800">
                      <a:solidFill>
                        <a:schemeClr val="tx1">
                          <a:lumMod val="50000"/>
                          <a:lumOff val="50000"/>
                        </a:schemeClr>
                      </a:solidFill>
                    </a:rPr>
                    <a:t> </a:t>
                  </a:r>
                  <a:r>
                    <a:rPr lang="en-US" sz="800" b="1">
                      <a:solidFill>
                        <a:schemeClr val="accent1">
                          <a:lumMod val="75000"/>
                        </a:schemeClr>
                      </a:solidFill>
                    </a:rPr>
                    <a:t>Work </a:t>
                  </a:r>
                  <a:r>
                    <a:rPr lang="en-US" sz="800" b="1" dirty="0">
                      <a:solidFill>
                        <a:schemeClr val="accent1">
                          <a:lumMod val="75000"/>
                        </a:schemeClr>
                      </a:solidFill>
                    </a:rPr>
                    <a:t>At Home</a:t>
                  </a:r>
                </a:p>
              </p:txBody>
            </p:sp>
          </p:grpSp>
          <p:sp>
            <p:nvSpPr>
              <p:cNvPr id="103" name="Rectangle 102"/>
              <p:cNvSpPr/>
              <p:nvPr/>
            </p:nvSpPr>
            <p:spPr>
              <a:xfrm>
                <a:off x="1933220" y="4591303"/>
                <a:ext cx="1947969" cy="257956"/>
              </a:xfrm>
              <a:prstGeom prst="rect">
                <a:avLst/>
              </a:prstGeom>
            </p:spPr>
            <p:txBody>
              <a:bodyPr wrap="none">
                <a:spAutoFit/>
              </a:bodyPr>
              <a:lstStyle/>
              <a:p>
                <a:pPr>
                  <a:lnSpc>
                    <a:spcPct val="150000"/>
                  </a:lnSpc>
                </a:pPr>
                <a:r>
                  <a:rPr lang="en-US" sz="800" b="1">
                    <a:solidFill>
                      <a:schemeClr val="tx2">
                        <a:lumMod val="75000"/>
                      </a:schemeClr>
                    </a:solidFill>
                  </a:rPr>
                  <a:t>MONDAY, JANUARY 7, 2009 (YESTERDAY)</a:t>
                </a:r>
                <a:endParaRPr lang="en-US" sz="800" dirty="0">
                  <a:solidFill>
                    <a:schemeClr val="tx1">
                      <a:lumMod val="50000"/>
                      <a:lumOff val="50000"/>
                    </a:schemeClr>
                  </a:solidFill>
                </a:endParaRPr>
              </a:p>
            </p:txBody>
          </p:sp>
          <p:pic>
            <p:nvPicPr>
              <p:cNvPr id="104" name="Picture 103" descr="collapso.gif"/>
              <p:cNvPicPr>
                <a:picLocks noChangeAspect="1"/>
              </p:cNvPicPr>
              <p:nvPr/>
            </p:nvPicPr>
            <p:blipFill>
              <a:blip r:embed="rId5"/>
              <a:stretch>
                <a:fillRect/>
              </a:stretch>
            </p:blipFill>
            <p:spPr>
              <a:xfrm>
                <a:off x="1889760" y="4705603"/>
                <a:ext cx="85725" cy="85725"/>
              </a:xfrm>
              <a:prstGeom prst="rect">
                <a:avLst/>
              </a:prstGeom>
            </p:spPr>
          </p:pic>
          <p:cxnSp>
            <p:nvCxnSpPr>
              <p:cNvPr id="105" name="Straight Connector 104"/>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06" name="Picture 105" descr="completing.png"/>
              <p:cNvPicPr>
                <a:picLocks noChangeAspect="1"/>
              </p:cNvPicPr>
              <p:nvPr/>
            </p:nvPicPr>
            <p:blipFill>
              <a:blip r:embed="rId7"/>
              <a:stretch>
                <a:fillRect/>
              </a:stretch>
            </p:blipFill>
            <p:spPr>
              <a:xfrm>
                <a:off x="2012960" y="5420868"/>
                <a:ext cx="146304" cy="146304"/>
              </a:xfrm>
              <a:prstGeom prst="rect">
                <a:avLst/>
              </a:prstGeom>
            </p:spPr>
          </p:pic>
          <p:pic>
            <p:nvPicPr>
              <p:cNvPr id="107" name="Picture 106" descr="acceptinginvite.png"/>
              <p:cNvPicPr>
                <a:picLocks noChangeAspect="1"/>
              </p:cNvPicPr>
              <p:nvPr/>
            </p:nvPicPr>
            <p:blipFill>
              <a:blip r:embed="rId10"/>
              <a:stretch>
                <a:fillRect/>
              </a:stretch>
            </p:blipFill>
            <p:spPr>
              <a:xfrm>
                <a:off x="2014966" y="4915175"/>
                <a:ext cx="146304" cy="146304"/>
              </a:xfrm>
              <a:prstGeom prst="rect">
                <a:avLst/>
              </a:prstGeom>
            </p:spPr>
          </p:pic>
        </p:grpSp>
        <p:pic>
          <p:nvPicPr>
            <p:cNvPr id="97" name="Picture 96" descr="sharing_word.png"/>
            <p:cNvPicPr>
              <a:picLocks noChangeAspect="1"/>
            </p:cNvPicPr>
            <p:nvPr/>
          </p:nvPicPr>
          <p:blipFill>
            <a:blip r:embed="rId11"/>
            <a:stretch>
              <a:fillRect/>
            </a:stretch>
          </p:blipFill>
          <p:spPr>
            <a:xfrm>
              <a:off x="1978742" y="5709249"/>
              <a:ext cx="171450" cy="137160"/>
            </a:xfrm>
            <a:prstGeom prst="rect">
              <a:avLst/>
            </a:prstGeom>
          </p:spPr>
        </p:pic>
        <p:pic>
          <p:nvPicPr>
            <p:cNvPr id="98" name="Picture 97" descr="sharing_xl.png"/>
            <p:cNvPicPr>
              <a:picLocks noChangeAspect="1"/>
            </p:cNvPicPr>
            <p:nvPr/>
          </p:nvPicPr>
          <p:blipFill>
            <a:blip r:embed="rId12"/>
            <a:stretch>
              <a:fillRect/>
            </a:stretch>
          </p:blipFill>
          <p:spPr>
            <a:xfrm>
              <a:off x="1978742" y="6231147"/>
              <a:ext cx="182880" cy="146304"/>
            </a:xfrm>
            <a:prstGeom prst="rect">
              <a:avLst/>
            </a:prstGeom>
          </p:spPr>
        </p:pic>
      </p:grpSp>
      <p:grpSp>
        <p:nvGrpSpPr>
          <p:cNvPr id="47" name="Group 145"/>
          <p:cNvGrpSpPr/>
          <p:nvPr/>
        </p:nvGrpSpPr>
        <p:grpSpPr>
          <a:xfrm>
            <a:off x="1892644" y="5993024"/>
            <a:ext cx="5204460" cy="496709"/>
            <a:chOff x="1888959" y="1735851"/>
            <a:chExt cx="5204460" cy="496709"/>
          </a:xfrm>
        </p:grpSpPr>
        <p:grpSp>
          <p:nvGrpSpPr>
            <p:cNvPr id="48" name="Group 17"/>
            <p:cNvGrpSpPr/>
            <p:nvPr/>
          </p:nvGrpSpPr>
          <p:grpSpPr>
            <a:xfrm>
              <a:off x="1888959" y="1735851"/>
              <a:ext cx="5196840" cy="276999"/>
              <a:chOff x="1888959" y="2489061"/>
              <a:chExt cx="5196840" cy="276999"/>
            </a:xfrm>
          </p:grpSpPr>
          <p:sp>
            <p:nvSpPr>
              <p:cNvPr id="154" name="Rectangle 153"/>
              <p:cNvSpPr/>
              <p:nvPr/>
            </p:nvSpPr>
            <p:spPr>
              <a:xfrm>
                <a:off x="1932419" y="2489061"/>
                <a:ext cx="1749197" cy="276999"/>
              </a:xfrm>
              <a:prstGeom prst="rect">
                <a:avLst/>
              </a:prstGeom>
            </p:spPr>
            <p:txBody>
              <a:bodyPr wrap="none">
                <a:spAutoFit/>
              </a:bodyPr>
              <a:lstStyle/>
              <a:p>
                <a:pPr>
                  <a:lnSpc>
                    <a:spcPct val="150000"/>
                  </a:lnSpc>
                </a:pPr>
                <a:r>
                  <a:rPr lang="en-US" sz="800" b="1">
                    <a:solidFill>
                      <a:schemeClr val="tx2">
                        <a:lumMod val="75000"/>
                      </a:schemeClr>
                    </a:solidFill>
                  </a:rPr>
                  <a:t>TUESDAY, JANUARY 8, 2009 (TODAY)</a:t>
                </a:r>
                <a:endParaRPr lang="en-US" sz="800" dirty="0">
                  <a:solidFill>
                    <a:schemeClr val="tx1">
                      <a:lumMod val="50000"/>
                      <a:lumOff val="50000"/>
                    </a:schemeClr>
                  </a:solidFill>
                </a:endParaRPr>
              </a:p>
            </p:txBody>
          </p:sp>
          <p:pic>
            <p:nvPicPr>
              <p:cNvPr id="155" name="Picture 154" descr="collapso.gif"/>
              <p:cNvPicPr>
                <a:picLocks noChangeAspect="1"/>
              </p:cNvPicPr>
              <p:nvPr/>
            </p:nvPicPr>
            <p:blipFill>
              <a:blip r:embed="rId5"/>
              <a:stretch>
                <a:fillRect/>
              </a:stretch>
            </p:blipFill>
            <p:spPr>
              <a:xfrm>
                <a:off x="1888959" y="2595741"/>
                <a:ext cx="85725" cy="85725"/>
              </a:xfrm>
              <a:prstGeom prst="rect">
                <a:avLst/>
              </a:prstGeom>
            </p:spPr>
          </p:pic>
          <p:cxnSp>
            <p:nvCxnSpPr>
              <p:cNvPr id="156" name="Straight Connector 155"/>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148" name="Rectangle 147"/>
            <p:cNvSpPr/>
            <p:nvPr/>
          </p:nvSpPr>
          <p:spPr>
            <a:xfrm>
              <a:off x="2102631" y="1948744"/>
              <a:ext cx="1378904"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shared </a:t>
              </a:r>
              <a:r>
                <a:rPr lang="en-US" sz="800" b="1">
                  <a:solidFill>
                    <a:schemeClr val="accent1">
                      <a:lumMod val="75000"/>
                    </a:schemeClr>
                  </a:solidFill>
                </a:rPr>
                <a:t>2 files</a:t>
              </a:r>
              <a:r>
                <a:rPr lang="en-US" sz="800">
                  <a:solidFill>
                    <a:srgbClr val="505050"/>
                  </a:solidFill>
                </a:rPr>
                <a:t> to</a:t>
              </a:r>
              <a:r>
                <a:rPr lang="en-US" sz="800">
                  <a:solidFill>
                    <a:schemeClr val="tx1">
                      <a:lumMod val="50000"/>
                      <a:lumOff val="50000"/>
                    </a:schemeClr>
                  </a:solidFill>
                </a:rPr>
                <a:t> </a:t>
              </a:r>
              <a:r>
                <a:rPr lang="en-US" sz="800" b="1">
                  <a:solidFill>
                    <a:schemeClr val="accent1">
                      <a:lumMod val="75000"/>
                    </a:schemeClr>
                  </a:solidFill>
                </a:rPr>
                <a:t>Church</a:t>
              </a:r>
              <a:endParaRPr lang="en-US" sz="800" b="1" dirty="0">
                <a:solidFill>
                  <a:schemeClr val="accent1">
                    <a:lumMod val="75000"/>
                  </a:schemeClr>
                </a:solidFill>
              </a:endParaRPr>
            </a:p>
          </p:txBody>
        </p:sp>
        <p:cxnSp>
          <p:nvCxnSpPr>
            <p:cNvPr id="149" name="Straight Connector 148"/>
            <p:cNvCxnSpPr/>
            <p:nvPr/>
          </p:nvCxnSpPr>
          <p:spPr>
            <a:xfrm>
              <a:off x="1896579" y="2230972"/>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pic>
          <p:nvPicPr>
            <p:cNvPr id="150" name="Picture 149" descr="sharing3.png"/>
            <p:cNvPicPr>
              <a:picLocks noChangeAspect="1"/>
            </p:cNvPicPr>
            <p:nvPr/>
          </p:nvPicPr>
          <p:blipFill>
            <a:blip r:embed="rId8"/>
            <a:stretch>
              <a:fillRect/>
            </a:stretch>
          </p:blipFill>
          <p:spPr>
            <a:xfrm>
              <a:off x="1976740" y="2012420"/>
              <a:ext cx="171450" cy="137160"/>
            </a:xfrm>
            <a:prstGeom prst="rect">
              <a:avLst/>
            </a:prstGeom>
          </p:spPr>
        </p:pic>
      </p:grpSp>
      <p:sp>
        <p:nvSpPr>
          <p:cNvPr id="158" name="Rectangle 157">
            <a:hlinkClick r:id="" action="ppaction://hlinkshowjump?jump=nextslide"/>
          </p:cNvPr>
          <p:cNvSpPr/>
          <p:nvPr/>
        </p:nvSpPr>
        <p:spPr>
          <a:xfrm>
            <a:off x="133684" y="1799315"/>
            <a:ext cx="1618916" cy="21389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50" name="Group 158"/>
          <p:cNvGrpSpPr/>
          <p:nvPr/>
        </p:nvGrpSpPr>
        <p:grpSpPr>
          <a:xfrm>
            <a:off x="141111" y="1795347"/>
            <a:ext cx="1336304" cy="1422093"/>
            <a:chOff x="141111" y="2023533"/>
            <a:chExt cx="1336304" cy="1422093"/>
          </a:xfrm>
        </p:grpSpPr>
        <p:sp>
          <p:nvSpPr>
            <p:cNvPr id="160" name="Rectangle 159"/>
            <p:cNvSpPr/>
            <p:nvPr/>
          </p:nvSpPr>
          <p:spPr>
            <a:xfrm>
              <a:off x="143877" y="2828454"/>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grpSp>
          <p:nvGrpSpPr>
            <p:cNvPr id="51" name="Group 85"/>
            <p:cNvGrpSpPr/>
            <p:nvPr/>
          </p:nvGrpSpPr>
          <p:grpSpPr>
            <a:xfrm>
              <a:off x="141111" y="2023533"/>
              <a:ext cx="1333538" cy="823603"/>
              <a:chOff x="141111" y="2023533"/>
              <a:chExt cx="1333538" cy="823603"/>
            </a:xfrm>
          </p:grpSpPr>
          <p:grpSp>
            <p:nvGrpSpPr>
              <p:cNvPr id="57" name="Group 199"/>
              <p:cNvGrpSpPr/>
              <p:nvPr/>
            </p:nvGrpSpPr>
            <p:grpSpPr>
              <a:xfrm>
                <a:off x="141111" y="2224397"/>
                <a:ext cx="1174788" cy="221011"/>
                <a:chOff x="273012" y="1981200"/>
                <a:chExt cx="1174788" cy="221011"/>
              </a:xfrm>
            </p:grpSpPr>
            <p:sp>
              <p:nvSpPr>
                <p:cNvPr id="168" name="Rectangle 167"/>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169" name="Rectangle 168"/>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65" name="Rectangle 164"/>
              <p:cNvSpPr/>
              <p:nvPr/>
            </p:nvSpPr>
            <p:spPr>
              <a:xfrm>
                <a:off x="141111" y="2631692"/>
                <a:ext cx="1174788" cy="215444"/>
              </a:xfrm>
              <a:prstGeom prst="rect">
                <a:avLst/>
              </a:prstGeom>
            </p:spPr>
            <p:txBody>
              <a:bodyPr wrap="square">
                <a:spAutoFit/>
              </a:bodyPr>
              <a:lstStyle/>
              <a:p>
                <a:r>
                  <a:rPr lang="en-US" sz="800">
                    <a:latin typeface="Segoe UI" pitchFamily="34" charset="0"/>
                  </a:rPr>
                  <a:t>By Kim</a:t>
                </a:r>
                <a:endParaRPr lang="en-US" sz="800" b="0" dirty="0">
                  <a:latin typeface="Segoe UI" pitchFamily="34" charset="0"/>
                </a:endParaRPr>
              </a:p>
            </p:txBody>
          </p:sp>
          <p:sp>
            <p:nvSpPr>
              <p:cNvPr id="166" name="Rectangle 165"/>
              <p:cNvSpPr/>
              <p:nvPr/>
            </p:nvSpPr>
            <p:spPr>
              <a:xfrm>
                <a:off x="141111" y="2430828"/>
                <a:ext cx="1333538" cy="215444"/>
              </a:xfrm>
              <a:prstGeom prst="rect">
                <a:avLst/>
              </a:prstGeom>
            </p:spPr>
            <p:txBody>
              <a:bodyPr wrap="square">
                <a:spAutoFit/>
              </a:bodyPr>
              <a:lstStyle/>
              <a:p>
                <a:r>
                  <a:rPr lang="en-US" sz="800">
                    <a:latin typeface="Segoe UI" pitchFamily="34" charset="0"/>
                  </a:rPr>
                  <a:t>By John</a:t>
                </a:r>
                <a:endParaRPr lang="en-US" sz="800" b="0" dirty="0">
                  <a:latin typeface="Segoe UI" pitchFamily="34" charset="0"/>
                </a:endParaRPr>
              </a:p>
            </p:txBody>
          </p:sp>
          <p:sp>
            <p:nvSpPr>
              <p:cNvPr id="167" name="Rectangle 166"/>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
          <p:nvSpPr>
            <p:cNvPr id="162" name="Rectangle 161"/>
            <p:cNvSpPr/>
            <p:nvPr/>
          </p:nvSpPr>
          <p:spPr>
            <a:xfrm>
              <a:off x="143877" y="3230182"/>
              <a:ext cx="1327188" cy="215444"/>
            </a:xfrm>
            <a:prstGeom prst="rect">
              <a:avLst/>
            </a:prstGeom>
          </p:spPr>
          <p:txBody>
            <a:bodyPr wrap="square">
              <a:spAutoFit/>
            </a:bodyPr>
            <a:lstStyle/>
            <a:p>
              <a:r>
                <a:rPr lang="en-US" sz="800">
                  <a:latin typeface="Segoe UI" pitchFamily="34" charset="0"/>
                </a:rPr>
                <a:t>Involving Sharing</a:t>
              </a:r>
              <a:endParaRPr lang="en-US" sz="800" b="0" dirty="0">
                <a:latin typeface="Segoe UI" pitchFamily="34" charset="0"/>
              </a:endParaRPr>
            </a:p>
          </p:txBody>
        </p:sp>
        <p:sp>
          <p:nvSpPr>
            <p:cNvPr id="163" name="Rectangle 162"/>
            <p:cNvSpPr/>
            <p:nvPr/>
          </p:nvSpPr>
          <p:spPr>
            <a:xfrm>
              <a:off x="143877" y="3029318"/>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109"/>
          <p:cNvSpPr/>
          <p:nvPr/>
        </p:nvSpPr>
        <p:spPr>
          <a:xfrm>
            <a:off x="5433535" y="1459818"/>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2" name="Group 61"/>
          <p:cNvGrpSpPr/>
          <p:nvPr/>
        </p:nvGrpSpPr>
        <p:grpSpPr>
          <a:xfrm>
            <a:off x="7109460" y="1896680"/>
            <a:ext cx="118871" cy="4580319"/>
            <a:chOff x="8901933" y="884725"/>
            <a:chExt cx="164592" cy="5623560"/>
          </a:xfrm>
        </p:grpSpPr>
        <p:sp>
          <p:nvSpPr>
            <p:cNvPr id="112" name="Rectangle 111"/>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Rectangle 112"/>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67"/>
            <p:cNvGrpSpPr/>
            <p:nvPr/>
          </p:nvGrpSpPr>
          <p:grpSpPr>
            <a:xfrm>
              <a:off x="8939993" y="2382966"/>
              <a:ext cx="73152" cy="87341"/>
              <a:chOff x="8939993" y="2382966"/>
              <a:chExt cx="73152" cy="87341"/>
            </a:xfrm>
          </p:grpSpPr>
          <p:sp>
            <p:nvSpPr>
              <p:cNvPr id="117" name="Rounded Rectangle 116"/>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Rounded Rectangle 117"/>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Rounded Rectangle 118"/>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5" name="Isosceles Triangle 11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Isosceles Triangle 11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20" name="Rectangle 119"/>
          <p:cNvSpPr/>
          <p:nvPr/>
        </p:nvSpPr>
        <p:spPr>
          <a:xfrm>
            <a:off x="2058486" y="1425766"/>
            <a:ext cx="1087157" cy="276999"/>
          </a:xfrm>
          <a:prstGeom prst="rect">
            <a:avLst/>
          </a:prstGeom>
        </p:spPr>
        <p:txBody>
          <a:bodyPr wrap="none">
            <a:spAutoFit/>
          </a:bodyPr>
          <a:lstStyle/>
          <a:p>
            <a:r>
              <a:rPr lang="en-US" sz="1200" b="1">
                <a:solidFill>
                  <a:schemeClr val="bg1"/>
                </a:solidFill>
                <a:effectLst>
                  <a:outerShdw blurRad="50800" dist="38100" dir="5400000" algn="t" rotWithShape="0">
                    <a:prstClr val="black">
                      <a:alpha val="40000"/>
                    </a:prstClr>
                  </a:outerShdw>
                </a:effectLst>
                <a:latin typeface="Segoe UI" pitchFamily="34" charset="0"/>
              </a:rPr>
              <a:t>All Activities</a:t>
            </a:r>
            <a:endParaRPr lang="en-US" sz="1200" b="1" dirty="0">
              <a:solidFill>
                <a:schemeClr val="bg1"/>
              </a:solidFill>
              <a:effectLst>
                <a:outerShdw blurRad="50800" dist="38100" dir="5400000" algn="t" rotWithShape="0">
                  <a:prstClr val="black">
                    <a:alpha val="40000"/>
                  </a:prstClr>
                </a:outerShdw>
              </a:effectLst>
            </a:endParaRPr>
          </a:p>
        </p:txBody>
      </p:sp>
      <p:grpSp>
        <p:nvGrpSpPr>
          <p:cNvPr id="4" name="Group 473"/>
          <p:cNvGrpSpPr/>
          <p:nvPr/>
        </p:nvGrpSpPr>
        <p:grpSpPr>
          <a:xfrm rot="20184923">
            <a:off x="1886111" y="1478410"/>
            <a:ext cx="166818" cy="171444"/>
            <a:chOff x="2282190" y="5410200"/>
            <a:chExt cx="166818" cy="171444"/>
          </a:xfrm>
        </p:grpSpPr>
        <p:pic>
          <p:nvPicPr>
            <p:cNvPr id="122" name="Picture 3"/>
            <p:cNvPicPr>
              <a:picLocks noChangeAspect="1" noChangeArrowheads="1"/>
            </p:cNvPicPr>
            <p:nvPr/>
          </p:nvPicPr>
          <p:blipFill>
            <a:blip r:embed="rId2"/>
            <a:srcRect/>
            <a:stretch>
              <a:fillRect/>
            </a:stretch>
          </p:blipFill>
          <p:spPr bwMode="auto">
            <a:xfrm>
              <a:off x="2282190" y="5410200"/>
              <a:ext cx="133350" cy="123825"/>
            </a:xfrm>
            <a:prstGeom prst="rect">
              <a:avLst/>
            </a:prstGeom>
            <a:noFill/>
            <a:ln w="9525">
              <a:noFill/>
              <a:miter lim="800000"/>
              <a:headEnd/>
              <a:tailEnd/>
            </a:ln>
            <a:effectLst/>
          </p:spPr>
        </p:pic>
        <p:pic>
          <p:nvPicPr>
            <p:cNvPr id="123" name="Picture 3"/>
            <p:cNvPicPr>
              <a:picLocks noChangeAspect="1" noChangeArrowheads="1"/>
            </p:cNvPicPr>
            <p:nvPr/>
          </p:nvPicPr>
          <p:blipFill>
            <a:blip r:embed="rId2"/>
            <a:srcRect/>
            <a:stretch>
              <a:fillRect/>
            </a:stretch>
          </p:blipFill>
          <p:spPr bwMode="auto">
            <a:xfrm rot="839300">
              <a:off x="2298989" y="5424480"/>
              <a:ext cx="133350" cy="123825"/>
            </a:xfrm>
            <a:prstGeom prst="rect">
              <a:avLst/>
            </a:prstGeom>
            <a:noFill/>
            <a:ln w="9525">
              <a:noFill/>
              <a:miter lim="800000"/>
              <a:headEnd/>
              <a:tailEnd/>
            </a:ln>
            <a:effectLst/>
          </p:spPr>
        </p:pic>
        <p:pic>
          <p:nvPicPr>
            <p:cNvPr id="124" name="Picture 3"/>
            <p:cNvPicPr>
              <a:picLocks noChangeAspect="1" noChangeArrowheads="1"/>
            </p:cNvPicPr>
            <p:nvPr/>
          </p:nvPicPr>
          <p:blipFill>
            <a:blip r:embed="rId2"/>
            <a:srcRect/>
            <a:stretch>
              <a:fillRect/>
            </a:stretch>
          </p:blipFill>
          <p:spPr bwMode="auto">
            <a:xfrm rot="1939275">
              <a:off x="2315658" y="5457819"/>
              <a:ext cx="133350" cy="123825"/>
            </a:xfrm>
            <a:prstGeom prst="rect">
              <a:avLst/>
            </a:prstGeom>
            <a:noFill/>
            <a:ln w="9525">
              <a:noFill/>
              <a:miter lim="800000"/>
              <a:headEnd/>
              <a:tailEnd/>
            </a:ln>
            <a:effectLst/>
          </p:spPr>
        </p:pic>
      </p:grpSp>
      <p:grpSp>
        <p:nvGrpSpPr>
          <p:cNvPr id="5" name="Group 124"/>
          <p:cNvGrpSpPr/>
          <p:nvPr/>
        </p:nvGrpSpPr>
        <p:grpSpPr>
          <a:xfrm>
            <a:off x="1888959" y="1735851"/>
            <a:ext cx="5196840" cy="276999"/>
            <a:chOff x="1888959" y="2489061"/>
            <a:chExt cx="5196840" cy="276999"/>
          </a:xfrm>
        </p:grpSpPr>
        <p:sp>
          <p:nvSpPr>
            <p:cNvPr id="126" name="Rectangle 125"/>
            <p:cNvSpPr/>
            <p:nvPr/>
          </p:nvSpPr>
          <p:spPr>
            <a:xfrm>
              <a:off x="1932419" y="2489061"/>
              <a:ext cx="1452642" cy="276999"/>
            </a:xfrm>
            <a:prstGeom prst="rect">
              <a:avLst/>
            </a:prstGeom>
          </p:spPr>
          <p:txBody>
            <a:bodyPr wrap="none">
              <a:spAutoFit/>
            </a:bodyPr>
            <a:lstStyle/>
            <a:p>
              <a:pPr>
                <a:lnSpc>
                  <a:spcPct val="150000"/>
                </a:lnSpc>
              </a:pPr>
              <a:r>
                <a:rPr lang="en-US" sz="800" b="1">
                  <a:solidFill>
                    <a:schemeClr val="tx2">
                      <a:lumMod val="75000"/>
                    </a:schemeClr>
                  </a:solidFill>
                </a:rPr>
                <a:t>RECENTLY IN THE LAST HOUR:</a:t>
              </a:r>
              <a:endParaRPr lang="en-US" sz="800" dirty="0">
                <a:solidFill>
                  <a:schemeClr val="tx1">
                    <a:lumMod val="50000"/>
                    <a:lumOff val="50000"/>
                  </a:schemeClr>
                </a:solidFill>
              </a:endParaRPr>
            </a:p>
          </p:txBody>
        </p:sp>
        <p:pic>
          <p:nvPicPr>
            <p:cNvPr id="127" name="Picture 126" descr="collapso.gif"/>
            <p:cNvPicPr>
              <a:picLocks noChangeAspect="1"/>
            </p:cNvPicPr>
            <p:nvPr/>
          </p:nvPicPr>
          <p:blipFill>
            <a:blip r:embed="rId3"/>
            <a:stretch>
              <a:fillRect/>
            </a:stretch>
          </p:blipFill>
          <p:spPr>
            <a:xfrm>
              <a:off x="1888959" y="2595741"/>
              <a:ext cx="85725" cy="85725"/>
            </a:xfrm>
            <a:prstGeom prst="rect">
              <a:avLst/>
            </a:prstGeom>
          </p:spPr>
        </p:pic>
        <p:cxnSp>
          <p:nvCxnSpPr>
            <p:cNvPr id="128" name="Straight Connector 127"/>
            <p:cNvCxnSpPr/>
            <p:nvPr/>
          </p:nvCxnSpPr>
          <p:spPr>
            <a:xfrm>
              <a:off x="1888959" y="27176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128"/>
          <p:cNvGrpSpPr/>
          <p:nvPr/>
        </p:nvGrpSpPr>
        <p:grpSpPr>
          <a:xfrm>
            <a:off x="1889760" y="5130873"/>
            <a:ext cx="5212080" cy="1323123"/>
            <a:chOff x="1889760" y="5130873"/>
            <a:chExt cx="5212080" cy="1323123"/>
          </a:xfrm>
        </p:grpSpPr>
        <p:grpSp>
          <p:nvGrpSpPr>
            <p:cNvPr id="7" name="Group 141"/>
            <p:cNvGrpSpPr/>
            <p:nvPr/>
          </p:nvGrpSpPr>
          <p:grpSpPr>
            <a:xfrm>
              <a:off x="1889760" y="5130873"/>
              <a:ext cx="5212080" cy="1323123"/>
              <a:chOff x="1889760" y="4591303"/>
              <a:chExt cx="5212080" cy="1323123"/>
            </a:xfrm>
          </p:grpSpPr>
          <p:grpSp>
            <p:nvGrpSpPr>
              <p:cNvPr id="8" name="Group 328"/>
              <p:cNvGrpSpPr/>
              <p:nvPr/>
            </p:nvGrpSpPr>
            <p:grpSpPr>
              <a:xfrm>
                <a:off x="1905000" y="4823604"/>
                <a:ext cx="5196840" cy="287453"/>
                <a:chOff x="1905000" y="3647585"/>
                <a:chExt cx="5196840" cy="287453"/>
              </a:xfrm>
            </p:grpSpPr>
            <p:cxnSp>
              <p:nvCxnSpPr>
                <p:cNvPr id="148" name="Straight Connector 147"/>
                <p:cNvCxnSpPr/>
                <p:nvPr/>
              </p:nvCxnSpPr>
              <p:spPr>
                <a:xfrm>
                  <a:off x="1905000" y="393345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2100296" y="3647585"/>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accepted the invitation to become </a:t>
                  </a:r>
                  <a:r>
                    <a:rPr lang="en-US" sz="800">
                      <a:solidFill>
                        <a:srgbClr val="505050"/>
                      </a:solidFill>
                    </a:rPr>
                    <a:t>part of </a:t>
                  </a:r>
                  <a:r>
                    <a:rPr lang="en-US" sz="800" b="1">
                      <a:solidFill>
                        <a:schemeClr val="accent1">
                          <a:lumMod val="75000"/>
                        </a:schemeClr>
                      </a:solidFill>
                    </a:rPr>
                    <a:t>My </a:t>
                  </a:r>
                  <a:r>
                    <a:rPr lang="en-US" sz="800" b="1" dirty="0">
                      <a:solidFill>
                        <a:schemeClr val="accent1">
                          <a:lumMod val="75000"/>
                        </a:schemeClr>
                      </a:solidFill>
                    </a:rPr>
                    <a:t>Network!</a:t>
                  </a:r>
                </a:p>
              </p:txBody>
            </p:sp>
          </p:grpSp>
          <p:grpSp>
            <p:nvGrpSpPr>
              <p:cNvPr id="9" name="Group 355"/>
              <p:cNvGrpSpPr/>
              <p:nvPr/>
            </p:nvGrpSpPr>
            <p:grpSpPr>
              <a:xfrm>
                <a:off x="1905000" y="5355336"/>
                <a:ext cx="5196840" cy="276999"/>
                <a:chOff x="1905000" y="4018788"/>
                <a:chExt cx="5196840" cy="276999"/>
              </a:xfrm>
            </p:grpSpPr>
            <p:cxnSp>
              <p:nvCxnSpPr>
                <p:cNvPr id="146" name="Straight Connector 145"/>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47" name="Rectangle 146"/>
                <p:cNvSpPr/>
                <p:nvPr/>
              </p:nvSpPr>
              <p:spPr>
                <a:xfrm>
                  <a:off x="2104868" y="4018788"/>
                  <a:ext cx="2630848" cy="276999"/>
                </a:xfrm>
                <a:prstGeom prst="rect">
                  <a:avLst/>
                </a:prstGeom>
              </p:spPr>
              <p:txBody>
                <a:bodyPr wrap="none">
                  <a:spAutoFit/>
                </a:bodyPr>
                <a:lstStyle/>
                <a:p>
                  <a:pPr>
                    <a:lnSpc>
                      <a:spcPct val="150000"/>
                    </a:lnSpc>
                  </a:pPr>
                  <a:r>
                    <a:rPr lang="en-US" sz="800" b="1">
                      <a:solidFill>
                        <a:schemeClr val="accent1">
                          <a:lumMod val="75000"/>
                        </a:schemeClr>
                      </a:solidFill>
                    </a:rPr>
                    <a:t>Sam </a:t>
                  </a:r>
                  <a:r>
                    <a:rPr lang="en-US" sz="800">
                      <a:solidFill>
                        <a:srgbClr val="505050"/>
                      </a:solidFill>
                    </a:rPr>
                    <a:t>completed</a:t>
                  </a:r>
                  <a:r>
                    <a:rPr lang="en-US" sz="800">
                      <a:solidFill>
                        <a:schemeClr val="tx1">
                          <a:lumMod val="50000"/>
                          <a:lumOff val="50000"/>
                        </a:schemeClr>
                      </a:solidFill>
                    </a:rPr>
                    <a:t> </a:t>
                  </a:r>
                  <a:r>
                    <a:rPr lang="en-US" sz="800" b="1">
                      <a:solidFill>
                        <a:schemeClr val="accent1">
                          <a:lumMod val="75000"/>
                        </a:schemeClr>
                      </a:solidFill>
                    </a:rPr>
                    <a:t>Weekly </a:t>
                  </a:r>
                  <a:r>
                    <a:rPr lang="en-US" sz="800" b="1" dirty="0">
                      <a:solidFill>
                        <a:schemeClr val="accent1">
                          <a:lumMod val="75000"/>
                        </a:schemeClr>
                      </a:solidFill>
                    </a:rPr>
                    <a:t>Family Task </a:t>
                  </a:r>
                  <a:r>
                    <a:rPr lang="en-US" sz="800" b="1">
                      <a:solidFill>
                        <a:schemeClr val="accent1">
                          <a:lumMod val="75000"/>
                        </a:schemeClr>
                      </a:solidFill>
                    </a:rPr>
                    <a:t>List</a:t>
                  </a:r>
                  <a:r>
                    <a:rPr lang="en-US" sz="800">
                      <a:solidFill>
                        <a:schemeClr val="tx1">
                          <a:lumMod val="50000"/>
                          <a:lumOff val="50000"/>
                        </a:schemeClr>
                      </a:solidFill>
                    </a:rPr>
                    <a:t>  </a:t>
                  </a:r>
                  <a:r>
                    <a:rPr lang="en-US" sz="800">
                      <a:solidFill>
                        <a:srgbClr val="505050"/>
                      </a:solidFill>
                    </a:rPr>
                    <a:t>for</a:t>
                  </a:r>
                  <a:r>
                    <a:rPr lang="en-US" sz="800">
                      <a:solidFill>
                        <a:schemeClr val="tx1">
                          <a:lumMod val="50000"/>
                          <a:lumOff val="50000"/>
                        </a:schemeClr>
                      </a:solidFill>
                    </a:rPr>
                    <a:t> </a:t>
                  </a:r>
                  <a:r>
                    <a:rPr lang="en-US" sz="800" b="1">
                      <a:solidFill>
                        <a:schemeClr val="accent1">
                          <a:lumMod val="75000"/>
                        </a:schemeClr>
                      </a:solidFill>
                    </a:rPr>
                    <a:t>Family </a:t>
                  </a:r>
                  <a:r>
                    <a:rPr lang="en-US" sz="800" b="1" dirty="0">
                      <a:solidFill>
                        <a:schemeClr val="accent1">
                          <a:lumMod val="75000"/>
                        </a:schemeClr>
                      </a:solidFill>
                    </a:rPr>
                    <a:t>Chores</a:t>
                  </a:r>
                </a:p>
              </p:txBody>
            </p:sp>
          </p:grpSp>
          <p:grpSp>
            <p:nvGrpSpPr>
              <p:cNvPr id="10" name="Group 370"/>
              <p:cNvGrpSpPr/>
              <p:nvPr/>
            </p:nvGrpSpPr>
            <p:grpSpPr>
              <a:xfrm>
                <a:off x="1905000" y="5099673"/>
                <a:ext cx="5196840" cy="276999"/>
                <a:chOff x="1905000" y="3839655"/>
                <a:chExt cx="5196840" cy="276999"/>
              </a:xfrm>
            </p:grpSpPr>
            <p:cxnSp>
              <p:nvCxnSpPr>
                <p:cNvPr id="144" name="Straight Connector 143"/>
                <p:cNvCxnSpPr/>
                <p:nvPr/>
              </p:nvCxnSpPr>
              <p:spPr>
                <a:xfrm>
                  <a:off x="1905000" y="411208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45" name="Rectangle 144"/>
                <p:cNvSpPr/>
                <p:nvPr/>
              </p:nvSpPr>
              <p:spPr>
                <a:xfrm>
                  <a:off x="2104868" y="3839655"/>
                  <a:ext cx="1704313"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document for </a:t>
                  </a:r>
                  <a:r>
                    <a:rPr lang="en-US" sz="800" b="1">
                      <a:solidFill>
                        <a:schemeClr val="accent1">
                          <a:lumMod val="75000"/>
                        </a:schemeClr>
                      </a:solidFill>
                    </a:rPr>
                    <a:t>Church</a:t>
                  </a:r>
                  <a:endParaRPr lang="en-US" sz="800" b="1" dirty="0">
                    <a:solidFill>
                      <a:schemeClr val="accent1">
                        <a:lumMod val="75000"/>
                      </a:schemeClr>
                    </a:solidFill>
                  </a:endParaRPr>
                </a:p>
              </p:txBody>
            </p:sp>
          </p:grpSp>
          <p:grpSp>
            <p:nvGrpSpPr>
              <p:cNvPr id="11" name="Group 384"/>
              <p:cNvGrpSpPr/>
              <p:nvPr/>
            </p:nvGrpSpPr>
            <p:grpSpPr>
              <a:xfrm>
                <a:off x="1905000" y="5630025"/>
                <a:ext cx="5196840" cy="284401"/>
                <a:chOff x="1905000" y="4187952"/>
                <a:chExt cx="5196840" cy="284401"/>
              </a:xfrm>
            </p:grpSpPr>
            <p:cxnSp>
              <p:nvCxnSpPr>
                <p:cNvPr id="142" name="Straight Connector 141"/>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2101820" y="4187952"/>
                  <a:ext cx="2111475"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rgbClr val="505050"/>
                      </a:solidFill>
                    </a:rPr>
                    <a:t>shared </a:t>
                  </a:r>
                  <a:r>
                    <a:rPr lang="en-US" sz="800">
                      <a:solidFill>
                        <a:srgbClr val="505050"/>
                      </a:solidFill>
                    </a:rPr>
                    <a:t>a spreadsheet of</a:t>
                  </a:r>
                  <a:r>
                    <a:rPr lang="en-US" sz="800">
                      <a:solidFill>
                        <a:schemeClr val="tx1">
                          <a:lumMod val="50000"/>
                          <a:lumOff val="50000"/>
                        </a:schemeClr>
                      </a:solidFill>
                    </a:rPr>
                    <a:t> </a:t>
                  </a:r>
                  <a:r>
                    <a:rPr lang="en-US" sz="800" b="1">
                      <a:solidFill>
                        <a:schemeClr val="accent1">
                          <a:lumMod val="75000"/>
                        </a:schemeClr>
                      </a:solidFill>
                    </a:rPr>
                    <a:t>Work </a:t>
                  </a:r>
                  <a:r>
                    <a:rPr lang="en-US" sz="800" b="1" dirty="0">
                      <a:solidFill>
                        <a:schemeClr val="accent1">
                          <a:lumMod val="75000"/>
                        </a:schemeClr>
                      </a:solidFill>
                    </a:rPr>
                    <a:t>At Home</a:t>
                  </a:r>
                </a:p>
              </p:txBody>
            </p:sp>
          </p:grpSp>
          <p:sp>
            <p:nvSpPr>
              <p:cNvPr id="137" name="Rectangle 136"/>
              <p:cNvSpPr/>
              <p:nvPr/>
            </p:nvSpPr>
            <p:spPr>
              <a:xfrm>
                <a:off x="1933220" y="4591303"/>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pic>
            <p:nvPicPr>
              <p:cNvPr id="138" name="Picture 137" descr="collapso.gif"/>
              <p:cNvPicPr>
                <a:picLocks noChangeAspect="1"/>
              </p:cNvPicPr>
              <p:nvPr/>
            </p:nvPicPr>
            <p:blipFill>
              <a:blip r:embed="rId3"/>
              <a:stretch>
                <a:fillRect/>
              </a:stretch>
            </p:blipFill>
            <p:spPr>
              <a:xfrm>
                <a:off x="1889760" y="4705603"/>
                <a:ext cx="85725" cy="85725"/>
              </a:xfrm>
              <a:prstGeom prst="rect">
                <a:avLst/>
              </a:prstGeom>
            </p:spPr>
          </p:pic>
          <p:cxnSp>
            <p:nvCxnSpPr>
              <p:cNvPr id="139" name="Straight Connector 138"/>
              <p:cNvCxnSpPr/>
              <p:nvPr/>
            </p:nvCxnSpPr>
            <p:spPr>
              <a:xfrm>
                <a:off x="1889760" y="4842763"/>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pic>
            <p:nvPicPr>
              <p:cNvPr id="140" name="Picture 139" descr="completing.png"/>
              <p:cNvPicPr>
                <a:picLocks noChangeAspect="1"/>
              </p:cNvPicPr>
              <p:nvPr/>
            </p:nvPicPr>
            <p:blipFill>
              <a:blip r:embed="rId4"/>
              <a:stretch>
                <a:fillRect/>
              </a:stretch>
            </p:blipFill>
            <p:spPr>
              <a:xfrm>
                <a:off x="2012960" y="5420868"/>
                <a:ext cx="146304" cy="146304"/>
              </a:xfrm>
              <a:prstGeom prst="rect">
                <a:avLst/>
              </a:prstGeom>
            </p:spPr>
          </p:pic>
          <p:pic>
            <p:nvPicPr>
              <p:cNvPr id="141" name="Picture 140" descr="acceptinginvite.png"/>
              <p:cNvPicPr>
                <a:picLocks noChangeAspect="1"/>
              </p:cNvPicPr>
              <p:nvPr/>
            </p:nvPicPr>
            <p:blipFill>
              <a:blip r:embed="rId5"/>
              <a:stretch>
                <a:fillRect/>
              </a:stretch>
            </p:blipFill>
            <p:spPr>
              <a:xfrm>
                <a:off x="2014966" y="4915175"/>
                <a:ext cx="146304" cy="146304"/>
              </a:xfrm>
              <a:prstGeom prst="rect">
                <a:avLst/>
              </a:prstGeom>
            </p:spPr>
          </p:pic>
        </p:grpSp>
        <p:pic>
          <p:nvPicPr>
            <p:cNvPr id="131" name="Picture 130" descr="sharing_word.png"/>
            <p:cNvPicPr>
              <a:picLocks noChangeAspect="1"/>
            </p:cNvPicPr>
            <p:nvPr/>
          </p:nvPicPr>
          <p:blipFill>
            <a:blip r:embed="rId6"/>
            <a:stretch>
              <a:fillRect/>
            </a:stretch>
          </p:blipFill>
          <p:spPr>
            <a:xfrm>
              <a:off x="1978742" y="5709249"/>
              <a:ext cx="171450" cy="137160"/>
            </a:xfrm>
            <a:prstGeom prst="rect">
              <a:avLst/>
            </a:prstGeom>
          </p:spPr>
        </p:pic>
        <p:pic>
          <p:nvPicPr>
            <p:cNvPr id="132" name="Picture 131" descr="sharing_xl.png"/>
            <p:cNvPicPr>
              <a:picLocks noChangeAspect="1"/>
            </p:cNvPicPr>
            <p:nvPr/>
          </p:nvPicPr>
          <p:blipFill>
            <a:blip r:embed="rId7"/>
            <a:stretch>
              <a:fillRect/>
            </a:stretch>
          </p:blipFill>
          <p:spPr>
            <a:xfrm>
              <a:off x="1978742" y="6231147"/>
              <a:ext cx="182880" cy="146304"/>
            </a:xfrm>
            <a:prstGeom prst="rect">
              <a:avLst/>
            </a:prstGeom>
          </p:spPr>
        </p:pic>
      </p:grpSp>
      <p:grpSp>
        <p:nvGrpSpPr>
          <p:cNvPr id="12" name="Group 149"/>
          <p:cNvGrpSpPr/>
          <p:nvPr/>
        </p:nvGrpSpPr>
        <p:grpSpPr>
          <a:xfrm>
            <a:off x="1889760" y="3964450"/>
            <a:ext cx="5212080" cy="1012965"/>
            <a:chOff x="1889760" y="3964450"/>
            <a:chExt cx="5212080" cy="1012965"/>
          </a:xfrm>
        </p:grpSpPr>
        <p:grpSp>
          <p:nvGrpSpPr>
            <p:cNvPr id="13" name="Group 146"/>
            <p:cNvGrpSpPr/>
            <p:nvPr/>
          </p:nvGrpSpPr>
          <p:grpSpPr>
            <a:xfrm>
              <a:off x="1889760" y="3964450"/>
              <a:ext cx="5212080" cy="1012965"/>
              <a:chOff x="1889760" y="3635209"/>
              <a:chExt cx="5212080" cy="1012965"/>
            </a:xfrm>
          </p:grpSpPr>
          <p:grpSp>
            <p:nvGrpSpPr>
              <p:cNvPr id="14" name="Group 145"/>
              <p:cNvGrpSpPr/>
              <p:nvPr/>
            </p:nvGrpSpPr>
            <p:grpSpPr>
              <a:xfrm>
                <a:off x="1889760" y="3635209"/>
                <a:ext cx="5212080" cy="491776"/>
                <a:chOff x="1889760" y="3635209"/>
                <a:chExt cx="5212080" cy="491776"/>
              </a:xfrm>
            </p:grpSpPr>
            <p:grpSp>
              <p:nvGrpSpPr>
                <p:cNvPr id="15" name="Group 177"/>
                <p:cNvGrpSpPr/>
                <p:nvPr/>
              </p:nvGrpSpPr>
              <p:grpSpPr>
                <a:xfrm>
                  <a:off x="1889760" y="3635209"/>
                  <a:ext cx="5196840" cy="276999"/>
                  <a:chOff x="1889760" y="2969121"/>
                  <a:chExt cx="5196840" cy="276999"/>
                </a:xfrm>
              </p:grpSpPr>
              <p:sp>
                <p:nvSpPr>
                  <p:cNvPr id="167" name="Rectangle 166"/>
                  <p:cNvSpPr/>
                  <p:nvPr/>
                </p:nvSpPr>
                <p:spPr>
                  <a:xfrm>
                    <a:off x="1933220" y="2969121"/>
                    <a:ext cx="1377300" cy="276999"/>
                  </a:xfrm>
                  <a:prstGeom prst="rect">
                    <a:avLst/>
                  </a:prstGeom>
                </p:spPr>
                <p:txBody>
                  <a:bodyPr wrap="none">
                    <a:spAutoFit/>
                  </a:bodyPr>
                  <a:lstStyle/>
                  <a:p>
                    <a:pPr>
                      <a:lnSpc>
                        <a:spcPct val="150000"/>
                      </a:lnSpc>
                    </a:pPr>
                    <a:r>
                      <a:rPr lang="en-US" sz="800" b="1">
                        <a:solidFill>
                          <a:schemeClr val="tx2">
                            <a:lumMod val="75000"/>
                          </a:schemeClr>
                        </a:solidFill>
                      </a:rPr>
                      <a:t>EARLIER TODAY</a:t>
                    </a:r>
                    <a:r>
                      <a:rPr lang="en-US" sz="800" b="1" dirty="0">
                        <a:solidFill>
                          <a:schemeClr val="tx2">
                            <a:lumMod val="75000"/>
                          </a:schemeClr>
                        </a:solidFill>
                      </a:rPr>
                      <a:t>:  </a:t>
                    </a:r>
                    <a:r>
                      <a:rPr lang="en-US" sz="800" dirty="0">
                        <a:solidFill>
                          <a:schemeClr val="tx1">
                            <a:lumMod val="50000"/>
                            <a:lumOff val="50000"/>
                          </a:schemeClr>
                        </a:solidFill>
                      </a:rPr>
                      <a:t>(01/08/09)</a:t>
                    </a:r>
                  </a:p>
                </p:txBody>
              </p:sp>
              <p:pic>
                <p:nvPicPr>
                  <p:cNvPr id="168" name="Picture 167" descr="collapso.gif"/>
                  <p:cNvPicPr>
                    <a:picLocks noChangeAspect="1"/>
                  </p:cNvPicPr>
                  <p:nvPr/>
                </p:nvPicPr>
                <p:blipFill>
                  <a:blip r:embed="rId3"/>
                  <a:stretch>
                    <a:fillRect/>
                  </a:stretch>
                </p:blipFill>
                <p:spPr>
                  <a:xfrm>
                    <a:off x="1889760" y="3075801"/>
                    <a:ext cx="85725" cy="85725"/>
                  </a:xfrm>
                  <a:prstGeom prst="rect">
                    <a:avLst/>
                  </a:prstGeom>
                </p:spPr>
              </p:pic>
              <p:cxnSp>
                <p:nvCxnSpPr>
                  <p:cNvPr id="169" name="Straight Connector 168"/>
                  <p:cNvCxnSpPr/>
                  <p:nvPr/>
                </p:nvCxnSpPr>
                <p:spPr>
                  <a:xfrm>
                    <a:off x="1889760" y="319772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nvGrpSpPr>
                <p:cNvPr id="16" name="Group 370"/>
                <p:cNvGrpSpPr/>
                <p:nvPr/>
              </p:nvGrpSpPr>
              <p:grpSpPr>
                <a:xfrm>
                  <a:off x="1905000" y="3844129"/>
                  <a:ext cx="5196840" cy="282856"/>
                  <a:chOff x="1905000" y="3821559"/>
                  <a:chExt cx="5196840" cy="282856"/>
                </a:xfrm>
              </p:grpSpPr>
              <p:cxnSp>
                <p:nvCxnSpPr>
                  <p:cNvPr id="165" name="Straight Connector 164"/>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6" name="Rectangle 165"/>
                  <p:cNvSpPr/>
                  <p:nvPr/>
                </p:nvSpPr>
                <p:spPr>
                  <a:xfrm>
                    <a:off x="2109564" y="3821559"/>
                    <a:ext cx="1659429" cy="276999"/>
                  </a:xfrm>
                  <a:prstGeom prst="rect">
                    <a:avLst/>
                  </a:prstGeom>
                </p:spPr>
                <p:txBody>
                  <a:bodyPr wrap="none">
                    <a:spAutoFit/>
                  </a:bodyPr>
                  <a:lstStyle/>
                  <a:p>
                    <a:pPr>
                      <a:lnSpc>
                        <a:spcPct val="150000"/>
                      </a:lnSpc>
                    </a:pPr>
                    <a:r>
                      <a:rPr lang="en-US" sz="800" b="1">
                        <a:solidFill>
                          <a:schemeClr val="accent1">
                            <a:lumMod val="75000"/>
                          </a:schemeClr>
                        </a:solidFill>
                      </a:rPr>
                      <a:t>Terry </a:t>
                    </a:r>
                    <a:r>
                      <a:rPr lang="en-US" sz="800">
                        <a:solidFill>
                          <a:srgbClr val="505050"/>
                        </a:solidFill>
                      </a:rPr>
                      <a:t>visited the workspace </a:t>
                    </a:r>
                    <a:r>
                      <a:rPr lang="en-US" sz="800" b="1">
                        <a:solidFill>
                          <a:schemeClr val="accent1">
                            <a:lumMod val="75000"/>
                          </a:schemeClr>
                        </a:solidFill>
                      </a:rPr>
                      <a:t>Church</a:t>
                    </a:r>
                    <a:endParaRPr lang="en-US" sz="800" b="1" dirty="0">
                      <a:solidFill>
                        <a:schemeClr val="accent1">
                          <a:lumMod val="75000"/>
                        </a:schemeClr>
                      </a:solidFill>
                    </a:endParaRPr>
                  </a:p>
                </p:txBody>
              </p:sp>
            </p:grpSp>
          </p:grpSp>
          <p:grpSp>
            <p:nvGrpSpPr>
              <p:cNvPr id="17" name="Group 384"/>
              <p:cNvGrpSpPr/>
              <p:nvPr/>
            </p:nvGrpSpPr>
            <p:grpSpPr>
              <a:xfrm>
                <a:off x="1905000" y="4364664"/>
                <a:ext cx="5196840" cy="283510"/>
                <a:chOff x="1905000" y="4188843"/>
                <a:chExt cx="5196840" cy="283510"/>
              </a:xfrm>
            </p:grpSpPr>
            <p:cxnSp>
              <p:nvCxnSpPr>
                <p:cNvPr id="161" name="Straight Connector 160"/>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2" name="Rectangle 161"/>
                <p:cNvSpPr/>
                <p:nvPr/>
              </p:nvSpPr>
              <p:spPr>
                <a:xfrm>
                  <a:off x="2099238" y="4188843"/>
                  <a:ext cx="1936749" cy="276999"/>
                </a:xfrm>
                <a:prstGeom prst="rect">
                  <a:avLst/>
                </a:prstGeom>
              </p:spPr>
              <p:txBody>
                <a:bodyPr wrap="none">
                  <a:spAutoFit/>
                </a:bodyPr>
                <a:lstStyle/>
                <a:p>
                  <a:pPr>
                    <a:lnSpc>
                      <a:spcPct val="150000"/>
                    </a:lnSpc>
                  </a:pPr>
                  <a:r>
                    <a:rPr lang="en-US" sz="800">
                      <a:solidFill>
                        <a:srgbClr val="505050"/>
                      </a:solidFill>
                    </a:rPr>
                    <a:t>Everybody except </a:t>
                  </a:r>
                  <a:r>
                    <a:rPr lang="en-US" sz="800" b="1">
                      <a:solidFill>
                        <a:schemeClr val="accent1">
                          <a:lumMod val="75000"/>
                        </a:schemeClr>
                      </a:solidFill>
                    </a:rPr>
                    <a:t>John </a:t>
                  </a:r>
                  <a:r>
                    <a:rPr lang="en-US" sz="800">
                      <a:solidFill>
                        <a:srgbClr val="505050"/>
                      </a:solidFill>
                    </a:rPr>
                    <a:t>visited </a:t>
                  </a:r>
                  <a:r>
                    <a:rPr lang="en-US" sz="800" b="1">
                      <a:solidFill>
                        <a:schemeClr val="accent1">
                          <a:lumMod val="75000"/>
                        </a:schemeClr>
                      </a:solidFill>
                    </a:rPr>
                    <a:t>Real Estate</a:t>
                  </a:r>
                  <a:endParaRPr lang="en-US" sz="800" b="1" dirty="0">
                    <a:solidFill>
                      <a:schemeClr val="accent1">
                        <a:lumMod val="75000"/>
                      </a:schemeClr>
                    </a:solidFill>
                  </a:endParaRPr>
                </a:p>
              </p:txBody>
            </p:sp>
          </p:grpSp>
          <p:grpSp>
            <p:nvGrpSpPr>
              <p:cNvPr id="18" name="Group 143"/>
              <p:cNvGrpSpPr/>
              <p:nvPr/>
            </p:nvGrpSpPr>
            <p:grpSpPr>
              <a:xfrm>
                <a:off x="1905000" y="4107427"/>
                <a:ext cx="5196840" cy="280062"/>
                <a:chOff x="1905000" y="3979468"/>
                <a:chExt cx="5196840" cy="280062"/>
              </a:xfrm>
            </p:grpSpPr>
            <p:grpSp>
              <p:nvGrpSpPr>
                <p:cNvPr id="19" name="Group 355"/>
                <p:cNvGrpSpPr/>
                <p:nvPr/>
              </p:nvGrpSpPr>
              <p:grpSpPr>
                <a:xfrm>
                  <a:off x="1905000" y="3979468"/>
                  <a:ext cx="5196840" cy="280062"/>
                  <a:chOff x="1905000" y="4008322"/>
                  <a:chExt cx="5196840" cy="280062"/>
                </a:xfrm>
              </p:grpSpPr>
              <p:cxnSp>
                <p:nvCxnSpPr>
                  <p:cNvPr id="159" name="Straight Connector 158"/>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0" name="Rectangle 159"/>
                  <p:cNvSpPr/>
                  <p:nvPr/>
                </p:nvSpPr>
                <p:spPr>
                  <a:xfrm>
                    <a:off x="2103813" y="4008322"/>
                    <a:ext cx="3032760" cy="276999"/>
                  </a:xfrm>
                  <a:prstGeom prst="rect">
                    <a:avLst/>
                  </a:prstGeom>
                </p:spPr>
                <p:txBody>
                  <a:bodyPr wrap="square">
                    <a:spAutoFit/>
                  </a:bodyPr>
                  <a:lstStyle/>
                  <a:p>
                    <a:pPr>
                      <a:lnSpc>
                        <a:spcPct val="150000"/>
                      </a:lnSpc>
                    </a:pPr>
                    <a:r>
                      <a:rPr lang="en-US" sz="800" b="1">
                        <a:solidFill>
                          <a:schemeClr val="accent1">
                            <a:lumMod val="75000"/>
                          </a:schemeClr>
                        </a:solidFill>
                      </a:rPr>
                      <a:t>Quentin </a:t>
                    </a:r>
                    <a:r>
                      <a:rPr lang="en-US" sz="800">
                        <a:solidFill>
                          <a:srgbClr val="505050"/>
                        </a:solidFill>
                      </a:rPr>
                      <a:t>related</a:t>
                    </a:r>
                    <a:r>
                      <a:rPr lang="en-US" sz="800">
                        <a:solidFill>
                          <a:schemeClr val="tx1">
                            <a:lumMod val="50000"/>
                            <a:lumOff val="50000"/>
                          </a:schemeClr>
                        </a:solidFill>
                      </a:rPr>
                      <a:t> </a:t>
                    </a:r>
                    <a:r>
                      <a:rPr lang="en-US" sz="800" b="1">
                        <a:solidFill>
                          <a:schemeClr val="accent1">
                            <a:lumMod val="75000"/>
                          </a:schemeClr>
                        </a:solidFill>
                      </a:rPr>
                      <a:t>Crystal Mountain</a:t>
                    </a:r>
                    <a:r>
                      <a:rPr lang="en-US" sz="800">
                        <a:solidFill>
                          <a:schemeClr val="tx1">
                            <a:lumMod val="50000"/>
                            <a:lumOff val="50000"/>
                          </a:schemeClr>
                        </a:solidFill>
                      </a:rPr>
                      <a:t> </a:t>
                    </a:r>
                    <a:r>
                      <a:rPr lang="en-US" sz="800">
                        <a:solidFill>
                          <a:srgbClr val="505050"/>
                        </a:solidFill>
                      </a:rPr>
                      <a:t>to</a:t>
                    </a:r>
                    <a:r>
                      <a:rPr lang="en-US" sz="800">
                        <a:solidFill>
                          <a:schemeClr val="tx1">
                            <a:lumMod val="50000"/>
                            <a:lumOff val="50000"/>
                          </a:schemeClr>
                        </a:solidFill>
                      </a:rPr>
                      <a:t> </a:t>
                    </a:r>
                    <a:r>
                      <a:rPr lang="en-US" sz="800" b="1">
                        <a:solidFill>
                          <a:schemeClr val="accent1">
                            <a:lumMod val="75000"/>
                          </a:schemeClr>
                        </a:solidFill>
                      </a:rPr>
                      <a:t>Snow Places</a:t>
                    </a:r>
                    <a:endParaRPr lang="en-US" sz="800" b="1" dirty="0">
                      <a:solidFill>
                        <a:schemeClr val="accent1">
                          <a:lumMod val="75000"/>
                        </a:schemeClr>
                      </a:solidFill>
                    </a:endParaRPr>
                  </a:p>
                </p:txBody>
              </p:sp>
            </p:grpSp>
            <p:pic>
              <p:nvPicPr>
                <p:cNvPr id="158" name="Picture 157" descr="relating.png"/>
                <p:cNvPicPr>
                  <a:picLocks noChangeAspect="1"/>
                </p:cNvPicPr>
                <p:nvPr/>
              </p:nvPicPr>
              <p:blipFill>
                <a:blip r:embed="rId8"/>
                <a:stretch>
                  <a:fillRect/>
                </a:stretch>
              </p:blipFill>
              <p:spPr>
                <a:xfrm>
                  <a:off x="2012933" y="4057571"/>
                  <a:ext cx="146304" cy="146304"/>
                </a:xfrm>
                <a:prstGeom prst="rect">
                  <a:avLst/>
                </a:prstGeom>
              </p:spPr>
            </p:pic>
          </p:grpSp>
        </p:grpSp>
        <p:pic>
          <p:nvPicPr>
            <p:cNvPr id="152" name="Picture 151" descr="visit_foot.png"/>
            <p:cNvPicPr>
              <a:picLocks noChangeAspect="1"/>
            </p:cNvPicPr>
            <p:nvPr/>
          </p:nvPicPr>
          <p:blipFill>
            <a:blip r:embed="rId9"/>
            <a:stretch>
              <a:fillRect/>
            </a:stretch>
          </p:blipFill>
          <p:spPr>
            <a:xfrm>
              <a:off x="1955738" y="4244196"/>
              <a:ext cx="205740" cy="164592"/>
            </a:xfrm>
            <a:prstGeom prst="rect">
              <a:avLst/>
            </a:prstGeom>
          </p:spPr>
        </p:pic>
        <p:pic>
          <p:nvPicPr>
            <p:cNvPr id="153" name="Picture 152" descr="visit_foot.png"/>
            <p:cNvPicPr>
              <a:picLocks noChangeAspect="1"/>
            </p:cNvPicPr>
            <p:nvPr/>
          </p:nvPicPr>
          <p:blipFill>
            <a:blip r:embed="rId9"/>
            <a:stretch>
              <a:fillRect/>
            </a:stretch>
          </p:blipFill>
          <p:spPr>
            <a:xfrm>
              <a:off x="1960260" y="4768048"/>
              <a:ext cx="205740" cy="164592"/>
            </a:xfrm>
            <a:prstGeom prst="rect">
              <a:avLst/>
            </a:prstGeom>
          </p:spPr>
        </p:pic>
      </p:grpSp>
      <p:sp>
        <p:nvSpPr>
          <p:cNvPr id="170" name="Rectangle 169"/>
          <p:cNvSpPr/>
          <p:nvPr/>
        </p:nvSpPr>
        <p:spPr>
          <a:xfrm>
            <a:off x="1905000" y="1986064"/>
            <a:ext cx="5159062" cy="228600"/>
          </a:xfrm>
          <a:prstGeom prst="rect">
            <a:avLst/>
          </a:prstGeom>
          <a:solidFill>
            <a:srgbClr val="D6C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70"/>
          <p:cNvGrpSpPr/>
          <p:nvPr/>
        </p:nvGrpSpPr>
        <p:grpSpPr>
          <a:xfrm>
            <a:off x="1896579" y="1948744"/>
            <a:ext cx="5205261" cy="1937456"/>
            <a:chOff x="1896579" y="1948744"/>
            <a:chExt cx="5205261" cy="1937456"/>
          </a:xfrm>
        </p:grpSpPr>
        <p:cxnSp>
          <p:nvCxnSpPr>
            <p:cNvPr id="172" name="Straight Connector 171"/>
            <p:cNvCxnSpPr/>
            <p:nvPr/>
          </p:nvCxnSpPr>
          <p:spPr>
            <a:xfrm>
              <a:off x="1905000" y="2928518"/>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nvGrpSpPr>
            <p:cNvPr id="21" name="Group 197"/>
            <p:cNvGrpSpPr/>
            <p:nvPr/>
          </p:nvGrpSpPr>
          <p:grpSpPr>
            <a:xfrm>
              <a:off x="1896579" y="1948744"/>
              <a:ext cx="5205261" cy="1932319"/>
              <a:chOff x="1896579" y="1948744"/>
              <a:chExt cx="5205261" cy="1932319"/>
            </a:xfrm>
          </p:grpSpPr>
          <p:grpSp>
            <p:nvGrpSpPr>
              <p:cNvPr id="22" name="Group 193"/>
              <p:cNvGrpSpPr/>
              <p:nvPr/>
            </p:nvGrpSpPr>
            <p:grpSpPr>
              <a:xfrm>
                <a:off x="1896579" y="1948744"/>
                <a:ext cx="5196840" cy="283816"/>
                <a:chOff x="1896579" y="1878295"/>
                <a:chExt cx="5196840" cy="283816"/>
              </a:xfrm>
            </p:grpSpPr>
            <p:grpSp>
              <p:nvGrpSpPr>
                <p:cNvPr id="23" name="Group 337"/>
                <p:cNvGrpSpPr/>
                <p:nvPr/>
              </p:nvGrpSpPr>
              <p:grpSpPr>
                <a:xfrm>
                  <a:off x="1896579" y="1878295"/>
                  <a:ext cx="5196840" cy="283816"/>
                  <a:chOff x="1897380" y="3268692"/>
                  <a:chExt cx="5196840" cy="283816"/>
                </a:xfrm>
              </p:grpSpPr>
              <p:sp>
                <p:nvSpPr>
                  <p:cNvPr id="191" name="Rectangle 190"/>
                  <p:cNvSpPr/>
                  <p:nvPr/>
                </p:nvSpPr>
                <p:spPr>
                  <a:xfrm>
                    <a:off x="2103432" y="3268692"/>
                    <a:ext cx="225414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a:t>
                    </a:r>
                    <a:r>
                      <a:rPr lang="en-US" sz="800" dirty="0">
                        <a:solidFill>
                          <a:srgbClr val="505050"/>
                        </a:solidFill>
                      </a:rPr>
                      <a:t>uploaded</a:t>
                    </a:r>
                    <a:r>
                      <a:rPr lang="en-US" sz="800" dirty="0">
                        <a:solidFill>
                          <a:schemeClr val="tx1">
                            <a:lumMod val="50000"/>
                            <a:lumOff val="50000"/>
                          </a:schemeClr>
                        </a:solidFill>
                      </a:rPr>
                      <a:t> </a:t>
                    </a:r>
                    <a:r>
                      <a:rPr lang="en-US" sz="800" b="1" dirty="0">
                        <a:solidFill>
                          <a:schemeClr val="accent1">
                            <a:lumMod val="75000"/>
                          </a:schemeClr>
                        </a:solidFill>
                      </a:rPr>
                      <a:t>4 </a:t>
                    </a:r>
                    <a:r>
                      <a:rPr lang="en-US" sz="800" b="1">
                        <a:solidFill>
                          <a:schemeClr val="accent1">
                            <a:lumMod val="75000"/>
                          </a:schemeClr>
                        </a:solidFill>
                      </a:rPr>
                      <a:t>files </a:t>
                    </a:r>
                    <a:r>
                      <a:rPr lang="en-US" sz="800">
                        <a:solidFill>
                          <a:srgbClr val="505050"/>
                        </a:solidFill>
                      </a:rPr>
                      <a:t>to</a:t>
                    </a:r>
                    <a:r>
                      <a:rPr lang="en-US" sz="800" b="1">
                        <a:solidFill>
                          <a:schemeClr val="accent1">
                            <a:lumMod val="75000"/>
                          </a:schemeClr>
                        </a:solidFill>
                      </a:rPr>
                      <a:t> Snohomish Hardware</a:t>
                    </a:r>
                    <a:endParaRPr lang="en-US" sz="800" b="1" dirty="0">
                      <a:solidFill>
                        <a:schemeClr val="accent1">
                          <a:lumMod val="75000"/>
                        </a:schemeClr>
                      </a:solidFill>
                    </a:endParaRPr>
                  </a:p>
                </p:txBody>
              </p:sp>
              <p:cxnSp>
                <p:nvCxnSpPr>
                  <p:cNvPr id="192" name="Straight Connector 191"/>
                  <p:cNvCxnSpPr/>
                  <p:nvPr/>
                </p:nvCxnSpPr>
                <p:spPr>
                  <a:xfrm>
                    <a:off x="1897380" y="3550920"/>
                    <a:ext cx="5196840" cy="1588"/>
                  </a:xfrm>
                  <a:prstGeom prst="line">
                    <a:avLst/>
                  </a:prstGeom>
                  <a:ln>
                    <a:solidFill>
                      <a:srgbClr val="D6CEE1"/>
                    </a:solidFill>
                  </a:ln>
                </p:spPr>
                <p:style>
                  <a:lnRef idx="1">
                    <a:schemeClr val="accent1"/>
                  </a:lnRef>
                  <a:fillRef idx="0">
                    <a:schemeClr val="accent1"/>
                  </a:fillRef>
                  <a:effectRef idx="0">
                    <a:schemeClr val="accent1"/>
                  </a:effectRef>
                  <a:fontRef idx="minor">
                    <a:schemeClr val="tx1"/>
                  </a:fontRef>
                </p:style>
              </p:cxnSp>
            </p:grpSp>
            <p:pic>
              <p:nvPicPr>
                <p:cNvPr id="190" name="Picture 189" descr="upload.png"/>
                <p:cNvPicPr>
                  <a:picLocks noChangeAspect="1"/>
                </p:cNvPicPr>
                <p:nvPr/>
              </p:nvPicPr>
              <p:blipFill>
                <a:blip r:embed="rId10"/>
                <a:stretch>
                  <a:fillRect/>
                </a:stretch>
              </p:blipFill>
              <p:spPr>
                <a:xfrm>
                  <a:off x="2025152" y="1968974"/>
                  <a:ext cx="137160" cy="137160"/>
                </a:xfrm>
                <a:prstGeom prst="rect">
                  <a:avLst/>
                </a:prstGeom>
              </p:spPr>
            </p:pic>
          </p:grpSp>
          <p:grpSp>
            <p:nvGrpSpPr>
              <p:cNvPr id="24" name="Group 183"/>
              <p:cNvGrpSpPr/>
              <p:nvPr/>
            </p:nvGrpSpPr>
            <p:grpSpPr>
              <a:xfrm>
                <a:off x="2022104" y="2226946"/>
                <a:ext cx="3970021" cy="648510"/>
                <a:chOff x="2022104" y="2086048"/>
                <a:chExt cx="3970021" cy="648510"/>
              </a:xfrm>
            </p:grpSpPr>
            <p:sp>
              <p:nvSpPr>
                <p:cNvPr id="186" name="Rectangle 185"/>
                <p:cNvSpPr/>
                <p:nvPr/>
              </p:nvSpPr>
              <p:spPr>
                <a:xfrm>
                  <a:off x="2105679" y="2086048"/>
                  <a:ext cx="2002471"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rgbClr val="505050"/>
                      </a:solidFill>
                    </a:rPr>
                    <a:t>commented for </a:t>
                  </a:r>
                  <a:r>
                    <a:rPr lang="en-US" sz="800">
                      <a:solidFill>
                        <a:srgbClr val="505050"/>
                      </a:solidFill>
                    </a:rPr>
                    <a:t>review on </a:t>
                  </a:r>
                  <a:r>
                    <a:rPr lang="en-US" sz="800" b="1">
                      <a:solidFill>
                        <a:schemeClr val="accent1">
                          <a:lumMod val="75000"/>
                        </a:schemeClr>
                      </a:solidFill>
                    </a:rPr>
                    <a:t>Document B</a:t>
                  </a:r>
                  <a:endParaRPr lang="en-US" sz="800" b="1" dirty="0">
                    <a:solidFill>
                      <a:schemeClr val="accent1">
                        <a:lumMod val="75000"/>
                      </a:schemeClr>
                    </a:solidFill>
                  </a:endParaRPr>
                </a:p>
              </p:txBody>
            </p:sp>
            <p:pic>
              <p:nvPicPr>
                <p:cNvPr id="187" name="Picture 186" descr="comment.png"/>
                <p:cNvPicPr>
                  <a:picLocks noChangeAspect="1"/>
                </p:cNvPicPr>
                <p:nvPr/>
              </p:nvPicPr>
              <p:blipFill>
                <a:blip r:embed="rId11"/>
                <a:stretch>
                  <a:fillRect/>
                </a:stretch>
              </p:blipFill>
              <p:spPr>
                <a:xfrm>
                  <a:off x="2022104" y="2175453"/>
                  <a:ext cx="137160" cy="137160"/>
                </a:xfrm>
                <a:prstGeom prst="rect">
                  <a:avLst/>
                </a:prstGeom>
              </p:spPr>
            </p:pic>
            <p:sp>
              <p:nvSpPr>
                <p:cNvPr id="188" name="TextBox 187"/>
                <p:cNvSpPr txBox="1"/>
                <p:nvPr/>
              </p:nvSpPr>
              <p:spPr>
                <a:xfrm>
                  <a:off x="2105925" y="2272893"/>
                  <a:ext cx="3886200" cy="461665"/>
                </a:xfrm>
                <a:prstGeom prst="rect">
                  <a:avLst/>
                </a:prstGeom>
                <a:noFill/>
              </p:spPr>
              <p:txBody>
                <a:bodyPr wrap="square" rtlCol="0">
                  <a:spAutoFit/>
                </a:bodyPr>
                <a:lstStyle/>
                <a:p>
                  <a:r>
                    <a:rPr lang="en-US" sz="800" i="1">
                      <a:solidFill>
                        <a:schemeClr val="tx1">
                          <a:lumMod val="50000"/>
                          <a:lumOff val="50000"/>
                        </a:schemeClr>
                      </a:solidFill>
                    </a:rPr>
                    <a:t>Okay, I finally got a chance to look this over and I think we’re off to a good start! I’d still like to see us go into a little more detail about the branding guidelines to help keep everyone on track and on the same page, but otherwise it’s minor changes here and</a:t>
                  </a:r>
                  <a:r>
                    <a:rPr lang="en-US" sz="800" b="1" i="1">
                      <a:solidFill>
                        <a:schemeClr val="tx1">
                          <a:lumMod val="50000"/>
                          <a:lumOff val="50000"/>
                        </a:schemeClr>
                      </a:solidFill>
                    </a:rPr>
                    <a:t> </a:t>
                  </a:r>
                  <a:r>
                    <a:rPr lang="en-US" sz="700" b="1" i="1" u="sng">
                      <a:solidFill>
                        <a:schemeClr val="tx2">
                          <a:lumMod val="75000"/>
                        </a:schemeClr>
                      </a:solidFill>
                    </a:rPr>
                    <a:t>. . . </a:t>
                  </a:r>
                  <a:endParaRPr lang="en-US" sz="500" b="1" i="1"/>
                </a:p>
              </p:txBody>
            </p:sp>
          </p:grpSp>
          <p:grpSp>
            <p:nvGrpSpPr>
              <p:cNvPr id="25" name="Group 174"/>
              <p:cNvGrpSpPr/>
              <p:nvPr/>
            </p:nvGrpSpPr>
            <p:grpSpPr>
              <a:xfrm>
                <a:off x="2017532" y="3219738"/>
                <a:ext cx="4078468" cy="661325"/>
                <a:chOff x="2017532" y="2937942"/>
                <a:chExt cx="4078468" cy="661325"/>
              </a:xfrm>
            </p:grpSpPr>
            <p:sp>
              <p:nvSpPr>
                <p:cNvPr id="183" name="Rectangle 182"/>
                <p:cNvSpPr/>
                <p:nvPr/>
              </p:nvSpPr>
              <p:spPr>
                <a:xfrm>
                  <a:off x="2105679" y="2937942"/>
                  <a:ext cx="2109873"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a:solidFill>
                        <a:srgbClr val="505050"/>
                      </a:solidFill>
                    </a:rPr>
                    <a:t>commented on </a:t>
                  </a:r>
                  <a:r>
                    <a:rPr lang="en-US" sz="800" b="1">
                      <a:solidFill>
                        <a:schemeClr val="accent1">
                          <a:lumMod val="75000"/>
                        </a:schemeClr>
                      </a:solidFill>
                    </a:rPr>
                    <a:t>Planning Specification.xls</a:t>
                  </a:r>
                  <a:endParaRPr lang="en-US" sz="800" b="1" dirty="0">
                    <a:solidFill>
                      <a:schemeClr val="accent1">
                        <a:lumMod val="75000"/>
                      </a:schemeClr>
                    </a:solidFill>
                  </a:endParaRPr>
                </a:p>
              </p:txBody>
            </p:sp>
            <p:pic>
              <p:nvPicPr>
                <p:cNvPr id="184" name="Picture 183" descr="comment.png"/>
                <p:cNvPicPr>
                  <a:picLocks noChangeAspect="1"/>
                </p:cNvPicPr>
                <p:nvPr/>
              </p:nvPicPr>
              <p:blipFill>
                <a:blip r:embed="rId11"/>
                <a:stretch>
                  <a:fillRect/>
                </a:stretch>
              </p:blipFill>
              <p:spPr>
                <a:xfrm>
                  <a:off x="2017532" y="3018834"/>
                  <a:ext cx="137160" cy="137160"/>
                </a:xfrm>
                <a:prstGeom prst="rect">
                  <a:avLst/>
                </a:prstGeom>
              </p:spPr>
            </p:pic>
            <p:sp>
              <p:nvSpPr>
                <p:cNvPr id="185" name="TextBox 184"/>
                <p:cNvSpPr txBox="1"/>
                <p:nvPr/>
              </p:nvSpPr>
              <p:spPr>
                <a:xfrm>
                  <a:off x="2111676" y="3122213"/>
                  <a:ext cx="3984324" cy="477054"/>
                </a:xfrm>
                <a:prstGeom prst="rect">
                  <a:avLst/>
                </a:prstGeom>
                <a:noFill/>
              </p:spPr>
              <p:txBody>
                <a:bodyPr wrap="square" rtlCol="0">
                  <a:spAutoFit/>
                </a:bodyPr>
                <a:lstStyle/>
                <a:p>
                  <a:r>
                    <a:rPr lang="en-US" sz="800" i="1">
                      <a:solidFill>
                        <a:schemeClr val="tx1">
                          <a:lumMod val="50000"/>
                          <a:lumOff val="50000"/>
                        </a:schemeClr>
                      </a:solidFill>
                    </a:rPr>
                    <a:t>Hate to be the bearer of bad news, but I think we are missing an entire section in the Planning Spec. I think it’s the one about the timeline and milestones, but maybe we decided to cut that for some reason? I’ve been offline for a few days, and could have</a:t>
                  </a:r>
                  <a:r>
                    <a:rPr lang="en-US" sz="900" b="1" i="1">
                      <a:solidFill>
                        <a:schemeClr val="tx1">
                          <a:lumMod val="50000"/>
                          <a:lumOff val="50000"/>
                        </a:schemeClr>
                      </a:solidFill>
                    </a:rPr>
                    <a:t> </a:t>
                  </a:r>
                  <a:r>
                    <a:rPr lang="en-US" sz="900" b="1" i="1" u="sng">
                      <a:solidFill>
                        <a:schemeClr val="tx2">
                          <a:lumMod val="75000"/>
                        </a:schemeClr>
                      </a:solidFill>
                    </a:rPr>
                    <a:t>&gt;&gt;</a:t>
                  </a:r>
                  <a:endParaRPr lang="en-US" sz="800" i="1"/>
                </a:p>
              </p:txBody>
            </p:sp>
          </p:grpSp>
          <p:grpSp>
            <p:nvGrpSpPr>
              <p:cNvPr id="26" name="Group 196"/>
              <p:cNvGrpSpPr/>
              <p:nvPr/>
            </p:nvGrpSpPr>
            <p:grpSpPr>
              <a:xfrm>
                <a:off x="1905000" y="2908539"/>
                <a:ext cx="5196840" cy="293449"/>
                <a:chOff x="1905000" y="2908539"/>
                <a:chExt cx="5196840" cy="293449"/>
              </a:xfrm>
            </p:grpSpPr>
            <p:grpSp>
              <p:nvGrpSpPr>
                <p:cNvPr id="27" name="Group 329"/>
                <p:cNvGrpSpPr/>
                <p:nvPr/>
              </p:nvGrpSpPr>
              <p:grpSpPr>
                <a:xfrm>
                  <a:off x="1905000" y="2908539"/>
                  <a:ext cx="5196840" cy="293449"/>
                  <a:chOff x="2159508" y="3460068"/>
                  <a:chExt cx="5196840" cy="293449"/>
                </a:xfrm>
              </p:grpSpPr>
              <p:cxnSp>
                <p:nvCxnSpPr>
                  <p:cNvPr id="181" name="Straight Connector 180"/>
                  <p:cNvCxnSpPr/>
                  <p:nvPr/>
                </p:nvCxnSpPr>
                <p:spPr>
                  <a:xfrm>
                    <a:off x="2159508" y="375192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82" name="Rectangle 181"/>
                  <p:cNvSpPr/>
                  <p:nvPr/>
                </p:nvSpPr>
                <p:spPr>
                  <a:xfrm>
                    <a:off x="2362167" y="3460068"/>
                    <a:ext cx="2735044" cy="276999"/>
                  </a:xfrm>
                  <a:prstGeom prst="rect">
                    <a:avLst/>
                  </a:prstGeom>
                </p:spPr>
                <p:txBody>
                  <a:bodyPr wrap="none">
                    <a:spAutoFit/>
                  </a:bodyPr>
                  <a:lstStyle/>
                  <a:p>
                    <a:pPr>
                      <a:lnSpc>
                        <a:spcPct val="150000"/>
                      </a:lnSpc>
                    </a:pPr>
                    <a:r>
                      <a:rPr lang="en-US" sz="800" b="1">
                        <a:solidFill>
                          <a:schemeClr val="accent1">
                            <a:lumMod val="75000"/>
                          </a:schemeClr>
                        </a:solidFill>
                      </a:rPr>
                      <a:t>Deanna</a:t>
                    </a:r>
                    <a:r>
                      <a:rPr lang="en-US" sz="800">
                        <a:solidFill>
                          <a:srgbClr val="505050"/>
                        </a:solidFill>
                      </a:rPr>
                      <a:t>,</a:t>
                    </a:r>
                    <a:r>
                      <a:rPr lang="en-US" sz="800" b="1">
                        <a:solidFill>
                          <a:schemeClr val="accent1">
                            <a:lumMod val="75000"/>
                          </a:schemeClr>
                        </a:solidFill>
                      </a:rPr>
                      <a:t> John </a:t>
                    </a:r>
                    <a:r>
                      <a:rPr lang="en-US" sz="800">
                        <a:solidFill>
                          <a:srgbClr val="505050"/>
                        </a:solidFill>
                      </a:rPr>
                      <a:t>and </a:t>
                    </a:r>
                    <a:r>
                      <a:rPr lang="en-US" sz="800" b="1">
                        <a:solidFill>
                          <a:schemeClr val="accent1">
                            <a:lumMod val="75000"/>
                          </a:schemeClr>
                        </a:solidFill>
                      </a:rPr>
                      <a:t>Kim </a:t>
                    </a:r>
                    <a:r>
                      <a:rPr lang="en-US" sz="800">
                        <a:solidFill>
                          <a:srgbClr val="505050"/>
                        </a:solidFill>
                      </a:rPr>
                      <a:t>shared </a:t>
                    </a:r>
                    <a:r>
                      <a:rPr lang="en-US" sz="800" b="1">
                        <a:solidFill>
                          <a:schemeClr val="accent1">
                            <a:lumMod val="75000"/>
                          </a:schemeClr>
                        </a:solidFill>
                      </a:rPr>
                      <a:t>3 files </a:t>
                    </a:r>
                    <a:r>
                      <a:rPr lang="en-US" sz="800">
                        <a:solidFill>
                          <a:srgbClr val="505050"/>
                        </a:solidFill>
                      </a:rPr>
                      <a:t>to</a:t>
                    </a:r>
                    <a:r>
                      <a:rPr lang="en-US" sz="800" b="1">
                        <a:solidFill>
                          <a:srgbClr val="505050"/>
                        </a:solidFill>
                      </a:rPr>
                      <a:t> </a:t>
                    </a:r>
                    <a:r>
                      <a:rPr lang="en-US" sz="800" b="1">
                        <a:solidFill>
                          <a:schemeClr val="accent1">
                            <a:lumMod val="75000"/>
                          </a:schemeClr>
                        </a:solidFill>
                      </a:rPr>
                      <a:t>Snohomish Hardware</a:t>
                    </a:r>
                    <a:endParaRPr lang="en-US" sz="800" b="1" dirty="0">
                      <a:solidFill>
                        <a:schemeClr val="accent1">
                          <a:lumMod val="75000"/>
                        </a:schemeClr>
                      </a:solidFill>
                    </a:endParaRPr>
                  </a:p>
                </p:txBody>
              </p:sp>
            </p:grpSp>
            <p:pic>
              <p:nvPicPr>
                <p:cNvPr id="180" name="Picture 179" descr="sharing3.png"/>
                <p:cNvPicPr>
                  <a:picLocks noChangeAspect="1"/>
                </p:cNvPicPr>
                <p:nvPr/>
              </p:nvPicPr>
              <p:blipFill>
                <a:blip r:embed="rId12"/>
                <a:stretch>
                  <a:fillRect/>
                </a:stretch>
              </p:blipFill>
              <p:spPr>
                <a:xfrm>
                  <a:off x="1989956" y="2971800"/>
                  <a:ext cx="171450" cy="137160"/>
                </a:xfrm>
                <a:prstGeom prst="rect">
                  <a:avLst/>
                </a:prstGeom>
              </p:spPr>
            </p:pic>
          </p:grpSp>
        </p:grpSp>
        <p:cxnSp>
          <p:nvCxnSpPr>
            <p:cNvPr id="174" name="Straight Connector 173"/>
            <p:cNvCxnSpPr/>
            <p:nvPr/>
          </p:nvCxnSpPr>
          <p:spPr>
            <a:xfrm>
              <a:off x="1905000" y="3884612"/>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28" name="Group 192"/>
          <p:cNvGrpSpPr/>
          <p:nvPr/>
        </p:nvGrpSpPr>
        <p:grpSpPr>
          <a:xfrm>
            <a:off x="141111" y="1795347"/>
            <a:ext cx="1333538" cy="1024467"/>
            <a:chOff x="141111" y="2023533"/>
            <a:chExt cx="1333538" cy="1024467"/>
          </a:xfrm>
        </p:grpSpPr>
        <p:grpSp>
          <p:nvGrpSpPr>
            <p:cNvPr id="29" name="Group 199"/>
            <p:cNvGrpSpPr/>
            <p:nvPr/>
          </p:nvGrpSpPr>
          <p:grpSpPr>
            <a:xfrm>
              <a:off x="141111" y="2224397"/>
              <a:ext cx="1174788" cy="221011"/>
              <a:chOff x="273012" y="1981200"/>
              <a:chExt cx="1174788" cy="221011"/>
            </a:xfrm>
          </p:grpSpPr>
          <p:sp>
            <p:nvSpPr>
              <p:cNvPr id="199" name="Rectangle 198"/>
              <p:cNvSpPr/>
              <p:nvPr/>
            </p:nvSpPr>
            <p:spPr>
              <a:xfrm>
                <a:off x="273012" y="1986767"/>
                <a:ext cx="726481" cy="215444"/>
              </a:xfrm>
              <a:prstGeom prst="rect">
                <a:avLst/>
              </a:prstGeom>
            </p:spPr>
            <p:txBody>
              <a:bodyPr wrap="square">
                <a:spAutoFit/>
              </a:bodyPr>
              <a:lstStyle/>
              <a:p>
                <a:endParaRPr lang="en-US" sz="800" b="0" dirty="0">
                  <a:latin typeface="Segoe UI" pitchFamily="34" charset="0"/>
                </a:endParaRPr>
              </a:p>
            </p:txBody>
          </p:sp>
          <p:sp>
            <p:nvSpPr>
              <p:cNvPr id="200" name="Rectangle 199"/>
              <p:cNvSpPr/>
              <p:nvPr/>
            </p:nvSpPr>
            <p:spPr>
              <a:xfrm>
                <a:off x="273012" y="1981200"/>
                <a:ext cx="1174788" cy="215444"/>
              </a:xfrm>
              <a:prstGeom prst="rect">
                <a:avLst/>
              </a:prstGeom>
            </p:spPr>
            <p:txBody>
              <a:bodyPr wrap="square">
                <a:spAutoFit/>
              </a:bodyPr>
              <a:lstStyle/>
              <a:p>
                <a:r>
                  <a:rPr lang="en-US" sz="800" b="0">
                    <a:latin typeface="Segoe UI" pitchFamily="34" charset="0"/>
                  </a:rPr>
                  <a:t>By </a:t>
                </a:r>
                <a:r>
                  <a:rPr lang="en-US" sz="800">
                    <a:latin typeface="Segoe UI" pitchFamily="34" charset="0"/>
                  </a:rPr>
                  <a:t>Deanna</a:t>
                </a:r>
                <a:endParaRPr lang="en-US" sz="800" b="0" dirty="0">
                  <a:latin typeface="Segoe UI" pitchFamily="34" charset="0"/>
                </a:endParaRPr>
              </a:p>
            </p:txBody>
          </p:sp>
        </p:grpSp>
        <p:sp>
          <p:nvSpPr>
            <p:cNvPr id="195" name="Rectangle 194"/>
            <p:cNvSpPr/>
            <p:nvPr/>
          </p:nvSpPr>
          <p:spPr>
            <a:xfrm>
              <a:off x="141111" y="2832556"/>
              <a:ext cx="1327188" cy="215444"/>
            </a:xfrm>
            <a:prstGeom prst="rect">
              <a:avLst/>
            </a:prstGeom>
          </p:spPr>
          <p:txBody>
            <a:bodyPr wrap="square">
              <a:spAutoFit/>
            </a:bodyPr>
            <a:lstStyle/>
            <a:p>
              <a:r>
                <a:rPr lang="en-US" sz="800">
                  <a:latin typeface="Segoe UI" pitchFamily="34" charset="0"/>
                </a:rPr>
                <a:t>Involving Uploading</a:t>
              </a:r>
              <a:endParaRPr lang="en-US" sz="800" b="0" dirty="0">
                <a:latin typeface="Segoe UI" pitchFamily="34" charset="0"/>
              </a:endParaRPr>
            </a:p>
          </p:txBody>
        </p:sp>
        <p:sp>
          <p:nvSpPr>
            <p:cNvPr id="196" name="Rectangle 195"/>
            <p:cNvSpPr/>
            <p:nvPr/>
          </p:nvSpPr>
          <p:spPr>
            <a:xfrm>
              <a:off x="141111" y="2631692"/>
              <a:ext cx="1174788" cy="215444"/>
            </a:xfrm>
            <a:prstGeom prst="rect">
              <a:avLst/>
            </a:prstGeom>
          </p:spPr>
          <p:txBody>
            <a:bodyPr wrap="square">
              <a:spAutoFit/>
            </a:bodyPr>
            <a:lstStyle/>
            <a:p>
              <a:r>
                <a:rPr lang="en-US" sz="800">
                  <a:latin typeface="Segoe UI" pitchFamily="34" charset="0"/>
                </a:rPr>
                <a:t>Around 01/08/09</a:t>
              </a:r>
              <a:endParaRPr lang="en-US" sz="800" b="0" dirty="0">
                <a:latin typeface="Segoe UI" pitchFamily="34" charset="0"/>
              </a:endParaRPr>
            </a:p>
          </p:txBody>
        </p:sp>
        <p:sp>
          <p:nvSpPr>
            <p:cNvPr id="197" name="Rectangle 196"/>
            <p:cNvSpPr/>
            <p:nvPr/>
          </p:nvSpPr>
          <p:spPr>
            <a:xfrm>
              <a:off x="141111" y="2430828"/>
              <a:ext cx="1333538" cy="215444"/>
            </a:xfrm>
            <a:prstGeom prst="rect">
              <a:avLst/>
            </a:prstGeom>
          </p:spPr>
          <p:txBody>
            <a:bodyPr wrap="square">
              <a:spAutoFit/>
            </a:bodyPr>
            <a:lstStyle/>
            <a:p>
              <a:r>
                <a:rPr lang="en-US" sz="800">
                  <a:latin typeface="Segoe UI" pitchFamily="34" charset="0"/>
                </a:rPr>
                <a:t>In Snohomish Hardware</a:t>
              </a:r>
              <a:endParaRPr lang="en-US" sz="800" b="0" dirty="0">
                <a:latin typeface="Segoe UI" pitchFamily="34" charset="0"/>
              </a:endParaRPr>
            </a:p>
          </p:txBody>
        </p:sp>
        <p:sp>
          <p:nvSpPr>
            <p:cNvPr id="198" name="Rectangle 197"/>
            <p:cNvSpPr/>
            <p:nvPr/>
          </p:nvSpPr>
          <p:spPr>
            <a:xfrm>
              <a:off x="141111" y="2023533"/>
              <a:ext cx="1174788" cy="215444"/>
            </a:xfrm>
            <a:prstGeom prst="rect">
              <a:avLst/>
            </a:prstGeom>
          </p:spPr>
          <p:txBody>
            <a:bodyPr wrap="square">
              <a:spAutoFit/>
            </a:bodyPr>
            <a:lstStyle/>
            <a:p>
              <a:r>
                <a:rPr lang="en-US" sz="800" b="0">
                  <a:latin typeface="Segoe UI" pitchFamily="34" charset="0"/>
                </a:rPr>
                <a:t>All</a:t>
              </a:r>
              <a:endParaRPr lang="en-US" sz="800" b="0" dirty="0">
                <a:latin typeface="Segoe UI" pitchFamily="34" charset="0"/>
              </a:endParaRPr>
            </a:p>
          </p:txBody>
        </p:sp>
      </p:gr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TextBox 152"/>
          <p:cNvSpPr txBox="1"/>
          <p:nvPr/>
        </p:nvSpPr>
        <p:spPr>
          <a:xfrm>
            <a:off x="617432" y="1981200"/>
            <a:ext cx="7612168" cy="1200329"/>
          </a:xfrm>
          <a:prstGeom prst="rect">
            <a:avLst/>
          </a:prstGeom>
          <a:noFill/>
        </p:spPr>
        <p:txBody>
          <a:bodyPr wrap="square" rtlCol="0">
            <a:spAutoFit/>
          </a:bodyPr>
          <a:lstStyle/>
          <a:p>
            <a:r>
              <a:rPr lang="en-US" sz="2800" dirty="0">
                <a:solidFill>
                  <a:srgbClr val="00B0F0"/>
                </a:solidFill>
                <a:latin typeface="Segoe Light" charset="0"/>
                <a:cs typeface="Segoe UI" pitchFamily="34" charset="0"/>
              </a:rPr>
              <a:t>Exploration of </a:t>
            </a:r>
          </a:p>
          <a:p>
            <a:r>
              <a:rPr lang="en-US" sz="4400" dirty="0">
                <a:latin typeface="Segoe Light" charset="0"/>
                <a:cs typeface="Segoe UI" pitchFamily="34" charset="0"/>
              </a:rPr>
              <a:t>Live Notifications &amp; Alerts</a:t>
            </a:r>
          </a:p>
        </p:txBody>
      </p:sp>
      <p:sp>
        <p:nvSpPr>
          <p:cNvPr id="3" name="TextBox 2"/>
          <p:cNvSpPr txBox="1"/>
          <p:nvPr/>
        </p:nvSpPr>
        <p:spPr>
          <a:xfrm>
            <a:off x="762000" y="3771900"/>
            <a:ext cx="7612168" cy="1938992"/>
          </a:xfrm>
          <a:prstGeom prst="rect">
            <a:avLst/>
          </a:prstGeom>
          <a:noFill/>
        </p:spPr>
        <p:txBody>
          <a:bodyPr wrap="square" rtlCol="0">
            <a:spAutoFit/>
          </a:bodyPr>
          <a:lstStyle/>
          <a:p>
            <a:pPr>
              <a:buFont typeface="Arial" pitchFamily="34" charset="0"/>
              <a:buChar char="•"/>
            </a:pPr>
            <a:r>
              <a:rPr lang="en-US" sz="2000" dirty="0"/>
              <a:t>  Someone is Deanna invited…	</a:t>
            </a:r>
          </a:p>
          <a:p>
            <a:pPr lvl="1">
              <a:buFont typeface="Arial" pitchFamily="34" charset="0"/>
              <a:buChar char="•"/>
            </a:pPr>
            <a:r>
              <a:rPr lang="en-US" sz="2400" dirty="0"/>
              <a:t>  is currently viewing the Workspace</a:t>
            </a:r>
          </a:p>
          <a:p>
            <a:pPr lvl="1">
              <a:buFont typeface="Arial" pitchFamily="34" charset="0"/>
              <a:buChar char="•"/>
            </a:pPr>
            <a:r>
              <a:rPr lang="en-US" sz="2400" dirty="0"/>
              <a:t>  is commenting their satisfaction with the Workspace</a:t>
            </a:r>
          </a:p>
          <a:p>
            <a:pPr lvl="1">
              <a:buFont typeface="Arial" pitchFamily="34" charset="0"/>
              <a:buChar char="•"/>
            </a:pPr>
            <a:r>
              <a:rPr lang="en-US" sz="2400" dirty="0"/>
              <a:t>  is uploading a document</a:t>
            </a:r>
          </a:p>
          <a:p>
            <a:pPr lvl="1"/>
            <a:r>
              <a:rPr lang="en-US" sz="2800" dirty="0"/>
              <a:t>  </a:t>
            </a:r>
          </a:p>
        </p:txBody>
      </p:sp>
      <p:pic>
        <p:nvPicPr>
          <p:cNvPr id="4" name="Picture 3" descr="Search.png"/>
          <p:cNvPicPr>
            <a:picLocks noChangeAspect="1"/>
          </p:cNvPicPr>
          <p:nvPr/>
        </p:nvPicPr>
        <p:blipFill>
          <a:blip r:embed="rId3"/>
          <a:stretch>
            <a:fillRect/>
          </a:stretch>
        </p:blipFill>
        <p:spPr>
          <a:xfrm>
            <a:off x="7315200" y="1752600"/>
            <a:ext cx="1295400" cy="1295400"/>
          </a:xfrm>
          <a:prstGeom prst="rect">
            <a:avLst/>
          </a:prstGeom>
        </p:spPr>
      </p:pic>
      <p:sp>
        <p:nvSpPr>
          <p:cNvPr id="5" name="Title 4"/>
          <p:cNvSpPr>
            <a:spLocks noGrp="1"/>
          </p:cNvSpPr>
          <p:nvPr>
            <p:ph type="title"/>
          </p:nvPr>
        </p:nvSpPr>
        <p:spPr/>
        <p:txBody>
          <a:bodyPr/>
          <a:lstStyle/>
          <a:p>
            <a:r>
              <a:rPr lang="en-US" dirty="0"/>
              <a:t>Exploration of Live Notifications &amp; Alerts</a:t>
            </a:r>
          </a:p>
        </p:txBody>
      </p:sp>
    </p:spTree>
  </p:cSld>
  <p:clrMapOvr>
    <a:masterClrMapping/>
  </p:clrMapOvr>
  <p:transition advClick="0"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3.33333E-6 1.11111E-6 L -0.16667 0.22222 " pathEditMode="relative" ptsTypes="AA">
                                      <p:cBhvr>
                                        <p:cTn id="6" dur="2000" fill="hold"/>
                                        <p:tgtEl>
                                          <p:spTgt spid="4"/>
                                        </p:tgtEl>
                                        <p:attrNameLst>
                                          <p:attrName>ppt_x</p:attrName>
                                          <p:attrName>ppt_y</p:attrName>
                                        </p:attrNameLst>
                                      </p:cBhvr>
                                    </p:animMotion>
                                  </p:childTnLst>
                                </p:cTn>
                              </p:par>
                              <p:par>
                                <p:cTn id="7" presetID="6" presetClass="emph" presetSubtype="0" accel="50000" decel="50000" fill="hold" nodeType="withEffect">
                                  <p:stCondLst>
                                    <p:cond delay="0"/>
                                  </p:stCondLst>
                                  <p:childTnLst>
                                    <p:animScale>
                                      <p:cBhvr>
                                        <p:cTn id="8" dur="1000" fill="hold"/>
                                        <p:tgtEl>
                                          <p:spTgt spid="4"/>
                                        </p:tgtEl>
                                      </p:cBhvr>
                                      <p:by x="400000" y="4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266700" y="1009650"/>
            <a:ext cx="3848100" cy="2185214"/>
          </a:xfrm>
          <a:prstGeom prst="rect">
            <a:avLst/>
          </a:prstGeom>
          <a:noFill/>
        </p:spPr>
        <p:txBody>
          <a:bodyPr wrap="square" rtlCol="0">
            <a:spAutoFit/>
          </a:bodyPr>
          <a:lstStyle/>
          <a:p>
            <a:r>
              <a:rPr lang="en-US" sz="3200" dirty="0">
                <a:solidFill>
                  <a:srgbClr val="00B0F0"/>
                </a:solidFill>
                <a:latin typeface="Segoe Light" charset="0"/>
              </a:rPr>
              <a:t>Notification #1: </a:t>
            </a:r>
            <a:br>
              <a:rPr lang="en-US" sz="2000" b="1" dirty="0">
                <a:latin typeface="Segoe Light" charset="0"/>
              </a:rPr>
            </a:br>
            <a:r>
              <a:rPr lang="en-US" sz="2400" dirty="0">
                <a:latin typeface="Segoe Light" charset="0"/>
              </a:rPr>
              <a:t>Someone Deanne invited… </a:t>
            </a:r>
            <a:r>
              <a:rPr lang="en-US" sz="4000" dirty="0">
                <a:latin typeface="Segoe Light" charset="0"/>
              </a:rPr>
              <a:t>is viewing her Workspace</a:t>
            </a:r>
            <a:endParaRPr lang="en-US" sz="3200" b="1" dirty="0">
              <a:latin typeface="Segoe Light" charset="0"/>
            </a:endParaRPr>
          </a:p>
        </p:txBody>
      </p:sp>
      <p:pic>
        <p:nvPicPr>
          <p:cNvPr id="3074" name="Picture 2"/>
          <p:cNvPicPr>
            <a:picLocks noChangeAspect="1" noChangeArrowheads="1"/>
          </p:cNvPicPr>
          <p:nvPr/>
        </p:nvPicPr>
        <p:blipFill>
          <a:blip r:embed="rId3"/>
          <a:srcRect l="48303" t="40005" r="34230" b="50882"/>
          <a:stretch>
            <a:fillRect/>
          </a:stretch>
        </p:blipFill>
        <p:spPr bwMode="auto">
          <a:xfrm>
            <a:off x="4648200" y="3124200"/>
            <a:ext cx="4343400" cy="1416138"/>
          </a:xfrm>
          <a:prstGeom prst="rect">
            <a:avLst/>
          </a:prstGeom>
          <a:ln>
            <a:noFill/>
          </a:ln>
          <a:effectLst>
            <a:softEdge rad="112500"/>
          </a:effectLst>
        </p:spPr>
      </p:pic>
      <p:pic>
        <p:nvPicPr>
          <p:cNvPr id="6" name="Picture 5" descr="Search.png"/>
          <p:cNvPicPr>
            <a:picLocks noChangeAspect="1"/>
          </p:cNvPicPr>
          <p:nvPr/>
        </p:nvPicPr>
        <p:blipFill>
          <a:blip r:embed="rId4"/>
          <a:stretch>
            <a:fillRect/>
          </a:stretch>
        </p:blipFill>
        <p:spPr>
          <a:xfrm>
            <a:off x="3124200" y="1752600"/>
            <a:ext cx="4724400" cy="4724400"/>
          </a:xfrm>
          <a:prstGeom prst="rect">
            <a:avLst/>
          </a:prstGeom>
        </p:spPr>
      </p:pic>
      <p:sp>
        <p:nvSpPr>
          <p:cNvPr id="8" name="Title 7"/>
          <p:cNvSpPr>
            <a:spLocks noGrp="1"/>
          </p:cNvSpPr>
          <p:nvPr>
            <p:ph type="title"/>
          </p:nvPr>
        </p:nvSpPr>
        <p:spPr/>
        <p:txBody>
          <a:bodyPr/>
          <a:lstStyle/>
          <a:p>
            <a:r>
              <a:rPr lang="en-US" dirty="0"/>
              <a:t>Exploration of Live Notifications &amp; Alerts-Viewing</a:t>
            </a:r>
          </a:p>
        </p:txBody>
      </p:sp>
    </p:spTree>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Exploration of Live Notifications &amp; Alerts-Viewing</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6"/>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 name="Group 193"/>
          <p:cNvGrpSpPr/>
          <p:nvPr/>
        </p:nvGrpSpPr>
        <p:grpSpPr>
          <a:xfrm>
            <a:off x="5105400" y="2809875"/>
            <a:ext cx="1524000" cy="215444"/>
            <a:chOff x="3716708" y="2809696"/>
            <a:chExt cx="1524000" cy="215444"/>
          </a:xfrm>
        </p:grpSpPr>
        <p:sp>
          <p:nvSpPr>
            <p:cNvPr id="160" name="Rectangle 159"/>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61" name="Oval 16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6" name="Group 161"/>
          <p:cNvGrpSpPr/>
          <p:nvPr/>
        </p:nvGrpSpPr>
        <p:grpSpPr>
          <a:xfrm>
            <a:off x="2502826" y="2809696"/>
            <a:ext cx="3059774" cy="215444"/>
            <a:chOff x="3457874" y="2809696"/>
            <a:chExt cx="3059774" cy="215444"/>
          </a:xfrm>
        </p:grpSpPr>
        <p:grpSp>
          <p:nvGrpSpPr>
            <p:cNvPr id="7" name="Group 164"/>
            <p:cNvGrpSpPr/>
            <p:nvPr/>
          </p:nvGrpSpPr>
          <p:grpSpPr>
            <a:xfrm>
              <a:off x="3457874" y="2809696"/>
              <a:ext cx="1246902" cy="215444"/>
              <a:chOff x="2464038" y="2809696"/>
              <a:chExt cx="1246902" cy="215444"/>
            </a:xfrm>
          </p:grpSpPr>
          <p:sp>
            <p:nvSpPr>
              <p:cNvPr id="170" name="Rectangle 169"/>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71" name="Oval 170"/>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8" name="Group 168"/>
            <p:cNvGrpSpPr/>
            <p:nvPr/>
          </p:nvGrpSpPr>
          <p:grpSpPr>
            <a:xfrm>
              <a:off x="4298376" y="2809696"/>
              <a:ext cx="1269762" cy="215444"/>
              <a:chOff x="3716708" y="2809696"/>
              <a:chExt cx="1269762" cy="215444"/>
            </a:xfrm>
          </p:grpSpPr>
          <p:sp>
            <p:nvSpPr>
              <p:cNvPr id="168" name="Rectangle 167"/>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69" name="Oval 16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9" name="Group 171"/>
            <p:cNvGrpSpPr/>
            <p:nvPr/>
          </p:nvGrpSpPr>
          <p:grpSpPr>
            <a:xfrm>
              <a:off x="5036378" y="2809696"/>
              <a:ext cx="1481270" cy="215444"/>
              <a:chOff x="3716708" y="2809696"/>
              <a:chExt cx="1481270" cy="215444"/>
            </a:xfrm>
          </p:grpSpPr>
          <p:sp>
            <p:nvSpPr>
              <p:cNvPr id="166" name="Rectangle 165"/>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67" name="Oval 166"/>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pic>
        <p:nvPicPr>
          <p:cNvPr id="37" name="Picture 36" descr="Optimized-Mia-Footsteps.gif"/>
          <p:cNvPicPr>
            <a:picLocks noChangeAspect="1"/>
          </p:cNvPicPr>
          <p:nvPr/>
        </p:nvPicPr>
        <p:blipFill>
          <a:blip r:embed="rId7"/>
          <a:stretch>
            <a:fillRect/>
          </a:stretch>
        </p:blipFill>
        <p:spPr>
          <a:xfrm>
            <a:off x="4048125" y="2148840"/>
            <a:ext cx="2809875" cy="666750"/>
          </a:xfrm>
          <a:prstGeom prst="rect">
            <a:avLst/>
          </a:prstGeom>
        </p:spPr>
      </p:pic>
    </p:spTree>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TextBox 152"/>
          <p:cNvSpPr txBox="1"/>
          <p:nvPr/>
        </p:nvSpPr>
        <p:spPr>
          <a:xfrm>
            <a:off x="266700" y="1009650"/>
            <a:ext cx="3390900" cy="2431435"/>
          </a:xfrm>
          <a:prstGeom prst="rect">
            <a:avLst/>
          </a:prstGeom>
          <a:noFill/>
        </p:spPr>
        <p:txBody>
          <a:bodyPr wrap="square" rtlCol="0">
            <a:spAutoFit/>
          </a:bodyPr>
          <a:lstStyle/>
          <a:p>
            <a:r>
              <a:rPr lang="en-US" sz="3200" dirty="0">
                <a:solidFill>
                  <a:srgbClr val="00B0F0"/>
                </a:solidFill>
                <a:latin typeface="Segoe Light" charset="0"/>
              </a:rPr>
              <a:t>Notification #2: </a:t>
            </a:r>
            <a:br>
              <a:rPr lang="en-US" sz="2000" b="1" dirty="0">
                <a:latin typeface="Segoe Light" charset="0"/>
              </a:rPr>
            </a:br>
            <a:r>
              <a:rPr lang="en-US" sz="2400" dirty="0">
                <a:latin typeface="Segoe Light" charset="0"/>
              </a:rPr>
              <a:t>Someone </a:t>
            </a:r>
            <a:br>
              <a:rPr lang="en-US" sz="2400" dirty="0">
                <a:latin typeface="Segoe Light" charset="0"/>
              </a:rPr>
            </a:br>
            <a:r>
              <a:rPr lang="en-US" sz="3200" dirty="0">
                <a:latin typeface="Segoe Light" charset="0"/>
              </a:rPr>
              <a:t>marks Deanna’s Workspace as </a:t>
            </a:r>
            <a:r>
              <a:rPr lang="en-US" sz="3200" dirty="0">
                <a:latin typeface="Segoe UI" pitchFamily="34" charset="0"/>
                <a:cs typeface="Segoe UI" pitchFamily="34" charset="0"/>
              </a:rPr>
              <a:t>“Great!”</a:t>
            </a:r>
            <a:endParaRPr lang="en-US" sz="3200" b="1" dirty="0">
              <a:latin typeface="Segoe UI" pitchFamily="34" charset="0"/>
              <a:cs typeface="Segoe UI" pitchFamily="34" charset="0"/>
            </a:endParaRPr>
          </a:p>
        </p:txBody>
      </p:sp>
      <p:pic>
        <p:nvPicPr>
          <p:cNvPr id="1026" name="Picture 2"/>
          <p:cNvPicPr>
            <a:picLocks noChangeAspect="1" noChangeArrowheads="1"/>
          </p:cNvPicPr>
          <p:nvPr/>
        </p:nvPicPr>
        <p:blipFill>
          <a:blip r:embed="rId3"/>
          <a:srcRect l="46444" t="38833" r="25729" b="50333"/>
          <a:stretch>
            <a:fillRect/>
          </a:stretch>
        </p:blipFill>
        <p:spPr bwMode="auto">
          <a:xfrm>
            <a:off x="3429000" y="2971800"/>
            <a:ext cx="4191000" cy="1019735"/>
          </a:xfrm>
          <a:prstGeom prst="rect">
            <a:avLst/>
          </a:prstGeom>
          <a:ln>
            <a:noFill/>
          </a:ln>
          <a:effectLst>
            <a:softEdge rad="112500"/>
          </a:effectLst>
        </p:spPr>
      </p:pic>
      <p:pic>
        <p:nvPicPr>
          <p:cNvPr id="4" name="Picture 3" descr="Search.png"/>
          <p:cNvPicPr>
            <a:picLocks noChangeAspect="1"/>
          </p:cNvPicPr>
          <p:nvPr/>
        </p:nvPicPr>
        <p:blipFill>
          <a:blip r:embed="rId4"/>
          <a:stretch>
            <a:fillRect/>
          </a:stretch>
        </p:blipFill>
        <p:spPr>
          <a:xfrm>
            <a:off x="2438400" y="1905000"/>
            <a:ext cx="4724400" cy="4724400"/>
          </a:xfrm>
          <a:prstGeom prst="rect">
            <a:avLst/>
          </a:prstGeom>
        </p:spPr>
      </p:pic>
      <p:sp>
        <p:nvSpPr>
          <p:cNvPr id="5" name="Title 4"/>
          <p:cNvSpPr>
            <a:spLocks noGrp="1"/>
          </p:cNvSpPr>
          <p:nvPr>
            <p:ph type="title"/>
          </p:nvPr>
        </p:nvSpPr>
        <p:spPr/>
        <p:txBody>
          <a:bodyPr/>
          <a:lstStyle/>
          <a:p>
            <a:r>
              <a:rPr lang="en-US" dirty="0"/>
              <a:t>Exploration of Live Notifications &amp; Alerts-Great!</a:t>
            </a:r>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Click on Add File command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164"/>
          <p:cNvGrpSpPr/>
          <p:nvPr/>
        </p:nvGrpSpPr>
        <p:grpSpPr>
          <a:xfrm>
            <a:off x="7087230" y="3215639"/>
            <a:ext cx="49880" cy="57277"/>
            <a:chOff x="5257800" y="6957060"/>
            <a:chExt cx="381018" cy="437514"/>
          </a:xfrm>
        </p:grpSpPr>
        <p:sp>
          <p:nvSpPr>
            <p:cNvPr id="128" name="Chevron 127"/>
            <p:cNvSpPr/>
            <p:nvPr/>
          </p:nvSpPr>
          <p:spPr>
            <a:xfrm rot="5400000">
              <a:off x="5334018" y="7089774"/>
              <a:ext cx="228599" cy="381001"/>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9" name="Chevron 128"/>
            <p:cNvSpPr/>
            <p:nvPr/>
          </p:nvSpPr>
          <p:spPr>
            <a:xfrm rot="5400000">
              <a:off x="5334000" y="6880860"/>
              <a:ext cx="228600" cy="381000"/>
            </a:xfrm>
            <a:prstGeom prst="chevron">
              <a:avLst>
                <a:gd name="adj" fmla="val 65000"/>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4" name="Group 293"/>
          <p:cNvGrpSpPr/>
          <p:nvPr/>
        </p:nvGrpSpPr>
        <p:grpSpPr>
          <a:xfrm>
            <a:off x="9216391" y="2179083"/>
            <a:ext cx="2004059" cy="4356099"/>
            <a:chOff x="9216391" y="2179083"/>
            <a:chExt cx="2004059" cy="4356099"/>
          </a:xfrm>
        </p:grpSpPr>
        <p:grpSp>
          <p:nvGrpSpPr>
            <p:cNvPr id="15" name="Group 143"/>
            <p:cNvGrpSpPr/>
            <p:nvPr/>
          </p:nvGrpSpPr>
          <p:grpSpPr>
            <a:xfrm>
              <a:off x="9216391" y="2179083"/>
              <a:ext cx="2004059" cy="4356099"/>
              <a:chOff x="6987543" y="2095263"/>
              <a:chExt cx="2004059" cy="4356099"/>
            </a:xfrm>
          </p:grpSpPr>
          <p:sp>
            <p:nvSpPr>
              <p:cNvPr id="207"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208" name="Picture 207"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209" name="Rectangle 208"/>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210" name="Rectangle 209"/>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 name="Group 15"/>
              <p:cNvGrpSpPr/>
              <p:nvPr/>
            </p:nvGrpSpPr>
            <p:grpSpPr>
              <a:xfrm>
                <a:off x="7976849" y="6149100"/>
                <a:ext cx="557551" cy="171212"/>
                <a:chOff x="5638800" y="2628900"/>
                <a:chExt cx="609600" cy="180987"/>
              </a:xfrm>
            </p:grpSpPr>
            <p:sp>
              <p:nvSpPr>
                <p:cNvPr id="215" name="Rectangle 21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16" name="Rectangle 21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7" name="Group 18"/>
              <p:cNvGrpSpPr/>
              <p:nvPr/>
            </p:nvGrpSpPr>
            <p:grpSpPr>
              <a:xfrm>
                <a:off x="7321549" y="6149082"/>
                <a:ext cx="557552" cy="171231"/>
                <a:chOff x="5638800" y="3048000"/>
                <a:chExt cx="609601" cy="181008"/>
              </a:xfrm>
            </p:grpSpPr>
            <p:sp>
              <p:nvSpPr>
                <p:cNvPr id="213" name="Rectangle 212"/>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14" name="Rectangle 213"/>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8" name="Group 216"/>
            <p:cNvGrpSpPr/>
            <p:nvPr/>
          </p:nvGrpSpPr>
          <p:grpSpPr>
            <a:xfrm>
              <a:off x="9303915" y="2588648"/>
              <a:ext cx="1880475" cy="858876"/>
              <a:chOff x="9293555" y="2588648"/>
              <a:chExt cx="1543534" cy="858876"/>
            </a:xfrm>
          </p:grpSpPr>
          <p:sp>
            <p:nvSpPr>
              <p:cNvPr id="218" name="Rectangle 21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19"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220" name="Rectangle 21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21" name="Round Same Side Corner Rectangle 220"/>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22" name="Rectangle 22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23" name="Round Same Side Corner Rectangle 22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24" name="Rectangle 22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25"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226" name="Rectangle 22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7" name="Round Same Side Corner Rectangle 22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ectangle 22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29"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230" name="Rectangle 22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31" name="Rectangle 23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32" name="Rectangle 231"/>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233"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34" name="Round Same Side Corner Rectangle 233"/>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36"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237" name="Rectangle 236"/>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38" name="Round Same Side Corner Rectangle 237"/>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39" name="Rectangle 238"/>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0"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242" name="Rectangle 241"/>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3" name="Rectangle 242"/>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9" name="Group 243"/>
            <p:cNvGrpSpPr/>
            <p:nvPr/>
          </p:nvGrpSpPr>
          <p:grpSpPr>
            <a:xfrm>
              <a:off x="9269728" y="3463898"/>
              <a:ext cx="1863275" cy="464830"/>
              <a:chOff x="9271123" y="3491280"/>
              <a:chExt cx="1863275" cy="464830"/>
            </a:xfrm>
          </p:grpSpPr>
          <p:sp>
            <p:nvSpPr>
              <p:cNvPr id="245" name="Rectangle 244"/>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246" name="Rectangle 24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47" name="Rectangle 24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48" name="Rectangle 24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24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20" name="Group 334"/>
            <p:cNvGrpSpPr/>
            <p:nvPr/>
          </p:nvGrpSpPr>
          <p:grpSpPr>
            <a:xfrm>
              <a:off x="9364944" y="3954706"/>
              <a:ext cx="1504984" cy="1883047"/>
              <a:chOff x="6324598" y="3657600"/>
              <a:chExt cx="2928523" cy="2089150"/>
            </a:xfrm>
          </p:grpSpPr>
          <p:sp>
            <p:nvSpPr>
              <p:cNvPr id="251" name="Rectangle 250"/>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Rectangle 251"/>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Rectangle 252"/>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Rectangle 253"/>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Rectangle 254"/>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335"/>
            <p:cNvGrpSpPr/>
            <p:nvPr/>
          </p:nvGrpSpPr>
          <p:grpSpPr>
            <a:xfrm>
              <a:off x="9521188" y="3992168"/>
              <a:ext cx="139563" cy="2016080"/>
              <a:chOff x="342900" y="2810784"/>
              <a:chExt cx="160164" cy="2313666"/>
            </a:xfrm>
          </p:grpSpPr>
          <p:pic>
            <p:nvPicPr>
              <p:cNvPr id="257" name="Picture 256" descr="doc16.png"/>
              <p:cNvPicPr>
                <a:picLocks noChangeAspect="1"/>
              </p:cNvPicPr>
              <p:nvPr/>
            </p:nvPicPr>
            <p:blipFill>
              <a:blip r:embed="rId12"/>
              <a:stretch>
                <a:fillRect/>
              </a:stretch>
            </p:blipFill>
            <p:spPr>
              <a:xfrm>
                <a:off x="350664" y="2810784"/>
                <a:ext cx="152400" cy="152400"/>
              </a:xfrm>
              <a:prstGeom prst="rect">
                <a:avLst/>
              </a:prstGeom>
            </p:spPr>
          </p:pic>
          <p:pic>
            <p:nvPicPr>
              <p:cNvPr id="258" name="Picture 257" descr="ppt16.png"/>
              <p:cNvPicPr>
                <a:picLocks noChangeAspect="1"/>
              </p:cNvPicPr>
              <p:nvPr/>
            </p:nvPicPr>
            <p:blipFill>
              <a:blip r:embed="rId13"/>
              <a:stretch>
                <a:fillRect/>
              </a:stretch>
            </p:blipFill>
            <p:spPr>
              <a:xfrm>
                <a:off x="350664" y="3050925"/>
                <a:ext cx="152400" cy="152400"/>
              </a:xfrm>
              <a:prstGeom prst="rect">
                <a:avLst/>
              </a:prstGeom>
            </p:spPr>
          </p:pic>
          <p:pic>
            <p:nvPicPr>
              <p:cNvPr id="259" name="Picture 258" descr="xls16.png"/>
              <p:cNvPicPr>
                <a:picLocks noChangeAspect="1"/>
              </p:cNvPicPr>
              <p:nvPr/>
            </p:nvPicPr>
            <p:blipFill>
              <a:blip r:embed="rId14"/>
              <a:stretch>
                <a:fillRect/>
              </a:stretch>
            </p:blipFill>
            <p:spPr>
              <a:xfrm>
                <a:off x="350664" y="4731912"/>
                <a:ext cx="152400" cy="152400"/>
              </a:xfrm>
              <a:prstGeom prst="rect">
                <a:avLst/>
              </a:prstGeom>
            </p:spPr>
          </p:pic>
          <p:pic>
            <p:nvPicPr>
              <p:cNvPr id="260" name="Picture 259" descr="doc16.png"/>
              <p:cNvPicPr>
                <a:picLocks noChangeAspect="1"/>
              </p:cNvPicPr>
              <p:nvPr/>
            </p:nvPicPr>
            <p:blipFill>
              <a:blip r:embed="rId12"/>
              <a:stretch>
                <a:fillRect/>
              </a:stretch>
            </p:blipFill>
            <p:spPr>
              <a:xfrm>
                <a:off x="350664" y="3771348"/>
                <a:ext cx="152400" cy="152400"/>
              </a:xfrm>
              <a:prstGeom prst="rect">
                <a:avLst/>
              </a:prstGeom>
            </p:spPr>
          </p:pic>
          <p:pic>
            <p:nvPicPr>
              <p:cNvPr id="261" name="Picture 260" descr="doc16.png"/>
              <p:cNvPicPr>
                <a:picLocks noChangeAspect="1"/>
              </p:cNvPicPr>
              <p:nvPr/>
            </p:nvPicPr>
            <p:blipFill>
              <a:blip r:embed="rId12"/>
              <a:stretch>
                <a:fillRect/>
              </a:stretch>
            </p:blipFill>
            <p:spPr>
              <a:xfrm>
                <a:off x="350664" y="4011489"/>
                <a:ext cx="152400" cy="152400"/>
              </a:xfrm>
              <a:prstGeom prst="rect">
                <a:avLst/>
              </a:prstGeom>
            </p:spPr>
          </p:pic>
          <p:pic>
            <p:nvPicPr>
              <p:cNvPr id="262" name="Picture 261" descr="xls16.png"/>
              <p:cNvPicPr>
                <a:picLocks noChangeAspect="1"/>
              </p:cNvPicPr>
              <p:nvPr/>
            </p:nvPicPr>
            <p:blipFill>
              <a:blip r:embed="rId14"/>
              <a:stretch>
                <a:fillRect/>
              </a:stretch>
            </p:blipFill>
            <p:spPr>
              <a:xfrm>
                <a:off x="350664" y="3531207"/>
                <a:ext cx="152400" cy="152400"/>
              </a:xfrm>
              <a:prstGeom prst="rect">
                <a:avLst/>
              </a:prstGeom>
            </p:spPr>
          </p:pic>
          <p:pic>
            <p:nvPicPr>
              <p:cNvPr id="263" name="Picture 262" descr="ppt16.png"/>
              <p:cNvPicPr>
                <a:picLocks noChangeAspect="1"/>
              </p:cNvPicPr>
              <p:nvPr/>
            </p:nvPicPr>
            <p:blipFill>
              <a:blip r:embed="rId13"/>
              <a:stretch>
                <a:fillRect/>
              </a:stretch>
            </p:blipFill>
            <p:spPr>
              <a:xfrm>
                <a:off x="350664" y="4972050"/>
                <a:ext cx="152400" cy="152400"/>
              </a:xfrm>
              <a:prstGeom prst="rect">
                <a:avLst/>
              </a:prstGeom>
            </p:spPr>
          </p:pic>
          <p:pic>
            <p:nvPicPr>
              <p:cNvPr id="264" name="Picture 263" descr="ppt16.png"/>
              <p:cNvPicPr>
                <a:picLocks noChangeAspect="1"/>
              </p:cNvPicPr>
              <p:nvPr/>
            </p:nvPicPr>
            <p:blipFill>
              <a:blip r:embed="rId13"/>
              <a:stretch>
                <a:fillRect/>
              </a:stretch>
            </p:blipFill>
            <p:spPr>
              <a:xfrm>
                <a:off x="350664" y="3291066"/>
                <a:ext cx="152400" cy="152400"/>
              </a:xfrm>
              <a:prstGeom prst="rect">
                <a:avLst/>
              </a:prstGeom>
            </p:spPr>
          </p:pic>
          <p:pic>
            <p:nvPicPr>
              <p:cNvPr id="265" name="Picture 264" descr="ppt16.png"/>
              <p:cNvPicPr>
                <a:picLocks noChangeAspect="1"/>
              </p:cNvPicPr>
              <p:nvPr/>
            </p:nvPicPr>
            <p:blipFill>
              <a:blip r:embed="rId13"/>
              <a:stretch>
                <a:fillRect/>
              </a:stretch>
            </p:blipFill>
            <p:spPr>
              <a:xfrm>
                <a:off x="350664" y="4491771"/>
                <a:ext cx="152400" cy="152400"/>
              </a:xfrm>
              <a:prstGeom prst="rect">
                <a:avLst/>
              </a:prstGeom>
            </p:spPr>
          </p:pic>
          <p:pic>
            <p:nvPicPr>
              <p:cNvPr id="266" name="Picture 265" descr="doc16.png"/>
              <p:cNvPicPr>
                <a:picLocks noChangeAspect="1"/>
              </p:cNvPicPr>
              <p:nvPr/>
            </p:nvPicPr>
            <p:blipFill>
              <a:blip r:embed="rId12"/>
              <a:stretch>
                <a:fillRect/>
              </a:stretch>
            </p:blipFill>
            <p:spPr>
              <a:xfrm>
                <a:off x="342900" y="4251630"/>
                <a:ext cx="152400" cy="152400"/>
              </a:xfrm>
              <a:prstGeom prst="rect">
                <a:avLst/>
              </a:prstGeom>
            </p:spPr>
          </p:pic>
        </p:grpSp>
        <p:sp>
          <p:nvSpPr>
            <p:cNvPr id="267" name="TextBox 266"/>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AlabasterSetting.docx</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Andy’s Chore List.pptx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CRC Scheduling Sheet…</a:t>
              </a:r>
            </a:p>
            <a:p>
              <a:pPr>
                <a:spcAft>
                  <a:spcPts val="800"/>
                </a:spcAft>
              </a:pPr>
              <a:r>
                <a:rPr lang="en-US" sz="700" dirty="0">
                  <a:latin typeface="Segoe UI" pitchFamily="34" charset="0"/>
                  <a:cs typeface="Segoe UI" pitchFamily="34" charset="0"/>
                </a:rPr>
                <a:t>CRC Job Board Review…</a:t>
              </a:r>
            </a:p>
          </p:txBody>
        </p:sp>
        <p:sp>
          <p:nvSpPr>
            <p:cNvPr id="268" name="Rectangle 267"/>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69" name="Rectangle 268"/>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2" name="Group 269"/>
            <p:cNvGrpSpPr/>
            <p:nvPr/>
          </p:nvGrpSpPr>
          <p:grpSpPr>
            <a:xfrm>
              <a:off x="10991119" y="3293397"/>
              <a:ext cx="107409" cy="101419"/>
              <a:chOff x="8731791" y="3293397"/>
              <a:chExt cx="107409" cy="101419"/>
            </a:xfrm>
          </p:grpSpPr>
          <p:sp>
            <p:nvSpPr>
              <p:cNvPr id="271" name="Rounded Rectangle 270"/>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72" name="Cross 271"/>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73" name="Rectangle 27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4" name="Rectangle 27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75" name="Rectangle 27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76" name="Rectangle 27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77" name="Rectangle 27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3" name="Group 277"/>
            <p:cNvGrpSpPr/>
            <p:nvPr/>
          </p:nvGrpSpPr>
          <p:grpSpPr>
            <a:xfrm>
              <a:off x="9300136" y="2462361"/>
              <a:ext cx="1656784" cy="176463"/>
              <a:chOff x="7040808" y="2462361"/>
              <a:chExt cx="1656784" cy="176463"/>
            </a:xfrm>
          </p:grpSpPr>
          <p:sp>
            <p:nvSpPr>
              <p:cNvPr id="279" name="Rectangle 278"/>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80" name="Rectangle 279"/>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81" name="Picture 280" descr="glyphs.jpg"/>
              <p:cNvPicPr>
                <a:picLocks noChangeAspect="1"/>
              </p:cNvPicPr>
              <p:nvPr/>
            </p:nvPicPr>
            <p:blipFill>
              <a:blip r:embed="rId15"/>
              <a:srcRect l="45336" t="52046" r="51370" b="43862"/>
              <a:stretch>
                <a:fillRect/>
              </a:stretch>
            </p:blipFill>
            <p:spPr>
              <a:xfrm>
                <a:off x="8549640" y="2478403"/>
                <a:ext cx="134854" cy="152400"/>
              </a:xfrm>
              <a:prstGeom prst="rect">
                <a:avLst/>
              </a:prstGeom>
            </p:spPr>
          </p:pic>
        </p:grpSp>
        <p:sp>
          <p:nvSpPr>
            <p:cNvPr id="282" name="Rectangle 281"/>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24" name="Group 295"/>
          <p:cNvGrpSpPr/>
          <p:nvPr/>
        </p:nvGrpSpPr>
        <p:grpSpPr>
          <a:xfrm>
            <a:off x="8895706" y="0"/>
            <a:ext cx="248294" cy="6858000"/>
            <a:chOff x="8895706" y="0"/>
            <a:chExt cx="248294" cy="6858000"/>
          </a:xfrm>
        </p:grpSpPr>
        <p:pic>
          <p:nvPicPr>
            <p:cNvPr id="296" name="Picture 295"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25" name="Group 61"/>
            <p:cNvGrpSpPr/>
            <p:nvPr/>
          </p:nvGrpSpPr>
          <p:grpSpPr>
            <a:xfrm>
              <a:off x="8895706" y="884207"/>
              <a:ext cx="164592" cy="5623560"/>
              <a:chOff x="8901933" y="884725"/>
              <a:chExt cx="164592" cy="5623560"/>
            </a:xfrm>
          </p:grpSpPr>
          <p:sp>
            <p:nvSpPr>
              <p:cNvPr id="298" name="Rectangle 297"/>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9" name="Rectangle 298"/>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Group 67"/>
              <p:cNvGrpSpPr/>
              <p:nvPr/>
            </p:nvGrpSpPr>
            <p:grpSpPr>
              <a:xfrm>
                <a:off x="8939993" y="2382966"/>
                <a:ext cx="73152" cy="87341"/>
                <a:chOff x="8939993" y="2382966"/>
                <a:chExt cx="73152" cy="87341"/>
              </a:xfrm>
            </p:grpSpPr>
            <p:sp>
              <p:nvSpPr>
                <p:cNvPr id="303" name="Rounded Rectangle 302"/>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4" name="Rounded Rectangle 303"/>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5" name="Rounded Rectangle 30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01" name="Isosceles Triangle 30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2" name="Isosceles Triangle 301"/>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60" name="Group 52"/>
          <p:cNvGrpSpPr/>
          <p:nvPr/>
        </p:nvGrpSpPr>
        <p:grpSpPr>
          <a:xfrm>
            <a:off x="1943100" y="3390900"/>
            <a:ext cx="4838700" cy="381000"/>
            <a:chOff x="2057400" y="3115829"/>
            <a:chExt cx="4838700" cy="381000"/>
          </a:xfrm>
        </p:grpSpPr>
        <p:sp>
          <p:nvSpPr>
            <p:cNvPr id="161" name="Rectangle 160"/>
            <p:cNvSpPr/>
            <p:nvPr/>
          </p:nvSpPr>
          <p:spPr>
            <a:xfrm>
              <a:off x="2057400" y="3115829"/>
              <a:ext cx="48387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162" name="Rectangle 161"/>
            <p:cNvSpPr/>
            <p:nvPr/>
          </p:nvSpPr>
          <p:spPr>
            <a:xfrm>
              <a:off x="2173213" y="3165902"/>
              <a:ext cx="3688830" cy="253916"/>
            </a:xfrm>
            <a:prstGeom prst="rect">
              <a:avLst/>
            </a:prstGeom>
          </p:spPr>
          <p:txBody>
            <a:bodyPr wrap="none">
              <a:spAutoFit/>
            </a:bodyPr>
            <a:lstStyle/>
            <a:p>
              <a:r>
                <a:rPr lang="en-US" sz="1050" i="1" dirty="0">
                  <a:solidFill>
                    <a:srgbClr val="626262"/>
                  </a:solidFill>
                  <a:latin typeface="Segoe UI"/>
                </a:rPr>
                <a:t>No files added to Workspace yet.     </a:t>
              </a:r>
              <a:r>
                <a:rPr lang="en-US" sz="700" dirty="0">
                  <a:solidFill>
                    <a:schemeClr val="accent1">
                      <a:lumMod val="75000"/>
                    </a:schemeClr>
                  </a:solidFill>
                  <a:latin typeface="Segoe UI"/>
                </a:rPr>
                <a:t>Upload a file     |     Create a new file</a:t>
              </a:r>
              <a:endParaRPr lang="en-US" sz="700" dirty="0">
                <a:solidFill>
                  <a:schemeClr val="accent1">
                    <a:lumMod val="75000"/>
                  </a:schemeClr>
                </a:solidFill>
                <a:latin typeface="Segoe UI" pitchFamily="34" charset="0"/>
              </a:endParaRPr>
            </a:p>
          </p:txBody>
        </p:sp>
      </p:grpSp>
      <p:sp>
        <p:nvSpPr>
          <p:cNvPr id="133" name="Rectangle 132"/>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
        <p:nvSpPr>
          <p:cNvPr id="134" name="Rounded Rectangle 133"/>
          <p:cNvSpPr/>
          <p:nvPr/>
        </p:nvSpPr>
        <p:spPr>
          <a:xfrm>
            <a:off x="4531212" y="1439254"/>
            <a:ext cx="487680" cy="525780"/>
          </a:xfrm>
          <a:prstGeom prst="roundRect">
            <a:avLst>
              <a:gd name="adj" fmla="val 7995"/>
            </a:avLst>
          </a:prstGeom>
          <a:gradFill>
            <a:gsLst>
              <a:gs pos="0">
                <a:schemeClr val="accent1">
                  <a:tint val="66000"/>
                  <a:satMod val="160000"/>
                </a:schemeClr>
              </a:gs>
              <a:gs pos="32000">
                <a:schemeClr val="accent1">
                  <a:tint val="44500"/>
                  <a:satMod val="160000"/>
                  <a:alpha val="0"/>
                </a:schemeClr>
              </a:gs>
              <a:gs pos="100000">
                <a:schemeClr val="accent1">
                  <a:tint val="23500"/>
                  <a:satMod val="160000"/>
                  <a:alpha val="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pic>
        <p:nvPicPr>
          <p:cNvPr id="135" name="Picture 134" descr="MSOL_addFile_32.gif"/>
          <p:cNvPicPr>
            <a:picLocks noChangeAspect="1"/>
          </p:cNvPicPr>
          <p:nvPr/>
        </p:nvPicPr>
        <p:blipFill>
          <a:blip r:embed="rId17"/>
          <a:stretch>
            <a:fillRect/>
          </a:stretch>
        </p:blipFill>
        <p:spPr>
          <a:xfrm>
            <a:off x="4636844" y="1497852"/>
            <a:ext cx="318659" cy="317292"/>
          </a:xfrm>
          <a:prstGeom prst="rect">
            <a:avLst/>
          </a:prstGeom>
        </p:spPr>
      </p:pic>
      <p:sp>
        <p:nvSpPr>
          <p:cNvPr id="136" name="Rectangle 135">
            <a:hlinkClick r:id="" action="ppaction://hlinkshowjump?jump=nextslide"/>
          </p:cNvPr>
          <p:cNvSpPr/>
          <p:nvPr/>
        </p:nvSpPr>
        <p:spPr>
          <a:xfrm>
            <a:off x="7924800" y="3124200"/>
            <a:ext cx="8382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47" name="Group 146"/>
          <p:cNvGrpSpPr/>
          <p:nvPr/>
        </p:nvGrpSpPr>
        <p:grpSpPr>
          <a:xfrm>
            <a:off x="7084663" y="3983827"/>
            <a:ext cx="150394" cy="2016278"/>
            <a:chOff x="7084663" y="3983827"/>
            <a:chExt cx="150394" cy="2016278"/>
          </a:xfrm>
        </p:grpSpPr>
        <p:pic>
          <p:nvPicPr>
            <p:cNvPr id="13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3983827"/>
              <a:ext cx="137694" cy="151916"/>
            </a:xfrm>
            <a:prstGeom prst="rect">
              <a:avLst/>
            </a:prstGeom>
            <a:noFill/>
          </p:spPr>
        </p:pic>
        <p:pic>
          <p:nvPicPr>
            <p:cNvPr id="138"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4191000"/>
              <a:ext cx="137694" cy="151916"/>
            </a:xfrm>
            <a:prstGeom prst="rect">
              <a:avLst/>
            </a:prstGeom>
            <a:noFill/>
          </p:spPr>
        </p:pic>
        <p:pic>
          <p:nvPicPr>
            <p:cNvPr id="139"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4400550"/>
              <a:ext cx="137694" cy="151916"/>
            </a:xfrm>
            <a:prstGeom prst="rect">
              <a:avLst/>
            </a:prstGeom>
            <a:noFill/>
          </p:spPr>
        </p:pic>
        <p:pic>
          <p:nvPicPr>
            <p:cNvPr id="140"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4591050"/>
              <a:ext cx="137694" cy="151916"/>
            </a:xfrm>
            <a:prstGeom prst="rect">
              <a:avLst/>
            </a:prstGeom>
            <a:noFill/>
          </p:spPr>
        </p:pic>
        <p:pic>
          <p:nvPicPr>
            <p:cNvPr id="141"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4798223"/>
              <a:ext cx="137694" cy="151916"/>
            </a:xfrm>
            <a:prstGeom prst="rect">
              <a:avLst/>
            </a:prstGeom>
            <a:noFill/>
          </p:spPr>
        </p:pic>
        <p:pic>
          <p:nvPicPr>
            <p:cNvPr id="142"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7097363" y="5007773"/>
              <a:ext cx="137694" cy="151916"/>
            </a:xfrm>
            <a:prstGeom prst="rect">
              <a:avLst/>
            </a:prstGeom>
            <a:noFill/>
          </p:spPr>
        </p:pic>
        <p:pic>
          <p:nvPicPr>
            <p:cNvPr id="143"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84663" y="5238750"/>
              <a:ext cx="142077" cy="145405"/>
            </a:xfrm>
            <a:prstGeom prst="rect">
              <a:avLst/>
            </a:prstGeom>
            <a:noFill/>
          </p:spPr>
        </p:pic>
        <p:pic>
          <p:nvPicPr>
            <p:cNvPr id="144"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84663" y="5435600"/>
              <a:ext cx="142077" cy="145405"/>
            </a:xfrm>
            <a:prstGeom prst="rect">
              <a:avLst/>
            </a:prstGeom>
            <a:noFill/>
          </p:spPr>
        </p:pic>
        <p:pic>
          <p:nvPicPr>
            <p:cNvPr id="145"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84663" y="5657850"/>
              <a:ext cx="142077" cy="145405"/>
            </a:xfrm>
            <a:prstGeom prst="rect">
              <a:avLst/>
            </a:prstGeom>
            <a:noFill/>
          </p:spPr>
        </p:pic>
        <p:pic>
          <p:nvPicPr>
            <p:cNvPr id="146"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84663" y="5854700"/>
              <a:ext cx="142077" cy="145405"/>
            </a:xfrm>
            <a:prstGeom prst="rect">
              <a:avLst/>
            </a:prstGeom>
            <a:noFill/>
          </p:spPr>
        </p:pic>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1600" fill="hold"/>
                                        <p:tgtEl>
                                          <p:spTgt spid="14"/>
                                        </p:tgtEl>
                                        <p:attrNameLst>
                                          <p:attrName>ppt_x</p:attrName>
                                          <p:attrName>ppt_y</p:attrName>
                                        </p:attrNameLst>
                                      </p:cBhvr>
                                    </p:animMotion>
                                  </p:childTnLst>
                                </p:cTn>
                              </p:par>
                              <p:par>
                                <p:cTn id="7" presetID="10" presetClass="entr" presetSubtype="0" fill="hold" grpId="0" nodeType="withEffect">
                                  <p:stCondLst>
                                    <p:cond delay="2200"/>
                                  </p:stCondLst>
                                  <p:childTnLst>
                                    <p:set>
                                      <p:cBhvr>
                                        <p:cTn id="8" dur="1" fill="hold">
                                          <p:stCondLst>
                                            <p:cond delay="0"/>
                                          </p:stCondLst>
                                        </p:cTn>
                                        <p:tgtEl>
                                          <p:spTgt spid="136"/>
                                        </p:tgtEl>
                                        <p:attrNameLst>
                                          <p:attrName>style.visibility</p:attrName>
                                        </p:attrNameLst>
                                      </p:cBhvr>
                                      <p:to>
                                        <p:strVal val="visible"/>
                                      </p:to>
                                    </p:set>
                                    <p:animEffect transition="in" filter="fade">
                                      <p:cBhvr>
                                        <p:cTn id="9" dur="700"/>
                                        <p:tgtEl>
                                          <p:spTgt spid="136"/>
                                        </p:tgtEl>
                                      </p:cBhvr>
                                    </p:animEffect>
                                  </p:childTnLst>
                                </p:cTn>
                              </p:par>
                              <p:par>
                                <p:cTn id="10" presetID="10" presetClass="entr" presetSubtype="0" fill="hold" nodeType="withEffect">
                                  <p:stCondLst>
                                    <p:cond delay="160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7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Exploration of Live Notifications &amp; Alerts-Great!</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6"/>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 name="Group 193"/>
          <p:cNvGrpSpPr/>
          <p:nvPr/>
        </p:nvGrpSpPr>
        <p:grpSpPr>
          <a:xfrm>
            <a:off x="5105400" y="2809875"/>
            <a:ext cx="1524000" cy="215444"/>
            <a:chOff x="3716708" y="2809696"/>
            <a:chExt cx="1524000" cy="215444"/>
          </a:xfrm>
        </p:grpSpPr>
        <p:sp>
          <p:nvSpPr>
            <p:cNvPr id="160" name="Rectangle 159"/>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61" name="Oval 16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6" name="Group 161"/>
          <p:cNvGrpSpPr/>
          <p:nvPr/>
        </p:nvGrpSpPr>
        <p:grpSpPr>
          <a:xfrm>
            <a:off x="2502826" y="2809696"/>
            <a:ext cx="3059774" cy="215444"/>
            <a:chOff x="3457874" y="2809696"/>
            <a:chExt cx="3059774" cy="215444"/>
          </a:xfrm>
        </p:grpSpPr>
        <p:grpSp>
          <p:nvGrpSpPr>
            <p:cNvPr id="7" name="Group 164"/>
            <p:cNvGrpSpPr/>
            <p:nvPr/>
          </p:nvGrpSpPr>
          <p:grpSpPr>
            <a:xfrm>
              <a:off x="3457874" y="2809696"/>
              <a:ext cx="1246902" cy="215444"/>
              <a:chOff x="2464038" y="2809696"/>
              <a:chExt cx="1246902" cy="215444"/>
            </a:xfrm>
          </p:grpSpPr>
          <p:sp>
            <p:nvSpPr>
              <p:cNvPr id="170" name="Rectangle 169"/>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71" name="Oval 170"/>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8" name="Group 168"/>
            <p:cNvGrpSpPr/>
            <p:nvPr/>
          </p:nvGrpSpPr>
          <p:grpSpPr>
            <a:xfrm>
              <a:off x="4298376" y="2809696"/>
              <a:ext cx="1269762" cy="215444"/>
              <a:chOff x="3716708" y="2809696"/>
              <a:chExt cx="1269762" cy="215444"/>
            </a:xfrm>
          </p:grpSpPr>
          <p:sp>
            <p:nvSpPr>
              <p:cNvPr id="168" name="Rectangle 167"/>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69" name="Oval 16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9" name="Group 171"/>
            <p:cNvGrpSpPr/>
            <p:nvPr/>
          </p:nvGrpSpPr>
          <p:grpSpPr>
            <a:xfrm>
              <a:off x="5036378" y="2809696"/>
              <a:ext cx="1481270" cy="215444"/>
              <a:chOff x="3716708" y="2809696"/>
              <a:chExt cx="1481270" cy="215444"/>
            </a:xfrm>
          </p:grpSpPr>
          <p:sp>
            <p:nvSpPr>
              <p:cNvPr id="166" name="Rectangle 165"/>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67" name="Oval 166"/>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pic>
        <p:nvPicPr>
          <p:cNvPr id="39" name="Picture 38" descr="comment_mia.gif"/>
          <p:cNvPicPr>
            <a:picLocks noChangeAspect="1"/>
          </p:cNvPicPr>
          <p:nvPr/>
        </p:nvPicPr>
        <p:blipFill>
          <a:blip r:embed="rId7"/>
          <a:stretch>
            <a:fillRect/>
          </a:stretch>
        </p:blipFill>
        <p:spPr>
          <a:xfrm>
            <a:off x="5006975" y="2286000"/>
            <a:ext cx="1628775" cy="347716"/>
          </a:xfrm>
          <a:prstGeom prst="rect">
            <a:avLst/>
          </a:prstGeom>
        </p:spPr>
      </p:pic>
    </p:spTree>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3"/>
          <a:srcRect l="48624" t="1551"/>
          <a:stretch>
            <a:fillRect/>
          </a:stretch>
        </p:blipFill>
        <p:spPr bwMode="auto">
          <a:xfrm>
            <a:off x="4267200" y="2545080"/>
            <a:ext cx="4267200" cy="1935178"/>
          </a:xfrm>
          <a:prstGeom prst="rect">
            <a:avLst/>
          </a:prstGeom>
          <a:ln>
            <a:noFill/>
          </a:ln>
          <a:effectLst>
            <a:softEdge rad="112500"/>
          </a:effectLst>
        </p:spPr>
      </p:pic>
      <p:pic>
        <p:nvPicPr>
          <p:cNvPr id="4" name="Picture 3" descr="Search.png"/>
          <p:cNvPicPr>
            <a:picLocks noChangeAspect="1"/>
          </p:cNvPicPr>
          <p:nvPr/>
        </p:nvPicPr>
        <p:blipFill>
          <a:blip r:embed="rId4"/>
          <a:stretch>
            <a:fillRect/>
          </a:stretch>
        </p:blipFill>
        <p:spPr>
          <a:xfrm>
            <a:off x="3124200" y="1752600"/>
            <a:ext cx="4724400" cy="4724400"/>
          </a:xfrm>
          <a:prstGeom prst="rect">
            <a:avLst/>
          </a:prstGeom>
        </p:spPr>
      </p:pic>
      <p:sp>
        <p:nvSpPr>
          <p:cNvPr id="7" name="TextBox 6"/>
          <p:cNvSpPr txBox="1"/>
          <p:nvPr/>
        </p:nvSpPr>
        <p:spPr>
          <a:xfrm>
            <a:off x="266700" y="1009650"/>
            <a:ext cx="3421168" cy="2800767"/>
          </a:xfrm>
          <a:prstGeom prst="rect">
            <a:avLst/>
          </a:prstGeom>
          <a:noFill/>
        </p:spPr>
        <p:txBody>
          <a:bodyPr wrap="square" rtlCol="0">
            <a:spAutoFit/>
          </a:bodyPr>
          <a:lstStyle/>
          <a:p>
            <a:r>
              <a:rPr lang="en-US" sz="3200" dirty="0">
                <a:solidFill>
                  <a:srgbClr val="00B0F0"/>
                </a:solidFill>
                <a:latin typeface="Segoe Light" charset="0"/>
              </a:rPr>
              <a:t>Notification #2: </a:t>
            </a:r>
            <a:br>
              <a:rPr lang="en-US" sz="2000" b="1" dirty="0">
                <a:latin typeface="Segoe Light" charset="0"/>
              </a:rPr>
            </a:br>
            <a:r>
              <a:rPr lang="en-US" sz="2400" dirty="0">
                <a:latin typeface="Segoe Light" charset="0"/>
              </a:rPr>
              <a:t>Someone Deanne invited </a:t>
            </a:r>
            <a:r>
              <a:rPr lang="en-US" sz="4000" dirty="0">
                <a:latin typeface="Segoe Light" charset="0"/>
              </a:rPr>
              <a:t>uploads a document to her Workspace</a:t>
            </a:r>
            <a:endParaRPr lang="en-US" sz="3200" b="1" dirty="0">
              <a:latin typeface="Segoe Light" charset="0"/>
            </a:endParaRPr>
          </a:p>
        </p:txBody>
      </p:sp>
      <p:sp>
        <p:nvSpPr>
          <p:cNvPr id="8" name="Title 7"/>
          <p:cNvSpPr>
            <a:spLocks noGrp="1"/>
          </p:cNvSpPr>
          <p:nvPr>
            <p:ph type="title"/>
          </p:nvPr>
        </p:nvSpPr>
        <p:spPr/>
        <p:txBody>
          <a:bodyPr/>
          <a:lstStyle/>
          <a:p>
            <a:r>
              <a:rPr lang="en-US" dirty="0"/>
              <a:t>Exploration of Live Notifications &amp; Alerts-Upload</a:t>
            </a:r>
          </a:p>
        </p:txBody>
      </p:sp>
    </p:spTree>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Exploration of Live Notifications &amp; Alerts-Upload</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6"/>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5" name="Group 193"/>
          <p:cNvGrpSpPr/>
          <p:nvPr/>
        </p:nvGrpSpPr>
        <p:grpSpPr>
          <a:xfrm>
            <a:off x="5105400" y="2809875"/>
            <a:ext cx="1524000" cy="215444"/>
            <a:chOff x="3716708" y="2809696"/>
            <a:chExt cx="1524000" cy="215444"/>
          </a:xfrm>
        </p:grpSpPr>
        <p:sp>
          <p:nvSpPr>
            <p:cNvPr id="160" name="Rectangle 159"/>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61" name="Oval 16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6" name="Group 161"/>
          <p:cNvGrpSpPr/>
          <p:nvPr/>
        </p:nvGrpSpPr>
        <p:grpSpPr>
          <a:xfrm>
            <a:off x="2502826" y="2809696"/>
            <a:ext cx="3059774" cy="215444"/>
            <a:chOff x="3457874" y="2809696"/>
            <a:chExt cx="3059774" cy="215444"/>
          </a:xfrm>
        </p:grpSpPr>
        <p:grpSp>
          <p:nvGrpSpPr>
            <p:cNvPr id="7" name="Group 164"/>
            <p:cNvGrpSpPr/>
            <p:nvPr/>
          </p:nvGrpSpPr>
          <p:grpSpPr>
            <a:xfrm>
              <a:off x="3457874" y="2809696"/>
              <a:ext cx="1246902" cy="215444"/>
              <a:chOff x="2464038" y="2809696"/>
              <a:chExt cx="1246902" cy="215444"/>
            </a:xfrm>
          </p:grpSpPr>
          <p:sp>
            <p:nvSpPr>
              <p:cNvPr id="170" name="Rectangle 169"/>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71" name="Oval 170"/>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8" name="Group 168"/>
            <p:cNvGrpSpPr/>
            <p:nvPr/>
          </p:nvGrpSpPr>
          <p:grpSpPr>
            <a:xfrm>
              <a:off x="4298376" y="2809696"/>
              <a:ext cx="1269762" cy="215444"/>
              <a:chOff x="3716708" y="2809696"/>
              <a:chExt cx="1269762" cy="215444"/>
            </a:xfrm>
          </p:grpSpPr>
          <p:sp>
            <p:nvSpPr>
              <p:cNvPr id="168" name="Rectangle 167"/>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69" name="Oval 16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9" name="Group 171"/>
            <p:cNvGrpSpPr/>
            <p:nvPr/>
          </p:nvGrpSpPr>
          <p:grpSpPr>
            <a:xfrm>
              <a:off x="5036378" y="2809696"/>
              <a:ext cx="1481270" cy="215444"/>
              <a:chOff x="3716708" y="2809696"/>
              <a:chExt cx="1481270" cy="215444"/>
            </a:xfrm>
          </p:grpSpPr>
          <p:sp>
            <p:nvSpPr>
              <p:cNvPr id="166" name="Rectangle 165"/>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67" name="Oval 166"/>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pic>
        <p:nvPicPr>
          <p:cNvPr id="36" name="Picture 35" descr="docupload_full_jerry.gif"/>
          <p:cNvPicPr>
            <a:picLocks noChangeAspect="1"/>
          </p:cNvPicPr>
          <p:nvPr/>
        </p:nvPicPr>
        <p:blipFill>
          <a:blip r:embed="rId7"/>
          <a:stretch>
            <a:fillRect/>
          </a:stretch>
        </p:blipFill>
        <p:spPr>
          <a:xfrm>
            <a:off x="5553075" y="1981200"/>
            <a:ext cx="1457325" cy="1019175"/>
          </a:xfrm>
          <a:prstGeom prst="rect">
            <a:avLst/>
          </a:prstGeom>
        </p:spPr>
      </p:pic>
    </p:spTree>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…Click on Outlook Tab</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90" name="Rectangle 489"/>
              <p:cNvSpPr/>
              <p:nvPr/>
            </p:nvSpPr>
            <p:spPr>
              <a:xfrm>
                <a:off x="10124683" y="3140912"/>
                <a:ext cx="413301" cy="200055"/>
              </a:xfrm>
              <a:prstGeom prst="rect">
                <a:avLst/>
              </a:prstGeom>
            </p:spPr>
            <p:txBody>
              <a:bodyPr wrap="square">
                <a:spAutoFit/>
              </a:bodyPr>
              <a:lstStyle/>
              <a:p>
                <a:r>
                  <a:rPr lang="en-US" sz="700" b="1" dirty="0">
                    <a:latin typeface="Segoe UI" pitchFamily="34" charset="0"/>
                    <a:cs typeface="Segoe UI" pitchFamily="34" charset="0"/>
                  </a:rPr>
                  <a:t>E-mail</a:t>
                </a:r>
                <a:endParaRPr lang="en-US" sz="700" b="1"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39216" cy="464830"/>
              <a:chOff x="9271123" y="3491280"/>
              <a:chExt cx="1839216" cy="464830"/>
            </a:xfrm>
          </p:grpSpPr>
          <p:sp>
            <p:nvSpPr>
              <p:cNvPr id="475" name="Rectangle 474"/>
              <p:cNvSpPr/>
              <p:nvPr/>
            </p:nvSpPr>
            <p:spPr>
              <a:xfrm>
                <a:off x="9452317" y="3491280"/>
                <a:ext cx="1337094"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Attachments</a:t>
                </a:r>
                <a:endParaRPr lang="en-US" sz="800" dirty="0">
                  <a:solidFill>
                    <a:schemeClr val="accent1">
                      <a:lumMod val="75000"/>
                    </a:schemeClr>
                  </a:solidFill>
                  <a:latin typeface="Segoe UI" pitchFamily="34" charset="0"/>
                </a:endParaRPr>
              </a:p>
            </p:txBody>
          </p:sp>
          <p:sp>
            <p:nvSpPr>
              <p:cNvPr id="476" name="Rectangle 475"/>
              <p:cNvSpPr/>
              <p:nvPr/>
            </p:nvSpPr>
            <p:spPr>
              <a:xfrm>
                <a:off x="10494797" y="3599900"/>
                <a:ext cx="60785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Recent</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222</a:t>
                </a:r>
              </a:p>
            </p:txBody>
          </p:sp>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1"/>
              <a:srcRect l="45336" t="52046" r="51370" b="43862"/>
              <a:stretch>
                <a:fillRect/>
              </a:stretch>
            </p:blipFill>
            <p:spPr>
              <a:xfrm>
                <a:off x="8549640" y="2478403"/>
                <a:ext cx="134854" cy="152400"/>
              </a:xfrm>
              <a:prstGeom prst="rect">
                <a:avLst/>
              </a:prstGeom>
            </p:spPr>
          </p:pic>
        </p:grpSp>
        <p:sp>
          <p:nvSpPr>
            <p:cNvPr id="454" name="Rectangle 453"/>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3"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4"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6" name="Group 52"/>
          <p:cNvGrpSpPr/>
          <p:nvPr/>
        </p:nvGrpSpPr>
        <p:grpSpPr>
          <a:xfrm>
            <a:off x="1943100" y="3390900"/>
            <a:ext cx="4838700" cy="381000"/>
            <a:chOff x="2057400" y="3115829"/>
            <a:chExt cx="4838700" cy="381000"/>
          </a:xfrm>
        </p:grpSpPr>
        <p:sp>
          <p:nvSpPr>
            <p:cNvPr id="98" name="Rectangle 97"/>
            <p:cNvSpPr/>
            <p:nvPr/>
          </p:nvSpPr>
          <p:spPr>
            <a:xfrm>
              <a:off x="2057400" y="3115829"/>
              <a:ext cx="48387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99" name="Rectangle 98"/>
            <p:cNvSpPr/>
            <p:nvPr/>
          </p:nvSpPr>
          <p:spPr>
            <a:xfrm>
              <a:off x="2173213" y="3165902"/>
              <a:ext cx="3688830" cy="253916"/>
            </a:xfrm>
            <a:prstGeom prst="rect">
              <a:avLst/>
            </a:prstGeom>
          </p:spPr>
          <p:txBody>
            <a:bodyPr wrap="none">
              <a:spAutoFit/>
            </a:bodyPr>
            <a:lstStyle/>
            <a:p>
              <a:r>
                <a:rPr lang="en-US" sz="1050" i="1" dirty="0">
                  <a:solidFill>
                    <a:srgbClr val="626262"/>
                  </a:solidFill>
                  <a:latin typeface="Segoe UI"/>
                </a:rPr>
                <a:t>No files added to Workspace yet.     </a:t>
              </a:r>
              <a:r>
                <a:rPr lang="en-US" sz="700" dirty="0">
                  <a:solidFill>
                    <a:schemeClr val="accent1">
                      <a:lumMod val="75000"/>
                    </a:schemeClr>
                  </a:solidFill>
                  <a:latin typeface="Segoe UI"/>
                </a:rPr>
                <a:t>Upload a file     |     Create a new file</a:t>
              </a:r>
              <a:endParaRPr lang="en-US" sz="700" dirty="0">
                <a:solidFill>
                  <a:schemeClr val="accent1">
                    <a:lumMod val="75000"/>
                  </a:schemeClr>
                </a:solidFill>
                <a:latin typeface="Segoe UI" pitchFamily="34" charset="0"/>
              </a:endParaRPr>
            </a:p>
          </p:txBody>
        </p:sp>
      </p:grpSp>
      <p:grpSp>
        <p:nvGrpSpPr>
          <p:cNvPr id="101" name="Group 100"/>
          <p:cNvGrpSpPr/>
          <p:nvPr/>
        </p:nvGrpSpPr>
        <p:grpSpPr>
          <a:xfrm>
            <a:off x="7369587" y="4991895"/>
            <a:ext cx="1393413" cy="200055"/>
            <a:chOff x="7274337" y="5630410"/>
            <a:chExt cx="1393413" cy="200055"/>
          </a:xfrm>
        </p:grpSpPr>
        <p:pic>
          <p:nvPicPr>
            <p:cNvPr id="102" name="Picture 101" descr="xls16.png"/>
            <p:cNvPicPr>
              <a:picLocks noChangeAspect="1"/>
            </p:cNvPicPr>
            <p:nvPr/>
          </p:nvPicPr>
          <p:blipFill>
            <a:blip r:embed="rId13"/>
            <a:stretch>
              <a:fillRect/>
            </a:stretch>
          </p:blipFill>
          <p:spPr>
            <a:xfrm>
              <a:off x="7274337" y="5666199"/>
              <a:ext cx="132798" cy="132798"/>
            </a:xfrm>
            <a:prstGeom prst="rect">
              <a:avLst/>
            </a:prstGeom>
          </p:spPr>
        </p:pic>
        <p:sp>
          <p:nvSpPr>
            <p:cNvPr id="104" name="TextBox 103"/>
            <p:cNvSpPr txBox="1"/>
            <p:nvPr/>
          </p:nvSpPr>
          <p:spPr>
            <a:xfrm>
              <a:off x="7377156" y="5630410"/>
              <a:ext cx="129059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Direct Needs for Funding…</a:t>
              </a:r>
            </a:p>
          </p:txBody>
        </p:sp>
      </p:grpSp>
      <p:grpSp>
        <p:nvGrpSpPr>
          <p:cNvPr id="105" name="Group 104"/>
          <p:cNvGrpSpPr/>
          <p:nvPr/>
        </p:nvGrpSpPr>
        <p:grpSpPr>
          <a:xfrm>
            <a:off x="7369587" y="4784726"/>
            <a:ext cx="1336263" cy="200055"/>
            <a:chOff x="7274337" y="5421998"/>
            <a:chExt cx="1336263" cy="200055"/>
          </a:xfrm>
        </p:grpSpPr>
        <p:pic>
          <p:nvPicPr>
            <p:cNvPr id="106" name="Picture 105" descr="ppt16.png"/>
            <p:cNvPicPr>
              <a:picLocks noChangeAspect="1"/>
            </p:cNvPicPr>
            <p:nvPr/>
          </p:nvPicPr>
          <p:blipFill>
            <a:blip r:embed="rId14"/>
            <a:stretch>
              <a:fillRect/>
            </a:stretch>
          </p:blipFill>
          <p:spPr>
            <a:xfrm>
              <a:off x="7274337" y="5456945"/>
              <a:ext cx="132798" cy="132798"/>
            </a:xfrm>
            <a:prstGeom prst="rect">
              <a:avLst/>
            </a:prstGeom>
          </p:spPr>
        </p:pic>
        <p:sp>
          <p:nvSpPr>
            <p:cNvPr id="107" name="TextBox 106"/>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Create and Consume.pptx</a:t>
              </a:r>
            </a:p>
          </p:txBody>
        </p:sp>
      </p:grpSp>
      <p:grpSp>
        <p:nvGrpSpPr>
          <p:cNvPr id="108" name="Group 107"/>
          <p:cNvGrpSpPr/>
          <p:nvPr/>
        </p:nvGrpSpPr>
        <p:grpSpPr>
          <a:xfrm>
            <a:off x="7362822" y="5406233"/>
            <a:ext cx="1343028" cy="200055"/>
            <a:chOff x="7267572" y="5213586"/>
            <a:chExt cx="1343028" cy="200055"/>
          </a:xfrm>
        </p:grpSpPr>
        <p:pic>
          <p:nvPicPr>
            <p:cNvPr id="109" name="Picture 108" descr="doc16.png"/>
            <p:cNvPicPr>
              <a:picLocks noChangeAspect="1"/>
            </p:cNvPicPr>
            <p:nvPr/>
          </p:nvPicPr>
          <p:blipFill>
            <a:blip r:embed="rId15"/>
            <a:stretch>
              <a:fillRect/>
            </a:stretch>
          </p:blipFill>
          <p:spPr>
            <a:xfrm>
              <a:off x="7267572" y="5247691"/>
              <a:ext cx="132798" cy="132798"/>
            </a:xfrm>
            <a:prstGeom prst="rect">
              <a:avLst/>
            </a:prstGeom>
          </p:spPr>
        </p:pic>
        <p:sp>
          <p:nvSpPr>
            <p:cNvPr id="110" name="TextBox 109"/>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Bring Supplies and Ho…</a:t>
              </a:r>
            </a:p>
          </p:txBody>
        </p:sp>
      </p:grpSp>
      <p:grpSp>
        <p:nvGrpSpPr>
          <p:cNvPr id="111" name="Group 110"/>
          <p:cNvGrpSpPr/>
          <p:nvPr/>
        </p:nvGrpSpPr>
        <p:grpSpPr>
          <a:xfrm>
            <a:off x="7369587" y="5199064"/>
            <a:ext cx="1336263" cy="200055"/>
            <a:chOff x="7274337" y="5005174"/>
            <a:chExt cx="1336263" cy="200055"/>
          </a:xfrm>
        </p:grpSpPr>
        <p:pic>
          <p:nvPicPr>
            <p:cNvPr id="112" name="Picture 111" descr="doc16.png"/>
            <p:cNvPicPr>
              <a:picLocks noChangeAspect="1"/>
            </p:cNvPicPr>
            <p:nvPr/>
          </p:nvPicPr>
          <p:blipFill>
            <a:blip r:embed="rId15"/>
            <a:stretch>
              <a:fillRect/>
            </a:stretch>
          </p:blipFill>
          <p:spPr>
            <a:xfrm>
              <a:off x="7274337" y="5038437"/>
              <a:ext cx="132798" cy="132798"/>
            </a:xfrm>
            <a:prstGeom prst="rect">
              <a:avLst/>
            </a:prstGeom>
          </p:spPr>
        </p:pic>
        <p:sp>
          <p:nvSpPr>
            <p:cNvPr id="113" name="TextBox 112"/>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Barter for ten dollars if…</a:t>
              </a:r>
            </a:p>
          </p:txBody>
        </p:sp>
      </p:grpSp>
      <p:grpSp>
        <p:nvGrpSpPr>
          <p:cNvPr id="114" name="Group 113"/>
          <p:cNvGrpSpPr/>
          <p:nvPr/>
        </p:nvGrpSpPr>
        <p:grpSpPr>
          <a:xfrm>
            <a:off x="7369587" y="5613400"/>
            <a:ext cx="1336263" cy="200055"/>
            <a:chOff x="7274337" y="4796762"/>
            <a:chExt cx="1336263" cy="200055"/>
          </a:xfrm>
        </p:grpSpPr>
        <p:pic>
          <p:nvPicPr>
            <p:cNvPr id="115" name="Picture 114" descr="doc16.png"/>
            <p:cNvPicPr>
              <a:picLocks noChangeAspect="1"/>
            </p:cNvPicPr>
            <p:nvPr/>
          </p:nvPicPr>
          <p:blipFill>
            <a:blip r:embed="rId15"/>
            <a:stretch>
              <a:fillRect/>
            </a:stretch>
          </p:blipFill>
          <p:spPr>
            <a:xfrm>
              <a:off x="7274337" y="4829183"/>
              <a:ext cx="132798" cy="132798"/>
            </a:xfrm>
            <a:prstGeom prst="rect">
              <a:avLst/>
            </a:prstGeom>
          </p:spPr>
        </p:pic>
        <p:sp>
          <p:nvSpPr>
            <p:cNvPr id="116" name="TextBox 115"/>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117" name="Group 116"/>
          <p:cNvGrpSpPr/>
          <p:nvPr/>
        </p:nvGrpSpPr>
        <p:grpSpPr>
          <a:xfrm>
            <a:off x="7369587" y="4370388"/>
            <a:ext cx="1336263" cy="200055"/>
            <a:chOff x="7274337" y="4588350"/>
            <a:chExt cx="1336263" cy="200055"/>
          </a:xfrm>
        </p:grpSpPr>
        <p:pic>
          <p:nvPicPr>
            <p:cNvPr id="118" name="Picture 117" descr="xls16.png"/>
            <p:cNvPicPr>
              <a:picLocks noChangeAspect="1"/>
            </p:cNvPicPr>
            <p:nvPr/>
          </p:nvPicPr>
          <p:blipFill>
            <a:blip r:embed="rId13"/>
            <a:stretch>
              <a:fillRect/>
            </a:stretch>
          </p:blipFill>
          <p:spPr>
            <a:xfrm>
              <a:off x="7274337" y="4619929"/>
              <a:ext cx="132798" cy="132798"/>
            </a:xfrm>
            <a:prstGeom prst="rect">
              <a:avLst/>
            </a:prstGeom>
          </p:spPr>
        </p:pic>
        <p:sp>
          <p:nvSpPr>
            <p:cNvPr id="119" name="TextBox 118"/>
            <p:cNvSpPr txBox="1"/>
            <p:nvPr/>
          </p:nvSpPr>
          <p:spPr>
            <a:xfrm>
              <a:off x="7377156" y="458835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Andy Five.xls</a:t>
              </a:r>
            </a:p>
          </p:txBody>
        </p:sp>
      </p:grpSp>
      <p:grpSp>
        <p:nvGrpSpPr>
          <p:cNvPr id="120" name="Group 119"/>
          <p:cNvGrpSpPr/>
          <p:nvPr/>
        </p:nvGrpSpPr>
        <p:grpSpPr>
          <a:xfrm>
            <a:off x="7369587" y="4163219"/>
            <a:ext cx="1336263" cy="200055"/>
            <a:chOff x="7274337" y="4379938"/>
            <a:chExt cx="1336263" cy="200055"/>
          </a:xfrm>
        </p:grpSpPr>
        <p:pic>
          <p:nvPicPr>
            <p:cNvPr id="121" name="Picture 120" descr="ppt16.png"/>
            <p:cNvPicPr>
              <a:picLocks noChangeAspect="1"/>
            </p:cNvPicPr>
            <p:nvPr/>
          </p:nvPicPr>
          <p:blipFill>
            <a:blip r:embed="rId14"/>
            <a:stretch>
              <a:fillRect/>
            </a:stretch>
          </p:blipFill>
          <p:spPr>
            <a:xfrm>
              <a:off x="7274337" y="4410676"/>
              <a:ext cx="132798" cy="132798"/>
            </a:xfrm>
            <a:prstGeom prst="rect">
              <a:avLst/>
            </a:prstGeom>
          </p:spPr>
        </p:pic>
        <p:sp>
          <p:nvSpPr>
            <p:cNvPr id="122" name="TextBox 121"/>
            <p:cNvSpPr txBox="1"/>
            <p:nvPr/>
          </p:nvSpPr>
          <p:spPr>
            <a:xfrm>
              <a:off x="7377156" y="437993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Andy’s Chore List.pptx</a:t>
              </a:r>
            </a:p>
          </p:txBody>
        </p:sp>
      </p:grpSp>
      <p:grpSp>
        <p:nvGrpSpPr>
          <p:cNvPr id="123" name="Group 122"/>
          <p:cNvGrpSpPr/>
          <p:nvPr/>
        </p:nvGrpSpPr>
        <p:grpSpPr>
          <a:xfrm>
            <a:off x="7369587" y="4577557"/>
            <a:ext cx="1336263" cy="200055"/>
            <a:chOff x="7274337" y="4171526"/>
            <a:chExt cx="1336263" cy="200055"/>
          </a:xfrm>
        </p:grpSpPr>
        <p:pic>
          <p:nvPicPr>
            <p:cNvPr id="124" name="Picture 123" descr="ppt16.png"/>
            <p:cNvPicPr>
              <a:picLocks noChangeAspect="1"/>
            </p:cNvPicPr>
            <p:nvPr/>
          </p:nvPicPr>
          <p:blipFill>
            <a:blip r:embed="rId14"/>
            <a:stretch>
              <a:fillRect/>
            </a:stretch>
          </p:blipFill>
          <p:spPr>
            <a:xfrm>
              <a:off x="7274337" y="4201422"/>
              <a:ext cx="132798" cy="132798"/>
            </a:xfrm>
            <a:prstGeom prst="rect">
              <a:avLst/>
            </a:prstGeom>
          </p:spPr>
        </p:pic>
        <p:sp>
          <p:nvSpPr>
            <p:cNvPr id="125" name="TextBox 124"/>
            <p:cNvSpPr txBox="1"/>
            <p:nvPr/>
          </p:nvSpPr>
          <p:spPr>
            <a:xfrm>
              <a:off x="7377156" y="4171526"/>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Alphabet Rock.pptx</a:t>
              </a:r>
            </a:p>
          </p:txBody>
        </p:sp>
      </p:grpSp>
      <p:grpSp>
        <p:nvGrpSpPr>
          <p:cNvPr id="129" name="Group 128"/>
          <p:cNvGrpSpPr/>
          <p:nvPr/>
        </p:nvGrpSpPr>
        <p:grpSpPr>
          <a:xfrm>
            <a:off x="7369587" y="3956050"/>
            <a:ext cx="1336263" cy="200055"/>
            <a:chOff x="7274337" y="5630410"/>
            <a:chExt cx="1336263" cy="200055"/>
          </a:xfrm>
        </p:grpSpPr>
        <p:pic>
          <p:nvPicPr>
            <p:cNvPr id="130" name="Picture 129" descr="xls16.png"/>
            <p:cNvPicPr>
              <a:picLocks noChangeAspect="1"/>
            </p:cNvPicPr>
            <p:nvPr/>
          </p:nvPicPr>
          <p:blipFill>
            <a:blip r:embed="rId13"/>
            <a:stretch>
              <a:fillRect/>
            </a:stretch>
          </p:blipFill>
          <p:spPr>
            <a:xfrm>
              <a:off x="7274337" y="5666199"/>
              <a:ext cx="132798" cy="132798"/>
            </a:xfrm>
            <a:prstGeom prst="rect">
              <a:avLst/>
            </a:prstGeom>
          </p:spPr>
        </p:pic>
        <p:sp>
          <p:nvSpPr>
            <p:cNvPr id="131" name="TextBox 130"/>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Access to contacts.xlsx</a:t>
              </a:r>
            </a:p>
          </p:txBody>
        </p:sp>
      </p:grpSp>
      <p:pic>
        <p:nvPicPr>
          <p:cNvPr id="133"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67550" y="3486150"/>
            <a:ext cx="203200" cy="207960"/>
          </a:xfrm>
          <a:prstGeom prst="rect">
            <a:avLst/>
          </a:prstGeom>
          <a:noFill/>
        </p:spPr>
      </p:pic>
      <p:grpSp>
        <p:nvGrpSpPr>
          <p:cNvPr id="136" name="Group 135"/>
          <p:cNvGrpSpPr/>
          <p:nvPr/>
        </p:nvGrpSpPr>
        <p:grpSpPr>
          <a:xfrm>
            <a:off x="7150100" y="3994150"/>
            <a:ext cx="128269" cy="142238"/>
            <a:chOff x="7150100" y="3994150"/>
            <a:chExt cx="128269" cy="142238"/>
          </a:xfrm>
        </p:grpSpPr>
        <p:pic>
          <p:nvPicPr>
            <p:cNvPr id="102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37" name="Group 136"/>
          <p:cNvGrpSpPr/>
          <p:nvPr/>
        </p:nvGrpSpPr>
        <p:grpSpPr>
          <a:xfrm>
            <a:off x="7150100" y="4202113"/>
            <a:ext cx="128269" cy="142238"/>
            <a:chOff x="7150100" y="3994150"/>
            <a:chExt cx="128269" cy="142238"/>
          </a:xfrm>
        </p:grpSpPr>
        <p:pic>
          <p:nvPicPr>
            <p:cNvPr id="138"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9"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40" name="Group 139"/>
          <p:cNvGrpSpPr/>
          <p:nvPr/>
        </p:nvGrpSpPr>
        <p:grpSpPr>
          <a:xfrm>
            <a:off x="7150100" y="4410075"/>
            <a:ext cx="128269" cy="142238"/>
            <a:chOff x="7150100" y="3994150"/>
            <a:chExt cx="128269" cy="142238"/>
          </a:xfrm>
        </p:grpSpPr>
        <p:pic>
          <p:nvPicPr>
            <p:cNvPr id="141"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2"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43" name="Group 142"/>
          <p:cNvGrpSpPr/>
          <p:nvPr/>
        </p:nvGrpSpPr>
        <p:grpSpPr>
          <a:xfrm>
            <a:off x="7150100" y="4618037"/>
            <a:ext cx="128269" cy="142238"/>
            <a:chOff x="7150100" y="3994150"/>
            <a:chExt cx="128269" cy="142238"/>
          </a:xfrm>
        </p:grpSpPr>
        <p:pic>
          <p:nvPicPr>
            <p:cNvPr id="144"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46" name="Group 145"/>
          <p:cNvGrpSpPr/>
          <p:nvPr/>
        </p:nvGrpSpPr>
        <p:grpSpPr>
          <a:xfrm>
            <a:off x="7150100" y="4826000"/>
            <a:ext cx="128269" cy="142238"/>
            <a:chOff x="7150100" y="3994150"/>
            <a:chExt cx="128269" cy="142238"/>
          </a:xfrm>
        </p:grpSpPr>
        <p:pic>
          <p:nvPicPr>
            <p:cNvPr id="14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8"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49" name="Group 148"/>
          <p:cNvGrpSpPr/>
          <p:nvPr/>
        </p:nvGrpSpPr>
        <p:grpSpPr>
          <a:xfrm>
            <a:off x="7150100" y="5033963"/>
            <a:ext cx="128269" cy="142238"/>
            <a:chOff x="7150100" y="3994150"/>
            <a:chExt cx="128269" cy="142238"/>
          </a:xfrm>
        </p:grpSpPr>
        <p:pic>
          <p:nvPicPr>
            <p:cNvPr id="150"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1"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52" name="Group 151"/>
          <p:cNvGrpSpPr/>
          <p:nvPr/>
        </p:nvGrpSpPr>
        <p:grpSpPr>
          <a:xfrm>
            <a:off x="7150100" y="5241925"/>
            <a:ext cx="128269" cy="142238"/>
            <a:chOff x="7150100" y="3994150"/>
            <a:chExt cx="128269" cy="142238"/>
          </a:xfrm>
        </p:grpSpPr>
        <p:pic>
          <p:nvPicPr>
            <p:cNvPr id="153"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4"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55" name="Group 154"/>
          <p:cNvGrpSpPr/>
          <p:nvPr/>
        </p:nvGrpSpPr>
        <p:grpSpPr>
          <a:xfrm>
            <a:off x="7150100" y="5449887"/>
            <a:ext cx="128269" cy="142238"/>
            <a:chOff x="7150100" y="3994150"/>
            <a:chExt cx="128269" cy="142238"/>
          </a:xfrm>
        </p:grpSpPr>
        <p:pic>
          <p:nvPicPr>
            <p:cNvPr id="15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58" name="Group 157"/>
          <p:cNvGrpSpPr/>
          <p:nvPr/>
        </p:nvGrpSpPr>
        <p:grpSpPr>
          <a:xfrm>
            <a:off x="7150100" y="5657850"/>
            <a:ext cx="128269" cy="142238"/>
            <a:chOff x="7150100" y="3994150"/>
            <a:chExt cx="128269" cy="142238"/>
          </a:xfrm>
        </p:grpSpPr>
        <p:pic>
          <p:nvPicPr>
            <p:cNvPr id="159"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0"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162" name="Group 161"/>
          <p:cNvGrpSpPr/>
          <p:nvPr/>
        </p:nvGrpSpPr>
        <p:grpSpPr>
          <a:xfrm>
            <a:off x="7369587" y="5822950"/>
            <a:ext cx="1336263" cy="200055"/>
            <a:chOff x="7274337" y="4796762"/>
            <a:chExt cx="1336263" cy="200055"/>
          </a:xfrm>
        </p:grpSpPr>
        <p:pic>
          <p:nvPicPr>
            <p:cNvPr id="163" name="Picture 162" descr="doc16.png"/>
            <p:cNvPicPr>
              <a:picLocks noChangeAspect="1"/>
            </p:cNvPicPr>
            <p:nvPr/>
          </p:nvPicPr>
          <p:blipFill>
            <a:blip r:embed="rId15"/>
            <a:stretch>
              <a:fillRect/>
            </a:stretch>
          </p:blipFill>
          <p:spPr>
            <a:xfrm>
              <a:off x="7274337" y="4829183"/>
              <a:ext cx="132798" cy="132798"/>
            </a:xfrm>
            <a:prstGeom prst="rect">
              <a:avLst/>
            </a:prstGeom>
          </p:spPr>
        </p:pic>
        <p:sp>
          <p:nvSpPr>
            <p:cNvPr id="164" name="TextBox 163"/>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Trade shows</a:t>
              </a:r>
            </a:p>
          </p:txBody>
        </p:sp>
      </p:grpSp>
      <p:grpSp>
        <p:nvGrpSpPr>
          <p:cNvPr id="165" name="Group 164"/>
          <p:cNvGrpSpPr/>
          <p:nvPr/>
        </p:nvGrpSpPr>
        <p:grpSpPr>
          <a:xfrm>
            <a:off x="7150100" y="5867400"/>
            <a:ext cx="128269" cy="142238"/>
            <a:chOff x="7150100" y="3994150"/>
            <a:chExt cx="128269" cy="142238"/>
          </a:xfrm>
        </p:grpSpPr>
        <p:pic>
          <p:nvPicPr>
            <p:cNvPr id="16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sp>
        <p:nvSpPr>
          <p:cNvPr id="169" name="Rectangle 168">
            <a:hlinkClick r:id="" action="ppaction://hlinkshowjump?jump=nextslide"/>
          </p:cNvPr>
          <p:cNvSpPr/>
          <p:nvPr/>
        </p:nvSpPr>
        <p:spPr>
          <a:xfrm>
            <a:off x="7105650" y="4997450"/>
            <a:ext cx="1524000" cy="200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61" name="Rectangle 160"/>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Select one attachment and hit Add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90" name="Rectangle 489"/>
              <p:cNvSpPr/>
              <p:nvPr/>
            </p:nvSpPr>
            <p:spPr>
              <a:xfrm>
                <a:off x="10124683" y="3140912"/>
                <a:ext cx="413301" cy="200055"/>
              </a:xfrm>
              <a:prstGeom prst="rect">
                <a:avLst/>
              </a:prstGeom>
            </p:spPr>
            <p:txBody>
              <a:bodyPr wrap="square">
                <a:spAutoFit/>
              </a:bodyPr>
              <a:lstStyle/>
              <a:p>
                <a:r>
                  <a:rPr lang="en-US" sz="700" b="1" dirty="0">
                    <a:latin typeface="Segoe UI" pitchFamily="34" charset="0"/>
                    <a:cs typeface="Segoe UI" pitchFamily="34" charset="0"/>
                  </a:rPr>
                  <a:t>E-mail</a:t>
                </a:r>
                <a:endParaRPr lang="en-US" sz="700" b="1"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39216" cy="464830"/>
              <a:chOff x="9271123" y="3491280"/>
              <a:chExt cx="1839216" cy="464830"/>
            </a:xfrm>
          </p:grpSpPr>
          <p:sp>
            <p:nvSpPr>
              <p:cNvPr id="475" name="Rectangle 474"/>
              <p:cNvSpPr/>
              <p:nvPr/>
            </p:nvSpPr>
            <p:spPr>
              <a:xfrm>
                <a:off x="9452317" y="3491280"/>
                <a:ext cx="1337094"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Attachments</a:t>
                </a:r>
                <a:endParaRPr lang="en-US" sz="800" dirty="0">
                  <a:solidFill>
                    <a:schemeClr val="accent1">
                      <a:lumMod val="75000"/>
                    </a:schemeClr>
                  </a:solidFill>
                  <a:latin typeface="Segoe UI" pitchFamily="34" charset="0"/>
                </a:endParaRPr>
              </a:p>
            </p:txBody>
          </p:sp>
          <p:sp>
            <p:nvSpPr>
              <p:cNvPr id="476" name="Rectangle 475"/>
              <p:cNvSpPr/>
              <p:nvPr/>
            </p:nvSpPr>
            <p:spPr>
              <a:xfrm>
                <a:off x="10494797" y="3599900"/>
                <a:ext cx="60785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Recent</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222</a:t>
                </a:r>
              </a:p>
            </p:txBody>
          </p:sp>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(1)</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1"/>
              <a:srcRect l="45336" t="52046" r="51370" b="43862"/>
              <a:stretch>
                <a:fillRect/>
              </a:stretch>
            </p:blipFill>
            <p:spPr>
              <a:xfrm>
                <a:off x="8549640" y="2478403"/>
                <a:ext cx="134854" cy="152400"/>
              </a:xfrm>
              <a:prstGeom prst="rect">
                <a:avLst/>
              </a:prstGeom>
            </p:spPr>
          </p:pic>
        </p:grpSp>
        <p:sp>
          <p:nvSpPr>
            <p:cNvPr id="454" name="Rectangle 453"/>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5" name="Group 52"/>
          <p:cNvGrpSpPr/>
          <p:nvPr/>
        </p:nvGrpSpPr>
        <p:grpSpPr>
          <a:xfrm>
            <a:off x="1943100" y="3390900"/>
            <a:ext cx="4838700" cy="381000"/>
            <a:chOff x="2057400" y="3115829"/>
            <a:chExt cx="4838700" cy="381000"/>
          </a:xfrm>
        </p:grpSpPr>
        <p:sp>
          <p:nvSpPr>
            <p:cNvPr id="98" name="Rectangle 97"/>
            <p:cNvSpPr/>
            <p:nvPr/>
          </p:nvSpPr>
          <p:spPr>
            <a:xfrm>
              <a:off x="2057400" y="3115829"/>
              <a:ext cx="4838700" cy="381000"/>
            </a:xfrm>
            <a:prstGeom prst="rect">
              <a:avLst/>
            </a:prstGeom>
            <a:solidFill>
              <a:schemeClr val="bg1">
                <a:alpha val="23000"/>
              </a:schemeClr>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700" kern="1200" dirty="0">
                <a:solidFill>
                  <a:schemeClr val="tx1">
                    <a:lumMod val="65000"/>
                    <a:lumOff val="35000"/>
                  </a:schemeClr>
                </a:solidFill>
                <a:latin typeface="Segoe UI" pitchFamily="34" charset="0"/>
                <a:ea typeface="+mn-ea"/>
                <a:cs typeface="+mn-cs"/>
              </a:endParaRPr>
            </a:p>
          </p:txBody>
        </p:sp>
        <p:sp>
          <p:nvSpPr>
            <p:cNvPr id="99" name="Rectangle 98"/>
            <p:cNvSpPr/>
            <p:nvPr/>
          </p:nvSpPr>
          <p:spPr>
            <a:xfrm>
              <a:off x="2173213" y="3165902"/>
              <a:ext cx="3688830" cy="253916"/>
            </a:xfrm>
            <a:prstGeom prst="rect">
              <a:avLst/>
            </a:prstGeom>
          </p:spPr>
          <p:txBody>
            <a:bodyPr wrap="none">
              <a:spAutoFit/>
            </a:bodyPr>
            <a:lstStyle/>
            <a:p>
              <a:r>
                <a:rPr lang="en-US" sz="1050" i="1" dirty="0">
                  <a:solidFill>
                    <a:srgbClr val="626262"/>
                  </a:solidFill>
                  <a:latin typeface="Segoe UI"/>
                </a:rPr>
                <a:t>No files added to Workspace yet.     </a:t>
              </a:r>
              <a:r>
                <a:rPr lang="en-US" sz="700" dirty="0">
                  <a:solidFill>
                    <a:schemeClr val="accent1">
                      <a:lumMod val="75000"/>
                    </a:schemeClr>
                  </a:solidFill>
                  <a:latin typeface="Segoe UI"/>
                </a:rPr>
                <a:t>Upload a file     |     Create a new file</a:t>
              </a:r>
              <a:endParaRPr lang="en-US" sz="700" dirty="0">
                <a:solidFill>
                  <a:schemeClr val="accent1">
                    <a:lumMod val="75000"/>
                  </a:schemeClr>
                </a:solidFill>
                <a:latin typeface="Segoe UI" pitchFamily="34" charset="0"/>
              </a:endParaRPr>
            </a:p>
          </p:txBody>
        </p:sp>
      </p:grpSp>
      <p:grpSp>
        <p:nvGrpSpPr>
          <p:cNvPr id="17" name="Group 104"/>
          <p:cNvGrpSpPr/>
          <p:nvPr/>
        </p:nvGrpSpPr>
        <p:grpSpPr>
          <a:xfrm>
            <a:off x="7369587" y="4784726"/>
            <a:ext cx="1336263" cy="200055"/>
            <a:chOff x="7274337" y="5421998"/>
            <a:chExt cx="1336263" cy="200055"/>
          </a:xfrm>
        </p:grpSpPr>
        <p:pic>
          <p:nvPicPr>
            <p:cNvPr id="106" name="Picture 105" descr="ppt16.png"/>
            <p:cNvPicPr>
              <a:picLocks noChangeAspect="1"/>
            </p:cNvPicPr>
            <p:nvPr/>
          </p:nvPicPr>
          <p:blipFill>
            <a:blip r:embed="rId13"/>
            <a:stretch>
              <a:fillRect/>
            </a:stretch>
          </p:blipFill>
          <p:spPr>
            <a:xfrm>
              <a:off x="7274337" y="5456945"/>
              <a:ext cx="132798" cy="132798"/>
            </a:xfrm>
            <a:prstGeom prst="rect">
              <a:avLst/>
            </a:prstGeom>
          </p:spPr>
        </p:pic>
        <p:sp>
          <p:nvSpPr>
            <p:cNvPr id="107" name="TextBox 106"/>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Create and Consume.pptx</a:t>
              </a:r>
            </a:p>
          </p:txBody>
        </p:sp>
      </p:grpSp>
      <p:grpSp>
        <p:nvGrpSpPr>
          <p:cNvPr id="18" name="Group 107"/>
          <p:cNvGrpSpPr/>
          <p:nvPr/>
        </p:nvGrpSpPr>
        <p:grpSpPr>
          <a:xfrm>
            <a:off x="7362822" y="5406233"/>
            <a:ext cx="1343028" cy="200055"/>
            <a:chOff x="7267572" y="5213586"/>
            <a:chExt cx="1343028" cy="200055"/>
          </a:xfrm>
        </p:grpSpPr>
        <p:pic>
          <p:nvPicPr>
            <p:cNvPr id="109" name="Picture 108" descr="doc16.png"/>
            <p:cNvPicPr>
              <a:picLocks noChangeAspect="1"/>
            </p:cNvPicPr>
            <p:nvPr/>
          </p:nvPicPr>
          <p:blipFill>
            <a:blip r:embed="rId14"/>
            <a:stretch>
              <a:fillRect/>
            </a:stretch>
          </p:blipFill>
          <p:spPr>
            <a:xfrm>
              <a:off x="7267572" y="5247691"/>
              <a:ext cx="132798" cy="132798"/>
            </a:xfrm>
            <a:prstGeom prst="rect">
              <a:avLst/>
            </a:prstGeom>
          </p:spPr>
        </p:pic>
        <p:sp>
          <p:nvSpPr>
            <p:cNvPr id="110" name="TextBox 109"/>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Bring Supplies and Ho…</a:t>
              </a:r>
            </a:p>
          </p:txBody>
        </p:sp>
      </p:grpSp>
      <p:grpSp>
        <p:nvGrpSpPr>
          <p:cNvPr id="19" name="Group 110"/>
          <p:cNvGrpSpPr/>
          <p:nvPr/>
        </p:nvGrpSpPr>
        <p:grpSpPr>
          <a:xfrm>
            <a:off x="7369587" y="5199064"/>
            <a:ext cx="1336263" cy="200055"/>
            <a:chOff x="7274337" y="5005174"/>
            <a:chExt cx="1336263" cy="200055"/>
          </a:xfrm>
        </p:grpSpPr>
        <p:pic>
          <p:nvPicPr>
            <p:cNvPr id="112" name="Picture 111" descr="doc16.png"/>
            <p:cNvPicPr>
              <a:picLocks noChangeAspect="1"/>
            </p:cNvPicPr>
            <p:nvPr/>
          </p:nvPicPr>
          <p:blipFill>
            <a:blip r:embed="rId14"/>
            <a:stretch>
              <a:fillRect/>
            </a:stretch>
          </p:blipFill>
          <p:spPr>
            <a:xfrm>
              <a:off x="7274337" y="5038437"/>
              <a:ext cx="132798" cy="132798"/>
            </a:xfrm>
            <a:prstGeom prst="rect">
              <a:avLst/>
            </a:prstGeom>
          </p:spPr>
        </p:pic>
        <p:sp>
          <p:nvSpPr>
            <p:cNvPr id="113" name="TextBox 112"/>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Barter for ten dollars if…</a:t>
              </a:r>
            </a:p>
          </p:txBody>
        </p:sp>
      </p:grpSp>
      <p:grpSp>
        <p:nvGrpSpPr>
          <p:cNvPr id="20" name="Group 113"/>
          <p:cNvGrpSpPr/>
          <p:nvPr/>
        </p:nvGrpSpPr>
        <p:grpSpPr>
          <a:xfrm>
            <a:off x="7369587" y="5613400"/>
            <a:ext cx="1336263" cy="200055"/>
            <a:chOff x="7274337" y="4796762"/>
            <a:chExt cx="1336263" cy="200055"/>
          </a:xfrm>
        </p:grpSpPr>
        <p:pic>
          <p:nvPicPr>
            <p:cNvPr id="115" name="Picture 114" descr="doc16.png"/>
            <p:cNvPicPr>
              <a:picLocks noChangeAspect="1"/>
            </p:cNvPicPr>
            <p:nvPr/>
          </p:nvPicPr>
          <p:blipFill>
            <a:blip r:embed="rId14"/>
            <a:stretch>
              <a:fillRect/>
            </a:stretch>
          </p:blipFill>
          <p:spPr>
            <a:xfrm>
              <a:off x="7274337" y="4829183"/>
              <a:ext cx="132798" cy="132798"/>
            </a:xfrm>
            <a:prstGeom prst="rect">
              <a:avLst/>
            </a:prstGeom>
          </p:spPr>
        </p:pic>
        <p:sp>
          <p:nvSpPr>
            <p:cNvPr id="116" name="TextBox 115"/>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21" name="Group 116"/>
          <p:cNvGrpSpPr/>
          <p:nvPr/>
        </p:nvGrpSpPr>
        <p:grpSpPr>
          <a:xfrm>
            <a:off x="7369587" y="4370388"/>
            <a:ext cx="1336263" cy="200055"/>
            <a:chOff x="7274337" y="4588350"/>
            <a:chExt cx="1336263" cy="200055"/>
          </a:xfrm>
        </p:grpSpPr>
        <p:pic>
          <p:nvPicPr>
            <p:cNvPr id="118" name="Picture 117" descr="xls16.png"/>
            <p:cNvPicPr>
              <a:picLocks noChangeAspect="1"/>
            </p:cNvPicPr>
            <p:nvPr/>
          </p:nvPicPr>
          <p:blipFill>
            <a:blip r:embed="rId15"/>
            <a:stretch>
              <a:fillRect/>
            </a:stretch>
          </p:blipFill>
          <p:spPr>
            <a:xfrm>
              <a:off x="7274337" y="4619929"/>
              <a:ext cx="132798" cy="132798"/>
            </a:xfrm>
            <a:prstGeom prst="rect">
              <a:avLst/>
            </a:prstGeom>
          </p:spPr>
        </p:pic>
        <p:sp>
          <p:nvSpPr>
            <p:cNvPr id="119" name="TextBox 118"/>
            <p:cNvSpPr txBox="1"/>
            <p:nvPr/>
          </p:nvSpPr>
          <p:spPr>
            <a:xfrm>
              <a:off x="7377156" y="458835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Andy Five.xls</a:t>
              </a:r>
            </a:p>
          </p:txBody>
        </p:sp>
      </p:grpSp>
      <p:grpSp>
        <p:nvGrpSpPr>
          <p:cNvPr id="22" name="Group 119"/>
          <p:cNvGrpSpPr/>
          <p:nvPr/>
        </p:nvGrpSpPr>
        <p:grpSpPr>
          <a:xfrm>
            <a:off x="7369587" y="4163219"/>
            <a:ext cx="1336263" cy="200055"/>
            <a:chOff x="7274337" y="4379938"/>
            <a:chExt cx="1336263" cy="200055"/>
          </a:xfrm>
        </p:grpSpPr>
        <p:pic>
          <p:nvPicPr>
            <p:cNvPr id="121" name="Picture 120" descr="ppt16.png"/>
            <p:cNvPicPr>
              <a:picLocks noChangeAspect="1"/>
            </p:cNvPicPr>
            <p:nvPr/>
          </p:nvPicPr>
          <p:blipFill>
            <a:blip r:embed="rId13"/>
            <a:stretch>
              <a:fillRect/>
            </a:stretch>
          </p:blipFill>
          <p:spPr>
            <a:xfrm>
              <a:off x="7274337" y="4410676"/>
              <a:ext cx="132798" cy="132798"/>
            </a:xfrm>
            <a:prstGeom prst="rect">
              <a:avLst/>
            </a:prstGeom>
          </p:spPr>
        </p:pic>
        <p:sp>
          <p:nvSpPr>
            <p:cNvPr id="122" name="TextBox 121"/>
            <p:cNvSpPr txBox="1"/>
            <p:nvPr/>
          </p:nvSpPr>
          <p:spPr>
            <a:xfrm>
              <a:off x="7377156" y="437993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Andy’s Chore List.pptx</a:t>
              </a:r>
            </a:p>
          </p:txBody>
        </p:sp>
      </p:grpSp>
      <p:grpSp>
        <p:nvGrpSpPr>
          <p:cNvPr id="23" name="Group 122"/>
          <p:cNvGrpSpPr/>
          <p:nvPr/>
        </p:nvGrpSpPr>
        <p:grpSpPr>
          <a:xfrm>
            <a:off x="7369587" y="4577557"/>
            <a:ext cx="1336263" cy="200055"/>
            <a:chOff x="7274337" y="4171526"/>
            <a:chExt cx="1336263" cy="200055"/>
          </a:xfrm>
        </p:grpSpPr>
        <p:pic>
          <p:nvPicPr>
            <p:cNvPr id="124" name="Picture 123" descr="ppt16.png"/>
            <p:cNvPicPr>
              <a:picLocks noChangeAspect="1"/>
            </p:cNvPicPr>
            <p:nvPr/>
          </p:nvPicPr>
          <p:blipFill>
            <a:blip r:embed="rId13"/>
            <a:stretch>
              <a:fillRect/>
            </a:stretch>
          </p:blipFill>
          <p:spPr>
            <a:xfrm>
              <a:off x="7274337" y="4201422"/>
              <a:ext cx="132798" cy="132798"/>
            </a:xfrm>
            <a:prstGeom prst="rect">
              <a:avLst/>
            </a:prstGeom>
          </p:spPr>
        </p:pic>
        <p:sp>
          <p:nvSpPr>
            <p:cNvPr id="125" name="TextBox 124"/>
            <p:cNvSpPr txBox="1"/>
            <p:nvPr/>
          </p:nvSpPr>
          <p:spPr>
            <a:xfrm>
              <a:off x="7377156" y="4171526"/>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Alphabet Rock.pptx</a:t>
              </a:r>
            </a:p>
          </p:txBody>
        </p:sp>
      </p:grpSp>
      <p:grpSp>
        <p:nvGrpSpPr>
          <p:cNvPr id="24" name="Group 128"/>
          <p:cNvGrpSpPr/>
          <p:nvPr/>
        </p:nvGrpSpPr>
        <p:grpSpPr>
          <a:xfrm>
            <a:off x="7369587" y="3956050"/>
            <a:ext cx="1336263" cy="200055"/>
            <a:chOff x="7274337" y="5630410"/>
            <a:chExt cx="1336263" cy="200055"/>
          </a:xfrm>
        </p:grpSpPr>
        <p:pic>
          <p:nvPicPr>
            <p:cNvPr id="130" name="Picture 129" descr="xls16.png"/>
            <p:cNvPicPr>
              <a:picLocks noChangeAspect="1"/>
            </p:cNvPicPr>
            <p:nvPr/>
          </p:nvPicPr>
          <p:blipFill>
            <a:blip r:embed="rId15"/>
            <a:stretch>
              <a:fillRect/>
            </a:stretch>
          </p:blipFill>
          <p:spPr>
            <a:xfrm>
              <a:off x="7274337" y="5666199"/>
              <a:ext cx="132798" cy="132798"/>
            </a:xfrm>
            <a:prstGeom prst="rect">
              <a:avLst/>
            </a:prstGeom>
          </p:spPr>
        </p:pic>
        <p:sp>
          <p:nvSpPr>
            <p:cNvPr id="131" name="TextBox 130"/>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Access to contacts.xlsx</a:t>
              </a:r>
            </a:p>
          </p:txBody>
        </p:sp>
      </p:grpSp>
      <p:pic>
        <p:nvPicPr>
          <p:cNvPr id="133"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67550" y="3486150"/>
            <a:ext cx="203200" cy="207960"/>
          </a:xfrm>
          <a:prstGeom prst="rect">
            <a:avLst/>
          </a:prstGeom>
          <a:noFill/>
        </p:spPr>
      </p:pic>
      <p:grpSp>
        <p:nvGrpSpPr>
          <p:cNvPr id="25" name="Group 135"/>
          <p:cNvGrpSpPr/>
          <p:nvPr/>
        </p:nvGrpSpPr>
        <p:grpSpPr>
          <a:xfrm>
            <a:off x="7150100" y="3994150"/>
            <a:ext cx="128269" cy="142238"/>
            <a:chOff x="7150100" y="3994150"/>
            <a:chExt cx="128269" cy="142238"/>
          </a:xfrm>
        </p:grpSpPr>
        <p:pic>
          <p:nvPicPr>
            <p:cNvPr id="102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6" name="Group 136"/>
          <p:cNvGrpSpPr/>
          <p:nvPr/>
        </p:nvGrpSpPr>
        <p:grpSpPr>
          <a:xfrm>
            <a:off x="7150100" y="4202113"/>
            <a:ext cx="128269" cy="142238"/>
            <a:chOff x="7150100" y="3994150"/>
            <a:chExt cx="128269" cy="142238"/>
          </a:xfrm>
        </p:grpSpPr>
        <p:pic>
          <p:nvPicPr>
            <p:cNvPr id="138"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9"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7" name="Group 139"/>
          <p:cNvGrpSpPr/>
          <p:nvPr/>
        </p:nvGrpSpPr>
        <p:grpSpPr>
          <a:xfrm>
            <a:off x="7150100" y="4410075"/>
            <a:ext cx="128269" cy="142238"/>
            <a:chOff x="7150100" y="3994150"/>
            <a:chExt cx="128269" cy="142238"/>
          </a:xfrm>
        </p:grpSpPr>
        <p:pic>
          <p:nvPicPr>
            <p:cNvPr id="141"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2"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8" name="Group 142"/>
          <p:cNvGrpSpPr/>
          <p:nvPr/>
        </p:nvGrpSpPr>
        <p:grpSpPr>
          <a:xfrm>
            <a:off x="7150100" y="4618037"/>
            <a:ext cx="128269" cy="142238"/>
            <a:chOff x="7150100" y="3994150"/>
            <a:chExt cx="128269" cy="142238"/>
          </a:xfrm>
        </p:grpSpPr>
        <p:pic>
          <p:nvPicPr>
            <p:cNvPr id="144"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9" name="Group 145"/>
          <p:cNvGrpSpPr/>
          <p:nvPr/>
        </p:nvGrpSpPr>
        <p:grpSpPr>
          <a:xfrm>
            <a:off x="7150100" y="4826000"/>
            <a:ext cx="128269" cy="142238"/>
            <a:chOff x="7150100" y="3994150"/>
            <a:chExt cx="128269" cy="142238"/>
          </a:xfrm>
        </p:grpSpPr>
        <p:pic>
          <p:nvPicPr>
            <p:cNvPr id="14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8"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31" name="Group 151"/>
          <p:cNvGrpSpPr/>
          <p:nvPr/>
        </p:nvGrpSpPr>
        <p:grpSpPr>
          <a:xfrm>
            <a:off x="7150100" y="5241925"/>
            <a:ext cx="128269" cy="142238"/>
            <a:chOff x="7150100" y="3994150"/>
            <a:chExt cx="128269" cy="142238"/>
          </a:xfrm>
        </p:grpSpPr>
        <p:pic>
          <p:nvPicPr>
            <p:cNvPr id="153"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4"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453" name="Group 154"/>
          <p:cNvGrpSpPr/>
          <p:nvPr/>
        </p:nvGrpSpPr>
        <p:grpSpPr>
          <a:xfrm>
            <a:off x="7150100" y="5449887"/>
            <a:ext cx="128269" cy="142238"/>
            <a:chOff x="7150100" y="3994150"/>
            <a:chExt cx="128269" cy="142238"/>
          </a:xfrm>
        </p:grpSpPr>
        <p:pic>
          <p:nvPicPr>
            <p:cNvPr id="15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460" name="Group 157"/>
          <p:cNvGrpSpPr/>
          <p:nvPr/>
        </p:nvGrpSpPr>
        <p:grpSpPr>
          <a:xfrm>
            <a:off x="7150100" y="5657850"/>
            <a:ext cx="128269" cy="142238"/>
            <a:chOff x="7150100" y="3994150"/>
            <a:chExt cx="128269" cy="142238"/>
          </a:xfrm>
        </p:grpSpPr>
        <p:pic>
          <p:nvPicPr>
            <p:cNvPr id="159"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0"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sp>
        <p:nvSpPr>
          <p:cNvPr id="161" name="Rectangle 160">
            <a:hlinkClick r:id="" action="ppaction://hlinkshowjump?jump=nextslide"/>
          </p:cNvPr>
          <p:cNvSpPr/>
          <p:nvPr/>
        </p:nvSpPr>
        <p:spPr>
          <a:xfrm>
            <a:off x="7277100" y="6223000"/>
            <a:ext cx="584200" cy="200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461" name="Group 161"/>
          <p:cNvGrpSpPr/>
          <p:nvPr/>
        </p:nvGrpSpPr>
        <p:grpSpPr>
          <a:xfrm>
            <a:off x="7369587" y="5822950"/>
            <a:ext cx="1336263" cy="200055"/>
            <a:chOff x="7274337" y="4796762"/>
            <a:chExt cx="1336263" cy="200055"/>
          </a:xfrm>
        </p:grpSpPr>
        <p:pic>
          <p:nvPicPr>
            <p:cNvPr id="163" name="Picture 162" descr="doc16.png"/>
            <p:cNvPicPr>
              <a:picLocks noChangeAspect="1"/>
            </p:cNvPicPr>
            <p:nvPr/>
          </p:nvPicPr>
          <p:blipFill>
            <a:blip r:embed="rId14"/>
            <a:stretch>
              <a:fillRect/>
            </a:stretch>
          </p:blipFill>
          <p:spPr>
            <a:xfrm>
              <a:off x="7274337" y="4829183"/>
              <a:ext cx="132798" cy="132798"/>
            </a:xfrm>
            <a:prstGeom prst="rect">
              <a:avLst/>
            </a:prstGeom>
          </p:spPr>
        </p:pic>
        <p:sp>
          <p:nvSpPr>
            <p:cNvPr id="164" name="TextBox 163"/>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Trade shows</a:t>
              </a:r>
            </a:p>
          </p:txBody>
        </p:sp>
      </p:grpSp>
      <p:grpSp>
        <p:nvGrpSpPr>
          <p:cNvPr id="462" name="Group 164"/>
          <p:cNvGrpSpPr/>
          <p:nvPr/>
        </p:nvGrpSpPr>
        <p:grpSpPr>
          <a:xfrm>
            <a:off x="7150100" y="5867400"/>
            <a:ext cx="128269" cy="142238"/>
            <a:chOff x="7150100" y="3994150"/>
            <a:chExt cx="128269" cy="142238"/>
          </a:xfrm>
        </p:grpSpPr>
        <p:pic>
          <p:nvPicPr>
            <p:cNvPr id="16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sp>
        <p:nvSpPr>
          <p:cNvPr id="149" name="Rectangle 148">
            <a:hlinkClick r:id="" action="ppaction://hlinkshowjump?jump=nextslide"/>
          </p:cNvPr>
          <p:cNvSpPr/>
          <p:nvPr/>
        </p:nvSpPr>
        <p:spPr>
          <a:xfrm>
            <a:off x="7105650" y="499745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52" name="Group 100"/>
          <p:cNvGrpSpPr/>
          <p:nvPr/>
        </p:nvGrpSpPr>
        <p:grpSpPr>
          <a:xfrm>
            <a:off x="7369587" y="4991895"/>
            <a:ext cx="1336263" cy="200055"/>
            <a:chOff x="7274337" y="5630410"/>
            <a:chExt cx="1336263" cy="200055"/>
          </a:xfrm>
        </p:grpSpPr>
        <p:pic>
          <p:nvPicPr>
            <p:cNvPr id="155" name="Picture 154" descr="xls16.png"/>
            <p:cNvPicPr>
              <a:picLocks noChangeAspect="1"/>
            </p:cNvPicPr>
            <p:nvPr/>
          </p:nvPicPr>
          <p:blipFill>
            <a:blip r:embed="rId15"/>
            <a:stretch>
              <a:fillRect/>
            </a:stretch>
          </p:blipFill>
          <p:spPr>
            <a:xfrm>
              <a:off x="7274337" y="5666199"/>
              <a:ext cx="132798" cy="132798"/>
            </a:xfrm>
            <a:prstGeom prst="rect">
              <a:avLst/>
            </a:prstGeom>
          </p:spPr>
        </p:pic>
        <p:sp>
          <p:nvSpPr>
            <p:cNvPr id="158" name="TextBox 157"/>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Direct Needs for Funding</a:t>
              </a:r>
            </a:p>
          </p:txBody>
        </p:sp>
      </p:grpSp>
      <p:grpSp>
        <p:nvGrpSpPr>
          <p:cNvPr id="162" name="Group 148"/>
          <p:cNvGrpSpPr/>
          <p:nvPr/>
        </p:nvGrpSpPr>
        <p:grpSpPr>
          <a:xfrm>
            <a:off x="7150100" y="5033963"/>
            <a:ext cx="128269" cy="142238"/>
            <a:chOff x="7150100" y="3994150"/>
            <a:chExt cx="128269" cy="142238"/>
          </a:xfrm>
        </p:grpSpPr>
        <p:pic>
          <p:nvPicPr>
            <p:cNvPr id="165"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8"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sp>
        <p:nvSpPr>
          <p:cNvPr id="150" name="Rectangle 149"/>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…Select one attachment and hit Add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90" name="Rectangle 489"/>
              <p:cNvSpPr/>
              <p:nvPr/>
            </p:nvSpPr>
            <p:spPr>
              <a:xfrm>
                <a:off x="10124683" y="3140912"/>
                <a:ext cx="413301" cy="200055"/>
              </a:xfrm>
              <a:prstGeom prst="rect">
                <a:avLst/>
              </a:prstGeom>
            </p:spPr>
            <p:txBody>
              <a:bodyPr wrap="square">
                <a:spAutoFit/>
              </a:bodyPr>
              <a:lstStyle/>
              <a:p>
                <a:r>
                  <a:rPr lang="en-US" sz="700" b="1" dirty="0">
                    <a:latin typeface="Segoe UI" pitchFamily="34" charset="0"/>
                    <a:cs typeface="Segoe UI" pitchFamily="34" charset="0"/>
                  </a:rPr>
                  <a:t>E-mail</a:t>
                </a:r>
                <a:endParaRPr lang="en-US" sz="700" b="1"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39216" cy="464830"/>
              <a:chOff x="9271123" y="3491280"/>
              <a:chExt cx="1839216" cy="464830"/>
            </a:xfrm>
          </p:grpSpPr>
          <p:sp>
            <p:nvSpPr>
              <p:cNvPr id="475" name="Rectangle 474"/>
              <p:cNvSpPr/>
              <p:nvPr/>
            </p:nvSpPr>
            <p:spPr>
              <a:xfrm>
                <a:off x="9452317" y="3491280"/>
                <a:ext cx="1337094"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Attachments</a:t>
                </a:r>
                <a:endParaRPr lang="en-US" sz="800" dirty="0">
                  <a:solidFill>
                    <a:schemeClr val="accent1">
                      <a:lumMod val="75000"/>
                    </a:schemeClr>
                  </a:solidFill>
                  <a:latin typeface="Segoe UI" pitchFamily="34" charset="0"/>
                </a:endParaRPr>
              </a:p>
            </p:txBody>
          </p:sp>
          <p:sp>
            <p:nvSpPr>
              <p:cNvPr id="476" name="Rectangle 475"/>
              <p:cNvSpPr/>
              <p:nvPr/>
            </p:nvSpPr>
            <p:spPr>
              <a:xfrm>
                <a:off x="10494797" y="3599900"/>
                <a:ext cx="60785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Recent</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222</a:t>
                </a:r>
              </a:p>
            </p:txBody>
          </p:sp>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1"/>
              <a:srcRect l="45336" t="52046" r="51370" b="43862"/>
              <a:stretch>
                <a:fillRect/>
              </a:stretch>
            </p:blipFill>
            <p:spPr>
              <a:xfrm>
                <a:off x="8549640" y="2478403"/>
                <a:ext cx="134854" cy="152400"/>
              </a:xfrm>
              <a:prstGeom prst="rect">
                <a:avLst/>
              </a:prstGeom>
            </p:spPr>
          </p:pic>
        </p:grpSp>
        <p:sp>
          <p:nvSpPr>
            <p:cNvPr id="454" name="Rectangle 453"/>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6" name="Group 104"/>
          <p:cNvGrpSpPr/>
          <p:nvPr/>
        </p:nvGrpSpPr>
        <p:grpSpPr>
          <a:xfrm>
            <a:off x="7369587" y="4784726"/>
            <a:ext cx="1336263" cy="200055"/>
            <a:chOff x="7274337" y="5421998"/>
            <a:chExt cx="1336263" cy="200055"/>
          </a:xfrm>
        </p:grpSpPr>
        <p:pic>
          <p:nvPicPr>
            <p:cNvPr id="106" name="Picture 105" descr="ppt16.png"/>
            <p:cNvPicPr>
              <a:picLocks noChangeAspect="1"/>
            </p:cNvPicPr>
            <p:nvPr/>
          </p:nvPicPr>
          <p:blipFill>
            <a:blip r:embed="rId13"/>
            <a:stretch>
              <a:fillRect/>
            </a:stretch>
          </p:blipFill>
          <p:spPr>
            <a:xfrm>
              <a:off x="7274337" y="5456945"/>
              <a:ext cx="132798" cy="132798"/>
            </a:xfrm>
            <a:prstGeom prst="rect">
              <a:avLst/>
            </a:prstGeom>
          </p:spPr>
        </p:pic>
        <p:sp>
          <p:nvSpPr>
            <p:cNvPr id="107" name="TextBox 106"/>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Create and Consume.pptx</a:t>
              </a:r>
            </a:p>
          </p:txBody>
        </p:sp>
      </p:grpSp>
      <p:grpSp>
        <p:nvGrpSpPr>
          <p:cNvPr id="17" name="Group 107"/>
          <p:cNvGrpSpPr/>
          <p:nvPr/>
        </p:nvGrpSpPr>
        <p:grpSpPr>
          <a:xfrm>
            <a:off x="7362822" y="5406233"/>
            <a:ext cx="1343028" cy="200055"/>
            <a:chOff x="7267572" y="5213586"/>
            <a:chExt cx="1343028" cy="200055"/>
          </a:xfrm>
        </p:grpSpPr>
        <p:pic>
          <p:nvPicPr>
            <p:cNvPr id="109" name="Picture 108" descr="doc16.png"/>
            <p:cNvPicPr>
              <a:picLocks noChangeAspect="1"/>
            </p:cNvPicPr>
            <p:nvPr/>
          </p:nvPicPr>
          <p:blipFill>
            <a:blip r:embed="rId14"/>
            <a:stretch>
              <a:fillRect/>
            </a:stretch>
          </p:blipFill>
          <p:spPr>
            <a:xfrm>
              <a:off x="7267572" y="5247691"/>
              <a:ext cx="132798" cy="132798"/>
            </a:xfrm>
            <a:prstGeom prst="rect">
              <a:avLst/>
            </a:prstGeom>
          </p:spPr>
        </p:pic>
        <p:sp>
          <p:nvSpPr>
            <p:cNvPr id="110" name="TextBox 109"/>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Bring Supplies and Ho…</a:t>
              </a:r>
            </a:p>
          </p:txBody>
        </p:sp>
      </p:grpSp>
      <p:grpSp>
        <p:nvGrpSpPr>
          <p:cNvPr id="18" name="Group 110"/>
          <p:cNvGrpSpPr/>
          <p:nvPr/>
        </p:nvGrpSpPr>
        <p:grpSpPr>
          <a:xfrm>
            <a:off x="7369587" y="5199064"/>
            <a:ext cx="1336263" cy="200055"/>
            <a:chOff x="7274337" y="5005174"/>
            <a:chExt cx="1336263" cy="200055"/>
          </a:xfrm>
        </p:grpSpPr>
        <p:pic>
          <p:nvPicPr>
            <p:cNvPr id="112" name="Picture 111" descr="doc16.png"/>
            <p:cNvPicPr>
              <a:picLocks noChangeAspect="1"/>
            </p:cNvPicPr>
            <p:nvPr/>
          </p:nvPicPr>
          <p:blipFill>
            <a:blip r:embed="rId14"/>
            <a:stretch>
              <a:fillRect/>
            </a:stretch>
          </p:blipFill>
          <p:spPr>
            <a:xfrm>
              <a:off x="7274337" y="5038437"/>
              <a:ext cx="132798" cy="132798"/>
            </a:xfrm>
            <a:prstGeom prst="rect">
              <a:avLst/>
            </a:prstGeom>
          </p:spPr>
        </p:pic>
        <p:sp>
          <p:nvSpPr>
            <p:cNvPr id="113" name="TextBox 112"/>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Barter for ten dollars if…</a:t>
              </a:r>
            </a:p>
          </p:txBody>
        </p:sp>
      </p:grpSp>
      <p:grpSp>
        <p:nvGrpSpPr>
          <p:cNvPr id="19" name="Group 113"/>
          <p:cNvGrpSpPr/>
          <p:nvPr/>
        </p:nvGrpSpPr>
        <p:grpSpPr>
          <a:xfrm>
            <a:off x="7369587" y="5613400"/>
            <a:ext cx="1336263" cy="200055"/>
            <a:chOff x="7274337" y="4796762"/>
            <a:chExt cx="1336263" cy="200055"/>
          </a:xfrm>
        </p:grpSpPr>
        <p:pic>
          <p:nvPicPr>
            <p:cNvPr id="115" name="Picture 114" descr="doc16.png"/>
            <p:cNvPicPr>
              <a:picLocks noChangeAspect="1"/>
            </p:cNvPicPr>
            <p:nvPr/>
          </p:nvPicPr>
          <p:blipFill>
            <a:blip r:embed="rId14"/>
            <a:stretch>
              <a:fillRect/>
            </a:stretch>
          </p:blipFill>
          <p:spPr>
            <a:xfrm>
              <a:off x="7274337" y="4829183"/>
              <a:ext cx="132798" cy="132798"/>
            </a:xfrm>
            <a:prstGeom prst="rect">
              <a:avLst/>
            </a:prstGeom>
          </p:spPr>
        </p:pic>
        <p:sp>
          <p:nvSpPr>
            <p:cNvPr id="116" name="TextBox 115"/>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20" name="Group 116"/>
          <p:cNvGrpSpPr/>
          <p:nvPr/>
        </p:nvGrpSpPr>
        <p:grpSpPr>
          <a:xfrm>
            <a:off x="7369587" y="4370388"/>
            <a:ext cx="1336263" cy="200055"/>
            <a:chOff x="7274337" y="4588350"/>
            <a:chExt cx="1336263" cy="200055"/>
          </a:xfrm>
        </p:grpSpPr>
        <p:pic>
          <p:nvPicPr>
            <p:cNvPr id="118" name="Picture 117" descr="xls16.png"/>
            <p:cNvPicPr>
              <a:picLocks noChangeAspect="1"/>
            </p:cNvPicPr>
            <p:nvPr/>
          </p:nvPicPr>
          <p:blipFill>
            <a:blip r:embed="rId15"/>
            <a:stretch>
              <a:fillRect/>
            </a:stretch>
          </p:blipFill>
          <p:spPr>
            <a:xfrm>
              <a:off x="7274337" y="4619929"/>
              <a:ext cx="132798" cy="132798"/>
            </a:xfrm>
            <a:prstGeom prst="rect">
              <a:avLst/>
            </a:prstGeom>
          </p:spPr>
        </p:pic>
        <p:sp>
          <p:nvSpPr>
            <p:cNvPr id="119" name="TextBox 118"/>
            <p:cNvSpPr txBox="1"/>
            <p:nvPr/>
          </p:nvSpPr>
          <p:spPr>
            <a:xfrm>
              <a:off x="7377156" y="458835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Andy Five.xls</a:t>
              </a:r>
            </a:p>
          </p:txBody>
        </p:sp>
      </p:grpSp>
      <p:grpSp>
        <p:nvGrpSpPr>
          <p:cNvPr id="21" name="Group 119"/>
          <p:cNvGrpSpPr/>
          <p:nvPr/>
        </p:nvGrpSpPr>
        <p:grpSpPr>
          <a:xfrm>
            <a:off x="7369587" y="4163219"/>
            <a:ext cx="1336263" cy="200055"/>
            <a:chOff x="7274337" y="4379938"/>
            <a:chExt cx="1336263" cy="200055"/>
          </a:xfrm>
        </p:grpSpPr>
        <p:pic>
          <p:nvPicPr>
            <p:cNvPr id="121" name="Picture 120" descr="ppt16.png"/>
            <p:cNvPicPr>
              <a:picLocks noChangeAspect="1"/>
            </p:cNvPicPr>
            <p:nvPr/>
          </p:nvPicPr>
          <p:blipFill>
            <a:blip r:embed="rId13"/>
            <a:stretch>
              <a:fillRect/>
            </a:stretch>
          </p:blipFill>
          <p:spPr>
            <a:xfrm>
              <a:off x="7274337" y="4410676"/>
              <a:ext cx="132798" cy="132798"/>
            </a:xfrm>
            <a:prstGeom prst="rect">
              <a:avLst/>
            </a:prstGeom>
          </p:spPr>
        </p:pic>
        <p:sp>
          <p:nvSpPr>
            <p:cNvPr id="122" name="TextBox 121"/>
            <p:cNvSpPr txBox="1"/>
            <p:nvPr/>
          </p:nvSpPr>
          <p:spPr>
            <a:xfrm>
              <a:off x="7377156" y="437993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Andy’s Chore List.pptx</a:t>
              </a:r>
            </a:p>
          </p:txBody>
        </p:sp>
      </p:grpSp>
      <p:grpSp>
        <p:nvGrpSpPr>
          <p:cNvPr id="22" name="Group 122"/>
          <p:cNvGrpSpPr/>
          <p:nvPr/>
        </p:nvGrpSpPr>
        <p:grpSpPr>
          <a:xfrm>
            <a:off x="7369587" y="4577557"/>
            <a:ext cx="1336263" cy="200055"/>
            <a:chOff x="7274337" y="4171526"/>
            <a:chExt cx="1336263" cy="200055"/>
          </a:xfrm>
        </p:grpSpPr>
        <p:pic>
          <p:nvPicPr>
            <p:cNvPr id="124" name="Picture 123" descr="ppt16.png"/>
            <p:cNvPicPr>
              <a:picLocks noChangeAspect="1"/>
            </p:cNvPicPr>
            <p:nvPr/>
          </p:nvPicPr>
          <p:blipFill>
            <a:blip r:embed="rId13"/>
            <a:stretch>
              <a:fillRect/>
            </a:stretch>
          </p:blipFill>
          <p:spPr>
            <a:xfrm>
              <a:off x="7274337" y="4201422"/>
              <a:ext cx="132798" cy="132798"/>
            </a:xfrm>
            <a:prstGeom prst="rect">
              <a:avLst/>
            </a:prstGeom>
          </p:spPr>
        </p:pic>
        <p:sp>
          <p:nvSpPr>
            <p:cNvPr id="125" name="TextBox 124"/>
            <p:cNvSpPr txBox="1"/>
            <p:nvPr/>
          </p:nvSpPr>
          <p:spPr>
            <a:xfrm>
              <a:off x="7377156" y="4171526"/>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Alphabet Rock.pptx</a:t>
              </a:r>
            </a:p>
          </p:txBody>
        </p:sp>
      </p:grpSp>
      <p:grpSp>
        <p:nvGrpSpPr>
          <p:cNvPr id="23" name="Group 128"/>
          <p:cNvGrpSpPr/>
          <p:nvPr/>
        </p:nvGrpSpPr>
        <p:grpSpPr>
          <a:xfrm>
            <a:off x="7369587" y="3956050"/>
            <a:ext cx="1336263" cy="200055"/>
            <a:chOff x="7274337" y="5630410"/>
            <a:chExt cx="1336263" cy="200055"/>
          </a:xfrm>
        </p:grpSpPr>
        <p:pic>
          <p:nvPicPr>
            <p:cNvPr id="130" name="Picture 129" descr="xls16.png"/>
            <p:cNvPicPr>
              <a:picLocks noChangeAspect="1"/>
            </p:cNvPicPr>
            <p:nvPr/>
          </p:nvPicPr>
          <p:blipFill>
            <a:blip r:embed="rId15"/>
            <a:stretch>
              <a:fillRect/>
            </a:stretch>
          </p:blipFill>
          <p:spPr>
            <a:xfrm>
              <a:off x="7274337" y="5666199"/>
              <a:ext cx="132798" cy="132798"/>
            </a:xfrm>
            <a:prstGeom prst="rect">
              <a:avLst/>
            </a:prstGeom>
          </p:spPr>
        </p:pic>
        <p:sp>
          <p:nvSpPr>
            <p:cNvPr id="131" name="TextBox 130"/>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Access to contacts.xlsx</a:t>
              </a:r>
            </a:p>
          </p:txBody>
        </p:sp>
      </p:grpSp>
      <p:pic>
        <p:nvPicPr>
          <p:cNvPr id="133"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7067550" y="3486150"/>
            <a:ext cx="203200" cy="207960"/>
          </a:xfrm>
          <a:prstGeom prst="rect">
            <a:avLst/>
          </a:prstGeom>
          <a:noFill/>
        </p:spPr>
      </p:pic>
      <p:grpSp>
        <p:nvGrpSpPr>
          <p:cNvPr id="24" name="Group 135"/>
          <p:cNvGrpSpPr/>
          <p:nvPr/>
        </p:nvGrpSpPr>
        <p:grpSpPr>
          <a:xfrm>
            <a:off x="7150100" y="3994150"/>
            <a:ext cx="128269" cy="142238"/>
            <a:chOff x="7150100" y="3994150"/>
            <a:chExt cx="128269" cy="142238"/>
          </a:xfrm>
        </p:grpSpPr>
        <p:pic>
          <p:nvPicPr>
            <p:cNvPr id="102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5" name="Group 136"/>
          <p:cNvGrpSpPr/>
          <p:nvPr/>
        </p:nvGrpSpPr>
        <p:grpSpPr>
          <a:xfrm>
            <a:off x="7150100" y="4202113"/>
            <a:ext cx="128269" cy="142238"/>
            <a:chOff x="7150100" y="3994150"/>
            <a:chExt cx="128269" cy="142238"/>
          </a:xfrm>
        </p:grpSpPr>
        <p:pic>
          <p:nvPicPr>
            <p:cNvPr id="138"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39"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6" name="Group 139"/>
          <p:cNvGrpSpPr/>
          <p:nvPr/>
        </p:nvGrpSpPr>
        <p:grpSpPr>
          <a:xfrm>
            <a:off x="7150100" y="4410075"/>
            <a:ext cx="128269" cy="142238"/>
            <a:chOff x="7150100" y="3994150"/>
            <a:chExt cx="128269" cy="142238"/>
          </a:xfrm>
        </p:grpSpPr>
        <p:pic>
          <p:nvPicPr>
            <p:cNvPr id="141"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2"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7" name="Group 142"/>
          <p:cNvGrpSpPr/>
          <p:nvPr/>
        </p:nvGrpSpPr>
        <p:grpSpPr>
          <a:xfrm>
            <a:off x="7150100" y="4618037"/>
            <a:ext cx="128269" cy="142238"/>
            <a:chOff x="7150100" y="3994150"/>
            <a:chExt cx="128269" cy="142238"/>
          </a:xfrm>
        </p:grpSpPr>
        <p:pic>
          <p:nvPicPr>
            <p:cNvPr id="144"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5"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8" name="Group 145"/>
          <p:cNvGrpSpPr/>
          <p:nvPr/>
        </p:nvGrpSpPr>
        <p:grpSpPr>
          <a:xfrm>
            <a:off x="7150100" y="4826000"/>
            <a:ext cx="128269" cy="142238"/>
            <a:chOff x="7150100" y="3994150"/>
            <a:chExt cx="128269" cy="142238"/>
          </a:xfrm>
        </p:grpSpPr>
        <p:pic>
          <p:nvPicPr>
            <p:cNvPr id="147"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48"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29" name="Group 151"/>
          <p:cNvGrpSpPr/>
          <p:nvPr/>
        </p:nvGrpSpPr>
        <p:grpSpPr>
          <a:xfrm>
            <a:off x="7150100" y="5241925"/>
            <a:ext cx="128269" cy="142238"/>
            <a:chOff x="7150100" y="3994150"/>
            <a:chExt cx="128269" cy="142238"/>
          </a:xfrm>
        </p:grpSpPr>
        <p:pic>
          <p:nvPicPr>
            <p:cNvPr id="153"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4"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30" name="Group 154"/>
          <p:cNvGrpSpPr/>
          <p:nvPr/>
        </p:nvGrpSpPr>
        <p:grpSpPr>
          <a:xfrm>
            <a:off x="7150100" y="5449887"/>
            <a:ext cx="128269" cy="142238"/>
            <a:chOff x="7150100" y="3994150"/>
            <a:chExt cx="128269" cy="142238"/>
          </a:xfrm>
        </p:grpSpPr>
        <p:pic>
          <p:nvPicPr>
            <p:cNvPr id="15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5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31" name="Group 157"/>
          <p:cNvGrpSpPr/>
          <p:nvPr/>
        </p:nvGrpSpPr>
        <p:grpSpPr>
          <a:xfrm>
            <a:off x="7150100" y="5657850"/>
            <a:ext cx="128269" cy="142238"/>
            <a:chOff x="7150100" y="3994150"/>
            <a:chExt cx="128269" cy="142238"/>
          </a:xfrm>
        </p:grpSpPr>
        <p:pic>
          <p:nvPicPr>
            <p:cNvPr id="159"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0"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453" name="Group 161"/>
          <p:cNvGrpSpPr/>
          <p:nvPr/>
        </p:nvGrpSpPr>
        <p:grpSpPr>
          <a:xfrm>
            <a:off x="7369587" y="5822950"/>
            <a:ext cx="1336263" cy="200055"/>
            <a:chOff x="7274337" y="4796762"/>
            <a:chExt cx="1336263" cy="200055"/>
          </a:xfrm>
        </p:grpSpPr>
        <p:pic>
          <p:nvPicPr>
            <p:cNvPr id="163" name="Picture 162" descr="doc16.png"/>
            <p:cNvPicPr>
              <a:picLocks noChangeAspect="1"/>
            </p:cNvPicPr>
            <p:nvPr/>
          </p:nvPicPr>
          <p:blipFill>
            <a:blip r:embed="rId14"/>
            <a:stretch>
              <a:fillRect/>
            </a:stretch>
          </p:blipFill>
          <p:spPr>
            <a:xfrm>
              <a:off x="7274337" y="4829183"/>
              <a:ext cx="132798" cy="132798"/>
            </a:xfrm>
            <a:prstGeom prst="rect">
              <a:avLst/>
            </a:prstGeom>
          </p:spPr>
        </p:pic>
        <p:sp>
          <p:nvSpPr>
            <p:cNvPr id="164" name="TextBox 163"/>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Trade shows</a:t>
              </a:r>
            </a:p>
          </p:txBody>
        </p:sp>
      </p:grpSp>
      <p:grpSp>
        <p:nvGrpSpPr>
          <p:cNvPr id="460" name="Group 164"/>
          <p:cNvGrpSpPr/>
          <p:nvPr/>
        </p:nvGrpSpPr>
        <p:grpSpPr>
          <a:xfrm>
            <a:off x="7150100" y="5867400"/>
            <a:ext cx="128269" cy="142238"/>
            <a:chOff x="7150100" y="3994150"/>
            <a:chExt cx="128269" cy="142238"/>
          </a:xfrm>
        </p:grpSpPr>
        <p:pic>
          <p:nvPicPr>
            <p:cNvPr id="166" name="Picture 3"/>
            <p:cNvPicPr>
              <a:picLocks noChangeAspect="1" noChangeArrowheads="1"/>
            </p:cNvPicPr>
            <p:nvPr/>
          </p:nvPicPr>
          <p:blipFill>
            <a:blip r:embed="rId16"/>
            <a:srcRect/>
            <a:stretch>
              <a:fillRect/>
            </a:stretch>
          </p:blipFill>
          <p:spPr bwMode="auto">
            <a:xfrm>
              <a:off x="7150100" y="3994150"/>
              <a:ext cx="123825" cy="85725"/>
            </a:xfrm>
            <a:prstGeom prst="rect">
              <a:avLst/>
            </a:prstGeom>
            <a:noFill/>
            <a:ln w="9525">
              <a:noFill/>
              <a:miter lim="800000"/>
              <a:headEnd/>
              <a:tailEnd/>
            </a:ln>
            <a:effectLst/>
          </p:spPr>
        </p:pic>
        <p:pic>
          <p:nvPicPr>
            <p:cNvPr id="167" name="Picture 2"/>
            <p:cNvPicPr>
              <a:picLocks noChangeAspect="1" noChangeArrowheads="1"/>
            </p:cNvPicPr>
            <p:nvPr/>
          </p:nvPicPr>
          <p:blipFill>
            <a:blip r:embed="rId17"/>
            <a:srcRect/>
            <a:stretch>
              <a:fillRect/>
            </a:stretch>
          </p:blipFill>
          <p:spPr bwMode="auto">
            <a:xfrm>
              <a:off x="7232650" y="4044950"/>
              <a:ext cx="45719" cy="91438"/>
            </a:xfrm>
            <a:prstGeom prst="rect">
              <a:avLst/>
            </a:prstGeom>
            <a:noFill/>
            <a:ln w="9525">
              <a:noFill/>
              <a:miter lim="800000"/>
              <a:headEnd/>
              <a:tailEnd/>
            </a:ln>
            <a:effectLst/>
          </p:spPr>
        </p:pic>
      </p:grpSp>
      <p:grpSp>
        <p:nvGrpSpPr>
          <p:cNvPr id="461" name="Group 100"/>
          <p:cNvGrpSpPr/>
          <p:nvPr/>
        </p:nvGrpSpPr>
        <p:grpSpPr>
          <a:xfrm>
            <a:off x="7369587" y="4991895"/>
            <a:ext cx="1336263" cy="200055"/>
            <a:chOff x="7274337" y="5630410"/>
            <a:chExt cx="1336263" cy="200055"/>
          </a:xfrm>
        </p:grpSpPr>
        <p:pic>
          <p:nvPicPr>
            <p:cNvPr id="155" name="Picture 154" descr="xls16.png"/>
            <p:cNvPicPr>
              <a:picLocks noChangeAspect="1"/>
            </p:cNvPicPr>
            <p:nvPr/>
          </p:nvPicPr>
          <p:blipFill>
            <a:blip r:embed="rId15">
              <a:duotone>
                <a:schemeClr val="bg2">
                  <a:shade val="45000"/>
                  <a:satMod val="135000"/>
                </a:schemeClr>
                <a:prstClr val="white"/>
              </a:duotone>
            </a:blip>
            <a:stretch>
              <a:fillRect/>
            </a:stretch>
          </p:blipFill>
          <p:spPr>
            <a:xfrm>
              <a:off x="7274337" y="5666199"/>
              <a:ext cx="132798" cy="132798"/>
            </a:xfrm>
            <a:prstGeom prst="rect">
              <a:avLst/>
            </a:prstGeom>
          </p:spPr>
        </p:pic>
        <p:sp>
          <p:nvSpPr>
            <p:cNvPr id="158" name="TextBox 157"/>
            <p:cNvSpPr txBox="1"/>
            <p:nvPr/>
          </p:nvSpPr>
          <p:spPr>
            <a:xfrm>
              <a:off x="7377156" y="5630410"/>
              <a:ext cx="1233444" cy="200055"/>
            </a:xfrm>
            <a:prstGeom prst="rect">
              <a:avLst/>
            </a:prstGeom>
            <a:noFill/>
          </p:spPr>
          <p:txBody>
            <a:bodyPr wrap="square" rtlCol="0">
              <a:spAutoFit/>
            </a:bodyPr>
            <a:lstStyle/>
            <a:p>
              <a:pPr>
                <a:spcAft>
                  <a:spcPts val="800"/>
                </a:spcAft>
              </a:pPr>
              <a:r>
                <a:rPr lang="en-US" sz="700" i="1" dirty="0">
                  <a:solidFill>
                    <a:schemeClr val="bg1">
                      <a:lumMod val="50000"/>
                    </a:schemeClr>
                  </a:solidFill>
                  <a:latin typeface="Segoe UI" pitchFamily="34" charset="0"/>
                  <a:cs typeface="Segoe UI" pitchFamily="34" charset="0"/>
                </a:rPr>
                <a:t>Direct… UPLOADING</a:t>
              </a:r>
            </a:p>
          </p:txBody>
        </p:sp>
      </p:grpSp>
      <p:grpSp>
        <p:nvGrpSpPr>
          <p:cNvPr id="462" name="Group 148"/>
          <p:cNvGrpSpPr/>
          <p:nvPr/>
        </p:nvGrpSpPr>
        <p:grpSpPr>
          <a:xfrm>
            <a:off x="7150100" y="5033963"/>
            <a:ext cx="128269" cy="142238"/>
            <a:chOff x="7150100" y="3994150"/>
            <a:chExt cx="128269" cy="142238"/>
          </a:xfrm>
        </p:grpSpPr>
        <p:pic>
          <p:nvPicPr>
            <p:cNvPr id="165" name="Picture 3"/>
            <p:cNvPicPr>
              <a:picLocks noChangeAspect="1" noChangeArrowheads="1"/>
            </p:cNvPicPr>
            <p:nvPr/>
          </p:nvPicPr>
          <p:blipFill>
            <a:blip r:embed="rId16">
              <a:duotone>
                <a:schemeClr val="bg2">
                  <a:shade val="45000"/>
                  <a:satMod val="135000"/>
                </a:schemeClr>
                <a:prstClr val="white"/>
              </a:duotone>
            </a:blip>
            <a:srcRect/>
            <a:stretch>
              <a:fillRect/>
            </a:stretch>
          </p:blipFill>
          <p:spPr bwMode="auto">
            <a:xfrm>
              <a:off x="7150100" y="3994150"/>
              <a:ext cx="123825" cy="85725"/>
            </a:xfrm>
            <a:prstGeom prst="rect">
              <a:avLst/>
            </a:prstGeom>
            <a:noFill/>
            <a:ln w="9525">
              <a:noFill/>
              <a:miter lim="800000"/>
              <a:headEnd/>
              <a:tailEnd/>
            </a:ln>
            <a:effectLst/>
          </p:spPr>
        </p:pic>
        <p:pic>
          <p:nvPicPr>
            <p:cNvPr id="168" name="Picture 2"/>
            <p:cNvPicPr>
              <a:picLocks noChangeAspect="1" noChangeArrowheads="1"/>
            </p:cNvPicPr>
            <p:nvPr/>
          </p:nvPicPr>
          <p:blipFill>
            <a:blip r:embed="rId17">
              <a:duotone>
                <a:schemeClr val="bg2">
                  <a:shade val="45000"/>
                  <a:satMod val="135000"/>
                </a:schemeClr>
                <a:prstClr val="white"/>
              </a:duotone>
            </a:blip>
            <a:srcRect/>
            <a:stretch>
              <a:fillRect/>
            </a:stretch>
          </p:blipFill>
          <p:spPr bwMode="auto">
            <a:xfrm>
              <a:off x="7232650" y="4044950"/>
              <a:ext cx="45719" cy="91438"/>
            </a:xfrm>
            <a:prstGeom prst="rect">
              <a:avLst/>
            </a:prstGeom>
            <a:noFill/>
            <a:ln w="9525">
              <a:noFill/>
              <a:miter lim="800000"/>
              <a:headEnd/>
              <a:tailEnd/>
            </a:ln>
            <a:effectLst/>
          </p:spPr>
        </p:pic>
      </p:grpSp>
      <p:pic>
        <p:nvPicPr>
          <p:cNvPr id="187" name="Picture 186" descr="WSExplore0010 12-14-2007.png"/>
          <p:cNvPicPr>
            <a:picLocks noChangeAspect="1"/>
          </p:cNvPicPr>
          <p:nvPr/>
        </p:nvPicPr>
        <p:blipFill>
          <a:blip r:embed="rId18"/>
          <a:stretch>
            <a:fillRect/>
          </a:stretch>
        </p:blipFill>
        <p:spPr>
          <a:xfrm>
            <a:off x="1934028" y="3396827"/>
            <a:ext cx="104775" cy="104775"/>
          </a:xfrm>
          <a:prstGeom prst="rect">
            <a:avLst/>
          </a:prstGeom>
        </p:spPr>
      </p:pic>
      <p:cxnSp>
        <p:nvCxnSpPr>
          <p:cNvPr id="189" name="Straight Connector 188"/>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90" name="Picture 189" descr="xls16.png"/>
          <p:cNvPicPr>
            <a:picLocks noChangeAspect="1"/>
          </p:cNvPicPr>
          <p:nvPr/>
        </p:nvPicPr>
        <p:blipFill>
          <a:blip r:embed="rId15"/>
          <a:stretch>
            <a:fillRect/>
          </a:stretch>
        </p:blipFill>
        <p:spPr>
          <a:xfrm>
            <a:off x="2226945" y="3388995"/>
            <a:ext cx="104775" cy="104775"/>
          </a:xfrm>
          <a:prstGeom prst="rect">
            <a:avLst/>
          </a:prstGeom>
        </p:spPr>
      </p:pic>
      <p:graphicFrame>
        <p:nvGraphicFramePr>
          <p:cNvPr id="191" name="Table 190"/>
          <p:cNvGraphicFramePr>
            <a:graphicFrameLocks noGrp="1"/>
          </p:cNvGraphicFramePr>
          <p:nvPr/>
        </p:nvGraphicFramePr>
        <p:xfrm>
          <a:off x="2446747" y="333375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i="1" dirty="0">
                          <a:solidFill>
                            <a:schemeClr val="bg1">
                              <a:lumMod val="65000"/>
                            </a:schemeClr>
                          </a:solidFill>
                        </a:rPr>
                        <a:t>Direct Needs for</a:t>
                      </a:r>
                      <a:r>
                        <a:rPr lang="en-US" sz="800" i="1" baseline="0" dirty="0">
                          <a:solidFill>
                            <a:schemeClr val="bg1">
                              <a:lumMod val="65000"/>
                            </a:schemeClr>
                          </a:solidFill>
                        </a:rPr>
                        <a:t> funding.xlsx</a:t>
                      </a:r>
                      <a:endParaRPr lang="en-US" sz="800" i="1" dirty="0">
                        <a:solidFill>
                          <a:schemeClr val="bg1">
                            <a:lumMod val="65000"/>
                          </a:schemeClr>
                        </a:solidFill>
                      </a:endParaRPr>
                    </a:p>
                  </a:txBody>
                  <a:tcPr anchor="ctr"/>
                </a:tc>
                <a:tc>
                  <a:txBody>
                    <a:bodyPr/>
                    <a:lstStyle/>
                    <a:p>
                      <a:r>
                        <a:rPr lang="en-US" sz="700" dirty="0">
                          <a:solidFill>
                            <a:schemeClr val="tx1"/>
                          </a:solidFill>
                        </a:rPr>
                        <a:t>14 KB</a:t>
                      </a:r>
                    </a:p>
                  </a:txBody>
                  <a:tcPr anchor="ctr"/>
                </a:tc>
                <a:extLst>
                  <a:ext uri="{0D108BD9-81ED-4DB2-BD59-A6C34878D82A}">
                    <a16:rowId xmlns:a16="http://schemas.microsoft.com/office/drawing/2014/main" val="10000"/>
                  </a:ext>
                </a:extLst>
              </a:tr>
            </a:tbl>
          </a:graphicData>
        </a:graphic>
      </p:graphicFrame>
      <p:sp>
        <p:nvSpPr>
          <p:cNvPr id="194" name="Rectangle 193">
            <a:hlinkClick r:id="" action="ppaction://hlinkshowjump?jump=nextslide"/>
          </p:cNvPr>
          <p:cNvSpPr/>
          <p:nvPr/>
        </p:nvSpPr>
        <p:spPr>
          <a:xfrm>
            <a:off x="7029450" y="2743200"/>
            <a:ext cx="17526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52" name="Rectangle 151"/>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69" name="Group 168"/>
          <p:cNvGrpSpPr/>
          <p:nvPr/>
        </p:nvGrpSpPr>
        <p:grpSpPr>
          <a:xfrm>
            <a:off x="3962400" y="3352800"/>
            <a:ext cx="1752600" cy="152400"/>
            <a:chOff x="3962400" y="3352800"/>
            <a:chExt cx="1752600" cy="152400"/>
          </a:xfrm>
        </p:grpSpPr>
        <p:sp>
          <p:nvSpPr>
            <p:cNvPr id="161" name="Rectangle 160"/>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1%</a:t>
              </a:r>
              <a:endParaRPr lang="en-US" dirty="0"/>
            </a:p>
          </p:txBody>
        </p:sp>
        <p:sp>
          <p:nvSpPr>
            <p:cNvPr id="162" name="Rectangle 161"/>
            <p:cNvSpPr/>
            <p:nvPr/>
          </p:nvSpPr>
          <p:spPr>
            <a:xfrm>
              <a:off x="3962400" y="3352800"/>
              <a:ext cx="61912"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1" name="Rectangle 170"/>
          <p:cNvSpPr/>
          <p:nvPr/>
        </p:nvSpPr>
        <p:spPr>
          <a:xfrm>
            <a:off x="4024314" y="3352800"/>
            <a:ext cx="244475"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87"/>
                                        </p:tgtEl>
                                        <p:attrNameLst>
                                          <p:attrName>style.visibility</p:attrName>
                                        </p:attrNameLst>
                                      </p:cBhvr>
                                      <p:to>
                                        <p:strVal val="visible"/>
                                      </p:to>
                                    </p:set>
                                    <p:animEffect transition="in" filter="fade">
                                      <p:cBhvr>
                                        <p:cTn id="7" dur="2000"/>
                                        <p:tgtEl>
                                          <p:spTgt spid="187"/>
                                        </p:tgtEl>
                                      </p:cBhvr>
                                    </p:animEffect>
                                  </p:childTnLst>
                                </p:cTn>
                              </p:par>
                              <p:par>
                                <p:cTn id="8" presetID="10" presetClass="entr" presetSubtype="0" fill="hold" nodeType="withEffect">
                                  <p:stCondLst>
                                    <p:cond delay="0"/>
                                  </p:stCondLst>
                                  <p:childTnLst>
                                    <p:set>
                                      <p:cBhvr>
                                        <p:cTn id="9" dur="1" fill="hold">
                                          <p:stCondLst>
                                            <p:cond delay="0"/>
                                          </p:stCondLst>
                                        </p:cTn>
                                        <p:tgtEl>
                                          <p:spTgt spid="189"/>
                                        </p:tgtEl>
                                        <p:attrNameLst>
                                          <p:attrName>style.visibility</p:attrName>
                                        </p:attrNameLst>
                                      </p:cBhvr>
                                      <p:to>
                                        <p:strVal val="visible"/>
                                      </p:to>
                                    </p:set>
                                    <p:animEffect transition="in" filter="fade">
                                      <p:cBhvr>
                                        <p:cTn id="10" dur="2000"/>
                                        <p:tgtEl>
                                          <p:spTgt spid="189"/>
                                        </p:tgtEl>
                                      </p:cBhvr>
                                    </p:animEffect>
                                  </p:childTnLst>
                                </p:cTn>
                              </p:par>
                              <p:par>
                                <p:cTn id="11" presetID="10" presetClass="entr" presetSubtype="0" fill="hold" nodeType="withEffect">
                                  <p:stCondLst>
                                    <p:cond delay="0"/>
                                  </p:stCondLst>
                                  <p:childTnLst>
                                    <p:set>
                                      <p:cBhvr>
                                        <p:cTn id="12" dur="1" fill="hold">
                                          <p:stCondLst>
                                            <p:cond delay="0"/>
                                          </p:stCondLst>
                                        </p:cTn>
                                        <p:tgtEl>
                                          <p:spTgt spid="190"/>
                                        </p:tgtEl>
                                        <p:attrNameLst>
                                          <p:attrName>style.visibility</p:attrName>
                                        </p:attrNameLst>
                                      </p:cBhvr>
                                      <p:to>
                                        <p:strVal val="visible"/>
                                      </p:to>
                                    </p:set>
                                    <p:animEffect transition="in" filter="fade">
                                      <p:cBhvr>
                                        <p:cTn id="13" dur="2000"/>
                                        <p:tgtEl>
                                          <p:spTgt spid="190"/>
                                        </p:tgtEl>
                                      </p:cBhvr>
                                    </p:animEffect>
                                  </p:childTnLst>
                                </p:cTn>
                              </p:par>
                              <p:par>
                                <p:cTn id="14" presetID="12" presetClass="entr" presetSubtype="8" fill="hold" grpId="0" nodeType="withEffect">
                                  <p:stCondLst>
                                    <p:cond delay="0"/>
                                  </p:stCondLst>
                                  <p:childTnLst>
                                    <p:set>
                                      <p:cBhvr>
                                        <p:cTn id="15" dur="1" fill="hold">
                                          <p:stCondLst>
                                            <p:cond delay="0"/>
                                          </p:stCondLst>
                                        </p:cTn>
                                        <p:tgtEl>
                                          <p:spTgt spid="171"/>
                                        </p:tgtEl>
                                        <p:attrNameLst>
                                          <p:attrName>style.visibility</p:attrName>
                                        </p:attrNameLst>
                                      </p:cBhvr>
                                      <p:to>
                                        <p:strVal val="visible"/>
                                      </p:to>
                                    </p:set>
                                    <p:animEffect transition="in" filter="slide(fromLeft)">
                                      <p:cBhvr>
                                        <p:cTn id="16" dur="20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109">
            <a:hlinkClick r:id="" action="ppaction://hlinkshowjump?jump=nextslide"/>
          </p:cNvPr>
          <p:cNvSpPr/>
          <p:nvPr/>
        </p:nvSpPr>
        <p:spPr>
          <a:xfrm>
            <a:off x="5676900" y="4508500"/>
            <a:ext cx="2743200" cy="3810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4" name="Rectangle 3"/>
          <p:cNvSpPr/>
          <p:nvPr/>
        </p:nvSpPr>
        <p:spPr>
          <a:xfrm>
            <a:off x="7225170" y="5114927"/>
            <a:ext cx="1148874" cy="34107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lumMod val="50000"/>
                  </a:schemeClr>
                </a:solidFill>
                <a:latin typeface="Segoe Light" pitchFamily="34" charset="0"/>
                <a:ea typeface="Verdana" pitchFamily="34" charset="0"/>
                <a:cs typeface="Verdana" pitchFamily="34" charset="0"/>
              </a:rPr>
              <a:t>Sign In</a:t>
            </a:r>
          </a:p>
        </p:txBody>
      </p:sp>
    </p:spTree>
  </p:cSld>
  <p:clrMapOvr>
    <a:masterClrMapping/>
  </p:clrMapOvr>
  <p:transition advClick="0">
    <p:pull dir="ru"/>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429" name="Group 428"/>
          <p:cNvGrpSpPr/>
          <p:nvPr/>
        </p:nvGrpSpPr>
        <p:grpSpPr>
          <a:xfrm>
            <a:off x="6962775" y="2179083"/>
            <a:ext cx="2004059" cy="4356099"/>
            <a:chOff x="9216391" y="2179083"/>
            <a:chExt cx="2004059" cy="4356099"/>
          </a:xfrm>
        </p:grpSpPr>
        <p:grpSp>
          <p:nvGrpSpPr>
            <p:cNvPr id="430"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00"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01"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431"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441"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442"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3" name="Group 335"/>
            <p:cNvGrpSpPr/>
            <p:nvPr/>
          </p:nvGrpSpPr>
          <p:grpSpPr>
            <a:xfrm>
              <a:off x="9521188" y="3992168"/>
              <a:ext cx="139563" cy="2016080"/>
              <a:chOff x="342900" y="2810784"/>
              <a:chExt cx="160164" cy="2313666"/>
            </a:xfrm>
          </p:grpSpPr>
          <p:pic>
            <p:nvPicPr>
              <p:cNvPr id="460" name="Picture 459" descr="doc16.png"/>
              <p:cNvPicPr>
                <a:picLocks noChangeAspect="1"/>
              </p:cNvPicPr>
              <p:nvPr/>
            </p:nvPicPr>
            <p:blipFill>
              <a:blip r:embed="rId12"/>
              <a:stretch>
                <a:fillRect/>
              </a:stretch>
            </p:blipFill>
            <p:spPr>
              <a:xfrm>
                <a:off x="350664" y="2810784"/>
                <a:ext cx="152400" cy="152400"/>
              </a:xfrm>
              <a:prstGeom prst="rect">
                <a:avLst/>
              </a:prstGeom>
            </p:spPr>
          </p:pic>
          <p:pic>
            <p:nvPicPr>
              <p:cNvPr id="461" name="Picture 460" descr="ppt16.png"/>
              <p:cNvPicPr>
                <a:picLocks noChangeAspect="1"/>
              </p:cNvPicPr>
              <p:nvPr/>
            </p:nvPicPr>
            <p:blipFill>
              <a:blip r:embed="rId13"/>
              <a:stretch>
                <a:fillRect/>
              </a:stretch>
            </p:blipFill>
            <p:spPr>
              <a:xfrm>
                <a:off x="350664" y="3050925"/>
                <a:ext cx="152400" cy="152400"/>
              </a:xfrm>
              <a:prstGeom prst="rect">
                <a:avLst/>
              </a:prstGeom>
            </p:spPr>
          </p:pic>
          <p:pic>
            <p:nvPicPr>
              <p:cNvPr id="462" name="Picture 461" descr="xls16.png"/>
              <p:cNvPicPr>
                <a:picLocks noChangeAspect="1"/>
              </p:cNvPicPr>
              <p:nvPr/>
            </p:nvPicPr>
            <p:blipFill>
              <a:blip r:embed="rId14"/>
              <a:stretch>
                <a:fillRect/>
              </a:stretch>
            </p:blipFill>
            <p:spPr>
              <a:xfrm>
                <a:off x="350664" y="4731912"/>
                <a:ext cx="152400" cy="152400"/>
              </a:xfrm>
              <a:prstGeom prst="rect">
                <a:avLst/>
              </a:prstGeom>
            </p:spPr>
          </p:pic>
          <p:pic>
            <p:nvPicPr>
              <p:cNvPr id="463" name="Picture 462" descr="doc16.png"/>
              <p:cNvPicPr>
                <a:picLocks noChangeAspect="1"/>
              </p:cNvPicPr>
              <p:nvPr/>
            </p:nvPicPr>
            <p:blipFill>
              <a:blip r:embed="rId12"/>
              <a:stretch>
                <a:fillRect/>
              </a:stretch>
            </p:blipFill>
            <p:spPr>
              <a:xfrm>
                <a:off x="350664" y="3771348"/>
                <a:ext cx="152400" cy="152400"/>
              </a:xfrm>
              <a:prstGeom prst="rect">
                <a:avLst/>
              </a:prstGeom>
            </p:spPr>
          </p:pic>
          <p:pic>
            <p:nvPicPr>
              <p:cNvPr id="464" name="Picture 463" descr="doc16.png"/>
              <p:cNvPicPr>
                <a:picLocks noChangeAspect="1"/>
              </p:cNvPicPr>
              <p:nvPr/>
            </p:nvPicPr>
            <p:blipFill>
              <a:blip r:embed="rId12"/>
              <a:stretch>
                <a:fillRect/>
              </a:stretch>
            </p:blipFill>
            <p:spPr>
              <a:xfrm>
                <a:off x="350664" y="4011489"/>
                <a:ext cx="152400" cy="152400"/>
              </a:xfrm>
              <a:prstGeom prst="rect">
                <a:avLst/>
              </a:prstGeom>
            </p:spPr>
          </p:pic>
          <p:pic>
            <p:nvPicPr>
              <p:cNvPr id="465" name="Picture 464" descr="xls16.png"/>
              <p:cNvPicPr>
                <a:picLocks noChangeAspect="1"/>
              </p:cNvPicPr>
              <p:nvPr/>
            </p:nvPicPr>
            <p:blipFill>
              <a:blip r:embed="rId14"/>
              <a:stretch>
                <a:fillRect/>
              </a:stretch>
            </p:blipFill>
            <p:spPr>
              <a:xfrm>
                <a:off x="350664" y="3531207"/>
                <a:ext cx="152400" cy="152400"/>
              </a:xfrm>
              <a:prstGeom prst="rect">
                <a:avLst/>
              </a:prstGeom>
            </p:spPr>
          </p:pic>
          <p:pic>
            <p:nvPicPr>
              <p:cNvPr id="466" name="Picture 465" descr="ppt16.png"/>
              <p:cNvPicPr>
                <a:picLocks noChangeAspect="1"/>
              </p:cNvPicPr>
              <p:nvPr/>
            </p:nvPicPr>
            <p:blipFill>
              <a:blip r:embed="rId13"/>
              <a:stretch>
                <a:fillRect/>
              </a:stretch>
            </p:blipFill>
            <p:spPr>
              <a:xfrm>
                <a:off x="350664" y="4972050"/>
                <a:ext cx="152400" cy="152400"/>
              </a:xfrm>
              <a:prstGeom prst="rect">
                <a:avLst/>
              </a:prstGeom>
            </p:spPr>
          </p:pic>
          <p:pic>
            <p:nvPicPr>
              <p:cNvPr id="467" name="Picture 466" descr="ppt16.png"/>
              <p:cNvPicPr>
                <a:picLocks noChangeAspect="1"/>
              </p:cNvPicPr>
              <p:nvPr/>
            </p:nvPicPr>
            <p:blipFill>
              <a:blip r:embed="rId13"/>
              <a:stretch>
                <a:fillRect/>
              </a:stretch>
            </p:blipFill>
            <p:spPr>
              <a:xfrm>
                <a:off x="350664" y="3291066"/>
                <a:ext cx="152400" cy="152400"/>
              </a:xfrm>
              <a:prstGeom prst="rect">
                <a:avLst/>
              </a:prstGeom>
            </p:spPr>
          </p:pic>
          <p:pic>
            <p:nvPicPr>
              <p:cNvPr id="468" name="Picture 467" descr="ppt16.png"/>
              <p:cNvPicPr>
                <a:picLocks noChangeAspect="1"/>
              </p:cNvPicPr>
              <p:nvPr/>
            </p:nvPicPr>
            <p:blipFill>
              <a:blip r:embed="rId13"/>
              <a:stretch>
                <a:fillRect/>
              </a:stretch>
            </p:blipFill>
            <p:spPr>
              <a:xfrm>
                <a:off x="350664" y="4491771"/>
                <a:ext cx="152400" cy="152400"/>
              </a:xfrm>
              <a:prstGeom prst="rect">
                <a:avLst/>
              </a:prstGeom>
            </p:spPr>
          </p:pic>
          <p:pic>
            <p:nvPicPr>
              <p:cNvPr id="469" name="Picture 468" descr="doc16.png"/>
              <p:cNvPicPr>
                <a:picLocks noChangeAspect="1"/>
              </p:cNvPicPr>
              <p:nvPr/>
            </p:nvPicPr>
            <p:blipFill>
              <a:blip r:embed="rId12"/>
              <a:stretch>
                <a:fillRect/>
              </a:stretch>
            </p:blipFill>
            <p:spPr>
              <a:xfrm>
                <a:off x="342900" y="4251630"/>
                <a:ext cx="152400" cy="152400"/>
              </a:xfrm>
              <a:prstGeom prst="rect">
                <a:avLst/>
              </a:prstGeom>
            </p:spPr>
          </p:pic>
        </p:grpSp>
        <p:sp>
          <p:nvSpPr>
            <p:cNvPr id="444" name="TextBox 443"/>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a:p>
              <a:pPr>
                <a:spcAft>
                  <a:spcPts val="800"/>
                </a:spcAft>
              </a:pPr>
              <a:r>
                <a:rPr lang="en-US" sz="700" dirty="0">
                  <a:latin typeface="Segoe UI" pitchFamily="34" charset="0"/>
                  <a:cs typeface="Segoe UI" pitchFamily="34" charset="0"/>
                </a:rPr>
                <a:t>Alphabet Rock.pptx</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Andy’s Chore List.pptx</a:t>
              </a:r>
            </a:p>
            <a:p>
              <a:pPr>
                <a:spcAft>
                  <a:spcPts val="800"/>
                </a:spcAft>
              </a:pPr>
              <a:r>
                <a:rPr lang="en-US" sz="700" dirty="0">
                  <a:latin typeface="Segoe UI" pitchFamily="34" charset="0"/>
                  <a:cs typeface="Segoe UI" pitchFamily="34" charset="0"/>
                </a:rPr>
                <a:t>Andy Five.xls</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Barter for ten dollars if…</a:t>
              </a:r>
            </a:p>
            <a:p>
              <a:pPr marL="0" marR="0" indent="0" algn="l" defTabSz="914400" rtl="0" eaLnBrk="1" fontAlgn="auto" latinLnBrk="0" hangingPunct="1">
                <a:lnSpc>
                  <a:spcPct val="100000"/>
                </a:lnSpc>
                <a:spcBef>
                  <a:spcPts val="0"/>
                </a:spcBef>
                <a:spcAft>
                  <a:spcPts val="800"/>
                </a:spcAft>
                <a:buClrTx/>
                <a:buSzTx/>
                <a:buFontTx/>
                <a:buNone/>
                <a:tabLst/>
                <a:defRPr/>
              </a:pPr>
              <a:r>
                <a:rPr lang="en-US" sz="700" dirty="0">
                  <a:latin typeface="Segoe UI" pitchFamily="34" charset="0"/>
                  <a:cs typeface="Segoe UI" pitchFamily="34" charset="0"/>
                </a:rPr>
                <a:t>Bring Supplies and Ho…</a:t>
              </a:r>
            </a:p>
            <a:p>
              <a:pPr>
                <a:spcAft>
                  <a:spcPts val="800"/>
                </a:spcAft>
                <a:defRPr/>
              </a:pPr>
              <a:r>
                <a:rPr lang="en-US" sz="700" dirty="0">
                  <a:latin typeface="Segoe UI" pitchFamily="34" charset="0"/>
                  <a:cs typeface="Segoe UI" pitchFamily="34" charset="0"/>
                </a:rPr>
                <a:t>Create and Consume.pptx</a:t>
              </a:r>
            </a:p>
            <a:p>
              <a:pPr>
                <a:spcAft>
                  <a:spcPts val="800"/>
                </a:spcAft>
              </a:pPr>
              <a:r>
                <a:rPr lang="en-US" sz="700" dirty="0">
                  <a:latin typeface="Segoe UI" pitchFamily="34" charset="0"/>
                  <a:cs typeface="Segoe UI" pitchFamily="34" charset="0"/>
                </a:rPr>
                <a:t>CRC Scheduling Sheet…</a:t>
              </a:r>
            </a:p>
            <a:p>
              <a:pPr>
                <a:spcAft>
                  <a:spcPts val="800"/>
                </a:spcAft>
              </a:pPr>
              <a:r>
                <a:rPr lang="en-US" sz="700" dirty="0">
                  <a:latin typeface="Segoe UI" pitchFamily="34" charset="0"/>
                  <a:cs typeface="Segoe UI" pitchFamily="34" charset="0"/>
                </a:rPr>
                <a:t>Fundraising Milestones</a:t>
              </a:r>
            </a:p>
          </p:txBody>
        </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47"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453"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5"/>
              <a:srcRect l="45336" t="52046" r="51370" b="43862"/>
              <a:stretch>
                <a:fillRect/>
              </a:stretch>
            </p:blipFill>
            <p:spPr>
              <a:xfrm>
                <a:off x="8549640" y="2478403"/>
                <a:ext cx="134854" cy="152400"/>
              </a:xfrm>
              <a:prstGeom prst="rect">
                <a:avLst/>
              </a:prstGeom>
            </p:spPr>
          </p:pic>
        </p:grpSp>
        <p:sp>
          <p:nvSpPr>
            <p:cNvPr id="454" name="Rectangle 453"/>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506"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508"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1"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3" name="Rectangle 102">
            <a:hlinkClick r:id="" action="ppaction://hlinkshowjump?jump=nextslide"/>
          </p:cNvPr>
          <p:cNvSpPr/>
          <p:nvPr/>
        </p:nvSpPr>
        <p:spPr>
          <a:xfrm>
            <a:off x="7010400" y="2438400"/>
            <a:ext cx="15240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02" name="Picture 101"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04" name="Straight Connector 103"/>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05" name="Picture 104"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09" name="Table 108"/>
          <p:cNvGraphicFramePr>
            <a:graphicFrameLocks noGrp="1"/>
          </p:cNvGraphicFramePr>
          <p:nvPr/>
        </p:nvGraphicFramePr>
        <p:xfrm>
          <a:off x="2446747" y="333375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i="1" dirty="0">
                          <a:solidFill>
                            <a:schemeClr val="bg1">
                              <a:lumMod val="65000"/>
                            </a:schemeClr>
                          </a:solidFill>
                        </a:rPr>
                        <a:t>Direct Needs for</a:t>
                      </a:r>
                      <a:r>
                        <a:rPr lang="en-US" sz="800" i="1" baseline="0" dirty="0">
                          <a:solidFill>
                            <a:schemeClr val="bg1">
                              <a:lumMod val="65000"/>
                            </a:schemeClr>
                          </a:solidFill>
                        </a:rPr>
                        <a:t> funding.xlsx</a:t>
                      </a:r>
                      <a:endParaRPr lang="en-US" sz="800" i="1" dirty="0">
                        <a:solidFill>
                          <a:schemeClr val="bg1">
                            <a:lumMod val="65000"/>
                          </a:schemeClr>
                        </a:solidFill>
                      </a:endParaRPr>
                    </a:p>
                  </a:txBody>
                  <a:tcPr anchor="ctr"/>
                </a:tc>
                <a:tc>
                  <a:txBody>
                    <a:bodyPr/>
                    <a:lstStyle/>
                    <a:p>
                      <a:r>
                        <a:rPr lang="en-US" sz="700" dirty="0">
                          <a:solidFill>
                            <a:schemeClr val="tx1"/>
                          </a:solidFill>
                        </a:rPr>
                        <a:t>14 KB</a:t>
                      </a:r>
                    </a:p>
                  </a:txBody>
                  <a:tcPr anchor="ctr"/>
                </a:tc>
                <a:extLst>
                  <a:ext uri="{0D108BD9-81ED-4DB2-BD59-A6C34878D82A}">
                    <a16:rowId xmlns:a16="http://schemas.microsoft.com/office/drawing/2014/main" val="10000"/>
                  </a:ext>
                </a:extLst>
              </a:tr>
            </a:tbl>
          </a:graphicData>
        </a:graphic>
      </p:graphicFrame>
      <p:sp>
        <p:nvSpPr>
          <p:cNvPr id="107" name="Rectangle 106"/>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08" name="Group 107"/>
          <p:cNvGrpSpPr/>
          <p:nvPr/>
        </p:nvGrpSpPr>
        <p:grpSpPr>
          <a:xfrm>
            <a:off x="3962400" y="3352800"/>
            <a:ext cx="1752600" cy="152400"/>
            <a:chOff x="3962400" y="3352800"/>
            <a:chExt cx="1752600" cy="152400"/>
          </a:xfrm>
        </p:grpSpPr>
        <p:sp>
          <p:nvSpPr>
            <p:cNvPr id="113" name="Rectangle 112"/>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20%</a:t>
              </a:r>
              <a:endParaRPr lang="en-US" dirty="0"/>
            </a:p>
          </p:txBody>
        </p:sp>
        <p:sp>
          <p:nvSpPr>
            <p:cNvPr id="111" name="Rectangle 110"/>
            <p:cNvSpPr/>
            <p:nvPr/>
          </p:nvSpPr>
          <p:spPr>
            <a:xfrm>
              <a:off x="3962400" y="3352800"/>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4" name="Rectangle 113"/>
          <p:cNvSpPr/>
          <p:nvPr/>
        </p:nvSpPr>
        <p:spPr>
          <a:xfrm>
            <a:off x="4343400" y="3352800"/>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14"/>
                                        </p:tgtEl>
                                        <p:attrNameLst>
                                          <p:attrName>style.visibility</p:attrName>
                                        </p:attrNameLst>
                                      </p:cBhvr>
                                      <p:to>
                                        <p:strVal val="visible"/>
                                      </p:to>
                                    </p:set>
                                    <p:animEffect transition="in" filter="slide(fromLeft)">
                                      <p:cBhvr>
                                        <p:cTn id="7" dur="20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50 Filtered out of 102;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a:t>
                </a:r>
                <a:r>
                  <a:rPr lang="en-US" sz="600" dirty="0">
                    <a:solidFill>
                      <a:schemeClr val="accent1">
                        <a:lumMod val="75000"/>
                      </a:schemeClr>
                    </a:solidFill>
                    <a:latin typeface="Segoe UI" pitchFamily="34" charset="0"/>
                  </a:rPr>
                  <a:t>50</a:t>
                </a:r>
                <a:endParaRPr lang="en-US" sz="600" b="0" dirty="0">
                  <a:solidFill>
                    <a:schemeClr val="accent1">
                      <a:lumMod val="75000"/>
                    </a:schemeClr>
                  </a:solidFill>
                  <a:latin typeface="Segoe UI" pitchFamily="34" charset="0"/>
                </a:endParaRP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3"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4"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17" name="Group 116"/>
          <p:cNvGrpSpPr/>
          <p:nvPr/>
        </p:nvGrpSpPr>
        <p:grpSpPr>
          <a:xfrm>
            <a:off x="7274337" y="5630410"/>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Scheduling Sheet…</a:t>
              </a:r>
            </a:p>
          </p:txBody>
        </p:sp>
      </p:grpSp>
      <p:grpSp>
        <p:nvGrpSpPr>
          <p:cNvPr id="120" name="Group 119"/>
          <p:cNvGrpSpPr/>
          <p:nvPr/>
        </p:nvGrpSpPr>
        <p:grpSpPr>
          <a:xfrm>
            <a:off x="7274337" y="5421998"/>
            <a:ext cx="1336263" cy="200055"/>
            <a:chOff x="7274337" y="5421998"/>
            <a:chExt cx="1336263" cy="200055"/>
          </a:xfrm>
        </p:grpSpPr>
        <p:pic>
          <p:nvPicPr>
            <p:cNvPr id="118" name="Picture 117" descr="ppt16.png"/>
            <p:cNvPicPr>
              <a:picLocks noChangeAspect="1"/>
            </p:cNvPicPr>
            <p:nvPr/>
          </p:nvPicPr>
          <p:blipFill>
            <a:blip r:embed="rId15"/>
            <a:stretch>
              <a:fillRect/>
            </a:stretch>
          </p:blipFill>
          <p:spPr>
            <a:xfrm>
              <a:off x="7274337" y="5456945"/>
              <a:ext cx="132798" cy="132798"/>
            </a:xfrm>
            <a:prstGeom prst="rect">
              <a:avLst/>
            </a:prstGeom>
          </p:spPr>
        </p:pic>
        <p:sp>
          <p:nvSpPr>
            <p:cNvPr id="119" name="TextBox 118"/>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Create and Consume.pptx</a:t>
              </a:r>
            </a:p>
          </p:txBody>
        </p:sp>
      </p:grpSp>
      <p:grpSp>
        <p:nvGrpSpPr>
          <p:cNvPr id="123" name="Group 122"/>
          <p:cNvGrpSpPr/>
          <p:nvPr/>
        </p:nvGrpSpPr>
        <p:grpSpPr>
          <a:xfrm>
            <a:off x="7267572" y="5213586"/>
            <a:ext cx="1343028" cy="200055"/>
            <a:chOff x="7267572" y="5213586"/>
            <a:chExt cx="1343028" cy="200055"/>
          </a:xfrm>
        </p:grpSpPr>
        <p:pic>
          <p:nvPicPr>
            <p:cNvPr id="121" name="Picture 120" descr="doc16.png"/>
            <p:cNvPicPr>
              <a:picLocks noChangeAspect="1"/>
            </p:cNvPicPr>
            <p:nvPr/>
          </p:nvPicPr>
          <p:blipFill>
            <a:blip r:embed="rId16"/>
            <a:stretch>
              <a:fillRect/>
            </a:stretch>
          </p:blipFill>
          <p:spPr>
            <a:xfrm>
              <a:off x="7267572" y="5247691"/>
              <a:ext cx="132798" cy="132798"/>
            </a:xfrm>
            <a:prstGeom prst="rect">
              <a:avLst/>
            </a:prstGeom>
          </p:spPr>
        </p:pic>
        <p:sp>
          <p:nvSpPr>
            <p:cNvPr id="122" name="TextBox 121"/>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Bring Supplies and Ho…</a:t>
              </a:r>
            </a:p>
          </p:txBody>
        </p:sp>
      </p:grpSp>
      <p:grpSp>
        <p:nvGrpSpPr>
          <p:cNvPr id="126" name="Group 125"/>
          <p:cNvGrpSpPr/>
          <p:nvPr/>
        </p:nvGrpSpPr>
        <p:grpSpPr>
          <a:xfrm>
            <a:off x="7274337" y="5005174"/>
            <a:ext cx="1336263" cy="200055"/>
            <a:chOff x="7274337" y="5005174"/>
            <a:chExt cx="1336263" cy="200055"/>
          </a:xfrm>
        </p:grpSpPr>
        <p:pic>
          <p:nvPicPr>
            <p:cNvPr id="124" name="Picture 123" descr="doc16.png"/>
            <p:cNvPicPr>
              <a:picLocks noChangeAspect="1"/>
            </p:cNvPicPr>
            <p:nvPr/>
          </p:nvPicPr>
          <p:blipFill>
            <a:blip r:embed="rId16"/>
            <a:stretch>
              <a:fillRect/>
            </a:stretch>
          </p:blipFill>
          <p:spPr>
            <a:xfrm>
              <a:off x="7274337" y="5038437"/>
              <a:ext cx="132798" cy="132798"/>
            </a:xfrm>
            <a:prstGeom prst="rect">
              <a:avLst/>
            </a:prstGeom>
          </p:spPr>
        </p:pic>
        <p:sp>
          <p:nvSpPr>
            <p:cNvPr id="125" name="TextBox 124"/>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Barter for ten dollars if…</a:t>
              </a:r>
            </a:p>
          </p:txBody>
        </p:sp>
      </p:grpSp>
      <p:grpSp>
        <p:nvGrpSpPr>
          <p:cNvPr id="129" name="Group 128"/>
          <p:cNvGrpSpPr/>
          <p:nvPr/>
        </p:nvGrpSpPr>
        <p:grpSpPr>
          <a:xfrm>
            <a:off x="7274337" y="4796762"/>
            <a:ext cx="1336263" cy="200055"/>
            <a:chOff x="7274337" y="4796762"/>
            <a:chExt cx="1336263" cy="200055"/>
          </a:xfrm>
        </p:grpSpPr>
        <p:pic>
          <p:nvPicPr>
            <p:cNvPr id="127" name="Picture 126" descr="doc16.png"/>
            <p:cNvPicPr>
              <a:picLocks noChangeAspect="1"/>
            </p:cNvPicPr>
            <p:nvPr/>
          </p:nvPicPr>
          <p:blipFill>
            <a:blip r:embed="rId16"/>
            <a:stretch>
              <a:fillRect/>
            </a:stretch>
          </p:blipFill>
          <p:spPr>
            <a:xfrm>
              <a:off x="7274337" y="4829183"/>
              <a:ext cx="132798" cy="132798"/>
            </a:xfrm>
            <a:prstGeom prst="rect">
              <a:avLst/>
            </a:prstGeom>
          </p:spPr>
        </p:pic>
        <p:sp>
          <p:nvSpPr>
            <p:cNvPr id="128" name="TextBox 127"/>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132" name="Group 131"/>
          <p:cNvGrpSpPr/>
          <p:nvPr/>
        </p:nvGrpSpPr>
        <p:grpSpPr>
          <a:xfrm>
            <a:off x="7274337" y="4588350"/>
            <a:ext cx="1336263" cy="200055"/>
            <a:chOff x="7274337" y="4588350"/>
            <a:chExt cx="1336263" cy="200055"/>
          </a:xfrm>
        </p:grpSpPr>
        <p:pic>
          <p:nvPicPr>
            <p:cNvPr id="130" name="Picture 129" descr="xls16.png"/>
            <p:cNvPicPr>
              <a:picLocks noChangeAspect="1"/>
            </p:cNvPicPr>
            <p:nvPr/>
          </p:nvPicPr>
          <p:blipFill>
            <a:blip r:embed="rId14"/>
            <a:stretch>
              <a:fillRect/>
            </a:stretch>
          </p:blipFill>
          <p:spPr>
            <a:xfrm>
              <a:off x="7274337" y="4619929"/>
              <a:ext cx="132798" cy="132798"/>
            </a:xfrm>
            <a:prstGeom prst="rect">
              <a:avLst/>
            </a:prstGeom>
          </p:spPr>
        </p:pic>
        <p:sp>
          <p:nvSpPr>
            <p:cNvPr id="131" name="TextBox 130"/>
            <p:cNvSpPr txBox="1"/>
            <p:nvPr/>
          </p:nvSpPr>
          <p:spPr>
            <a:xfrm>
              <a:off x="7377156" y="458835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Andy Five.xls</a:t>
              </a:r>
            </a:p>
          </p:txBody>
        </p:sp>
      </p:grpSp>
      <p:grpSp>
        <p:nvGrpSpPr>
          <p:cNvPr id="135" name="Group 134"/>
          <p:cNvGrpSpPr/>
          <p:nvPr/>
        </p:nvGrpSpPr>
        <p:grpSpPr>
          <a:xfrm>
            <a:off x="7274337" y="4379938"/>
            <a:ext cx="1336263" cy="200055"/>
            <a:chOff x="7274337" y="4379938"/>
            <a:chExt cx="1336263" cy="200055"/>
          </a:xfrm>
        </p:grpSpPr>
        <p:pic>
          <p:nvPicPr>
            <p:cNvPr id="133" name="Picture 132" descr="ppt16.png"/>
            <p:cNvPicPr>
              <a:picLocks noChangeAspect="1"/>
            </p:cNvPicPr>
            <p:nvPr/>
          </p:nvPicPr>
          <p:blipFill>
            <a:blip r:embed="rId15"/>
            <a:stretch>
              <a:fillRect/>
            </a:stretch>
          </p:blipFill>
          <p:spPr>
            <a:xfrm>
              <a:off x="7274337" y="4410676"/>
              <a:ext cx="132798" cy="132798"/>
            </a:xfrm>
            <a:prstGeom prst="rect">
              <a:avLst/>
            </a:prstGeom>
          </p:spPr>
        </p:pic>
        <p:sp>
          <p:nvSpPr>
            <p:cNvPr id="134" name="TextBox 133"/>
            <p:cNvSpPr txBox="1"/>
            <p:nvPr/>
          </p:nvSpPr>
          <p:spPr>
            <a:xfrm>
              <a:off x="7377156" y="437993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Andy’s Chore List.pptx</a:t>
              </a:r>
            </a:p>
          </p:txBody>
        </p:sp>
      </p:grpSp>
      <p:grpSp>
        <p:nvGrpSpPr>
          <p:cNvPr id="138" name="Group 137"/>
          <p:cNvGrpSpPr/>
          <p:nvPr/>
        </p:nvGrpSpPr>
        <p:grpSpPr>
          <a:xfrm>
            <a:off x="7274337" y="4171526"/>
            <a:ext cx="1336263" cy="200055"/>
            <a:chOff x="7274337" y="4171526"/>
            <a:chExt cx="1336263" cy="200055"/>
          </a:xfrm>
        </p:grpSpPr>
        <p:pic>
          <p:nvPicPr>
            <p:cNvPr id="136" name="Picture 135" descr="ppt16.png"/>
            <p:cNvPicPr>
              <a:picLocks noChangeAspect="1"/>
            </p:cNvPicPr>
            <p:nvPr/>
          </p:nvPicPr>
          <p:blipFill>
            <a:blip r:embed="rId15"/>
            <a:stretch>
              <a:fillRect/>
            </a:stretch>
          </p:blipFill>
          <p:spPr>
            <a:xfrm>
              <a:off x="7274337" y="4201422"/>
              <a:ext cx="132798" cy="132798"/>
            </a:xfrm>
            <a:prstGeom prst="rect">
              <a:avLst/>
            </a:prstGeom>
          </p:spPr>
        </p:pic>
        <p:sp>
          <p:nvSpPr>
            <p:cNvPr id="137" name="TextBox 136"/>
            <p:cNvSpPr txBox="1"/>
            <p:nvPr/>
          </p:nvSpPr>
          <p:spPr>
            <a:xfrm>
              <a:off x="7377156" y="4171526"/>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Alphabet Rock.pptx</a:t>
              </a:r>
            </a:p>
          </p:txBody>
        </p:sp>
      </p:grpSp>
      <p:grpSp>
        <p:nvGrpSpPr>
          <p:cNvPr id="141" name="Group 140"/>
          <p:cNvGrpSpPr/>
          <p:nvPr/>
        </p:nvGrpSpPr>
        <p:grpSpPr>
          <a:xfrm>
            <a:off x="7274337" y="3963114"/>
            <a:ext cx="1412463" cy="200055"/>
            <a:chOff x="7274337" y="3963114"/>
            <a:chExt cx="1412463" cy="200055"/>
          </a:xfrm>
        </p:grpSpPr>
        <p:pic>
          <p:nvPicPr>
            <p:cNvPr id="139" name="Picture 138" descr="doc16.png"/>
            <p:cNvPicPr>
              <a:picLocks noChangeAspect="1"/>
            </p:cNvPicPr>
            <p:nvPr/>
          </p:nvPicPr>
          <p:blipFill>
            <a:blip r:embed="rId16"/>
            <a:stretch>
              <a:fillRect/>
            </a:stretch>
          </p:blipFill>
          <p:spPr>
            <a:xfrm>
              <a:off x="7274337" y="3992168"/>
              <a:ext cx="132798" cy="132798"/>
            </a:xfrm>
            <a:prstGeom prst="rect">
              <a:avLst/>
            </a:prstGeom>
          </p:spPr>
        </p:pic>
        <p:sp>
          <p:nvSpPr>
            <p:cNvPr id="140" name="TextBox 139"/>
            <p:cNvSpPr txBox="1"/>
            <p:nvPr/>
          </p:nvSpPr>
          <p:spPr>
            <a:xfrm>
              <a:off x="7377156" y="3963114"/>
              <a:ext cx="13096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p:txBody>
        </p:sp>
      </p:grpSp>
      <p:grpSp>
        <p:nvGrpSpPr>
          <p:cNvPr id="142" name="Group 141"/>
          <p:cNvGrpSpPr/>
          <p:nvPr/>
        </p:nvGrpSpPr>
        <p:grpSpPr>
          <a:xfrm>
            <a:off x="7274337" y="5838825"/>
            <a:ext cx="1336263" cy="200055"/>
            <a:chOff x="7274337" y="5630410"/>
            <a:chExt cx="1336263" cy="200055"/>
          </a:xfrm>
        </p:grpSpPr>
        <p:pic>
          <p:nvPicPr>
            <p:cNvPr id="143" name="Picture 142" descr="xls16.png"/>
            <p:cNvPicPr>
              <a:picLocks noChangeAspect="1"/>
            </p:cNvPicPr>
            <p:nvPr/>
          </p:nvPicPr>
          <p:blipFill>
            <a:blip r:embed="rId14"/>
            <a:stretch>
              <a:fillRect/>
            </a:stretch>
          </p:blipFill>
          <p:spPr>
            <a:xfrm>
              <a:off x="7274337" y="5666199"/>
              <a:ext cx="132798" cy="132798"/>
            </a:xfrm>
            <a:prstGeom prst="rect">
              <a:avLst/>
            </a:prstGeom>
          </p:spPr>
        </p:pic>
        <p:sp>
          <p:nvSpPr>
            <p:cNvPr id="144" name="TextBox 143"/>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Fundraising Milestones</a:t>
              </a:r>
            </a:p>
          </p:txBody>
        </p:sp>
      </p:grpSp>
      <p:grpSp>
        <p:nvGrpSpPr>
          <p:cNvPr id="164" name="Group 163"/>
          <p:cNvGrpSpPr/>
          <p:nvPr/>
        </p:nvGrpSpPr>
        <p:grpSpPr>
          <a:xfrm>
            <a:off x="7267575" y="4796732"/>
            <a:ext cx="1343028" cy="1251643"/>
            <a:chOff x="4572000" y="4949162"/>
            <a:chExt cx="1343028" cy="1251643"/>
          </a:xfrm>
        </p:grpSpPr>
        <p:grpSp>
          <p:nvGrpSpPr>
            <p:cNvPr id="165" name="Group 144"/>
            <p:cNvGrpSpPr/>
            <p:nvPr/>
          </p:nvGrpSpPr>
          <p:grpSpPr>
            <a:xfrm>
              <a:off x="4578765" y="5782810"/>
              <a:ext cx="1336263" cy="200055"/>
              <a:chOff x="7274337" y="5630410"/>
              <a:chExt cx="1336263" cy="200055"/>
            </a:xfrm>
          </p:grpSpPr>
          <p:pic>
            <p:nvPicPr>
              <p:cNvPr id="181" name="Picture 180" descr="xls16.png"/>
              <p:cNvPicPr>
                <a:picLocks noChangeAspect="1"/>
              </p:cNvPicPr>
              <p:nvPr/>
            </p:nvPicPr>
            <p:blipFill>
              <a:blip r:embed="rId14"/>
              <a:stretch>
                <a:fillRect/>
              </a:stretch>
            </p:blipFill>
            <p:spPr>
              <a:xfrm>
                <a:off x="7274337" y="5666199"/>
                <a:ext cx="132798" cy="132798"/>
              </a:xfrm>
              <a:prstGeom prst="rect">
                <a:avLst/>
              </a:prstGeom>
            </p:spPr>
          </p:pic>
          <p:sp>
            <p:nvSpPr>
              <p:cNvPr id="182" name="TextBox 18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166" name="Group 147"/>
            <p:cNvGrpSpPr/>
            <p:nvPr/>
          </p:nvGrpSpPr>
          <p:grpSpPr>
            <a:xfrm>
              <a:off x="4578765" y="5574398"/>
              <a:ext cx="1336263" cy="200055"/>
              <a:chOff x="7274337" y="5421998"/>
              <a:chExt cx="1336263" cy="200055"/>
            </a:xfrm>
          </p:grpSpPr>
          <p:pic>
            <p:nvPicPr>
              <p:cNvPr id="179" name="Picture 178" descr="ppt16.png"/>
              <p:cNvPicPr>
                <a:picLocks noChangeAspect="1"/>
              </p:cNvPicPr>
              <p:nvPr/>
            </p:nvPicPr>
            <p:blipFill>
              <a:blip r:embed="rId15"/>
              <a:stretch>
                <a:fillRect/>
              </a:stretch>
            </p:blipFill>
            <p:spPr>
              <a:xfrm>
                <a:off x="7274337" y="5456945"/>
                <a:ext cx="132798" cy="132798"/>
              </a:xfrm>
              <a:prstGeom prst="rect">
                <a:avLst/>
              </a:prstGeom>
            </p:spPr>
          </p:pic>
          <p:sp>
            <p:nvSpPr>
              <p:cNvPr id="180" name="TextBox 179"/>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Sell and Buy contractual…</a:t>
                </a:r>
              </a:p>
            </p:txBody>
          </p:sp>
        </p:grpSp>
        <p:grpSp>
          <p:nvGrpSpPr>
            <p:cNvPr id="167" name="Group 150"/>
            <p:cNvGrpSpPr/>
            <p:nvPr/>
          </p:nvGrpSpPr>
          <p:grpSpPr>
            <a:xfrm>
              <a:off x="4572000" y="5365986"/>
              <a:ext cx="1343028" cy="200055"/>
              <a:chOff x="7267572" y="5213586"/>
              <a:chExt cx="1343028" cy="200055"/>
            </a:xfrm>
          </p:grpSpPr>
          <p:pic>
            <p:nvPicPr>
              <p:cNvPr id="177" name="Picture 176" descr="doc16.png"/>
              <p:cNvPicPr>
                <a:picLocks noChangeAspect="1"/>
              </p:cNvPicPr>
              <p:nvPr/>
            </p:nvPicPr>
            <p:blipFill>
              <a:blip r:embed="rId16"/>
              <a:stretch>
                <a:fillRect/>
              </a:stretch>
            </p:blipFill>
            <p:spPr>
              <a:xfrm>
                <a:off x="7267572" y="5247691"/>
                <a:ext cx="132798" cy="132798"/>
              </a:xfrm>
              <a:prstGeom prst="rect">
                <a:avLst/>
              </a:prstGeom>
            </p:spPr>
          </p:pic>
          <p:sp>
            <p:nvSpPr>
              <p:cNvPr id="178" name="TextBox 177"/>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168" name="Group 153"/>
            <p:cNvGrpSpPr/>
            <p:nvPr/>
          </p:nvGrpSpPr>
          <p:grpSpPr>
            <a:xfrm>
              <a:off x="4578765" y="5157574"/>
              <a:ext cx="1336263" cy="200055"/>
              <a:chOff x="7274337" y="5005174"/>
              <a:chExt cx="1336263" cy="200055"/>
            </a:xfrm>
          </p:grpSpPr>
          <p:pic>
            <p:nvPicPr>
              <p:cNvPr id="175" name="Picture 174" descr="doc16.png"/>
              <p:cNvPicPr>
                <a:picLocks noChangeAspect="1"/>
              </p:cNvPicPr>
              <p:nvPr/>
            </p:nvPicPr>
            <p:blipFill>
              <a:blip r:embed="rId16"/>
              <a:stretch>
                <a:fillRect/>
              </a:stretch>
            </p:blipFill>
            <p:spPr>
              <a:xfrm>
                <a:off x="7274337" y="5038437"/>
                <a:ext cx="132798" cy="132798"/>
              </a:xfrm>
              <a:prstGeom prst="rect">
                <a:avLst/>
              </a:prstGeom>
            </p:spPr>
          </p:pic>
          <p:sp>
            <p:nvSpPr>
              <p:cNvPr id="176" name="TextBox 17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169" name="Group 156"/>
            <p:cNvGrpSpPr/>
            <p:nvPr/>
          </p:nvGrpSpPr>
          <p:grpSpPr>
            <a:xfrm>
              <a:off x="4578765" y="4949162"/>
              <a:ext cx="1336263" cy="200055"/>
              <a:chOff x="7274337" y="4796762"/>
              <a:chExt cx="1336263" cy="200055"/>
            </a:xfrm>
          </p:grpSpPr>
          <p:pic>
            <p:nvPicPr>
              <p:cNvPr id="173" name="Picture 172" descr="doc16.png"/>
              <p:cNvPicPr>
                <a:picLocks noChangeAspect="1"/>
              </p:cNvPicPr>
              <p:nvPr/>
            </p:nvPicPr>
            <p:blipFill>
              <a:blip r:embed="rId16"/>
              <a:stretch>
                <a:fillRect/>
              </a:stretch>
            </p:blipFill>
            <p:spPr>
              <a:xfrm>
                <a:off x="7274337" y="4829183"/>
                <a:ext cx="132798" cy="132798"/>
              </a:xfrm>
              <a:prstGeom prst="rect">
                <a:avLst/>
              </a:prstGeom>
            </p:spPr>
          </p:pic>
          <p:sp>
            <p:nvSpPr>
              <p:cNvPr id="174" name="TextBox 173"/>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grpSp>
        <p:grpSp>
          <p:nvGrpSpPr>
            <p:cNvPr id="170" name="Group 159"/>
            <p:cNvGrpSpPr/>
            <p:nvPr/>
          </p:nvGrpSpPr>
          <p:grpSpPr>
            <a:xfrm>
              <a:off x="4581525" y="6000750"/>
              <a:ext cx="1028700" cy="200055"/>
              <a:chOff x="7274337" y="5630410"/>
              <a:chExt cx="1028700" cy="200055"/>
            </a:xfrm>
          </p:grpSpPr>
          <p:pic>
            <p:nvPicPr>
              <p:cNvPr id="171" name="Picture 170" descr="xls16.png"/>
              <p:cNvPicPr>
                <a:picLocks noChangeAspect="1"/>
              </p:cNvPicPr>
              <p:nvPr/>
            </p:nvPicPr>
            <p:blipFill>
              <a:blip r:embed="rId14"/>
              <a:stretch>
                <a:fillRect/>
              </a:stretch>
            </p:blipFill>
            <p:spPr>
              <a:xfrm>
                <a:off x="7274337" y="5666199"/>
                <a:ext cx="132798" cy="132798"/>
              </a:xfrm>
              <a:prstGeom prst="rect">
                <a:avLst/>
              </a:prstGeom>
            </p:spPr>
          </p:pic>
          <p:sp>
            <p:nvSpPr>
              <p:cNvPr id="172" name="TextBox 171"/>
              <p:cNvSpPr txBox="1"/>
              <p:nvPr/>
            </p:nvSpPr>
            <p:spPr>
              <a:xfrm>
                <a:off x="7377156" y="5630410"/>
                <a:ext cx="925881"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pic>
        <p:nvPicPr>
          <p:cNvPr id="146" name="Picture 145"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47" name="Straight Connector 146"/>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48" name="Picture 147"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55" name="Table 154"/>
          <p:cNvGraphicFramePr>
            <a:graphicFrameLocks noGrp="1"/>
          </p:cNvGraphicFramePr>
          <p:nvPr/>
        </p:nvGraphicFramePr>
        <p:xfrm>
          <a:off x="2446747" y="333375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i="1" dirty="0">
                          <a:solidFill>
                            <a:schemeClr val="bg1">
                              <a:lumMod val="65000"/>
                            </a:schemeClr>
                          </a:solidFill>
                        </a:rPr>
                        <a:t>Direct Needs for</a:t>
                      </a:r>
                      <a:r>
                        <a:rPr lang="en-US" sz="800" i="1" baseline="0" dirty="0">
                          <a:solidFill>
                            <a:schemeClr val="bg1">
                              <a:lumMod val="65000"/>
                            </a:schemeClr>
                          </a:solidFill>
                        </a:rPr>
                        <a:t> funding.xlsx</a:t>
                      </a:r>
                      <a:endParaRPr lang="en-US" sz="800" i="1" dirty="0">
                        <a:solidFill>
                          <a:schemeClr val="bg1">
                            <a:lumMod val="65000"/>
                          </a:schemeClr>
                        </a:solidFill>
                      </a:endParaRPr>
                    </a:p>
                  </a:txBody>
                  <a:tcPr anchor="ctr"/>
                </a:tc>
                <a:tc>
                  <a:txBody>
                    <a:bodyPr/>
                    <a:lstStyle/>
                    <a:p>
                      <a:r>
                        <a:rPr lang="en-US" sz="700" dirty="0">
                          <a:solidFill>
                            <a:schemeClr val="tx1"/>
                          </a:solidFill>
                        </a:rPr>
                        <a:t>14 KB</a:t>
                      </a:r>
                    </a:p>
                  </a:txBody>
                  <a:tcPr anchor="ctr"/>
                </a:tc>
                <a:extLst>
                  <a:ext uri="{0D108BD9-81ED-4DB2-BD59-A6C34878D82A}">
                    <a16:rowId xmlns:a16="http://schemas.microsoft.com/office/drawing/2014/main" val="10000"/>
                  </a:ext>
                </a:extLst>
              </a:tr>
            </a:tbl>
          </a:graphicData>
        </a:graphic>
      </p:graphicFrame>
      <p:sp>
        <p:nvSpPr>
          <p:cNvPr id="145" name="Rectangle 144"/>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57" name="Group 156"/>
          <p:cNvGrpSpPr/>
          <p:nvPr/>
        </p:nvGrpSpPr>
        <p:grpSpPr>
          <a:xfrm>
            <a:off x="3962400" y="3352800"/>
            <a:ext cx="1752600" cy="152400"/>
            <a:chOff x="3962400" y="3352800"/>
            <a:chExt cx="1752600" cy="152400"/>
          </a:xfrm>
        </p:grpSpPr>
        <p:sp>
          <p:nvSpPr>
            <p:cNvPr id="159" name="Rectangle 158"/>
            <p:cNvSpPr/>
            <p:nvPr/>
          </p:nvSpPr>
          <p:spPr>
            <a:xfrm>
              <a:off x="3962400" y="3352800"/>
              <a:ext cx="10668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60%</a:t>
              </a:r>
              <a:endParaRPr lang="en-US" dirty="0"/>
            </a:p>
          </p:txBody>
        </p:sp>
      </p:grpSp>
      <p:sp>
        <p:nvSpPr>
          <p:cNvPr id="160" name="Rectangle 159"/>
          <p:cNvSpPr/>
          <p:nvPr/>
        </p:nvSpPr>
        <p:spPr>
          <a:xfrm>
            <a:off x="5029200" y="3352800"/>
            <a:ext cx="609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14000"/>
                                  </p:iterate>
                                  <p:childTnLst>
                                    <p:set>
                                      <p:cBhvr>
                                        <p:cTn id="6" dur="1" fill="hold">
                                          <p:stCondLst>
                                            <p:cond delay="0"/>
                                          </p:stCondLst>
                                        </p:cTn>
                                        <p:tgtEl>
                                          <p:spTgt spid="101"/>
                                        </p:tgtEl>
                                        <p:attrNameLst>
                                          <p:attrName>style.visibility</p:attrName>
                                        </p:attrNameLst>
                                      </p:cBhvr>
                                      <p:to>
                                        <p:strVal val="visible"/>
                                      </p:to>
                                    </p:set>
                                    <p:anim calcmode="discrete" valueType="clr">
                                      <p:cBhvr override="childStyle">
                                        <p:cTn id="7" dur="1000"/>
                                        <p:tgtEl>
                                          <p:spTgt spid="101"/>
                                        </p:tgtEl>
                                        <p:attrNameLst>
                                          <p:attrName>style.color</p:attrName>
                                        </p:attrNameLst>
                                      </p:cBhvr>
                                      <p:tavLst>
                                        <p:tav tm="0">
                                          <p:val>
                                            <p:clrVal>
                                              <a:schemeClr val="folHlink"/>
                                            </p:clrVal>
                                          </p:val>
                                        </p:tav>
                                        <p:tav tm="50000">
                                          <p:val>
                                            <p:clrVal>
                                              <a:schemeClr val="folHlink"/>
                                            </p:clrVal>
                                          </p:val>
                                        </p:tav>
                                      </p:tavLst>
                                    </p:anim>
                                    <p:anim calcmode="discrete" valueType="clr">
                                      <p:cBhvr>
                                        <p:cTn id="8" dur="1000"/>
                                        <p:tgtEl>
                                          <p:spTgt spid="101"/>
                                        </p:tgtEl>
                                        <p:attrNameLst>
                                          <p:attrName>fillcolor</p:attrName>
                                        </p:attrNameLst>
                                      </p:cBhvr>
                                      <p:tavLst>
                                        <p:tav tm="0">
                                          <p:val>
                                            <p:clrVal>
                                              <a:schemeClr val="accent2"/>
                                            </p:clrVal>
                                          </p:val>
                                        </p:tav>
                                        <p:tav tm="50000">
                                          <p:val>
                                            <p:clrVal>
                                              <a:schemeClr val="hlink"/>
                                            </p:clrVal>
                                          </p:val>
                                        </p:tav>
                                      </p:tavLst>
                                    </p:anim>
                                    <p:set>
                                      <p:cBhvr>
                                        <p:cTn id="9" dur="1000"/>
                                        <p:tgtEl>
                                          <p:spTgt spid="101"/>
                                        </p:tgtEl>
                                        <p:attrNameLst>
                                          <p:attrName>fill.type</p:attrName>
                                        </p:attrNameLst>
                                      </p:cBhvr>
                                      <p:to>
                                        <p:strVal val="solid"/>
                                      </p:to>
                                    </p:set>
                                  </p:childTnLst>
                                </p:cTn>
                              </p:par>
                              <p:par>
                                <p:cTn id="10" presetID="10" presetClass="exit" presetSubtype="0" fill="hold" nodeType="withEffect">
                                  <p:stCondLst>
                                    <p:cond delay="0"/>
                                  </p:stCondLst>
                                  <p:childTnLst>
                                    <p:animEffect transition="out" filter="fade">
                                      <p:cBhvr>
                                        <p:cTn id="11" dur="500"/>
                                        <p:tgtEl>
                                          <p:spTgt spid="120"/>
                                        </p:tgtEl>
                                      </p:cBhvr>
                                    </p:animEffect>
                                    <p:set>
                                      <p:cBhvr>
                                        <p:cTn id="12" dur="1" fill="hold">
                                          <p:stCondLst>
                                            <p:cond delay="499"/>
                                          </p:stCondLst>
                                        </p:cTn>
                                        <p:tgtEl>
                                          <p:spTgt spid="120"/>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500"/>
                                        <p:tgtEl>
                                          <p:spTgt spid="123"/>
                                        </p:tgtEl>
                                      </p:cBhvr>
                                    </p:animEffect>
                                    <p:set>
                                      <p:cBhvr>
                                        <p:cTn id="15" dur="1" fill="hold">
                                          <p:stCondLst>
                                            <p:cond delay="499"/>
                                          </p:stCondLst>
                                        </p:cTn>
                                        <p:tgtEl>
                                          <p:spTgt spid="123"/>
                                        </p:tgtEl>
                                        <p:attrNameLst>
                                          <p:attrName>style.visibility</p:attrName>
                                        </p:attrNameLst>
                                      </p:cBhvr>
                                      <p:to>
                                        <p:strVal val="hidden"/>
                                      </p:to>
                                    </p:set>
                                  </p:childTnLst>
                                </p:cTn>
                              </p:par>
                              <p:par>
                                <p:cTn id="16" presetID="10" presetClass="exit" presetSubtype="0" fill="hold" nodeType="withEffect">
                                  <p:stCondLst>
                                    <p:cond delay="0"/>
                                  </p:stCondLst>
                                  <p:childTnLst>
                                    <p:animEffect transition="out" filter="fade">
                                      <p:cBhvr>
                                        <p:cTn id="17" dur="500"/>
                                        <p:tgtEl>
                                          <p:spTgt spid="126"/>
                                        </p:tgtEl>
                                      </p:cBhvr>
                                    </p:animEffect>
                                    <p:set>
                                      <p:cBhvr>
                                        <p:cTn id="18" dur="1" fill="hold">
                                          <p:stCondLst>
                                            <p:cond delay="499"/>
                                          </p:stCondLst>
                                        </p:cTn>
                                        <p:tgtEl>
                                          <p:spTgt spid="126"/>
                                        </p:tgtEl>
                                        <p:attrNameLst>
                                          <p:attrName>style.visibility</p:attrName>
                                        </p:attrNameLst>
                                      </p:cBhvr>
                                      <p:to>
                                        <p:strVal val="hidden"/>
                                      </p:to>
                                    </p:set>
                                  </p:childTnLst>
                                </p:cTn>
                              </p:par>
                              <p:par>
                                <p:cTn id="19" presetID="10" presetClass="exit" presetSubtype="0" fill="hold" nodeType="withEffect">
                                  <p:stCondLst>
                                    <p:cond delay="0"/>
                                  </p:stCondLst>
                                  <p:childTnLst>
                                    <p:animEffect transition="out" filter="fade">
                                      <p:cBhvr>
                                        <p:cTn id="20" dur="500"/>
                                        <p:tgtEl>
                                          <p:spTgt spid="132"/>
                                        </p:tgtEl>
                                      </p:cBhvr>
                                    </p:animEffect>
                                    <p:set>
                                      <p:cBhvr>
                                        <p:cTn id="21" dur="1" fill="hold">
                                          <p:stCondLst>
                                            <p:cond delay="499"/>
                                          </p:stCondLst>
                                        </p:cTn>
                                        <p:tgtEl>
                                          <p:spTgt spid="132"/>
                                        </p:tgtEl>
                                        <p:attrNameLst>
                                          <p:attrName>style.visibility</p:attrName>
                                        </p:attrNameLst>
                                      </p:cBhvr>
                                      <p:to>
                                        <p:strVal val="hidden"/>
                                      </p:to>
                                    </p:set>
                                  </p:childTnLst>
                                </p:cTn>
                              </p:par>
                              <p:par>
                                <p:cTn id="22" presetID="10" presetClass="exit" presetSubtype="0" fill="hold" nodeType="withEffect">
                                  <p:stCondLst>
                                    <p:cond delay="0"/>
                                  </p:stCondLst>
                                  <p:childTnLst>
                                    <p:animEffect transition="out" filter="fade">
                                      <p:cBhvr>
                                        <p:cTn id="23" dur="500"/>
                                        <p:tgtEl>
                                          <p:spTgt spid="135"/>
                                        </p:tgtEl>
                                      </p:cBhvr>
                                    </p:animEffect>
                                    <p:set>
                                      <p:cBhvr>
                                        <p:cTn id="24" dur="1" fill="hold">
                                          <p:stCondLst>
                                            <p:cond delay="499"/>
                                          </p:stCondLst>
                                        </p:cTn>
                                        <p:tgtEl>
                                          <p:spTgt spid="135"/>
                                        </p:tgtEl>
                                        <p:attrNameLst>
                                          <p:attrName>style.visibility</p:attrName>
                                        </p:attrNameLst>
                                      </p:cBhvr>
                                      <p:to>
                                        <p:strVal val="hidden"/>
                                      </p:to>
                                    </p:set>
                                  </p:childTnLst>
                                </p:cTn>
                              </p:par>
                              <p:par>
                                <p:cTn id="25" presetID="10" presetClass="exit" presetSubtype="0" fill="hold" nodeType="withEffect">
                                  <p:stCondLst>
                                    <p:cond delay="0"/>
                                  </p:stCondLst>
                                  <p:childTnLst>
                                    <p:animEffect transition="out" filter="fade">
                                      <p:cBhvr>
                                        <p:cTn id="26" dur="500"/>
                                        <p:tgtEl>
                                          <p:spTgt spid="138"/>
                                        </p:tgtEl>
                                      </p:cBhvr>
                                    </p:animEffect>
                                    <p:set>
                                      <p:cBhvr>
                                        <p:cTn id="27" dur="1" fill="hold">
                                          <p:stCondLst>
                                            <p:cond delay="499"/>
                                          </p:stCondLst>
                                        </p:cTn>
                                        <p:tgtEl>
                                          <p:spTgt spid="138"/>
                                        </p:tgtEl>
                                        <p:attrNameLst>
                                          <p:attrName>style.visibility</p:attrName>
                                        </p:attrNameLst>
                                      </p:cBhvr>
                                      <p:to>
                                        <p:strVal val="hidden"/>
                                      </p:to>
                                    </p:set>
                                  </p:childTnLst>
                                </p:cTn>
                              </p:par>
                              <p:par>
                                <p:cTn id="28" presetID="64" presetClass="path" presetSubtype="0" accel="50000" decel="50000" fill="hold" nodeType="withEffect">
                                  <p:stCondLst>
                                    <p:cond delay="0"/>
                                  </p:stCondLst>
                                  <p:childTnLst>
                                    <p:animMotion origin="layout" path="M 3.61111E-6 -3.7037E-7 L 3.61111E-6 -0.0919 " pathEditMode="relative" rAng="0" ptsTypes="AA">
                                      <p:cBhvr>
                                        <p:cTn id="29" dur="1000" fill="hold"/>
                                        <p:tgtEl>
                                          <p:spTgt spid="129"/>
                                        </p:tgtEl>
                                        <p:attrNameLst>
                                          <p:attrName>ppt_x</p:attrName>
                                          <p:attrName>ppt_y</p:attrName>
                                        </p:attrNameLst>
                                      </p:cBhvr>
                                      <p:rCtr x="0" y="-46"/>
                                    </p:animMotion>
                                  </p:childTnLst>
                                </p:cTn>
                              </p:par>
                              <p:par>
                                <p:cTn id="30" presetID="64" presetClass="path" presetSubtype="0" accel="50000" decel="50000" fill="hold" nodeType="withEffect">
                                  <p:stCondLst>
                                    <p:cond delay="0"/>
                                  </p:stCondLst>
                                  <p:childTnLst>
                                    <p:animMotion origin="layout" path="M 3.61111E-6 1.85185E-6 L 3.61111E-6 -0.18009 " pathEditMode="relative" rAng="0" ptsTypes="AA">
                                      <p:cBhvr>
                                        <p:cTn id="31" dur="1000" fill="hold"/>
                                        <p:tgtEl>
                                          <p:spTgt spid="117"/>
                                        </p:tgtEl>
                                        <p:attrNameLst>
                                          <p:attrName>ppt_x</p:attrName>
                                          <p:attrName>ppt_y</p:attrName>
                                        </p:attrNameLst>
                                      </p:cBhvr>
                                      <p:rCtr x="0" y="-90"/>
                                    </p:animMotion>
                                  </p:childTnLst>
                                </p:cTn>
                              </p:par>
                              <p:par>
                                <p:cTn id="32" presetID="64" presetClass="path" presetSubtype="0" accel="50000" decel="50000" fill="hold" nodeType="withEffect">
                                  <p:stCondLst>
                                    <p:cond delay="0"/>
                                  </p:stCondLst>
                                  <p:childTnLst>
                                    <p:animMotion origin="layout" path="M 3.61111E-6 1.85185E-6 L 3.61111E-6 -0.18009 " pathEditMode="relative" rAng="0" ptsTypes="AA">
                                      <p:cBhvr>
                                        <p:cTn id="33" dur="1000" fill="hold"/>
                                        <p:tgtEl>
                                          <p:spTgt spid="142"/>
                                        </p:tgtEl>
                                        <p:attrNameLst>
                                          <p:attrName>ppt_x</p:attrName>
                                          <p:attrName>ppt_y</p:attrName>
                                        </p:attrNameLst>
                                      </p:cBhvr>
                                      <p:rCtr x="0" y="-90"/>
                                    </p:animMotion>
                                  </p:childTnLst>
                                </p:cTn>
                              </p:par>
                              <p:par>
                                <p:cTn id="34" presetID="10" presetClass="entr" presetSubtype="0" fill="hold" nodeType="withEffect">
                                  <p:stCondLst>
                                    <p:cond delay="1000"/>
                                  </p:stCondLst>
                                  <p:childTnLst>
                                    <p:set>
                                      <p:cBhvr>
                                        <p:cTn id="35" dur="1" fill="hold">
                                          <p:stCondLst>
                                            <p:cond delay="0"/>
                                          </p:stCondLst>
                                        </p:cTn>
                                        <p:tgtEl>
                                          <p:spTgt spid="164"/>
                                        </p:tgtEl>
                                        <p:attrNameLst>
                                          <p:attrName>style.visibility</p:attrName>
                                        </p:attrNameLst>
                                      </p:cBhvr>
                                      <p:to>
                                        <p:strVal val="visible"/>
                                      </p:to>
                                    </p:set>
                                    <p:animEffect transition="in" filter="fade">
                                      <p:cBhvr>
                                        <p:cTn id="36" dur="2000"/>
                                        <p:tgtEl>
                                          <p:spTgt spid="164"/>
                                        </p:tgtEl>
                                      </p:cBhvr>
                                    </p:animEffect>
                                  </p:childTnLst>
                                </p:cTn>
                              </p:par>
                              <p:par>
                                <p:cTn id="37" presetID="12" presetClass="entr" presetSubtype="8" fill="hold" grpId="0" nodeType="withEffect">
                                  <p:stCondLst>
                                    <p:cond delay="0"/>
                                  </p:stCondLst>
                                  <p:childTnLst>
                                    <p:set>
                                      <p:cBhvr>
                                        <p:cTn id="38" dur="1" fill="hold">
                                          <p:stCondLst>
                                            <p:cond delay="0"/>
                                          </p:stCondLst>
                                        </p:cTn>
                                        <p:tgtEl>
                                          <p:spTgt spid="160"/>
                                        </p:tgtEl>
                                        <p:attrNameLst>
                                          <p:attrName>style.visibility</p:attrName>
                                        </p:attrNameLst>
                                      </p:cBhvr>
                                      <p:to>
                                        <p:strVal val="visible"/>
                                      </p:to>
                                    </p:set>
                                    <p:animEffect transition="in" filter="slide(fromLeft)">
                                      <p:cBhvr>
                                        <p:cTn id="39" dur="20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6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6"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Scheduling Sheet…</a:t>
              </a:r>
            </a:p>
          </p:txBody>
        </p:sp>
      </p:grpSp>
      <p:grpSp>
        <p:nvGrpSpPr>
          <p:cNvPr id="25" name="Group 141"/>
          <p:cNvGrpSpPr/>
          <p:nvPr/>
        </p:nvGrpSpPr>
        <p:grpSpPr>
          <a:xfrm>
            <a:off x="7274337" y="4580390"/>
            <a:ext cx="1336263" cy="200055"/>
            <a:chOff x="7274337" y="5630410"/>
            <a:chExt cx="1336263" cy="200055"/>
          </a:xfrm>
        </p:grpSpPr>
        <p:pic>
          <p:nvPicPr>
            <p:cNvPr id="143" name="Picture 142" descr="xls16.png"/>
            <p:cNvPicPr>
              <a:picLocks noChangeAspect="1"/>
            </p:cNvPicPr>
            <p:nvPr/>
          </p:nvPicPr>
          <p:blipFill>
            <a:blip r:embed="rId14"/>
            <a:stretch>
              <a:fillRect/>
            </a:stretch>
          </p:blipFill>
          <p:spPr>
            <a:xfrm>
              <a:off x="7274337" y="5666199"/>
              <a:ext cx="132798" cy="132798"/>
            </a:xfrm>
            <a:prstGeom prst="rect">
              <a:avLst/>
            </a:prstGeom>
          </p:spPr>
        </p:pic>
        <p:sp>
          <p:nvSpPr>
            <p:cNvPr id="144" name="TextBox 143"/>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Fundraising Milestones</a:t>
              </a:r>
            </a:p>
          </p:txBody>
        </p:sp>
      </p:grpSp>
      <p:grpSp>
        <p:nvGrpSpPr>
          <p:cNvPr id="26" name="Group 162"/>
          <p:cNvGrpSpPr/>
          <p:nvPr/>
        </p:nvGrpSpPr>
        <p:grpSpPr>
          <a:xfrm>
            <a:off x="7267575" y="4800600"/>
            <a:ext cx="1345788" cy="1251643"/>
            <a:chOff x="4572000" y="4949162"/>
            <a:chExt cx="1345788" cy="1251643"/>
          </a:xfrm>
        </p:grpSpPr>
        <p:grpSp>
          <p:nvGrpSpPr>
            <p:cNvPr id="27"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28" name="Group 147"/>
            <p:cNvGrpSpPr/>
            <p:nvPr/>
          </p:nvGrpSpPr>
          <p:grpSpPr>
            <a:xfrm>
              <a:off x="4578765" y="5574398"/>
              <a:ext cx="1336263" cy="200055"/>
              <a:chOff x="7274337" y="5421998"/>
              <a:chExt cx="1336263" cy="200055"/>
            </a:xfrm>
          </p:grpSpPr>
          <p:pic>
            <p:nvPicPr>
              <p:cNvPr id="149" name="Picture 148" descr="ppt16.png"/>
              <p:cNvPicPr>
                <a:picLocks noChangeAspect="1"/>
              </p:cNvPicPr>
              <p:nvPr/>
            </p:nvPicPr>
            <p:blipFill>
              <a:blip r:embed="rId15"/>
              <a:stretch>
                <a:fillRect/>
              </a:stretch>
            </p:blipFill>
            <p:spPr>
              <a:xfrm>
                <a:off x="7274337" y="5456945"/>
                <a:ext cx="132798" cy="132798"/>
              </a:xfrm>
              <a:prstGeom prst="rect">
                <a:avLst/>
              </a:prstGeom>
            </p:spPr>
          </p:pic>
          <p:sp>
            <p:nvSpPr>
              <p:cNvPr id="150" name="TextBox 149"/>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Presentation for 2008 F…</a:t>
                </a:r>
              </a:p>
            </p:txBody>
          </p:sp>
        </p:grpSp>
        <p:grpSp>
          <p:nvGrpSpPr>
            <p:cNvPr id="29"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6"/>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30"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6"/>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31" name="Group 156"/>
            <p:cNvGrpSpPr/>
            <p:nvPr/>
          </p:nvGrpSpPr>
          <p:grpSpPr>
            <a:xfrm>
              <a:off x="4578765" y="4949162"/>
              <a:ext cx="1336263" cy="200055"/>
              <a:chOff x="7274337" y="4796762"/>
              <a:chExt cx="1336263" cy="200055"/>
            </a:xfrm>
          </p:grpSpPr>
          <p:pic>
            <p:nvPicPr>
              <p:cNvPr id="158" name="Picture 157" descr="doc16.png"/>
              <p:cNvPicPr>
                <a:picLocks noChangeAspect="1"/>
              </p:cNvPicPr>
              <p:nvPr/>
            </p:nvPicPr>
            <p:blipFill>
              <a:blip r:embed="rId16"/>
              <a:stretch>
                <a:fillRect/>
              </a:stretch>
            </p:blipFill>
            <p:spPr>
              <a:xfrm>
                <a:off x="7274337" y="4829183"/>
                <a:ext cx="132798" cy="132798"/>
              </a:xfrm>
              <a:prstGeom prst="rect">
                <a:avLst/>
              </a:prstGeom>
            </p:spPr>
          </p:pic>
          <p:sp>
            <p:nvSpPr>
              <p:cNvPr id="159" name="TextBox 158"/>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grpSp>
        <p:grpSp>
          <p:nvGrpSpPr>
            <p:cNvPr id="453"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138"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6"/>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157" name="Group 140"/>
          <p:cNvGrpSpPr/>
          <p:nvPr/>
        </p:nvGrpSpPr>
        <p:grpSpPr>
          <a:xfrm>
            <a:off x="7274337" y="3963114"/>
            <a:ext cx="1412463" cy="200055"/>
            <a:chOff x="7274337" y="3963114"/>
            <a:chExt cx="1412463" cy="200055"/>
          </a:xfrm>
        </p:grpSpPr>
        <p:pic>
          <p:nvPicPr>
            <p:cNvPr id="160" name="Picture 159" descr="doc16.png"/>
            <p:cNvPicPr>
              <a:picLocks noChangeAspect="1"/>
            </p:cNvPicPr>
            <p:nvPr/>
          </p:nvPicPr>
          <p:blipFill>
            <a:blip r:embed="rId16"/>
            <a:stretch>
              <a:fillRect/>
            </a:stretch>
          </p:blipFill>
          <p:spPr>
            <a:xfrm>
              <a:off x="7274337" y="3992168"/>
              <a:ext cx="132798" cy="132798"/>
            </a:xfrm>
            <a:prstGeom prst="rect">
              <a:avLst/>
            </a:prstGeom>
          </p:spPr>
        </p:pic>
        <p:sp>
          <p:nvSpPr>
            <p:cNvPr id="163" name="TextBox 162"/>
            <p:cNvSpPr txBox="1"/>
            <p:nvPr/>
          </p:nvSpPr>
          <p:spPr>
            <a:xfrm>
              <a:off x="7377156" y="3963114"/>
              <a:ext cx="13096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p:txBody>
        </p:sp>
      </p:grpSp>
      <p:sp>
        <p:nvSpPr>
          <p:cNvPr id="164" name="Rectangle 163">
            <a:hlinkClick r:id="" action="ppaction://hlinkshowjump?jump=nextslide"/>
          </p:cNvPr>
          <p:cNvSpPr/>
          <p:nvPr/>
        </p:nvSpPr>
        <p:spPr>
          <a:xfrm>
            <a:off x="7099300" y="3962400"/>
            <a:ext cx="1524000" cy="200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21" name="Picture 120"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22" name="Straight Connector 121"/>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23" name="Picture 122" descr="xls16.png"/>
          <p:cNvPicPr>
            <a:picLocks noChangeAspect="1"/>
          </p:cNvPicPr>
          <p:nvPr/>
        </p:nvPicPr>
        <p:blipFill>
          <a:blip r:embed="rId14"/>
          <a:stretch>
            <a:fillRect/>
          </a:stretch>
        </p:blipFill>
        <p:spPr>
          <a:xfrm>
            <a:off x="2226945" y="3388995"/>
            <a:ext cx="104775" cy="104775"/>
          </a:xfrm>
          <a:prstGeom prst="rect">
            <a:avLst/>
          </a:prstGeom>
        </p:spPr>
      </p:pic>
      <p:sp>
        <p:nvSpPr>
          <p:cNvPr id="128" name="Rectangle 127"/>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aphicFrame>
        <p:nvGraphicFramePr>
          <p:cNvPr id="129" name="Table 128"/>
          <p:cNvGraphicFramePr>
            <a:graphicFrameLocks noGrp="1"/>
          </p:cNvGraphicFramePr>
          <p:nvPr/>
        </p:nvGraphicFramePr>
        <p:xfrm>
          <a:off x="2451100" y="333375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dirty="0">
                        <a:solidFill>
                          <a:schemeClr val="accent1">
                            <a:lumMod val="75000"/>
                          </a:schemeClr>
                        </a:solidFill>
                      </a:endParaRPr>
                    </a:p>
                  </a:txBody>
                  <a:tcPr anchor="ctr"/>
                </a:tc>
                <a:tc>
                  <a:txBody>
                    <a:bodyPr/>
                    <a:lstStyle/>
                    <a:p>
                      <a:r>
                        <a:rPr lang="en-US" sz="700" dirty="0"/>
                        <a:t>14</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sp>
        <p:nvSpPr>
          <p:cNvPr id="124" name="Rectangle 123"/>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25" name="Group 124"/>
          <p:cNvGrpSpPr/>
          <p:nvPr/>
        </p:nvGrpSpPr>
        <p:grpSpPr>
          <a:xfrm>
            <a:off x="3962400" y="3352800"/>
            <a:ext cx="1752600" cy="152400"/>
            <a:chOff x="3962400" y="3352800"/>
            <a:chExt cx="1752600" cy="152400"/>
          </a:xfrm>
        </p:grpSpPr>
        <p:sp>
          <p:nvSpPr>
            <p:cNvPr id="127" name="Rectangle 126"/>
            <p:cNvSpPr/>
            <p:nvPr/>
          </p:nvSpPr>
          <p:spPr>
            <a:xfrm>
              <a:off x="3962400" y="3352800"/>
              <a:ext cx="1752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100%</a:t>
              </a:r>
              <a:endParaRPr lang="en-US" dirty="0"/>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29"/>
                                        </p:tgtEl>
                                        <p:attrNameLst>
                                          <p:attrName>style.visibility</p:attrName>
                                        </p:attrNameLst>
                                      </p:cBhvr>
                                      <p:to>
                                        <p:strVal val="visible"/>
                                      </p:to>
                                    </p:set>
                                    <p:animEffect transition="in" filter="fade">
                                      <p:cBhvr>
                                        <p:cTn id="7" dur="800"/>
                                        <p:tgtEl>
                                          <p:spTgt spid="129"/>
                                        </p:tgtEl>
                                      </p:cBhvr>
                                    </p:animEffect>
                                  </p:childTnLst>
                                </p:cTn>
                              </p:par>
                              <p:par>
                                <p:cTn id="8" presetID="10" presetClass="exit" presetSubtype="0" fill="hold" nodeType="withEffect">
                                  <p:stCondLst>
                                    <p:cond delay="0"/>
                                  </p:stCondLst>
                                  <p:childTnLst>
                                    <p:animEffect transition="out" filter="fade">
                                      <p:cBhvr>
                                        <p:cTn id="9" dur="500"/>
                                        <p:tgtEl>
                                          <p:spTgt spid="125"/>
                                        </p:tgtEl>
                                      </p:cBhvr>
                                    </p:animEffect>
                                    <p:set>
                                      <p:cBhvr>
                                        <p:cTn id="10" dur="1" fill="hold">
                                          <p:stCondLst>
                                            <p:cond delay="499"/>
                                          </p:stCondLst>
                                        </p:cTn>
                                        <p:tgtEl>
                                          <p:spTgt spid="12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(1)</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6"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Scheduling Sheet…</a:t>
              </a:r>
            </a:p>
          </p:txBody>
        </p:sp>
      </p:grpSp>
      <p:grpSp>
        <p:nvGrpSpPr>
          <p:cNvPr id="18" name="Group 141"/>
          <p:cNvGrpSpPr/>
          <p:nvPr/>
        </p:nvGrpSpPr>
        <p:grpSpPr>
          <a:xfrm>
            <a:off x="7274337" y="4580390"/>
            <a:ext cx="1336263" cy="200055"/>
            <a:chOff x="7274337" y="5630410"/>
            <a:chExt cx="1336263" cy="200055"/>
          </a:xfrm>
        </p:grpSpPr>
        <p:pic>
          <p:nvPicPr>
            <p:cNvPr id="143" name="Picture 142" descr="xls16.png"/>
            <p:cNvPicPr>
              <a:picLocks noChangeAspect="1"/>
            </p:cNvPicPr>
            <p:nvPr/>
          </p:nvPicPr>
          <p:blipFill>
            <a:blip r:embed="rId14"/>
            <a:stretch>
              <a:fillRect/>
            </a:stretch>
          </p:blipFill>
          <p:spPr>
            <a:xfrm>
              <a:off x="7274337" y="5666199"/>
              <a:ext cx="132798" cy="132798"/>
            </a:xfrm>
            <a:prstGeom prst="rect">
              <a:avLst/>
            </a:prstGeom>
          </p:spPr>
        </p:pic>
        <p:sp>
          <p:nvSpPr>
            <p:cNvPr id="144" name="TextBox 143"/>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Fundraising Milestones</a:t>
              </a:r>
            </a:p>
          </p:txBody>
        </p:sp>
      </p:grpSp>
      <p:grpSp>
        <p:nvGrpSpPr>
          <p:cNvPr id="19" name="Group 162"/>
          <p:cNvGrpSpPr/>
          <p:nvPr/>
        </p:nvGrpSpPr>
        <p:grpSpPr>
          <a:xfrm>
            <a:off x="7267575" y="4800600"/>
            <a:ext cx="1345788" cy="1251643"/>
            <a:chOff x="4572000" y="4949162"/>
            <a:chExt cx="1345788" cy="1251643"/>
          </a:xfrm>
        </p:grpSpPr>
        <p:grpSp>
          <p:nvGrpSpPr>
            <p:cNvPr id="20"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21" name="Group 147"/>
            <p:cNvGrpSpPr/>
            <p:nvPr/>
          </p:nvGrpSpPr>
          <p:grpSpPr>
            <a:xfrm>
              <a:off x="4578765" y="5574398"/>
              <a:ext cx="1336263" cy="200055"/>
              <a:chOff x="7274337" y="5421998"/>
              <a:chExt cx="1336263" cy="200055"/>
            </a:xfrm>
          </p:grpSpPr>
          <p:pic>
            <p:nvPicPr>
              <p:cNvPr id="149" name="Picture 148" descr="ppt16.png"/>
              <p:cNvPicPr>
                <a:picLocks noChangeAspect="1"/>
              </p:cNvPicPr>
              <p:nvPr/>
            </p:nvPicPr>
            <p:blipFill>
              <a:blip r:embed="rId15"/>
              <a:stretch>
                <a:fillRect/>
              </a:stretch>
            </p:blipFill>
            <p:spPr>
              <a:xfrm>
                <a:off x="7274337" y="5456945"/>
                <a:ext cx="132798" cy="132798"/>
              </a:xfrm>
              <a:prstGeom prst="rect">
                <a:avLst/>
              </a:prstGeom>
            </p:spPr>
          </p:pic>
          <p:sp>
            <p:nvSpPr>
              <p:cNvPr id="150" name="TextBox 149"/>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Presentation for 2008 F…</a:t>
                </a:r>
              </a:p>
            </p:txBody>
          </p:sp>
        </p:grpSp>
        <p:grpSp>
          <p:nvGrpSpPr>
            <p:cNvPr id="22"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6"/>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23"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6"/>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24" name="Group 156"/>
            <p:cNvGrpSpPr/>
            <p:nvPr/>
          </p:nvGrpSpPr>
          <p:grpSpPr>
            <a:xfrm>
              <a:off x="4578765" y="4949162"/>
              <a:ext cx="1336263" cy="200055"/>
              <a:chOff x="7274337" y="4796762"/>
              <a:chExt cx="1336263" cy="200055"/>
            </a:xfrm>
          </p:grpSpPr>
          <p:pic>
            <p:nvPicPr>
              <p:cNvPr id="158" name="Picture 157" descr="doc16.png"/>
              <p:cNvPicPr>
                <a:picLocks noChangeAspect="1"/>
              </p:cNvPicPr>
              <p:nvPr/>
            </p:nvPicPr>
            <p:blipFill>
              <a:blip r:embed="rId16"/>
              <a:stretch>
                <a:fillRect/>
              </a:stretch>
            </p:blipFill>
            <p:spPr>
              <a:xfrm>
                <a:off x="7274337" y="4829183"/>
                <a:ext cx="132798" cy="132798"/>
              </a:xfrm>
              <a:prstGeom prst="rect">
                <a:avLst/>
              </a:prstGeom>
            </p:spPr>
          </p:pic>
          <p:sp>
            <p:nvSpPr>
              <p:cNvPr id="159" name="TextBox 158"/>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grpSp>
        <p:grpSp>
          <p:nvGrpSpPr>
            <p:cNvPr id="25"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26"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6"/>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sp>
        <p:nvSpPr>
          <p:cNvPr id="148" name="Rectangle 147">
            <a:hlinkClick r:id="" action="ppaction://hlinkshowjump?jump=nextslide"/>
          </p:cNvPr>
          <p:cNvSpPr/>
          <p:nvPr/>
        </p:nvSpPr>
        <p:spPr>
          <a:xfrm>
            <a:off x="7099300" y="4572000"/>
            <a:ext cx="1524000" cy="200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22" name="Rectangle 121">
            <a:hlinkClick r:id="" action="ppaction://hlinkshowjump?jump=nextslide"/>
          </p:cNvPr>
          <p:cNvSpPr/>
          <p:nvPr/>
        </p:nvSpPr>
        <p:spPr>
          <a:xfrm>
            <a:off x="7105650" y="396240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23" name="Group 140"/>
          <p:cNvGrpSpPr/>
          <p:nvPr/>
        </p:nvGrpSpPr>
        <p:grpSpPr>
          <a:xfrm>
            <a:off x="7274337" y="3963114"/>
            <a:ext cx="1412463" cy="200055"/>
            <a:chOff x="7274337" y="3963114"/>
            <a:chExt cx="1412463" cy="200055"/>
          </a:xfrm>
        </p:grpSpPr>
        <p:pic>
          <p:nvPicPr>
            <p:cNvPr id="124" name="Picture 123" descr="doc16.png"/>
            <p:cNvPicPr>
              <a:picLocks noChangeAspect="1"/>
            </p:cNvPicPr>
            <p:nvPr/>
          </p:nvPicPr>
          <p:blipFill>
            <a:blip r:embed="rId16"/>
            <a:stretch>
              <a:fillRect/>
            </a:stretch>
          </p:blipFill>
          <p:spPr>
            <a:xfrm>
              <a:off x="7274337" y="3992168"/>
              <a:ext cx="132798" cy="132798"/>
            </a:xfrm>
            <a:prstGeom prst="rect">
              <a:avLst/>
            </a:prstGeom>
          </p:spPr>
        </p:pic>
        <p:sp>
          <p:nvSpPr>
            <p:cNvPr id="125" name="TextBox 124"/>
            <p:cNvSpPr txBox="1"/>
            <p:nvPr/>
          </p:nvSpPr>
          <p:spPr>
            <a:xfrm>
              <a:off x="7377156" y="3963114"/>
              <a:ext cx="13096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p:txBody>
        </p:sp>
      </p:grpSp>
      <p:pic>
        <p:nvPicPr>
          <p:cNvPr id="121" name="Picture 120"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26" name="Straight Connector 125"/>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27" name="Picture 126"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29" name="Table 128"/>
          <p:cNvGraphicFramePr>
            <a:graphicFrameLocks noGrp="1"/>
          </p:cNvGraphicFramePr>
          <p:nvPr/>
        </p:nvGraphicFramePr>
        <p:xfrm>
          <a:off x="2451100" y="333375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28" name="Rectangle 127"/>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(2)</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6"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Scheduling Sheet…</a:t>
              </a:r>
            </a:p>
          </p:txBody>
        </p:sp>
      </p:grpSp>
      <p:grpSp>
        <p:nvGrpSpPr>
          <p:cNvPr id="19" name="Group 162"/>
          <p:cNvGrpSpPr/>
          <p:nvPr/>
        </p:nvGrpSpPr>
        <p:grpSpPr>
          <a:xfrm>
            <a:off x="7267575" y="5009012"/>
            <a:ext cx="1345788" cy="1043231"/>
            <a:chOff x="4572000" y="5157574"/>
            <a:chExt cx="1345788" cy="1043231"/>
          </a:xfrm>
        </p:grpSpPr>
        <p:grpSp>
          <p:nvGrpSpPr>
            <p:cNvPr id="20"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21" name="Group 147"/>
            <p:cNvGrpSpPr/>
            <p:nvPr/>
          </p:nvGrpSpPr>
          <p:grpSpPr>
            <a:xfrm>
              <a:off x="4578765" y="5574398"/>
              <a:ext cx="1336263" cy="200055"/>
              <a:chOff x="7274337" y="5421998"/>
              <a:chExt cx="1336263" cy="200055"/>
            </a:xfrm>
          </p:grpSpPr>
          <p:pic>
            <p:nvPicPr>
              <p:cNvPr id="149" name="Picture 148" descr="ppt16.png"/>
              <p:cNvPicPr>
                <a:picLocks noChangeAspect="1"/>
              </p:cNvPicPr>
              <p:nvPr/>
            </p:nvPicPr>
            <p:blipFill>
              <a:blip r:embed="rId15"/>
              <a:stretch>
                <a:fillRect/>
              </a:stretch>
            </p:blipFill>
            <p:spPr>
              <a:xfrm>
                <a:off x="7274337" y="5456945"/>
                <a:ext cx="132798" cy="132798"/>
              </a:xfrm>
              <a:prstGeom prst="rect">
                <a:avLst/>
              </a:prstGeom>
            </p:spPr>
          </p:pic>
          <p:sp>
            <p:nvSpPr>
              <p:cNvPr id="150" name="TextBox 149"/>
              <p:cNvSpPr txBox="1"/>
              <p:nvPr/>
            </p:nvSpPr>
            <p:spPr>
              <a:xfrm>
                <a:off x="7377156" y="5421998"/>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Presentation for 2008 F…</a:t>
                </a:r>
              </a:p>
            </p:txBody>
          </p:sp>
        </p:grpSp>
        <p:grpSp>
          <p:nvGrpSpPr>
            <p:cNvPr id="22"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6"/>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23"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6"/>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25"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26"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6"/>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sp>
        <p:nvSpPr>
          <p:cNvPr id="154" name="Rectangle 153">
            <a:hlinkClick r:id="" action="ppaction://hlinkshowjump?jump=nextslide"/>
          </p:cNvPr>
          <p:cNvSpPr/>
          <p:nvPr/>
        </p:nvSpPr>
        <p:spPr>
          <a:xfrm>
            <a:off x="7086600" y="5410200"/>
            <a:ext cx="1524000" cy="200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23" name="Rectangle 122">
            <a:hlinkClick r:id="" action="ppaction://hlinkshowjump?jump=nextslide"/>
          </p:cNvPr>
          <p:cNvSpPr/>
          <p:nvPr/>
        </p:nvSpPr>
        <p:spPr>
          <a:xfrm>
            <a:off x="7105650" y="396240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24" name="Group 140"/>
          <p:cNvGrpSpPr/>
          <p:nvPr/>
        </p:nvGrpSpPr>
        <p:grpSpPr>
          <a:xfrm>
            <a:off x="7274337" y="3963114"/>
            <a:ext cx="1412463" cy="200055"/>
            <a:chOff x="7274337" y="3963114"/>
            <a:chExt cx="1412463" cy="200055"/>
          </a:xfrm>
        </p:grpSpPr>
        <p:pic>
          <p:nvPicPr>
            <p:cNvPr id="125" name="Picture 124" descr="doc16.png"/>
            <p:cNvPicPr>
              <a:picLocks noChangeAspect="1"/>
            </p:cNvPicPr>
            <p:nvPr/>
          </p:nvPicPr>
          <p:blipFill>
            <a:blip r:embed="rId16"/>
            <a:stretch>
              <a:fillRect/>
            </a:stretch>
          </p:blipFill>
          <p:spPr>
            <a:xfrm>
              <a:off x="7274337" y="3992168"/>
              <a:ext cx="132798" cy="132798"/>
            </a:xfrm>
            <a:prstGeom prst="rect">
              <a:avLst/>
            </a:prstGeom>
          </p:spPr>
        </p:pic>
        <p:sp>
          <p:nvSpPr>
            <p:cNvPr id="126" name="TextBox 125"/>
            <p:cNvSpPr txBox="1"/>
            <p:nvPr/>
          </p:nvSpPr>
          <p:spPr>
            <a:xfrm>
              <a:off x="7377156" y="3963114"/>
              <a:ext cx="13096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p:txBody>
        </p:sp>
      </p:grpSp>
      <p:sp>
        <p:nvSpPr>
          <p:cNvPr id="131" name="Rectangle 130">
            <a:hlinkClick r:id="" action="ppaction://hlinkshowjump?jump=nextslide"/>
          </p:cNvPr>
          <p:cNvSpPr/>
          <p:nvPr/>
        </p:nvSpPr>
        <p:spPr>
          <a:xfrm>
            <a:off x="7105650" y="4581525"/>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32" name="Picture 131" descr="doc16.png"/>
          <p:cNvPicPr>
            <a:picLocks noChangeAspect="1"/>
          </p:cNvPicPr>
          <p:nvPr/>
        </p:nvPicPr>
        <p:blipFill>
          <a:blip r:embed="rId16"/>
          <a:stretch>
            <a:fillRect/>
          </a:stretch>
        </p:blipFill>
        <p:spPr>
          <a:xfrm>
            <a:off x="7274340" y="4833021"/>
            <a:ext cx="132798" cy="132798"/>
          </a:xfrm>
          <a:prstGeom prst="rect">
            <a:avLst/>
          </a:prstGeom>
        </p:spPr>
      </p:pic>
      <p:sp>
        <p:nvSpPr>
          <p:cNvPr id="133" name="TextBox 132"/>
          <p:cNvSpPr txBox="1"/>
          <p:nvPr/>
        </p:nvSpPr>
        <p:spPr>
          <a:xfrm>
            <a:off x="7377159" y="4800600"/>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grpSp>
        <p:nvGrpSpPr>
          <p:cNvPr id="134" name="Group 141"/>
          <p:cNvGrpSpPr/>
          <p:nvPr/>
        </p:nvGrpSpPr>
        <p:grpSpPr>
          <a:xfrm>
            <a:off x="7274337" y="4580390"/>
            <a:ext cx="1336263" cy="200055"/>
            <a:chOff x="7274337" y="5630410"/>
            <a:chExt cx="1336263" cy="200055"/>
          </a:xfrm>
        </p:grpSpPr>
        <p:pic>
          <p:nvPicPr>
            <p:cNvPr id="135" name="Picture 134" descr="xls16.png"/>
            <p:cNvPicPr>
              <a:picLocks noChangeAspect="1"/>
            </p:cNvPicPr>
            <p:nvPr/>
          </p:nvPicPr>
          <p:blipFill>
            <a:blip r:embed="rId14"/>
            <a:stretch>
              <a:fillRect/>
            </a:stretch>
          </p:blipFill>
          <p:spPr>
            <a:xfrm>
              <a:off x="7274337" y="5666199"/>
              <a:ext cx="132798" cy="132798"/>
            </a:xfrm>
            <a:prstGeom prst="rect">
              <a:avLst/>
            </a:prstGeom>
          </p:spPr>
        </p:pic>
        <p:sp>
          <p:nvSpPr>
            <p:cNvPr id="136" name="TextBox 13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Fundraising Milestones</a:t>
              </a:r>
            </a:p>
          </p:txBody>
        </p:sp>
      </p:grpSp>
      <p:pic>
        <p:nvPicPr>
          <p:cNvPr id="121" name="Picture 120"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22" name="Straight Connector 121"/>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27" name="Picture 126"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29" name="Table 128"/>
          <p:cNvGraphicFramePr>
            <a:graphicFrameLocks noGrp="1"/>
          </p:cNvGraphicFramePr>
          <p:nvPr/>
        </p:nvGraphicFramePr>
        <p:xfrm>
          <a:off x="2451100" y="333375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28" name="Rectangle 127"/>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(3)</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6"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Scheduling Sheet…</a:t>
              </a:r>
            </a:p>
          </p:txBody>
        </p:sp>
      </p:grpSp>
      <p:grpSp>
        <p:nvGrpSpPr>
          <p:cNvPr id="18" name="Group 162"/>
          <p:cNvGrpSpPr/>
          <p:nvPr/>
        </p:nvGrpSpPr>
        <p:grpSpPr>
          <a:xfrm>
            <a:off x="7267575" y="5009012"/>
            <a:ext cx="1345788" cy="1043231"/>
            <a:chOff x="4572000" y="5157574"/>
            <a:chExt cx="1345788" cy="1043231"/>
          </a:xfrm>
        </p:grpSpPr>
        <p:grpSp>
          <p:nvGrpSpPr>
            <p:cNvPr id="19"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21"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5"/>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22"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5"/>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23"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24"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5"/>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sp>
        <p:nvSpPr>
          <p:cNvPr id="123" name="Rectangle 122">
            <a:hlinkClick r:id="" action="ppaction://hlinkshowjump?jump=nextslide"/>
          </p:cNvPr>
          <p:cNvSpPr/>
          <p:nvPr/>
        </p:nvSpPr>
        <p:spPr>
          <a:xfrm>
            <a:off x="7105650" y="396240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5" name="Group 140"/>
          <p:cNvGrpSpPr/>
          <p:nvPr/>
        </p:nvGrpSpPr>
        <p:grpSpPr>
          <a:xfrm>
            <a:off x="7274337" y="3963114"/>
            <a:ext cx="1412463" cy="200055"/>
            <a:chOff x="7274337" y="3963114"/>
            <a:chExt cx="1412463" cy="200055"/>
          </a:xfrm>
        </p:grpSpPr>
        <p:pic>
          <p:nvPicPr>
            <p:cNvPr id="125" name="Picture 124" descr="doc16.png"/>
            <p:cNvPicPr>
              <a:picLocks noChangeAspect="1"/>
            </p:cNvPicPr>
            <p:nvPr/>
          </p:nvPicPr>
          <p:blipFill>
            <a:blip r:embed="rId15"/>
            <a:stretch>
              <a:fillRect/>
            </a:stretch>
          </p:blipFill>
          <p:spPr>
            <a:xfrm>
              <a:off x="7274337" y="3992168"/>
              <a:ext cx="132798" cy="132798"/>
            </a:xfrm>
            <a:prstGeom prst="rect">
              <a:avLst/>
            </a:prstGeom>
          </p:spPr>
        </p:pic>
        <p:sp>
          <p:nvSpPr>
            <p:cNvPr id="126" name="TextBox 125"/>
            <p:cNvSpPr txBox="1"/>
            <p:nvPr/>
          </p:nvSpPr>
          <p:spPr>
            <a:xfrm>
              <a:off x="7377156" y="3963114"/>
              <a:ext cx="13096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Plan for 2008 Fundraising </a:t>
              </a:r>
            </a:p>
          </p:txBody>
        </p:sp>
      </p:grpSp>
      <p:pic>
        <p:nvPicPr>
          <p:cNvPr id="132" name="Picture 131" descr="doc16.png"/>
          <p:cNvPicPr>
            <a:picLocks noChangeAspect="1"/>
          </p:cNvPicPr>
          <p:nvPr/>
        </p:nvPicPr>
        <p:blipFill>
          <a:blip r:embed="rId15"/>
          <a:stretch>
            <a:fillRect/>
          </a:stretch>
        </p:blipFill>
        <p:spPr>
          <a:xfrm>
            <a:off x="7274340" y="4833021"/>
            <a:ext cx="132798" cy="132798"/>
          </a:xfrm>
          <a:prstGeom prst="rect">
            <a:avLst/>
          </a:prstGeom>
        </p:spPr>
      </p:pic>
      <p:sp>
        <p:nvSpPr>
          <p:cNvPr id="133" name="TextBox 132"/>
          <p:cNvSpPr txBox="1"/>
          <p:nvPr/>
        </p:nvSpPr>
        <p:spPr>
          <a:xfrm>
            <a:off x="7377159" y="4800600"/>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sp>
        <p:nvSpPr>
          <p:cNvPr id="121" name="Rectangle 120">
            <a:hlinkClick r:id="" action="ppaction://hlinkshowjump?jump=nextslide"/>
          </p:cNvPr>
          <p:cNvSpPr/>
          <p:nvPr/>
        </p:nvSpPr>
        <p:spPr>
          <a:xfrm>
            <a:off x="7115175" y="541020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22" name="Picture 121" descr="ppt16.png"/>
          <p:cNvPicPr>
            <a:picLocks noChangeAspect="1"/>
          </p:cNvPicPr>
          <p:nvPr/>
        </p:nvPicPr>
        <p:blipFill>
          <a:blip r:embed="rId16"/>
          <a:stretch>
            <a:fillRect/>
          </a:stretch>
        </p:blipFill>
        <p:spPr>
          <a:xfrm>
            <a:off x="7274340" y="5460783"/>
            <a:ext cx="132798" cy="132798"/>
          </a:xfrm>
          <a:prstGeom prst="rect">
            <a:avLst/>
          </a:prstGeom>
        </p:spPr>
      </p:pic>
      <p:sp>
        <p:nvSpPr>
          <p:cNvPr id="124" name="TextBox 123"/>
          <p:cNvSpPr txBox="1"/>
          <p:nvPr/>
        </p:nvSpPr>
        <p:spPr>
          <a:xfrm>
            <a:off x="7377159" y="542583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Presentation for 2008 F…</a:t>
            </a:r>
          </a:p>
        </p:txBody>
      </p:sp>
      <p:sp>
        <p:nvSpPr>
          <p:cNvPr id="127" name="Rectangle 126">
            <a:hlinkClick r:id="" action="ppaction://hlinkshowjump?jump=nextslide"/>
          </p:cNvPr>
          <p:cNvSpPr/>
          <p:nvPr/>
        </p:nvSpPr>
        <p:spPr>
          <a:xfrm>
            <a:off x="7105650" y="4581525"/>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28" name="Group 141"/>
          <p:cNvGrpSpPr/>
          <p:nvPr/>
        </p:nvGrpSpPr>
        <p:grpSpPr>
          <a:xfrm>
            <a:off x="7274337" y="4580390"/>
            <a:ext cx="1336263" cy="200055"/>
            <a:chOff x="7274337" y="5630410"/>
            <a:chExt cx="1336263" cy="200055"/>
          </a:xfrm>
        </p:grpSpPr>
        <p:pic>
          <p:nvPicPr>
            <p:cNvPr id="129" name="Picture 128" descr="xls16.png"/>
            <p:cNvPicPr>
              <a:picLocks noChangeAspect="1"/>
            </p:cNvPicPr>
            <p:nvPr/>
          </p:nvPicPr>
          <p:blipFill>
            <a:blip r:embed="rId14"/>
            <a:stretch>
              <a:fillRect/>
            </a:stretch>
          </p:blipFill>
          <p:spPr>
            <a:xfrm>
              <a:off x="7274337" y="5666199"/>
              <a:ext cx="132798" cy="132798"/>
            </a:xfrm>
            <a:prstGeom prst="rect">
              <a:avLst/>
            </a:prstGeom>
          </p:spPr>
        </p:pic>
        <p:sp>
          <p:nvSpPr>
            <p:cNvPr id="130" name="TextBox 129"/>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Fundraising Milestones</a:t>
              </a:r>
            </a:p>
          </p:txBody>
        </p:sp>
      </p:grpSp>
      <p:sp>
        <p:nvSpPr>
          <p:cNvPr id="134" name="Rectangle 133">
            <a:hlinkClick r:id="" action="ppaction://hlinkshowjump?jump=nextslide"/>
          </p:cNvPr>
          <p:cNvSpPr/>
          <p:nvPr/>
        </p:nvSpPr>
        <p:spPr>
          <a:xfrm>
            <a:off x="7258050" y="6210300"/>
            <a:ext cx="609600" cy="228599"/>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31" name="Picture 130" descr="WSExplore0010 12-14-2007.png"/>
          <p:cNvPicPr>
            <a:picLocks noChangeAspect="1"/>
          </p:cNvPicPr>
          <p:nvPr/>
        </p:nvPicPr>
        <p:blipFill>
          <a:blip r:embed="rId17"/>
          <a:stretch>
            <a:fillRect/>
          </a:stretch>
        </p:blipFill>
        <p:spPr>
          <a:xfrm>
            <a:off x="1934028" y="3396827"/>
            <a:ext cx="104775" cy="104775"/>
          </a:xfrm>
          <a:prstGeom prst="rect">
            <a:avLst/>
          </a:prstGeom>
        </p:spPr>
      </p:pic>
      <p:cxnSp>
        <p:nvCxnSpPr>
          <p:cNvPr id="135" name="Straight Connector 134"/>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36" name="Picture 135"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37" name="Table 136"/>
          <p:cNvGraphicFramePr>
            <a:graphicFrameLocks noGrp="1"/>
          </p:cNvGraphicFramePr>
          <p:nvPr/>
        </p:nvGraphicFramePr>
        <p:xfrm>
          <a:off x="2451100" y="333375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38" name="Rectangle 137"/>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(3)</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6"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Fundraising Sheet…</a:t>
              </a:r>
            </a:p>
          </p:txBody>
        </p:sp>
      </p:grpSp>
      <p:grpSp>
        <p:nvGrpSpPr>
          <p:cNvPr id="17" name="Group 162"/>
          <p:cNvGrpSpPr/>
          <p:nvPr/>
        </p:nvGrpSpPr>
        <p:grpSpPr>
          <a:xfrm>
            <a:off x="7267575" y="5009012"/>
            <a:ext cx="1345788" cy="1043231"/>
            <a:chOff x="4572000" y="5157574"/>
            <a:chExt cx="1345788" cy="1043231"/>
          </a:xfrm>
        </p:grpSpPr>
        <p:grpSp>
          <p:nvGrpSpPr>
            <p:cNvPr id="18"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19"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5"/>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20"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5"/>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21"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22"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5"/>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23" name="Group 140"/>
          <p:cNvGrpSpPr/>
          <p:nvPr/>
        </p:nvGrpSpPr>
        <p:grpSpPr>
          <a:xfrm>
            <a:off x="7274337" y="3963114"/>
            <a:ext cx="1412463" cy="200055"/>
            <a:chOff x="7274337" y="3963114"/>
            <a:chExt cx="1412463" cy="200055"/>
          </a:xfrm>
        </p:grpSpPr>
        <p:pic>
          <p:nvPicPr>
            <p:cNvPr id="125" name="Picture 124" descr="doc16.png"/>
            <p:cNvPicPr>
              <a:picLocks noChangeAspect="1"/>
            </p:cNvPicPr>
            <p:nvPr/>
          </p:nvPicPr>
          <p:blipFill>
            <a:blip r:embed="rId15">
              <a:duotone>
                <a:schemeClr val="bg2">
                  <a:shade val="45000"/>
                  <a:satMod val="135000"/>
                </a:schemeClr>
                <a:prstClr val="white"/>
              </a:duotone>
            </a:blip>
            <a:stretch>
              <a:fillRect/>
            </a:stretch>
          </p:blipFill>
          <p:spPr>
            <a:xfrm>
              <a:off x="7274337" y="3992168"/>
              <a:ext cx="132798" cy="132798"/>
            </a:xfrm>
            <a:prstGeom prst="rect">
              <a:avLst/>
            </a:prstGeom>
          </p:spPr>
        </p:pic>
        <p:sp>
          <p:nvSpPr>
            <p:cNvPr id="126" name="TextBox 125"/>
            <p:cNvSpPr txBox="1"/>
            <p:nvPr/>
          </p:nvSpPr>
          <p:spPr>
            <a:xfrm>
              <a:off x="7377156" y="3963114"/>
              <a:ext cx="1309644" cy="200055"/>
            </a:xfrm>
            <a:prstGeom prst="rect">
              <a:avLst/>
            </a:prstGeom>
            <a:noFill/>
          </p:spPr>
          <p:txBody>
            <a:bodyPr wrap="square" rtlCol="0">
              <a:spAutoFit/>
            </a:bodyPr>
            <a:lstStyle/>
            <a:p>
              <a:pPr>
                <a:spcAft>
                  <a:spcPts val="800"/>
                </a:spcAft>
              </a:pPr>
              <a:r>
                <a:rPr lang="en-US" sz="700" i="1" dirty="0">
                  <a:solidFill>
                    <a:schemeClr val="bg1">
                      <a:lumMod val="50000"/>
                    </a:schemeClr>
                  </a:solidFill>
                  <a:latin typeface="Segoe UI" pitchFamily="34" charset="0"/>
                  <a:cs typeface="Segoe UI" pitchFamily="34" charset="0"/>
                </a:rPr>
                <a:t>A Plan for 200…UPLOADING</a:t>
              </a:r>
            </a:p>
          </p:txBody>
        </p:sp>
      </p:grpSp>
      <p:pic>
        <p:nvPicPr>
          <p:cNvPr id="132" name="Picture 131" descr="doc16.png"/>
          <p:cNvPicPr>
            <a:picLocks noChangeAspect="1"/>
          </p:cNvPicPr>
          <p:nvPr/>
        </p:nvPicPr>
        <p:blipFill>
          <a:blip r:embed="rId15"/>
          <a:stretch>
            <a:fillRect/>
          </a:stretch>
        </p:blipFill>
        <p:spPr>
          <a:xfrm>
            <a:off x="7274340" y="4833021"/>
            <a:ext cx="132798" cy="132798"/>
          </a:xfrm>
          <a:prstGeom prst="rect">
            <a:avLst/>
          </a:prstGeom>
        </p:spPr>
      </p:pic>
      <p:sp>
        <p:nvSpPr>
          <p:cNvPr id="133" name="TextBox 132"/>
          <p:cNvSpPr txBox="1"/>
          <p:nvPr/>
        </p:nvSpPr>
        <p:spPr>
          <a:xfrm>
            <a:off x="7377159" y="4800600"/>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pic>
        <p:nvPicPr>
          <p:cNvPr id="122" name="Picture 121" descr="ppt16.png"/>
          <p:cNvPicPr>
            <a:picLocks noChangeAspect="1"/>
          </p:cNvPicPr>
          <p:nvPr/>
        </p:nvPicPr>
        <p:blipFill>
          <a:blip r:embed="rId16">
            <a:duotone>
              <a:schemeClr val="bg2">
                <a:shade val="45000"/>
                <a:satMod val="135000"/>
              </a:schemeClr>
              <a:prstClr val="white"/>
            </a:duotone>
          </a:blip>
          <a:stretch>
            <a:fillRect/>
          </a:stretch>
        </p:blipFill>
        <p:spPr>
          <a:xfrm>
            <a:off x="7274340" y="5460783"/>
            <a:ext cx="132798" cy="132798"/>
          </a:xfrm>
          <a:prstGeom prst="rect">
            <a:avLst/>
          </a:prstGeom>
        </p:spPr>
      </p:pic>
      <p:sp>
        <p:nvSpPr>
          <p:cNvPr id="124" name="TextBox 123"/>
          <p:cNvSpPr txBox="1"/>
          <p:nvPr/>
        </p:nvSpPr>
        <p:spPr>
          <a:xfrm>
            <a:off x="7377159" y="5425836"/>
            <a:ext cx="1233444" cy="200055"/>
          </a:xfrm>
          <a:prstGeom prst="rect">
            <a:avLst/>
          </a:prstGeom>
          <a:noFill/>
        </p:spPr>
        <p:txBody>
          <a:bodyPr wrap="square" rtlCol="0">
            <a:spAutoFit/>
          </a:bodyPr>
          <a:lstStyle/>
          <a:p>
            <a:pPr>
              <a:spcAft>
                <a:spcPts val="800"/>
              </a:spcAft>
              <a:defRPr/>
            </a:pPr>
            <a:r>
              <a:rPr lang="en-US" sz="700" i="1" dirty="0" err="1">
                <a:solidFill>
                  <a:schemeClr val="bg1">
                    <a:lumMod val="50000"/>
                  </a:schemeClr>
                </a:solidFill>
                <a:latin typeface="Segoe UI" pitchFamily="34" charset="0"/>
                <a:cs typeface="Segoe UI" pitchFamily="34" charset="0"/>
              </a:rPr>
              <a:t>Presentatio</a:t>
            </a:r>
            <a:r>
              <a:rPr lang="en-US" sz="700" i="1" dirty="0">
                <a:solidFill>
                  <a:schemeClr val="bg1">
                    <a:lumMod val="50000"/>
                  </a:schemeClr>
                </a:solidFill>
                <a:latin typeface="Segoe UI" pitchFamily="34" charset="0"/>
                <a:cs typeface="Segoe UI" pitchFamily="34" charset="0"/>
              </a:rPr>
              <a:t> …UPLOADING</a:t>
            </a:r>
          </a:p>
        </p:txBody>
      </p:sp>
      <p:sp>
        <p:nvSpPr>
          <p:cNvPr id="130" name="TextBox 129"/>
          <p:cNvSpPr txBox="1"/>
          <p:nvPr/>
        </p:nvSpPr>
        <p:spPr>
          <a:xfrm>
            <a:off x="7377156" y="4580390"/>
            <a:ext cx="1233444" cy="200055"/>
          </a:xfrm>
          <a:prstGeom prst="rect">
            <a:avLst/>
          </a:prstGeom>
          <a:noFill/>
        </p:spPr>
        <p:txBody>
          <a:bodyPr wrap="square" rtlCol="0">
            <a:spAutoFit/>
          </a:bodyPr>
          <a:lstStyle/>
          <a:p>
            <a:pPr>
              <a:spcAft>
                <a:spcPts val="800"/>
              </a:spcAft>
            </a:pPr>
            <a:r>
              <a:rPr lang="en-US" sz="700" i="1" dirty="0">
                <a:solidFill>
                  <a:schemeClr val="bg1">
                    <a:lumMod val="50000"/>
                  </a:schemeClr>
                </a:solidFill>
                <a:latin typeface="Segoe UI" pitchFamily="34" charset="0"/>
                <a:cs typeface="Segoe UI" pitchFamily="34" charset="0"/>
              </a:rPr>
              <a:t>Fundraising …UPLOADING</a:t>
            </a:r>
          </a:p>
        </p:txBody>
      </p:sp>
      <p:sp>
        <p:nvSpPr>
          <p:cNvPr id="134" name="Rectangle 133">
            <a:hlinkClick r:id="" action="ppaction://hlinkshowjump?jump=nextslide"/>
          </p:cNvPr>
          <p:cNvSpPr/>
          <p:nvPr/>
        </p:nvSpPr>
        <p:spPr>
          <a:xfrm>
            <a:off x="7258050" y="6210300"/>
            <a:ext cx="609600" cy="228599"/>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28" name="Picture 127" descr="WSExplore0010 12-14-2007.png"/>
          <p:cNvPicPr>
            <a:picLocks noChangeAspect="1"/>
          </p:cNvPicPr>
          <p:nvPr/>
        </p:nvPicPr>
        <p:blipFill>
          <a:blip r:embed="rId17"/>
          <a:stretch>
            <a:fillRect/>
          </a:stretch>
        </p:blipFill>
        <p:spPr>
          <a:xfrm>
            <a:off x="1934028" y="3402873"/>
            <a:ext cx="104775" cy="104775"/>
          </a:xfrm>
          <a:prstGeom prst="rect">
            <a:avLst/>
          </a:prstGeom>
        </p:spPr>
      </p:pic>
      <p:pic>
        <p:nvPicPr>
          <p:cNvPr id="131" name="Picture 130" descr="WSExplore0010 12-14-2007.png"/>
          <p:cNvPicPr>
            <a:picLocks noChangeAspect="1"/>
          </p:cNvPicPr>
          <p:nvPr/>
        </p:nvPicPr>
        <p:blipFill>
          <a:blip r:embed="rId17"/>
          <a:stretch>
            <a:fillRect/>
          </a:stretch>
        </p:blipFill>
        <p:spPr>
          <a:xfrm>
            <a:off x="1934028" y="3842597"/>
            <a:ext cx="104775" cy="104775"/>
          </a:xfrm>
          <a:prstGeom prst="rect">
            <a:avLst/>
          </a:prstGeom>
        </p:spPr>
      </p:pic>
      <p:pic>
        <p:nvPicPr>
          <p:cNvPr id="135" name="Picture 134" descr="WSExplore0010 12-14-2007.png"/>
          <p:cNvPicPr>
            <a:picLocks noChangeAspect="1"/>
          </p:cNvPicPr>
          <p:nvPr/>
        </p:nvPicPr>
        <p:blipFill>
          <a:blip r:embed="rId17"/>
          <a:stretch>
            <a:fillRect/>
          </a:stretch>
        </p:blipFill>
        <p:spPr>
          <a:xfrm>
            <a:off x="1934028" y="3622735"/>
            <a:ext cx="104775" cy="104775"/>
          </a:xfrm>
          <a:prstGeom prst="rect">
            <a:avLst/>
          </a:prstGeom>
        </p:spPr>
      </p:pic>
      <p:graphicFrame>
        <p:nvGraphicFramePr>
          <p:cNvPr id="137" name="Table 136"/>
          <p:cNvGraphicFramePr>
            <a:graphicFrameLocks noGrp="1"/>
          </p:cNvGraphicFramePr>
          <p:nvPr/>
        </p:nvGraphicFramePr>
        <p:xfrm>
          <a:off x="2446747" y="3348037"/>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r>
                        <a:rPr lang="en-US" sz="700" dirty="0">
                          <a:solidFill>
                            <a:schemeClr val="bg1">
                              <a:lumMod val="65000"/>
                            </a:schemeClr>
                          </a:solidFill>
                        </a:rPr>
                        <a:t>1 KB / 35 KB</a:t>
                      </a:r>
                    </a:p>
                  </a:txBody>
                  <a:tcPr anchor="ctr"/>
                </a:tc>
                <a:extLst>
                  <a:ext uri="{0D108BD9-81ED-4DB2-BD59-A6C34878D82A}">
                    <a16:rowId xmlns:a16="http://schemas.microsoft.com/office/drawing/2014/main" val="10000"/>
                  </a:ext>
                </a:extLst>
              </a:tr>
            </a:tbl>
          </a:graphicData>
        </a:graphic>
      </p:graphicFrame>
      <p:pic>
        <p:nvPicPr>
          <p:cNvPr id="138" name="Picture 137" descr="IC16DOCX.gif"/>
          <p:cNvPicPr>
            <a:picLocks noChangeAspect="1"/>
          </p:cNvPicPr>
          <p:nvPr/>
        </p:nvPicPr>
        <p:blipFill>
          <a:blip r:embed="rId18"/>
          <a:stretch>
            <a:fillRect/>
          </a:stretch>
        </p:blipFill>
        <p:spPr>
          <a:xfrm>
            <a:off x="2225766" y="3617319"/>
            <a:ext cx="115389" cy="115389"/>
          </a:xfrm>
          <a:prstGeom prst="rect">
            <a:avLst/>
          </a:prstGeom>
        </p:spPr>
      </p:pic>
      <p:pic>
        <p:nvPicPr>
          <p:cNvPr id="139" name="Picture 138" descr="ppt16.png"/>
          <p:cNvPicPr>
            <a:picLocks noChangeAspect="1"/>
          </p:cNvPicPr>
          <p:nvPr/>
        </p:nvPicPr>
        <p:blipFill>
          <a:blip r:embed="rId16"/>
          <a:stretch>
            <a:fillRect/>
          </a:stretch>
        </p:blipFill>
        <p:spPr>
          <a:xfrm>
            <a:off x="2217057" y="3397428"/>
            <a:ext cx="126664" cy="126664"/>
          </a:xfrm>
          <a:prstGeom prst="rect">
            <a:avLst/>
          </a:prstGeom>
        </p:spPr>
      </p:pic>
      <p:cxnSp>
        <p:nvCxnSpPr>
          <p:cNvPr id="150" name="Straight Connector 149"/>
          <p:cNvCxnSpPr/>
          <p:nvPr/>
        </p:nvCxnSpPr>
        <p:spPr>
          <a:xfrm>
            <a:off x="1875246" y="3552597"/>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875246" y="37741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1875246" y="399561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58" name="Picture 157" descr="xls16.png"/>
          <p:cNvPicPr>
            <a:picLocks noChangeAspect="1"/>
          </p:cNvPicPr>
          <p:nvPr/>
        </p:nvPicPr>
        <p:blipFill>
          <a:blip r:embed="rId14">
            <a:duotone>
              <a:schemeClr val="bg2">
                <a:shade val="45000"/>
                <a:satMod val="135000"/>
              </a:schemeClr>
              <a:prstClr val="white"/>
            </a:duotone>
          </a:blip>
          <a:stretch>
            <a:fillRect/>
          </a:stretch>
        </p:blipFill>
        <p:spPr>
          <a:xfrm>
            <a:off x="7274337" y="4616179"/>
            <a:ext cx="132798" cy="132798"/>
          </a:xfrm>
          <a:prstGeom prst="rect">
            <a:avLst/>
          </a:prstGeom>
        </p:spPr>
      </p:pic>
      <p:pic>
        <p:nvPicPr>
          <p:cNvPr id="159" name="Picture 158" descr="xls16.png"/>
          <p:cNvPicPr>
            <a:picLocks noChangeAspect="1"/>
          </p:cNvPicPr>
          <p:nvPr/>
        </p:nvPicPr>
        <p:blipFill>
          <a:blip r:embed="rId14"/>
          <a:stretch>
            <a:fillRect/>
          </a:stretch>
        </p:blipFill>
        <p:spPr>
          <a:xfrm>
            <a:off x="2226945" y="3834765"/>
            <a:ext cx="104775" cy="104775"/>
          </a:xfrm>
          <a:prstGeom prst="rect">
            <a:avLst/>
          </a:prstGeom>
        </p:spPr>
      </p:pic>
      <p:graphicFrame>
        <p:nvGraphicFramePr>
          <p:cNvPr id="165" name="Table 164"/>
          <p:cNvGraphicFramePr>
            <a:graphicFrameLocks noGrp="1"/>
          </p:cNvGraphicFramePr>
          <p:nvPr/>
        </p:nvGraphicFramePr>
        <p:xfrm>
          <a:off x="2446747" y="356616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32 KB</a:t>
                      </a:r>
                    </a:p>
                  </a:txBody>
                  <a:tcPr anchor="ctr"/>
                </a:tc>
                <a:extLst>
                  <a:ext uri="{0D108BD9-81ED-4DB2-BD59-A6C34878D82A}">
                    <a16:rowId xmlns:a16="http://schemas.microsoft.com/office/drawing/2014/main" val="10000"/>
                  </a:ext>
                </a:extLst>
              </a:tr>
            </a:tbl>
          </a:graphicData>
        </a:graphic>
      </p:graphicFrame>
      <p:graphicFrame>
        <p:nvGraphicFramePr>
          <p:cNvPr id="167" name="Table 166"/>
          <p:cNvGraphicFramePr>
            <a:graphicFrameLocks noGrp="1"/>
          </p:cNvGraphicFramePr>
          <p:nvPr/>
        </p:nvGraphicFramePr>
        <p:xfrm>
          <a:off x="2446747" y="377952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cxnSp>
        <p:nvCxnSpPr>
          <p:cNvPr id="136" name="Straight Connector 135"/>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a:off x="1875246" y="35498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57" name="Picture 156" descr="xls16.png"/>
          <p:cNvPicPr>
            <a:picLocks noChangeAspect="1"/>
          </p:cNvPicPr>
          <p:nvPr/>
        </p:nvPicPr>
        <p:blipFill>
          <a:blip r:embed="rId14"/>
          <a:stretch>
            <a:fillRect/>
          </a:stretch>
        </p:blipFill>
        <p:spPr>
          <a:xfrm>
            <a:off x="2226945" y="3388995"/>
            <a:ext cx="104775" cy="104775"/>
          </a:xfrm>
          <a:prstGeom prst="rect">
            <a:avLst/>
          </a:prstGeom>
        </p:spPr>
      </p:pic>
      <p:graphicFrame>
        <p:nvGraphicFramePr>
          <p:cNvPr id="145" name="Table 144"/>
          <p:cNvGraphicFramePr>
            <a:graphicFrameLocks noGrp="1"/>
          </p:cNvGraphicFramePr>
          <p:nvPr/>
        </p:nvGraphicFramePr>
        <p:xfrm>
          <a:off x="2451100" y="3333750"/>
          <a:ext cx="4495799" cy="213360"/>
        </p:xfrm>
        <a:graphic>
          <a:graphicData uri="http://schemas.openxmlformats.org/drawingml/2006/table">
            <a:tbl>
              <a:tblPr>
                <a:tableStyleId>{2D5ABB26-0587-4C30-8999-92F81FD0307C}</a:tableStyleId>
              </a:tblPr>
              <a:tblGrid>
                <a:gridCol w="1404620">
                  <a:extLst>
                    <a:ext uri="{9D8B030D-6E8A-4147-A177-3AD203B41FA5}">
                      <a16:colId xmlns:a16="http://schemas.microsoft.com/office/drawing/2014/main" val="20000"/>
                    </a:ext>
                  </a:extLst>
                </a:gridCol>
                <a:gridCol w="716280">
                  <a:extLst>
                    <a:ext uri="{9D8B030D-6E8A-4147-A177-3AD203B41FA5}">
                      <a16:colId xmlns:a16="http://schemas.microsoft.com/office/drawing/2014/main" val="20001"/>
                    </a:ext>
                  </a:extLst>
                </a:gridCol>
                <a:gridCol w="114735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t>  </a:t>
                      </a: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40" name="Rectangle 139"/>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Tree>
  </p:cSld>
  <p:clrMapOvr>
    <a:masterClrMapping/>
  </p:clrMapOvr>
  <p:transition advClick="0" advTm="2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5.55556E-7 -2.59259E-6 L 5.55556E-7 0.09352 " pathEditMode="relative" rAng="0" ptsTypes="AA">
                                      <p:cBhvr>
                                        <p:cTn id="6" dur="1000" fill="hold"/>
                                        <p:tgtEl>
                                          <p:spTgt spid="144"/>
                                        </p:tgtEl>
                                        <p:attrNameLst>
                                          <p:attrName>ppt_x</p:attrName>
                                          <p:attrName>ppt_y</p:attrName>
                                        </p:attrNameLst>
                                      </p:cBhvr>
                                      <p:rCtr x="0" y="47"/>
                                    </p:animMotion>
                                  </p:childTnLst>
                                </p:cTn>
                              </p:par>
                              <p:par>
                                <p:cTn id="7" presetID="10" presetClass="entr" presetSubtype="0" fill="hold" nodeType="withEffect">
                                  <p:stCondLst>
                                    <p:cond delay="0"/>
                                  </p:stCondLst>
                                  <p:childTnLst>
                                    <p:set>
                                      <p:cBhvr>
                                        <p:cTn id="8" dur="1" fill="hold">
                                          <p:stCondLst>
                                            <p:cond delay="0"/>
                                          </p:stCondLst>
                                        </p:cTn>
                                        <p:tgtEl>
                                          <p:spTgt spid="137"/>
                                        </p:tgtEl>
                                        <p:attrNameLst>
                                          <p:attrName>style.visibility</p:attrName>
                                        </p:attrNameLst>
                                      </p:cBhvr>
                                      <p:to>
                                        <p:strVal val="visible"/>
                                      </p:to>
                                    </p:set>
                                    <p:animEffect transition="in" filter="fade">
                                      <p:cBhvr>
                                        <p:cTn id="9" dur="2000"/>
                                        <p:tgtEl>
                                          <p:spTgt spid="137"/>
                                        </p:tgtEl>
                                      </p:cBhvr>
                                    </p:animEffect>
                                  </p:childTnLst>
                                </p:cTn>
                              </p:par>
                              <p:par>
                                <p:cTn id="10" presetID="10" presetClass="entr" presetSubtype="0" fill="hold" nodeType="withEffect">
                                  <p:stCondLst>
                                    <p:cond delay="0"/>
                                  </p:stCondLst>
                                  <p:childTnLst>
                                    <p:set>
                                      <p:cBhvr>
                                        <p:cTn id="11" dur="1" fill="hold">
                                          <p:stCondLst>
                                            <p:cond delay="0"/>
                                          </p:stCondLst>
                                        </p:cTn>
                                        <p:tgtEl>
                                          <p:spTgt spid="165"/>
                                        </p:tgtEl>
                                        <p:attrNameLst>
                                          <p:attrName>style.visibility</p:attrName>
                                        </p:attrNameLst>
                                      </p:cBhvr>
                                      <p:to>
                                        <p:strVal val="visible"/>
                                      </p:to>
                                    </p:set>
                                    <p:animEffect transition="in" filter="fade">
                                      <p:cBhvr>
                                        <p:cTn id="12" dur="2000"/>
                                        <p:tgtEl>
                                          <p:spTgt spid="165"/>
                                        </p:tgtEl>
                                      </p:cBhvr>
                                    </p:animEffect>
                                  </p:childTnLst>
                                </p:cTn>
                              </p:par>
                              <p:par>
                                <p:cTn id="13" presetID="10" presetClass="entr" presetSubtype="0" fill="hold" nodeType="withEffect">
                                  <p:stCondLst>
                                    <p:cond delay="0"/>
                                  </p:stCondLst>
                                  <p:childTnLst>
                                    <p:set>
                                      <p:cBhvr>
                                        <p:cTn id="14" dur="1" fill="hold">
                                          <p:stCondLst>
                                            <p:cond delay="0"/>
                                          </p:stCondLst>
                                        </p:cTn>
                                        <p:tgtEl>
                                          <p:spTgt spid="167"/>
                                        </p:tgtEl>
                                        <p:attrNameLst>
                                          <p:attrName>style.visibility</p:attrName>
                                        </p:attrNameLst>
                                      </p:cBhvr>
                                      <p:to>
                                        <p:strVal val="visible"/>
                                      </p:to>
                                    </p:set>
                                    <p:animEffect transition="in" filter="fade">
                                      <p:cBhvr>
                                        <p:cTn id="15" dur="2000"/>
                                        <p:tgtEl>
                                          <p:spTgt spid="167"/>
                                        </p:tgtEl>
                                      </p:cBhvr>
                                    </p:animEffect>
                                  </p:childTnLst>
                                </p:cTn>
                              </p:par>
                              <p:par>
                                <p:cTn id="16" presetID="10" presetClass="entr" presetSubtype="0" fill="hold" nodeType="withEffect">
                                  <p:stCondLst>
                                    <p:cond delay="0"/>
                                  </p:stCondLst>
                                  <p:childTnLst>
                                    <p:set>
                                      <p:cBhvr>
                                        <p:cTn id="17" dur="1" fill="hold">
                                          <p:stCondLst>
                                            <p:cond delay="0"/>
                                          </p:stCondLst>
                                        </p:cTn>
                                        <p:tgtEl>
                                          <p:spTgt spid="139"/>
                                        </p:tgtEl>
                                        <p:attrNameLst>
                                          <p:attrName>style.visibility</p:attrName>
                                        </p:attrNameLst>
                                      </p:cBhvr>
                                      <p:to>
                                        <p:strVal val="visible"/>
                                      </p:to>
                                    </p:set>
                                    <p:animEffect transition="in" filter="fade">
                                      <p:cBhvr>
                                        <p:cTn id="18" dur="2000"/>
                                        <p:tgtEl>
                                          <p:spTgt spid="139"/>
                                        </p:tgtEl>
                                      </p:cBhvr>
                                    </p:animEffect>
                                  </p:childTnLst>
                                </p:cTn>
                              </p:par>
                              <p:par>
                                <p:cTn id="19" presetID="10" presetClass="entr" presetSubtype="0" fill="hold" nodeType="withEffect">
                                  <p:stCondLst>
                                    <p:cond delay="0"/>
                                  </p:stCondLst>
                                  <p:childTnLst>
                                    <p:set>
                                      <p:cBhvr>
                                        <p:cTn id="20" dur="1" fill="hold">
                                          <p:stCondLst>
                                            <p:cond delay="0"/>
                                          </p:stCondLst>
                                        </p:cTn>
                                        <p:tgtEl>
                                          <p:spTgt spid="138"/>
                                        </p:tgtEl>
                                        <p:attrNameLst>
                                          <p:attrName>style.visibility</p:attrName>
                                        </p:attrNameLst>
                                      </p:cBhvr>
                                      <p:to>
                                        <p:strVal val="visible"/>
                                      </p:to>
                                    </p:set>
                                    <p:animEffect transition="in" filter="fade">
                                      <p:cBhvr>
                                        <p:cTn id="21" dur="2000"/>
                                        <p:tgtEl>
                                          <p:spTgt spid="138"/>
                                        </p:tgtEl>
                                      </p:cBhvr>
                                    </p:animEffect>
                                  </p:childTnLst>
                                </p:cTn>
                              </p:par>
                              <p:par>
                                <p:cTn id="22" presetID="10" presetClass="entr" presetSubtype="0" fill="hold" nodeType="withEffect">
                                  <p:stCondLst>
                                    <p:cond delay="0"/>
                                  </p:stCondLst>
                                  <p:childTnLst>
                                    <p:set>
                                      <p:cBhvr>
                                        <p:cTn id="23" dur="1" fill="hold">
                                          <p:stCondLst>
                                            <p:cond delay="0"/>
                                          </p:stCondLst>
                                        </p:cTn>
                                        <p:tgtEl>
                                          <p:spTgt spid="159"/>
                                        </p:tgtEl>
                                        <p:attrNameLst>
                                          <p:attrName>style.visibility</p:attrName>
                                        </p:attrNameLst>
                                      </p:cBhvr>
                                      <p:to>
                                        <p:strVal val="visible"/>
                                      </p:to>
                                    </p:set>
                                    <p:animEffect transition="in" filter="fade">
                                      <p:cBhvr>
                                        <p:cTn id="24" dur="2000"/>
                                        <p:tgtEl>
                                          <p:spTgt spid="159"/>
                                        </p:tgtEl>
                                      </p:cBhvr>
                                    </p:animEffect>
                                  </p:childTnLst>
                                </p:cTn>
                              </p:par>
                              <p:par>
                                <p:cTn id="25" presetID="42" presetClass="path" presetSubtype="0" accel="50000" decel="50000" fill="hold" nodeType="withEffect">
                                  <p:stCondLst>
                                    <p:cond delay="0"/>
                                  </p:stCondLst>
                                  <p:childTnLst>
                                    <p:animMotion origin="layout" path="M 4.44444E-6 -1.85185E-6 L 4.44444E-6 0.09815 " pathEditMode="relative" rAng="0" ptsTypes="AA">
                                      <p:cBhvr>
                                        <p:cTn id="26" dur="1000" fill="hold"/>
                                        <p:tgtEl>
                                          <p:spTgt spid="157"/>
                                        </p:tgtEl>
                                        <p:attrNameLst>
                                          <p:attrName>ppt_x</p:attrName>
                                          <p:attrName>ppt_y</p:attrName>
                                        </p:attrNameLst>
                                      </p:cBhvr>
                                      <p:rCtr x="0" y="49"/>
                                    </p:animMotion>
                                  </p:childTnLst>
                                </p:cTn>
                              </p:par>
                              <p:par>
                                <p:cTn id="27" presetID="10" presetClass="entr" presetSubtype="0" fill="hold" nodeType="withEffect">
                                  <p:stCondLst>
                                    <p:cond delay="0"/>
                                  </p:stCondLst>
                                  <p:childTnLst>
                                    <p:set>
                                      <p:cBhvr>
                                        <p:cTn id="28" dur="1" fill="hold">
                                          <p:stCondLst>
                                            <p:cond delay="0"/>
                                          </p:stCondLst>
                                        </p:cTn>
                                        <p:tgtEl>
                                          <p:spTgt spid="128"/>
                                        </p:tgtEl>
                                        <p:attrNameLst>
                                          <p:attrName>style.visibility</p:attrName>
                                        </p:attrNameLst>
                                      </p:cBhvr>
                                      <p:to>
                                        <p:strVal val="visible"/>
                                      </p:to>
                                    </p:set>
                                    <p:animEffect transition="in" filter="fade">
                                      <p:cBhvr>
                                        <p:cTn id="29" dur="2000"/>
                                        <p:tgtEl>
                                          <p:spTgt spid="128"/>
                                        </p:tgtEl>
                                      </p:cBhvr>
                                    </p:animEffect>
                                  </p:childTnLst>
                                </p:cTn>
                              </p:par>
                              <p:par>
                                <p:cTn id="30" presetID="10" presetClass="entr" presetSubtype="0" fill="hold" nodeType="withEffect">
                                  <p:stCondLst>
                                    <p:cond delay="0"/>
                                  </p:stCondLst>
                                  <p:childTnLst>
                                    <p:set>
                                      <p:cBhvr>
                                        <p:cTn id="31" dur="1" fill="hold">
                                          <p:stCondLst>
                                            <p:cond delay="0"/>
                                          </p:stCondLst>
                                        </p:cTn>
                                        <p:tgtEl>
                                          <p:spTgt spid="135"/>
                                        </p:tgtEl>
                                        <p:attrNameLst>
                                          <p:attrName>style.visibility</p:attrName>
                                        </p:attrNameLst>
                                      </p:cBhvr>
                                      <p:to>
                                        <p:strVal val="visible"/>
                                      </p:to>
                                    </p:set>
                                    <p:animEffect transition="in" filter="fade">
                                      <p:cBhvr>
                                        <p:cTn id="32" dur="2000"/>
                                        <p:tgtEl>
                                          <p:spTgt spid="135"/>
                                        </p:tgtEl>
                                      </p:cBhvr>
                                    </p:animEffect>
                                  </p:childTnLst>
                                </p:cTn>
                              </p:par>
                              <p:par>
                                <p:cTn id="33" presetID="10" presetClass="entr" presetSubtype="0" fill="hold" nodeType="with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fade">
                                      <p:cBhvr>
                                        <p:cTn id="35" dur="2000"/>
                                        <p:tgtEl>
                                          <p:spTgt spid="131"/>
                                        </p:tgtEl>
                                      </p:cBhvr>
                                    </p:animEffect>
                                  </p:childTnLst>
                                </p:cTn>
                              </p:par>
                              <p:par>
                                <p:cTn id="36" presetID="42" presetClass="path" presetSubtype="0" accel="50000" decel="50000" fill="hold" nodeType="withEffect">
                                  <p:stCondLst>
                                    <p:cond delay="0"/>
                                  </p:stCondLst>
                                  <p:childTnLst>
                                    <p:animMotion origin="layout" path="M 1.11111E-6 -3.7037E-7 L 1.11111E-6 0.09838 " pathEditMode="relative" rAng="0" ptsTypes="AA">
                                      <p:cBhvr>
                                        <p:cTn id="37" dur="1000" fill="hold"/>
                                        <p:tgtEl>
                                          <p:spTgt spid="145"/>
                                        </p:tgtEl>
                                        <p:attrNameLst>
                                          <p:attrName>ppt_x</p:attrName>
                                          <p:attrName>ppt_y</p:attrName>
                                        </p:attrNameLst>
                                      </p:cBhvr>
                                      <p:rCtr x="0" y="4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r>
              <a:rPr lang="en-US" sz="1200" b="0" i="0" kern="1200" baseline="0" dirty="0">
                <a:solidFill>
                  <a:schemeClr val="bg1"/>
                </a:solidFill>
                <a:latin typeface="+mj-lt"/>
                <a:ea typeface="+mj-ea"/>
                <a:cs typeface="+mj-cs"/>
              </a:rPr>
              <a:t> (go to </a:t>
            </a:r>
            <a:r>
              <a:rPr lang="en-US" sz="1200" b="0" i="0" kern="1200" baseline="0" dirty="0" err="1">
                <a:solidFill>
                  <a:schemeClr val="bg1"/>
                </a:solidFill>
                <a:latin typeface="+mj-lt"/>
                <a:ea typeface="+mj-ea"/>
                <a:cs typeface="+mj-cs"/>
              </a:rPr>
              <a:t>SkyDriveLive</a:t>
            </a:r>
            <a:r>
              <a:rPr lang="en-US" sz="1200" b="0" i="0" kern="1200" baseline="0" dirty="0">
                <a:solidFill>
                  <a:schemeClr val="bg1"/>
                </a:solidFill>
                <a:latin typeface="+mj-lt"/>
                <a:ea typeface="+mj-ea"/>
                <a:cs typeface="+mj-cs"/>
              </a:rPr>
              <a: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428"/>
          <p:cNvGrpSpPr/>
          <p:nvPr/>
        </p:nvGrpSpPr>
        <p:grpSpPr>
          <a:xfrm>
            <a:off x="6962775" y="2179083"/>
            <a:ext cx="2004059" cy="4356099"/>
            <a:chOff x="9216391" y="2179083"/>
            <a:chExt cx="2004059" cy="4356099"/>
          </a:xfrm>
        </p:grpSpPr>
        <p:grpSp>
          <p:nvGrpSpPr>
            <p:cNvPr id="4" name="Group 143"/>
            <p:cNvGrpSpPr/>
            <p:nvPr/>
          </p:nvGrpSpPr>
          <p:grpSpPr>
            <a:xfrm>
              <a:off x="9216391" y="2179083"/>
              <a:ext cx="2004059" cy="4356099"/>
              <a:chOff x="6987543" y="2095263"/>
              <a:chExt cx="2004059" cy="4356099"/>
            </a:xfrm>
          </p:grpSpPr>
          <p:sp>
            <p:nvSpPr>
              <p:cNvPr id="496"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497" name="Picture 496"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498" name="Rectangle 497"/>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499" name="Rectangle 4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5"/>
              <p:cNvGrpSpPr/>
              <p:nvPr/>
            </p:nvGrpSpPr>
            <p:grpSpPr>
              <a:xfrm>
                <a:off x="7976849" y="6149100"/>
                <a:ext cx="557551" cy="171212"/>
                <a:chOff x="5638800" y="2628900"/>
                <a:chExt cx="609600" cy="180987"/>
              </a:xfrm>
            </p:grpSpPr>
            <p:sp>
              <p:nvSpPr>
                <p:cNvPr id="504" name="Rectangle 503"/>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5" name="Rectangle 50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502" name="Rectangle 50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503" name="Rectangle 50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7" name="Group 216"/>
            <p:cNvGrpSpPr/>
            <p:nvPr/>
          </p:nvGrpSpPr>
          <p:grpSpPr>
            <a:xfrm>
              <a:off x="9303915" y="2588648"/>
              <a:ext cx="1880475" cy="858876"/>
              <a:chOff x="9293555" y="2588648"/>
              <a:chExt cx="1543534" cy="858876"/>
            </a:xfrm>
          </p:grpSpPr>
          <p:sp>
            <p:nvSpPr>
              <p:cNvPr id="480" name="Rectangle 479"/>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481"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482" name="Rectangle 481"/>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3" name="Round Same Side Corner Rectangle 482"/>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4" name="Rectangle 483"/>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85" name="Round Same Side Corner Rectangle 484"/>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86" name="Rectangle 485"/>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487"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488" name="Rectangle 487"/>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89" name="Round Same Side Corner Rectangle 488"/>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90" name="Rectangle 489"/>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491"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492" name="Rectangle 491"/>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493" name="Rectangle 492"/>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494" name="Rectangle 493"/>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495"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432" name="Round Same Side Corner Rectangle 431"/>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33" name="Rectangle 432"/>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434"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435" name="Rectangle 434"/>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36" name="Round Same Side Corner Rectangle 435"/>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437" name="Rectangle 436"/>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438"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9337300" y="3161508"/>
              <a:ext cx="130333" cy="133350"/>
            </a:xfrm>
            <a:prstGeom prst="rect">
              <a:avLst/>
            </a:prstGeom>
            <a:noFill/>
          </p:spPr>
        </p:pic>
        <p:sp>
          <p:nvSpPr>
            <p:cNvPr id="439" name="Rectangle 438"/>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440" name="Rectangle 439"/>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243"/>
            <p:cNvGrpSpPr/>
            <p:nvPr/>
          </p:nvGrpSpPr>
          <p:grpSpPr>
            <a:xfrm>
              <a:off x="9269728" y="3463898"/>
              <a:ext cx="1863275" cy="464830"/>
              <a:chOff x="9271123" y="3491280"/>
              <a:chExt cx="1863275" cy="464830"/>
            </a:xfrm>
          </p:grpSpPr>
          <p:sp>
            <p:nvSpPr>
              <p:cNvPr id="475" name="Rectangle 474"/>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476" name="Rectangle 475"/>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477" name="Rectangle 476"/>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478" name="Rectangle 477"/>
              <p:cNvSpPr/>
              <p:nvPr/>
            </p:nvSpPr>
            <p:spPr>
              <a:xfrm>
                <a:off x="9271123" y="3679111"/>
                <a:ext cx="990600" cy="276999"/>
              </a:xfrm>
              <a:prstGeom prst="rect">
                <a:avLst/>
              </a:prstGeom>
            </p:spPr>
            <p:txBody>
              <a:bodyPr wrap="square">
                <a:spAutoFit/>
              </a:bodyPr>
              <a:lstStyle/>
              <a:p>
                <a:r>
                  <a:rPr lang="en-US" sz="600" dirty="0">
                    <a:solidFill>
                      <a:schemeClr val="accent1">
                        <a:lumMod val="75000"/>
                      </a:schemeClr>
                    </a:solidFill>
                    <a:latin typeface="Segoe UI" pitchFamily="34" charset="0"/>
                  </a:rPr>
                  <a:t>23 Filtered out of 102; </a:t>
                </a:r>
                <a:br>
                  <a:rPr lang="en-US" sz="600" dirty="0">
                    <a:solidFill>
                      <a:schemeClr val="accent1">
                        <a:lumMod val="75000"/>
                      </a:schemeClr>
                    </a:solidFill>
                    <a:latin typeface="Segoe UI" pitchFamily="34" charset="0"/>
                  </a:rPr>
                </a:br>
                <a:r>
                  <a:rPr lang="en-US" sz="600" dirty="0">
                    <a:solidFill>
                      <a:schemeClr val="accent1">
                        <a:lumMod val="75000"/>
                      </a:schemeClr>
                    </a:solidFill>
                    <a:latin typeface="Segoe UI" pitchFamily="34" charset="0"/>
                  </a:rPr>
                  <a:t>Showing 10 out of 23</a:t>
                </a:r>
              </a:p>
            </p:txBody>
          </p:sp>
          <p:pic>
            <p:nvPicPr>
              <p:cNvPr id="479" name="Picture 7" descr="\\eventsql\dvd27\Clip_Installer\DVD_ART\Artwork_Imagery\HARDWARE_IMAGERY\Illustration - Misc Hardware\Windows Vista Illustration Icons\Computer.png"/>
              <p:cNvPicPr>
                <a:picLocks noChangeAspect="1" noChangeArrowheads="1"/>
              </p:cNvPicPr>
              <p:nvPr/>
            </p:nvPicPr>
            <p:blipFill>
              <a:blip r:embed="rId11" cstate="print"/>
              <a:srcRect/>
              <a:stretch>
                <a:fillRect/>
              </a:stretch>
            </p:blipFill>
            <p:spPr bwMode="auto">
              <a:xfrm>
                <a:off x="9341083" y="3495616"/>
                <a:ext cx="168384" cy="185707"/>
              </a:xfrm>
              <a:prstGeom prst="rect">
                <a:avLst/>
              </a:prstGeom>
              <a:noFill/>
            </p:spPr>
          </p:pic>
        </p:grpSp>
        <p:grpSp>
          <p:nvGrpSpPr>
            <p:cNvPr id="9" name="Group 334"/>
            <p:cNvGrpSpPr/>
            <p:nvPr/>
          </p:nvGrpSpPr>
          <p:grpSpPr>
            <a:xfrm>
              <a:off x="9364944" y="3954706"/>
              <a:ext cx="1504984" cy="1883047"/>
              <a:chOff x="6324598" y="3657600"/>
              <a:chExt cx="2928523" cy="2089150"/>
            </a:xfrm>
          </p:grpSpPr>
          <p:sp>
            <p:nvSpPr>
              <p:cNvPr id="470" name="Rectangle 469"/>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5" name="Rectangle 444"/>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446" name="Rectangle 445"/>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69"/>
            <p:cNvGrpSpPr/>
            <p:nvPr/>
          </p:nvGrpSpPr>
          <p:grpSpPr>
            <a:xfrm>
              <a:off x="10991119" y="3293397"/>
              <a:ext cx="107409" cy="101419"/>
              <a:chOff x="8731791" y="3293397"/>
              <a:chExt cx="107409" cy="101419"/>
            </a:xfrm>
          </p:grpSpPr>
          <p:sp>
            <p:nvSpPr>
              <p:cNvPr id="458" name="Rounded Rectangle 457"/>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59" name="Cross 458"/>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448" name="Rectangle 44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449" name="Rectangle 44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450" name="Rectangle 44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451" name="Rectangle 45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452" name="Rectangle 45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77"/>
            <p:cNvGrpSpPr/>
            <p:nvPr/>
          </p:nvGrpSpPr>
          <p:grpSpPr>
            <a:xfrm>
              <a:off x="9300136" y="2462361"/>
              <a:ext cx="1656784" cy="176463"/>
              <a:chOff x="7040808" y="2462361"/>
              <a:chExt cx="1656784" cy="176463"/>
            </a:xfrm>
          </p:grpSpPr>
          <p:sp>
            <p:nvSpPr>
              <p:cNvPr id="455" name="Rectangle 4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456" name="Rectangle 4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457" name="Picture 456" descr="glyphs.jpg"/>
              <p:cNvPicPr>
                <a:picLocks noChangeAspect="1"/>
              </p:cNvPicPr>
              <p:nvPr/>
            </p:nvPicPr>
            <p:blipFill>
              <a:blip r:embed="rId12"/>
              <a:srcRect l="45336" t="52046" r="51370" b="43862"/>
              <a:stretch>
                <a:fillRect/>
              </a:stretch>
            </p:blipFill>
            <p:spPr>
              <a:xfrm>
                <a:off x="8549640" y="2478403"/>
                <a:ext cx="134854" cy="152400"/>
              </a:xfrm>
              <a:prstGeom prst="rect">
                <a:avLst/>
              </a:prstGeom>
            </p:spPr>
          </p:pic>
        </p:grpSp>
      </p:grpSp>
      <p:grpSp>
        <p:nvGrpSpPr>
          <p:cNvPr id="12" name="Group 295"/>
          <p:cNvGrpSpPr/>
          <p:nvPr/>
        </p:nvGrpSpPr>
        <p:grpSpPr>
          <a:xfrm>
            <a:off x="8895706" y="0"/>
            <a:ext cx="248294" cy="6858000"/>
            <a:chOff x="8895706" y="0"/>
            <a:chExt cx="248294" cy="6858000"/>
          </a:xfrm>
        </p:grpSpPr>
        <p:pic>
          <p:nvPicPr>
            <p:cNvPr id="507" name="Picture 506"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509" name="Rectangle 50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0" name="Rectangle 50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514" name="Rounded Rectangle 51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5" name="Rounded Rectangle 51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6" name="Rounded Rectangle 51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512" name="Isosceles Triangle 51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3" name="Isosceles Triangle 51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1" name="Rectangle 100"/>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pSp>
        <p:nvGrpSpPr>
          <p:cNvPr id="15" name="Group 116"/>
          <p:cNvGrpSpPr/>
          <p:nvPr/>
        </p:nvGrpSpPr>
        <p:grpSpPr>
          <a:xfrm>
            <a:off x="7274337" y="4371975"/>
            <a:ext cx="1336263" cy="200055"/>
            <a:chOff x="7274337" y="5630410"/>
            <a:chExt cx="1336263" cy="200055"/>
          </a:xfrm>
        </p:grpSpPr>
        <p:pic>
          <p:nvPicPr>
            <p:cNvPr id="115" name="Picture 114" descr="xls16.png"/>
            <p:cNvPicPr>
              <a:picLocks noChangeAspect="1"/>
            </p:cNvPicPr>
            <p:nvPr/>
          </p:nvPicPr>
          <p:blipFill>
            <a:blip r:embed="rId14"/>
            <a:stretch>
              <a:fillRect/>
            </a:stretch>
          </p:blipFill>
          <p:spPr>
            <a:xfrm>
              <a:off x="7274337" y="5666199"/>
              <a:ext cx="132798" cy="132798"/>
            </a:xfrm>
            <a:prstGeom prst="rect">
              <a:avLst/>
            </a:prstGeom>
          </p:spPr>
        </p:pic>
        <p:sp>
          <p:nvSpPr>
            <p:cNvPr id="116" name="TextBox 115"/>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CRC Fundraising Sheet…</a:t>
              </a:r>
            </a:p>
          </p:txBody>
        </p:sp>
      </p:grpSp>
      <p:grpSp>
        <p:nvGrpSpPr>
          <p:cNvPr id="16" name="Group 162"/>
          <p:cNvGrpSpPr/>
          <p:nvPr/>
        </p:nvGrpSpPr>
        <p:grpSpPr>
          <a:xfrm>
            <a:off x="7267575" y="5009012"/>
            <a:ext cx="1345788" cy="1043231"/>
            <a:chOff x="4572000" y="5157574"/>
            <a:chExt cx="1345788" cy="1043231"/>
          </a:xfrm>
        </p:grpSpPr>
        <p:grpSp>
          <p:nvGrpSpPr>
            <p:cNvPr id="17" name="Group 144"/>
            <p:cNvGrpSpPr/>
            <p:nvPr/>
          </p:nvGrpSpPr>
          <p:grpSpPr>
            <a:xfrm>
              <a:off x="4578765" y="5782810"/>
              <a:ext cx="1336263" cy="200055"/>
              <a:chOff x="7274337" y="5630410"/>
              <a:chExt cx="1336263" cy="200055"/>
            </a:xfrm>
          </p:grpSpPr>
          <p:pic>
            <p:nvPicPr>
              <p:cNvPr id="146" name="Picture 145" descr="xls16.png"/>
              <p:cNvPicPr>
                <a:picLocks noChangeAspect="1"/>
              </p:cNvPicPr>
              <p:nvPr/>
            </p:nvPicPr>
            <p:blipFill>
              <a:blip r:embed="rId14"/>
              <a:stretch>
                <a:fillRect/>
              </a:stretch>
            </p:blipFill>
            <p:spPr>
              <a:xfrm>
                <a:off x="7274337" y="5666199"/>
                <a:ext cx="132798" cy="132798"/>
              </a:xfrm>
              <a:prstGeom prst="rect">
                <a:avLst/>
              </a:prstGeom>
            </p:spPr>
          </p:pic>
          <p:sp>
            <p:nvSpPr>
              <p:cNvPr id="147" name="TextBox 146"/>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X-Factor Sold Houses</a:t>
                </a:r>
              </a:p>
            </p:txBody>
          </p:sp>
        </p:grpSp>
        <p:grpSp>
          <p:nvGrpSpPr>
            <p:cNvPr id="18" name="Group 150"/>
            <p:cNvGrpSpPr/>
            <p:nvPr/>
          </p:nvGrpSpPr>
          <p:grpSpPr>
            <a:xfrm>
              <a:off x="4572000" y="5365986"/>
              <a:ext cx="1343028" cy="200055"/>
              <a:chOff x="7267572" y="5213586"/>
              <a:chExt cx="1343028" cy="200055"/>
            </a:xfrm>
          </p:grpSpPr>
          <p:pic>
            <p:nvPicPr>
              <p:cNvPr id="152" name="Picture 151" descr="doc16.png"/>
              <p:cNvPicPr>
                <a:picLocks noChangeAspect="1"/>
              </p:cNvPicPr>
              <p:nvPr/>
            </p:nvPicPr>
            <p:blipFill>
              <a:blip r:embed="rId15"/>
              <a:stretch>
                <a:fillRect/>
              </a:stretch>
            </p:blipFill>
            <p:spPr>
              <a:xfrm>
                <a:off x="7267572" y="5247691"/>
                <a:ext cx="132798" cy="132798"/>
              </a:xfrm>
              <a:prstGeom prst="rect">
                <a:avLst/>
              </a:prstGeom>
            </p:spPr>
          </p:pic>
          <p:sp>
            <p:nvSpPr>
              <p:cNvPr id="153" name="TextBox 152"/>
              <p:cNvSpPr txBox="1"/>
              <p:nvPr/>
            </p:nvSpPr>
            <p:spPr>
              <a:xfrm>
                <a:off x="7377156" y="5213586"/>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Portman Logue</a:t>
                </a:r>
              </a:p>
            </p:txBody>
          </p:sp>
        </p:grpSp>
        <p:grpSp>
          <p:nvGrpSpPr>
            <p:cNvPr id="19" name="Group 153"/>
            <p:cNvGrpSpPr/>
            <p:nvPr/>
          </p:nvGrpSpPr>
          <p:grpSpPr>
            <a:xfrm>
              <a:off x="4578765" y="5157574"/>
              <a:ext cx="1336263" cy="200055"/>
              <a:chOff x="7274337" y="5005174"/>
              <a:chExt cx="1336263" cy="200055"/>
            </a:xfrm>
          </p:grpSpPr>
          <p:pic>
            <p:nvPicPr>
              <p:cNvPr id="155" name="Picture 154" descr="doc16.png"/>
              <p:cNvPicPr>
                <a:picLocks noChangeAspect="1"/>
              </p:cNvPicPr>
              <p:nvPr/>
            </p:nvPicPr>
            <p:blipFill>
              <a:blip r:embed="rId15"/>
              <a:stretch>
                <a:fillRect/>
              </a:stretch>
            </p:blipFill>
            <p:spPr>
              <a:xfrm>
                <a:off x="7274337" y="5038437"/>
                <a:ext cx="132798" cy="132798"/>
              </a:xfrm>
              <a:prstGeom prst="rect">
                <a:avLst/>
              </a:prstGeom>
            </p:spPr>
          </p:pic>
          <p:sp>
            <p:nvSpPr>
              <p:cNvPr id="156" name="TextBox 155"/>
              <p:cNvSpPr txBox="1"/>
              <p:nvPr/>
            </p:nvSpPr>
            <p:spPr>
              <a:xfrm>
                <a:off x="7377156" y="5005174"/>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Forester copy</a:t>
                </a:r>
              </a:p>
            </p:txBody>
          </p:sp>
        </p:grpSp>
        <p:grpSp>
          <p:nvGrpSpPr>
            <p:cNvPr id="20" name="Group 159"/>
            <p:cNvGrpSpPr/>
            <p:nvPr/>
          </p:nvGrpSpPr>
          <p:grpSpPr>
            <a:xfrm>
              <a:off x="4581525" y="6000750"/>
              <a:ext cx="1336263" cy="200055"/>
              <a:chOff x="7274337" y="5630410"/>
              <a:chExt cx="1336263" cy="200055"/>
            </a:xfrm>
          </p:grpSpPr>
          <p:pic>
            <p:nvPicPr>
              <p:cNvPr id="161" name="Picture 160" descr="xls16.png"/>
              <p:cNvPicPr>
                <a:picLocks noChangeAspect="1"/>
              </p:cNvPicPr>
              <p:nvPr/>
            </p:nvPicPr>
            <p:blipFill>
              <a:blip r:embed="rId14"/>
              <a:stretch>
                <a:fillRect/>
              </a:stretch>
            </p:blipFill>
            <p:spPr>
              <a:xfrm>
                <a:off x="7274337" y="5666199"/>
                <a:ext cx="132798" cy="132798"/>
              </a:xfrm>
              <a:prstGeom prst="rect">
                <a:avLst/>
              </a:prstGeom>
            </p:spPr>
          </p:pic>
          <p:sp>
            <p:nvSpPr>
              <p:cNvPr id="162" name="TextBox 161"/>
              <p:cNvSpPr txBox="1"/>
              <p:nvPr/>
            </p:nvSpPr>
            <p:spPr>
              <a:xfrm>
                <a:off x="7377156" y="5630410"/>
                <a:ext cx="1233444"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grpSp>
      </p:grpSp>
      <p:grpSp>
        <p:nvGrpSpPr>
          <p:cNvPr id="21" name="Group 137"/>
          <p:cNvGrpSpPr/>
          <p:nvPr/>
        </p:nvGrpSpPr>
        <p:grpSpPr>
          <a:xfrm>
            <a:off x="7274337" y="4171920"/>
            <a:ext cx="1336263" cy="200055"/>
            <a:chOff x="7274337" y="4796762"/>
            <a:chExt cx="1336263" cy="200055"/>
          </a:xfrm>
        </p:grpSpPr>
        <p:pic>
          <p:nvPicPr>
            <p:cNvPr id="141" name="Picture 140" descr="doc16.png"/>
            <p:cNvPicPr>
              <a:picLocks noChangeAspect="1"/>
            </p:cNvPicPr>
            <p:nvPr/>
          </p:nvPicPr>
          <p:blipFill>
            <a:blip r:embed="rId15"/>
            <a:stretch>
              <a:fillRect/>
            </a:stretch>
          </p:blipFill>
          <p:spPr>
            <a:xfrm>
              <a:off x="7274337" y="4829183"/>
              <a:ext cx="132798" cy="132798"/>
            </a:xfrm>
            <a:prstGeom prst="rect">
              <a:avLst/>
            </a:prstGeom>
          </p:spPr>
        </p:pic>
        <p:sp>
          <p:nvSpPr>
            <p:cNvPr id="142" name="TextBox 141"/>
            <p:cNvSpPr txBox="1"/>
            <p:nvPr/>
          </p:nvSpPr>
          <p:spPr>
            <a:xfrm>
              <a:off x="7377156" y="4796762"/>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p:txBody>
        </p:sp>
      </p:grpSp>
      <p:grpSp>
        <p:nvGrpSpPr>
          <p:cNvPr id="22" name="Group 140"/>
          <p:cNvGrpSpPr/>
          <p:nvPr/>
        </p:nvGrpSpPr>
        <p:grpSpPr>
          <a:xfrm>
            <a:off x="7274337" y="3963114"/>
            <a:ext cx="1412463" cy="200055"/>
            <a:chOff x="7274337" y="3963114"/>
            <a:chExt cx="1412463" cy="200055"/>
          </a:xfrm>
        </p:grpSpPr>
        <p:pic>
          <p:nvPicPr>
            <p:cNvPr id="125" name="Picture 124" descr="doc16.png"/>
            <p:cNvPicPr>
              <a:picLocks noChangeAspect="1"/>
            </p:cNvPicPr>
            <p:nvPr/>
          </p:nvPicPr>
          <p:blipFill>
            <a:blip r:embed="rId15">
              <a:duotone>
                <a:schemeClr val="bg2">
                  <a:shade val="45000"/>
                  <a:satMod val="135000"/>
                </a:schemeClr>
                <a:prstClr val="white"/>
              </a:duotone>
            </a:blip>
            <a:stretch>
              <a:fillRect/>
            </a:stretch>
          </p:blipFill>
          <p:spPr>
            <a:xfrm>
              <a:off x="7274337" y="3992168"/>
              <a:ext cx="132798" cy="132798"/>
            </a:xfrm>
            <a:prstGeom prst="rect">
              <a:avLst/>
            </a:prstGeom>
          </p:spPr>
        </p:pic>
        <p:sp>
          <p:nvSpPr>
            <p:cNvPr id="126" name="TextBox 125"/>
            <p:cNvSpPr txBox="1"/>
            <p:nvPr/>
          </p:nvSpPr>
          <p:spPr>
            <a:xfrm>
              <a:off x="7377156" y="3963114"/>
              <a:ext cx="1309644" cy="200055"/>
            </a:xfrm>
            <a:prstGeom prst="rect">
              <a:avLst/>
            </a:prstGeom>
            <a:noFill/>
          </p:spPr>
          <p:txBody>
            <a:bodyPr wrap="square" rtlCol="0">
              <a:spAutoFit/>
            </a:bodyPr>
            <a:lstStyle/>
            <a:p>
              <a:pPr>
                <a:spcAft>
                  <a:spcPts val="800"/>
                </a:spcAft>
              </a:pPr>
              <a:r>
                <a:rPr lang="en-US" sz="700" i="1" dirty="0">
                  <a:solidFill>
                    <a:schemeClr val="bg1">
                      <a:lumMod val="50000"/>
                    </a:schemeClr>
                  </a:solidFill>
                  <a:latin typeface="Segoe UI" pitchFamily="34" charset="0"/>
                  <a:cs typeface="Segoe UI" pitchFamily="34" charset="0"/>
                </a:rPr>
                <a:t>A Plan for 200…UPLOADING</a:t>
              </a:r>
            </a:p>
          </p:txBody>
        </p:sp>
      </p:grpSp>
      <p:pic>
        <p:nvPicPr>
          <p:cNvPr id="132" name="Picture 131" descr="doc16.png"/>
          <p:cNvPicPr>
            <a:picLocks noChangeAspect="1"/>
          </p:cNvPicPr>
          <p:nvPr/>
        </p:nvPicPr>
        <p:blipFill>
          <a:blip r:embed="rId15"/>
          <a:stretch>
            <a:fillRect/>
          </a:stretch>
        </p:blipFill>
        <p:spPr>
          <a:xfrm>
            <a:off x="7274340" y="4833021"/>
            <a:ext cx="132798" cy="132798"/>
          </a:xfrm>
          <a:prstGeom prst="rect">
            <a:avLst/>
          </a:prstGeom>
        </p:spPr>
      </p:pic>
      <p:sp>
        <p:nvSpPr>
          <p:cNvPr id="133" name="TextBox 132"/>
          <p:cNvSpPr txBox="1"/>
          <p:nvPr/>
        </p:nvSpPr>
        <p:spPr>
          <a:xfrm>
            <a:off x="7377159" y="4800600"/>
            <a:ext cx="1233444" cy="200055"/>
          </a:xfrm>
          <a:prstGeom prst="rect">
            <a:avLst/>
          </a:prstGeom>
          <a:noFill/>
        </p:spPr>
        <p:txBody>
          <a:bodyPr wrap="square" rtlCol="0">
            <a:spAutoFit/>
          </a:bodyPr>
          <a:lstStyle/>
          <a:p>
            <a:pPr>
              <a:spcAft>
                <a:spcPts val="800"/>
              </a:spcAft>
              <a:defRPr/>
            </a:pPr>
            <a:r>
              <a:rPr lang="en-US" sz="700" dirty="0">
                <a:latin typeface="Segoe UI" pitchFamily="34" charset="0"/>
                <a:cs typeface="Segoe UI" pitchFamily="34" charset="0"/>
              </a:rPr>
              <a:t>Delivery Date for CRC</a:t>
            </a:r>
          </a:p>
        </p:txBody>
      </p:sp>
      <p:pic>
        <p:nvPicPr>
          <p:cNvPr id="122" name="Picture 121" descr="ppt16.png"/>
          <p:cNvPicPr>
            <a:picLocks noChangeAspect="1"/>
          </p:cNvPicPr>
          <p:nvPr/>
        </p:nvPicPr>
        <p:blipFill>
          <a:blip r:embed="rId16">
            <a:duotone>
              <a:schemeClr val="bg2">
                <a:shade val="45000"/>
                <a:satMod val="135000"/>
              </a:schemeClr>
              <a:prstClr val="white"/>
            </a:duotone>
          </a:blip>
          <a:stretch>
            <a:fillRect/>
          </a:stretch>
        </p:blipFill>
        <p:spPr>
          <a:xfrm>
            <a:off x="7274340" y="5460783"/>
            <a:ext cx="132798" cy="132798"/>
          </a:xfrm>
          <a:prstGeom prst="rect">
            <a:avLst/>
          </a:prstGeom>
        </p:spPr>
      </p:pic>
      <p:sp>
        <p:nvSpPr>
          <p:cNvPr id="124" name="TextBox 123"/>
          <p:cNvSpPr txBox="1"/>
          <p:nvPr/>
        </p:nvSpPr>
        <p:spPr>
          <a:xfrm>
            <a:off x="7377159" y="5425836"/>
            <a:ext cx="1233444" cy="200055"/>
          </a:xfrm>
          <a:prstGeom prst="rect">
            <a:avLst/>
          </a:prstGeom>
          <a:noFill/>
        </p:spPr>
        <p:txBody>
          <a:bodyPr wrap="square" rtlCol="0">
            <a:spAutoFit/>
          </a:bodyPr>
          <a:lstStyle/>
          <a:p>
            <a:pPr>
              <a:spcAft>
                <a:spcPts val="800"/>
              </a:spcAft>
              <a:defRPr/>
            </a:pPr>
            <a:r>
              <a:rPr lang="en-US" sz="700" i="1" dirty="0" err="1">
                <a:solidFill>
                  <a:schemeClr val="bg1">
                    <a:lumMod val="50000"/>
                  </a:schemeClr>
                </a:solidFill>
                <a:latin typeface="Segoe UI" pitchFamily="34" charset="0"/>
                <a:cs typeface="Segoe UI" pitchFamily="34" charset="0"/>
              </a:rPr>
              <a:t>Presentatio</a:t>
            </a:r>
            <a:r>
              <a:rPr lang="en-US" sz="700" i="1" dirty="0">
                <a:solidFill>
                  <a:schemeClr val="bg1">
                    <a:lumMod val="50000"/>
                  </a:schemeClr>
                </a:solidFill>
                <a:latin typeface="Segoe UI" pitchFamily="34" charset="0"/>
                <a:cs typeface="Segoe UI" pitchFamily="34" charset="0"/>
              </a:rPr>
              <a:t> …UPLOADING</a:t>
            </a:r>
          </a:p>
        </p:txBody>
      </p:sp>
      <p:sp>
        <p:nvSpPr>
          <p:cNvPr id="130" name="TextBox 129"/>
          <p:cNvSpPr txBox="1"/>
          <p:nvPr/>
        </p:nvSpPr>
        <p:spPr>
          <a:xfrm>
            <a:off x="7377156" y="4580390"/>
            <a:ext cx="1233444" cy="200055"/>
          </a:xfrm>
          <a:prstGeom prst="rect">
            <a:avLst/>
          </a:prstGeom>
          <a:noFill/>
        </p:spPr>
        <p:txBody>
          <a:bodyPr wrap="square" rtlCol="0">
            <a:spAutoFit/>
          </a:bodyPr>
          <a:lstStyle/>
          <a:p>
            <a:pPr>
              <a:spcAft>
                <a:spcPts val="800"/>
              </a:spcAft>
            </a:pPr>
            <a:r>
              <a:rPr lang="en-US" sz="700" i="1" dirty="0">
                <a:solidFill>
                  <a:schemeClr val="bg1">
                    <a:lumMod val="50000"/>
                  </a:schemeClr>
                </a:solidFill>
                <a:latin typeface="Segoe UI" pitchFamily="34" charset="0"/>
                <a:cs typeface="Segoe UI" pitchFamily="34" charset="0"/>
              </a:rPr>
              <a:t>Fundraising …UPLOADING</a:t>
            </a:r>
          </a:p>
        </p:txBody>
      </p:sp>
      <p:pic>
        <p:nvPicPr>
          <p:cNvPr id="158" name="Picture 157" descr="xls16.png"/>
          <p:cNvPicPr>
            <a:picLocks noChangeAspect="1"/>
          </p:cNvPicPr>
          <p:nvPr/>
        </p:nvPicPr>
        <p:blipFill>
          <a:blip r:embed="rId14">
            <a:duotone>
              <a:schemeClr val="bg2">
                <a:shade val="45000"/>
                <a:satMod val="135000"/>
              </a:schemeClr>
              <a:prstClr val="white"/>
            </a:duotone>
          </a:blip>
          <a:stretch>
            <a:fillRect/>
          </a:stretch>
        </p:blipFill>
        <p:spPr>
          <a:xfrm>
            <a:off x="7274337" y="4616179"/>
            <a:ext cx="132798" cy="132798"/>
          </a:xfrm>
          <a:prstGeom prst="rect">
            <a:avLst/>
          </a:prstGeom>
        </p:spPr>
      </p:pic>
      <p:sp>
        <p:nvSpPr>
          <p:cNvPr id="140" name="Rectangle 139">
            <a:hlinkClick r:id="" action="ppaction://hlinkshowjump?jump=nextslide"/>
          </p:cNvPr>
          <p:cNvSpPr/>
          <p:nvPr/>
        </p:nvSpPr>
        <p:spPr>
          <a:xfrm>
            <a:off x="7048500" y="3124200"/>
            <a:ext cx="876300" cy="228599"/>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71" name="Picture 170" descr="WSExplore0010 12-14-2007.png"/>
          <p:cNvPicPr>
            <a:picLocks noChangeAspect="1"/>
          </p:cNvPicPr>
          <p:nvPr/>
        </p:nvPicPr>
        <p:blipFill>
          <a:blip r:embed="rId17"/>
          <a:stretch>
            <a:fillRect/>
          </a:stretch>
        </p:blipFill>
        <p:spPr>
          <a:xfrm>
            <a:off x="1934028" y="3402873"/>
            <a:ext cx="104775" cy="104775"/>
          </a:xfrm>
          <a:prstGeom prst="rect">
            <a:avLst/>
          </a:prstGeom>
        </p:spPr>
      </p:pic>
      <p:pic>
        <p:nvPicPr>
          <p:cNvPr id="172" name="Picture 171" descr="WSExplore0010 12-14-2007.png"/>
          <p:cNvPicPr>
            <a:picLocks noChangeAspect="1"/>
          </p:cNvPicPr>
          <p:nvPr/>
        </p:nvPicPr>
        <p:blipFill>
          <a:blip r:embed="rId17"/>
          <a:stretch>
            <a:fillRect/>
          </a:stretch>
        </p:blipFill>
        <p:spPr>
          <a:xfrm>
            <a:off x="1934028" y="3842597"/>
            <a:ext cx="104775" cy="104775"/>
          </a:xfrm>
          <a:prstGeom prst="rect">
            <a:avLst/>
          </a:prstGeom>
        </p:spPr>
      </p:pic>
      <p:pic>
        <p:nvPicPr>
          <p:cNvPr id="173" name="Picture 172" descr="WSExplore0010 12-14-2007.png"/>
          <p:cNvPicPr>
            <a:picLocks noChangeAspect="1"/>
          </p:cNvPicPr>
          <p:nvPr/>
        </p:nvPicPr>
        <p:blipFill>
          <a:blip r:embed="rId17"/>
          <a:stretch>
            <a:fillRect/>
          </a:stretch>
        </p:blipFill>
        <p:spPr>
          <a:xfrm>
            <a:off x="1934028" y="3622735"/>
            <a:ext cx="104775" cy="104775"/>
          </a:xfrm>
          <a:prstGeom prst="rect">
            <a:avLst/>
          </a:prstGeom>
        </p:spPr>
      </p:pic>
      <p:graphicFrame>
        <p:nvGraphicFramePr>
          <p:cNvPr id="174" name="Table 173"/>
          <p:cNvGraphicFramePr>
            <a:graphicFrameLocks noGrp="1"/>
          </p:cNvGraphicFramePr>
          <p:nvPr/>
        </p:nvGraphicFramePr>
        <p:xfrm>
          <a:off x="2446747" y="3348037"/>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175" name="Picture 174" descr="IC16DOCX.gif"/>
          <p:cNvPicPr>
            <a:picLocks noChangeAspect="1"/>
          </p:cNvPicPr>
          <p:nvPr/>
        </p:nvPicPr>
        <p:blipFill>
          <a:blip r:embed="rId18"/>
          <a:stretch>
            <a:fillRect/>
          </a:stretch>
        </p:blipFill>
        <p:spPr>
          <a:xfrm>
            <a:off x="2225766" y="3617319"/>
            <a:ext cx="115389" cy="115389"/>
          </a:xfrm>
          <a:prstGeom prst="rect">
            <a:avLst/>
          </a:prstGeom>
        </p:spPr>
      </p:pic>
      <p:pic>
        <p:nvPicPr>
          <p:cNvPr id="176" name="Picture 175" descr="ppt16.png"/>
          <p:cNvPicPr>
            <a:picLocks noChangeAspect="1"/>
          </p:cNvPicPr>
          <p:nvPr/>
        </p:nvPicPr>
        <p:blipFill>
          <a:blip r:embed="rId16"/>
          <a:stretch>
            <a:fillRect/>
          </a:stretch>
        </p:blipFill>
        <p:spPr>
          <a:xfrm>
            <a:off x="2217057" y="3397428"/>
            <a:ext cx="126664" cy="126664"/>
          </a:xfrm>
          <a:prstGeom prst="rect">
            <a:avLst/>
          </a:prstGeom>
        </p:spPr>
      </p:pic>
      <p:grpSp>
        <p:nvGrpSpPr>
          <p:cNvPr id="177" name="Group 148"/>
          <p:cNvGrpSpPr/>
          <p:nvPr/>
        </p:nvGrpSpPr>
        <p:grpSpPr>
          <a:xfrm>
            <a:off x="1875246" y="3552597"/>
            <a:ext cx="4892040" cy="444606"/>
            <a:chOff x="1889760" y="4715192"/>
            <a:chExt cx="5196840" cy="444606"/>
          </a:xfrm>
        </p:grpSpPr>
        <p:cxnSp>
          <p:nvCxnSpPr>
            <p:cNvPr id="178" name="Straight Connector 177"/>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81" name="Picture 180" descr="xls16.png"/>
          <p:cNvPicPr>
            <a:picLocks noChangeAspect="1"/>
          </p:cNvPicPr>
          <p:nvPr/>
        </p:nvPicPr>
        <p:blipFill>
          <a:blip r:embed="rId14"/>
          <a:stretch>
            <a:fillRect/>
          </a:stretch>
        </p:blipFill>
        <p:spPr>
          <a:xfrm>
            <a:off x="2226945" y="3834765"/>
            <a:ext cx="104775" cy="104775"/>
          </a:xfrm>
          <a:prstGeom prst="rect">
            <a:avLst/>
          </a:prstGeom>
        </p:spPr>
      </p:pic>
      <p:graphicFrame>
        <p:nvGraphicFramePr>
          <p:cNvPr id="182" name="Table 181"/>
          <p:cNvGraphicFramePr>
            <a:graphicFrameLocks noGrp="1"/>
          </p:cNvGraphicFramePr>
          <p:nvPr/>
        </p:nvGraphicFramePr>
        <p:xfrm>
          <a:off x="2446747" y="356616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32 KB</a:t>
                      </a:r>
                    </a:p>
                  </a:txBody>
                  <a:tcPr anchor="ctr"/>
                </a:tc>
                <a:extLst>
                  <a:ext uri="{0D108BD9-81ED-4DB2-BD59-A6C34878D82A}">
                    <a16:rowId xmlns:a16="http://schemas.microsoft.com/office/drawing/2014/main" val="10000"/>
                  </a:ext>
                </a:extLst>
              </a:tr>
            </a:tbl>
          </a:graphicData>
        </a:graphic>
      </p:graphicFrame>
      <p:graphicFrame>
        <p:nvGraphicFramePr>
          <p:cNvPr id="183" name="Table 182"/>
          <p:cNvGraphicFramePr>
            <a:graphicFrameLocks noGrp="1"/>
          </p:cNvGraphicFramePr>
          <p:nvPr/>
        </p:nvGraphicFramePr>
        <p:xfrm>
          <a:off x="2446747" y="377952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pic>
        <p:nvPicPr>
          <p:cNvPr id="189" name="Picture 188" descr="WSExplore0010 12-14-2007.png"/>
          <p:cNvPicPr>
            <a:picLocks noChangeAspect="1"/>
          </p:cNvPicPr>
          <p:nvPr/>
        </p:nvPicPr>
        <p:blipFill>
          <a:blip r:embed="rId17"/>
          <a:stretch>
            <a:fillRect/>
          </a:stretch>
        </p:blipFill>
        <p:spPr>
          <a:xfrm>
            <a:off x="1934028" y="4061794"/>
            <a:ext cx="104775" cy="104775"/>
          </a:xfrm>
          <a:prstGeom prst="rect">
            <a:avLst/>
          </a:prstGeom>
        </p:spPr>
      </p:pic>
      <p:cxnSp>
        <p:nvCxnSpPr>
          <p:cNvPr id="190" name="Straight Connector 189"/>
          <p:cNvCxnSpPr/>
          <p:nvPr/>
        </p:nvCxnSpPr>
        <p:spPr>
          <a:xfrm>
            <a:off x="1875246" y="4214812"/>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91" name="Picture 190" descr="xls16.png"/>
          <p:cNvPicPr>
            <a:picLocks noChangeAspect="1"/>
          </p:cNvPicPr>
          <p:nvPr/>
        </p:nvPicPr>
        <p:blipFill>
          <a:blip r:embed="rId14"/>
          <a:stretch>
            <a:fillRect/>
          </a:stretch>
        </p:blipFill>
        <p:spPr>
          <a:xfrm>
            <a:off x="2226945" y="4053962"/>
            <a:ext cx="104775" cy="104775"/>
          </a:xfrm>
          <a:prstGeom prst="rect">
            <a:avLst/>
          </a:prstGeom>
        </p:spPr>
      </p:pic>
      <p:graphicFrame>
        <p:nvGraphicFramePr>
          <p:cNvPr id="151" name="Table 150"/>
          <p:cNvGraphicFramePr>
            <a:graphicFrameLocks noGrp="1"/>
          </p:cNvGraphicFramePr>
          <p:nvPr/>
        </p:nvGraphicFramePr>
        <p:xfrm>
          <a:off x="2451100" y="3998717"/>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37" name="Rectangle 136"/>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38" name="Group 137"/>
          <p:cNvGrpSpPr/>
          <p:nvPr/>
        </p:nvGrpSpPr>
        <p:grpSpPr>
          <a:xfrm>
            <a:off x="3962400" y="3331518"/>
            <a:ext cx="1752600" cy="230832"/>
            <a:chOff x="3962400" y="3530600"/>
            <a:chExt cx="1752600" cy="230832"/>
          </a:xfrm>
        </p:grpSpPr>
        <p:grpSp>
          <p:nvGrpSpPr>
            <p:cNvPr id="139" name="Group 141"/>
            <p:cNvGrpSpPr/>
            <p:nvPr/>
          </p:nvGrpSpPr>
          <p:grpSpPr>
            <a:xfrm>
              <a:off x="3962400" y="3568700"/>
              <a:ext cx="1752600" cy="152400"/>
              <a:chOff x="3962400" y="3352800"/>
              <a:chExt cx="1752600" cy="152400"/>
            </a:xfrm>
          </p:grpSpPr>
          <p:sp>
            <p:nvSpPr>
              <p:cNvPr id="144" name="Rectangle 143"/>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45" name="Rectangle 144"/>
              <p:cNvSpPr/>
              <p:nvPr/>
            </p:nvSpPr>
            <p:spPr>
              <a:xfrm>
                <a:off x="3962400" y="3352800"/>
                <a:ext cx="1524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3" name="Rectangle 142"/>
            <p:cNvSpPr/>
            <p:nvPr/>
          </p:nvSpPr>
          <p:spPr>
            <a:xfrm>
              <a:off x="4647783" y="3530600"/>
              <a:ext cx="324127" cy="230832"/>
            </a:xfrm>
            <a:prstGeom prst="rect">
              <a:avLst/>
            </a:prstGeom>
          </p:spPr>
          <p:txBody>
            <a:bodyPr wrap="none">
              <a:spAutoFit/>
            </a:bodyPr>
            <a:lstStyle/>
            <a:p>
              <a:pPr algn="ctr"/>
              <a:r>
                <a:rPr lang="en-US" sz="900" dirty="0">
                  <a:solidFill>
                    <a:schemeClr val="bg1"/>
                  </a:solidFill>
                </a:rPr>
                <a:t>5%</a:t>
              </a:r>
            </a:p>
          </p:txBody>
        </p:sp>
      </p:grpSp>
      <p:grpSp>
        <p:nvGrpSpPr>
          <p:cNvPr id="148" name="Group 147"/>
          <p:cNvGrpSpPr/>
          <p:nvPr/>
        </p:nvGrpSpPr>
        <p:grpSpPr>
          <a:xfrm>
            <a:off x="3962400" y="3550593"/>
            <a:ext cx="1752600" cy="230832"/>
            <a:chOff x="3962400" y="3530600"/>
            <a:chExt cx="1752600" cy="230832"/>
          </a:xfrm>
        </p:grpSpPr>
        <p:grpSp>
          <p:nvGrpSpPr>
            <p:cNvPr id="149" name="Group 156"/>
            <p:cNvGrpSpPr/>
            <p:nvPr/>
          </p:nvGrpSpPr>
          <p:grpSpPr>
            <a:xfrm>
              <a:off x="3962400" y="3568700"/>
              <a:ext cx="1752600" cy="152400"/>
              <a:chOff x="3962400" y="3352800"/>
              <a:chExt cx="1752600" cy="152400"/>
            </a:xfrm>
          </p:grpSpPr>
          <p:sp>
            <p:nvSpPr>
              <p:cNvPr id="165" name="Rectangle 164"/>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66" name="Rectangle 165"/>
              <p:cNvSpPr/>
              <p:nvPr/>
            </p:nvSpPr>
            <p:spPr>
              <a:xfrm>
                <a:off x="3962400" y="3352800"/>
                <a:ext cx="3048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0" name="Rectangle 149"/>
            <p:cNvSpPr/>
            <p:nvPr/>
          </p:nvSpPr>
          <p:spPr>
            <a:xfrm>
              <a:off x="4647783" y="3530600"/>
              <a:ext cx="381836" cy="230832"/>
            </a:xfrm>
            <a:prstGeom prst="rect">
              <a:avLst/>
            </a:prstGeom>
          </p:spPr>
          <p:txBody>
            <a:bodyPr wrap="none">
              <a:spAutoFit/>
            </a:bodyPr>
            <a:lstStyle/>
            <a:p>
              <a:pPr algn="ctr"/>
              <a:r>
                <a:rPr lang="en-US" sz="900" dirty="0">
                  <a:solidFill>
                    <a:schemeClr val="bg1"/>
                  </a:solidFill>
                </a:rPr>
                <a:t>10%</a:t>
              </a:r>
            </a:p>
          </p:txBody>
        </p:sp>
      </p:grpSp>
      <p:grpSp>
        <p:nvGrpSpPr>
          <p:cNvPr id="167" name="Group 166"/>
          <p:cNvGrpSpPr/>
          <p:nvPr/>
        </p:nvGrpSpPr>
        <p:grpSpPr>
          <a:xfrm>
            <a:off x="3962400" y="3772843"/>
            <a:ext cx="1752600" cy="230832"/>
            <a:chOff x="3962400" y="3530600"/>
            <a:chExt cx="1752600" cy="230832"/>
          </a:xfrm>
        </p:grpSpPr>
        <p:grpSp>
          <p:nvGrpSpPr>
            <p:cNvPr id="168" name="Group 162"/>
            <p:cNvGrpSpPr/>
            <p:nvPr/>
          </p:nvGrpSpPr>
          <p:grpSpPr>
            <a:xfrm>
              <a:off x="3962400" y="3568700"/>
              <a:ext cx="1752600" cy="152400"/>
              <a:chOff x="3962400" y="3352800"/>
              <a:chExt cx="1752600" cy="152400"/>
            </a:xfrm>
          </p:grpSpPr>
          <p:sp>
            <p:nvSpPr>
              <p:cNvPr id="170" name="Rectangle 169"/>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84" name="Rectangle 183"/>
              <p:cNvSpPr/>
              <p:nvPr/>
            </p:nvSpPr>
            <p:spPr>
              <a:xfrm>
                <a:off x="3962400" y="3352800"/>
                <a:ext cx="1524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9" name="Rectangle 168"/>
            <p:cNvSpPr/>
            <p:nvPr/>
          </p:nvSpPr>
          <p:spPr>
            <a:xfrm>
              <a:off x="4647783" y="3530600"/>
              <a:ext cx="324127" cy="230832"/>
            </a:xfrm>
            <a:prstGeom prst="rect">
              <a:avLst/>
            </a:prstGeom>
          </p:spPr>
          <p:txBody>
            <a:bodyPr wrap="none">
              <a:spAutoFit/>
            </a:bodyPr>
            <a:lstStyle/>
            <a:p>
              <a:pPr algn="ctr"/>
              <a:r>
                <a:rPr lang="en-US" sz="900" dirty="0">
                  <a:solidFill>
                    <a:schemeClr val="bg1"/>
                  </a:solidFill>
                </a:rPr>
                <a:t>5%</a:t>
              </a:r>
            </a:p>
          </p:txBody>
        </p:sp>
      </p:grpSp>
      <p:sp>
        <p:nvSpPr>
          <p:cNvPr id="185" name="Rectangle 184"/>
          <p:cNvSpPr/>
          <p:nvPr/>
        </p:nvSpPr>
        <p:spPr>
          <a:xfrm>
            <a:off x="4114800" y="3371853"/>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p:cNvSpPr/>
          <p:nvPr/>
        </p:nvSpPr>
        <p:spPr>
          <a:xfrm>
            <a:off x="4267200" y="3590924"/>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p:cNvSpPr/>
          <p:nvPr/>
        </p:nvSpPr>
        <p:spPr>
          <a:xfrm>
            <a:off x="4114800" y="3810000"/>
            <a:ext cx="3048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85"/>
                                        </p:tgtEl>
                                        <p:attrNameLst>
                                          <p:attrName>style.visibility</p:attrName>
                                        </p:attrNameLst>
                                      </p:cBhvr>
                                      <p:to>
                                        <p:strVal val="visible"/>
                                      </p:to>
                                    </p:set>
                                    <p:animEffect transition="in" filter="slide(fromLeft)">
                                      <p:cBhvr>
                                        <p:cTn id="7" dur="2000"/>
                                        <p:tgtEl>
                                          <p:spTgt spid="185"/>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186"/>
                                        </p:tgtEl>
                                        <p:attrNameLst>
                                          <p:attrName>style.visibility</p:attrName>
                                        </p:attrNameLst>
                                      </p:cBhvr>
                                      <p:to>
                                        <p:strVal val="visible"/>
                                      </p:to>
                                    </p:set>
                                    <p:animEffect transition="in" filter="slide(fromLeft)">
                                      <p:cBhvr>
                                        <p:cTn id="10" dur="2000"/>
                                        <p:tgtEl>
                                          <p:spTgt spid="186"/>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187"/>
                                        </p:tgtEl>
                                        <p:attrNameLst>
                                          <p:attrName>style.visibility</p:attrName>
                                        </p:attrNameLst>
                                      </p:cBhvr>
                                      <p:to>
                                        <p:strVal val="visible"/>
                                      </p:to>
                                    </p:set>
                                    <p:animEffect transition="in" filter="slide(fromLeft)">
                                      <p:cBhvr>
                                        <p:cTn id="13" dur="20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86" grpId="0" animBg="1"/>
      <p:bldP spid="187"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r>
              <a:rPr lang="en-US" sz="1200" b="0" i="0" kern="1200" baseline="0" dirty="0">
                <a:solidFill>
                  <a:schemeClr val="bg1"/>
                </a:solidFill>
                <a:latin typeface="+mj-lt"/>
                <a:ea typeface="+mj-ea"/>
                <a:cs typeface="+mj-cs"/>
              </a:rPr>
              <a:t> (</a:t>
            </a:r>
            <a:r>
              <a:rPr lang="en-US" sz="1200" b="0" i="0" kern="1200" baseline="0" dirty="0" err="1">
                <a:solidFill>
                  <a:schemeClr val="bg1"/>
                </a:solidFill>
                <a:latin typeface="+mj-lt"/>
                <a:ea typeface="+mj-ea"/>
                <a:cs typeface="+mj-cs"/>
              </a:rPr>
              <a:t>SkyDriveLive</a:t>
            </a:r>
            <a:r>
              <a:rPr lang="en-US" sz="1200" b="0" i="0" kern="1200" baseline="0" dirty="0">
                <a:solidFill>
                  <a:schemeClr val="bg1"/>
                </a:solidFill>
                <a:latin typeface="+mj-lt"/>
                <a:ea typeface="+mj-ea"/>
                <a:cs typeface="+mj-cs"/>
              </a:rPr>
              <a: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28" name="Picture 127" descr="WSExplore0010 12-14-2007.png"/>
          <p:cNvPicPr>
            <a:picLocks noChangeAspect="1"/>
          </p:cNvPicPr>
          <p:nvPr/>
        </p:nvPicPr>
        <p:blipFill>
          <a:blip r:embed="rId4"/>
          <a:stretch>
            <a:fillRect/>
          </a:stretch>
        </p:blipFill>
        <p:spPr>
          <a:xfrm>
            <a:off x="1934028" y="3402873"/>
            <a:ext cx="104775" cy="104775"/>
          </a:xfrm>
          <a:prstGeom prst="rect">
            <a:avLst/>
          </a:prstGeom>
        </p:spPr>
      </p:pic>
      <p:pic>
        <p:nvPicPr>
          <p:cNvPr id="131" name="Picture 130" descr="WSExplore0010 12-14-2007.png"/>
          <p:cNvPicPr>
            <a:picLocks noChangeAspect="1"/>
          </p:cNvPicPr>
          <p:nvPr/>
        </p:nvPicPr>
        <p:blipFill>
          <a:blip r:embed="rId4"/>
          <a:stretch>
            <a:fillRect/>
          </a:stretch>
        </p:blipFill>
        <p:spPr>
          <a:xfrm>
            <a:off x="1934028" y="3842597"/>
            <a:ext cx="104775" cy="104775"/>
          </a:xfrm>
          <a:prstGeom prst="rect">
            <a:avLst/>
          </a:prstGeom>
        </p:spPr>
      </p:pic>
      <p:pic>
        <p:nvPicPr>
          <p:cNvPr id="135" name="Picture 134" descr="WSExplore0010 12-14-2007.png"/>
          <p:cNvPicPr>
            <a:picLocks noChangeAspect="1"/>
          </p:cNvPicPr>
          <p:nvPr/>
        </p:nvPicPr>
        <p:blipFill>
          <a:blip r:embed="rId4"/>
          <a:stretch>
            <a:fillRect/>
          </a:stretch>
        </p:blipFill>
        <p:spPr>
          <a:xfrm>
            <a:off x="1934028" y="3622735"/>
            <a:ext cx="104775" cy="104775"/>
          </a:xfrm>
          <a:prstGeom prst="rect">
            <a:avLst/>
          </a:prstGeom>
        </p:spPr>
      </p:pic>
      <p:graphicFrame>
        <p:nvGraphicFramePr>
          <p:cNvPr id="137" name="Table 136"/>
          <p:cNvGraphicFramePr>
            <a:graphicFrameLocks noGrp="1"/>
          </p:cNvGraphicFramePr>
          <p:nvPr/>
        </p:nvGraphicFramePr>
        <p:xfrm>
          <a:off x="2446747" y="3348037"/>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138" name="Picture 137" descr="IC16DOCX.gif"/>
          <p:cNvPicPr>
            <a:picLocks noChangeAspect="1"/>
          </p:cNvPicPr>
          <p:nvPr/>
        </p:nvPicPr>
        <p:blipFill>
          <a:blip r:embed="rId5"/>
          <a:stretch>
            <a:fillRect/>
          </a:stretch>
        </p:blipFill>
        <p:spPr>
          <a:xfrm>
            <a:off x="2225766" y="3617319"/>
            <a:ext cx="115389" cy="115389"/>
          </a:xfrm>
          <a:prstGeom prst="rect">
            <a:avLst/>
          </a:prstGeom>
        </p:spPr>
      </p:pic>
      <p:pic>
        <p:nvPicPr>
          <p:cNvPr id="139" name="Picture 138" descr="ppt16.png"/>
          <p:cNvPicPr>
            <a:picLocks noChangeAspect="1"/>
          </p:cNvPicPr>
          <p:nvPr/>
        </p:nvPicPr>
        <p:blipFill>
          <a:blip r:embed="rId6"/>
          <a:stretch>
            <a:fillRect/>
          </a:stretch>
        </p:blipFill>
        <p:spPr>
          <a:xfrm>
            <a:off x="2217057" y="3397428"/>
            <a:ext cx="126664" cy="126664"/>
          </a:xfrm>
          <a:prstGeom prst="rect">
            <a:avLst/>
          </a:prstGeom>
        </p:spPr>
      </p:pic>
      <p:grpSp>
        <p:nvGrpSpPr>
          <p:cNvPr id="24" name="Group 148"/>
          <p:cNvGrpSpPr/>
          <p:nvPr/>
        </p:nvGrpSpPr>
        <p:grpSpPr>
          <a:xfrm>
            <a:off x="1875246" y="3552597"/>
            <a:ext cx="4892040" cy="444606"/>
            <a:chOff x="1889760" y="4715192"/>
            <a:chExt cx="5196840" cy="444606"/>
          </a:xfrm>
        </p:grpSpPr>
        <p:cxnSp>
          <p:nvCxnSpPr>
            <p:cNvPr id="150" name="Straight Connector 149"/>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59" name="Picture 158" descr="xls16.png"/>
          <p:cNvPicPr>
            <a:picLocks noChangeAspect="1"/>
          </p:cNvPicPr>
          <p:nvPr/>
        </p:nvPicPr>
        <p:blipFill>
          <a:blip r:embed="rId7"/>
          <a:stretch>
            <a:fillRect/>
          </a:stretch>
        </p:blipFill>
        <p:spPr>
          <a:xfrm>
            <a:off x="2226945" y="3834765"/>
            <a:ext cx="104775" cy="104775"/>
          </a:xfrm>
          <a:prstGeom prst="rect">
            <a:avLst/>
          </a:prstGeom>
        </p:spPr>
      </p:pic>
      <p:graphicFrame>
        <p:nvGraphicFramePr>
          <p:cNvPr id="165" name="Table 164"/>
          <p:cNvGraphicFramePr>
            <a:graphicFrameLocks noGrp="1"/>
          </p:cNvGraphicFramePr>
          <p:nvPr/>
        </p:nvGraphicFramePr>
        <p:xfrm>
          <a:off x="2446747" y="356616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32 KB</a:t>
                      </a:r>
                    </a:p>
                  </a:txBody>
                  <a:tcPr anchor="ctr"/>
                </a:tc>
                <a:extLst>
                  <a:ext uri="{0D108BD9-81ED-4DB2-BD59-A6C34878D82A}">
                    <a16:rowId xmlns:a16="http://schemas.microsoft.com/office/drawing/2014/main" val="10000"/>
                  </a:ext>
                </a:extLst>
              </a:tr>
            </a:tbl>
          </a:graphicData>
        </a:graphic>
      </p:graphicFrame>
      <p:graphicFrame>
        <p:nvGraphicFramePr>
          <p:cNvPr id="167" name="Table 166"/>
          <p:cNvGraphicFramePr>
            <a:graphicFrameLocks noGrp="1"/>
          </p:cNvGraphicFramePr>
          <p:nvPr/>
        </p:nvGraphicFramePr>
        <p:xfrm>
          <a:off x="2446747" y="377952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a:solidFill>
                            <a:schemeClr val="bg1">
                              <a:lumMod val="65000"/>
                            </a:schemeClr>
                          </a:solidFill>
                        </a:rPr>
                        <a:t>Fundraising Milestones</a:t>
                      </a:r>
                      <a:endParaRPr lang="en-US" sz="800" dirty="0">
                        <a:solidFill>
                          <a:schemeClr val="bg1">
                            <a:lumMod val="65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grpSp>
        <p:nvGrpSpPr>
          <p:cNvPr id="237" name="Group 428"/>
          <p:cNvGrpSpPr/>
          <p:nvPr/>
        </p:nvGrpSpPr>
        <p:grpSpPr>
          <a:xfrm>
            <a:off x="6962775" y="2179083"/>
            <a:ext cx="2004059" cy="4356099"/>
            <a:chOff x="9216391" y="2179083"/>
            <a:chExt cx="2004059" cy="4356099"/>
          </a:xfrm>
        </p:grpSpPr>
        <p:grpSp>
          <p:nvGrpSpPr>
            <p:cNvPr id="238" name="Group 143"/>
            <p:cNvGrpSpPr/>
            <p:nvPr/>
          </p:nvGrpSpPr>
          <p:grpSpPr>
            <a:xfrm>
              <a:off x="9216391" y="2179083"/>
              <a:ext cx="2004059" cy="4356099"/>
              <a:chOff x="6987543" y="2095263"/>
              <a:chExt cx="2004059" cy="4356099"/>
            </a:xfrm>
          </p:grpSpPr>
          <p:sp>
            <p:nvSpPr>
              <p:cNvPr id="304"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05" name="Picture 304" descr="soft treatment.png"/>
              <p:cNvPicPr>
                <a:picLocks noChangeAspect="1"/>
              </p:cNvPicPr>
              <p:nvPr/>
            </p:nvPicPr>
            <p:blipFill>
              <a:blip r:embed="rId8"/>
              <a:srcRect l="5507" t="14507" r="3913"/>
              <a:stretch>
                <a:fillRect/>
              </a:stretch>
            </p:blipFill>
            <p:spPr>
              <a:xfrm rot="5400000">
                <a:off x="6591854" y="4115121"/>
                <a:ext cx="3017286" cy="1477403"/>
              </a:xfrm>
              <a:prstGeom prst="rect">
                <a:avLst/>
              </a:prstGeom>
            </p:spPr>
          </p:pic>
          <p:sp>
            <p:nvSpPr>
              <p:cNvPr id="306" name="Rectangle 30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307" name="Rectangle 30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308" name="Group 15"/>
              <p:cNvGrpSpPr/>
              <p:nvPr/>
            </p:nvGrpSpPr>
            <p:grpSpPr>
              <a:xfrm>
                <a:off x="7976849" y="6149100"/>
                <a:ext cx="557551" cy="171212"/>
                <a:chOff x="5638800" y="2628900"/>
                <a:chExt cx="609600" cy="180987"/>
              </a:xfrm>
            </p:grpSpPr>
            <p:sp>
              <p:nvSpPr>
                <p:cNvPr id="312" name="Rectangle 31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3" name="Rectangle 312"/>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309" name="Group 18"/>
              <p:cNvGrpSpPr/>
              <p:nvPr/>
            </p:nvGrpSpPr>
            <p:grpSpPr>
              <a:xfrm>
                <a:off x="7321549" y="6149082"/>
                <a:ext cx="557552" cy="171231"/>
                <a:chOff x="5638800" y="3048000"/>
                <a:chExt cx="609601" cy="181008"/>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1" name="Rectangle 31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239" name="Group 216"/>
            <p:cNvGrpSpPr/>
            <p:nvPr/>
          </p:nvGrpSpPr>
          <p:grpSpPr>
            <a:xfrm>
              <a:off x="9303915" y="2588648"/>
              <a:ext cx="1880475" cy="858876"/>
              <a:chOff x="9293555" y="2588648"/>
              <a:chExt cx="1543534" cy="858876"/>
            </a:xfrm>
          </p:grpSpPr>
          <p:sp>
            <p:nvSpPr>
              <p:cNvPr id="288" name="Rectangle 28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89" name="Picture 10" descr="\\eventsql\dvd27\Clip_Installer\DVD_ART\Artwork_Imagery\HARDWARE_IMAGERY\Illustration - Misc Hardware\Windows Vista Illustration Icons\Internet.png"/>
              <p:cNvPicPr>
                <a:picLocks noChangeAspect="1" noChangeArrowheads="1"/>
              </p:cNvPicPr>
              <p:nvPr/>
            </p:nvPicPr>
            <p:blipFill>
              <a:blip r:embed="rId9" cstate="print"/>
              <a:srcRect/>
              <a:stretch>
                <a:fillRect/>
              </a:stretch>
            </p:blipFill>
            <p:spPr bwMode="auto">
              <a:xfrm>
                <a:off x="9312825" y="2721723"/>
                <a:ext cx="89726" cy="93232"/>
              </a:xfrm>
              <a:prstGeom prst="rect">
                <a:avLst/>
              </a:prstGeom>
              <a:noFill/>
            </p:spPr>
          </p:pic>
          <p:sp>
            <p:nvSpPr>
              <p:cNvPr id="290" name="Rectangle 28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1" name="Round Same Side Corner Rectangle 290"/>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2" name="Rectangle 29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3" name="Round Same Side Corner Rectangle 29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4" name="Rectangle 29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95" name="Picture 7" descr="\\eventsql\dvd27\Clip_Installer\DVD_ART\Artwork_Imagery\HARDWARE_IMAGERY\Illustration - Misc Hardware\Windows Vista Illustration Icons\Computer.png"/>
              <p:cNvPicPr>
                <a:picLocks noChangeAspect="1" noChangeArrowheads="1"/>
              </p:cNvPicPr>
              <p:nvPr/>
            </p:nvPicPr>
            <p:blipFill>
              <a:blip r:embed="rId10" cstate="print"/>
              <a:srcRect/>
              <a:stretch>
                <a:fillRect/>
              </a:stretch>
            </p:blipFill>
            <p:spPr bwMode="auto">
              <a:xfrm>
                <a:off x="10041811" y="2939728"/>
                <a:ext cx="113022" cy="151916"/>
              </a:xfrm>
              <a:prstGeom prst="rect">
                <a:avLst/>
              </a:prstGeom>
              <a:noFill/>
            </p:spPr>
          </p:pic>
          <p:sp>
            <p:nvSpPr>
              <p:cNvPr id="296" name="Rectangle 29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97" name="Round Same Side Corner Rectangle 29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99" name="Picture 4" descr="\\eventsql\dvd27\Clip_Installer\DVD_ART\Artwork_Imagery\HARDWARE_IMAGERY\Illustration - Misc Hardware\Windows Vista Illustration Icons\Email Message.png"/>
              <p:cNvPicPr>
                <a:picLocks noChangeAspect="1" noChangeArrowheads="1"/>
              </p:cNvPicPr>
              <p:nvPr/>
            </p:nvPicPr>
            <p:blipFill>
              <a:blip r:embed="rId11" cstate="print"/>
              <a:srcRect/>
              <a:stretch>
                <a:fillRect/>
              </a:stretch>
            </p:blipFill>
            <p:spPr bwMode="auto">
              <a:xfrm>
                <a:off x="10036258" y="3157134"/>
                <a:ext cx="116620" cy="145405"/>
              </a:xfrm>
              <a:prstGeom prst="rect">
                <a:avLst/>
              </a:prstGeom>
              <a:noFill/>
            </p:spPr>
          </p:pic>
          <p:sp>
            <p:nvSpPr>
              <p:cNvPr id="300" name="Rectangle 29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301" name="Rectangle 30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302" name="Rectangle 301"/>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303"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40" name="Round Same Side Corner Rectangle 239"/>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1" name="Rectangle 240"/>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42"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243" name="Rectangle 242"/>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4" name="Round Same Side Corner Rectangle 243"/>
            <p:cNvSpPr/>
            <p:nvPr/>
          </p:nvSpPr>
          <p:spPr>
            <a:xfrm>
              <a:off x="9303912" y="3116395"/>
              <a:ext cx="880179"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45" name="Rectangle 244"/>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6"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9337300" y="3161508"/>
              <a:ext cx="130333" cy="133350"/>
            </a:xfrm>
            <a:prstGeom prst="rect">
              <a:avLst/>
            </a:prstGeom>
            <a:noFill/>
          </p:spPr>
        </p:pic>
        <p:sp>
          <p:nvSpPr>
            <p:cNvPr id="247" name="Rectangle 246"/>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8" name="Rectangle 247"/>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249" name="Group 243"/>
            <p:cNvGrpSpPr/>
            <p:nvPr/>
          </p:nvGrpSpPr>
          <p:grpSpPr>
            <a:xfrm>
              <a:off x="9269728" y="3463898"/>
              <a:ext cx="1863275" cy="464830"/>
              <a:chOff x="9271123" y="3491280"/>
              <a:chExt cx="1863275" cy="464830"/>
            </a:xfrm>
          </p:grpSpPr>
          <p:sp>
            <p:nvSpPr>
              <p:cNvPr id="283" name="Rectangle 282"/>
              <p:cNvSpPr/>
              <p:nvPr/>
            </p:nvSpPr>
            <p:spPr>
              <a:xfrm>
                <a:off x="9452317" y="3491280"/>
                <a:ext cx="1032294" cy="230832"/>
              </a:xfrm>
              <a:prstGeom prst="rect">
                <a:avLst/>
              </a:prstGeom>
            </p:spPr>
            <p:txBody>
              <a:bodyPr wrap="square">
                <a:spAutoFit/>
              </a:bodyPr>
              <a:lstStyle/>
              <a:p>
                <a:r>
                  <a:rPr lang="en-US" sz="900" dirty="0" err="1">
                    <a:solidFill>
                      <a:schemeClr val="accent1">
                        <a:lumMod val="75000"/>
                      </a:schemeClr>
                    </a:solidFill>
                    <a:latin typeface="Segoe UI" pitchFamily="34" charset="0"/>
                  </a:rPr>
                  <a:t>SkyDriveLive</a:t>
                </a:r>
                <a:endParaRPr lang="en-US" sz="800" dirty="0">
                  <a:solidFill>
                    <a:schemeClr val="accent1">
                      <a:lumMod val="75000"/>
                    </a:schemeClr>
                  </a:solidFill>
                  <a:latin typeface="Segoe UI" pitchFamily="34" charset="0"/>
                </a:endParaRPr>
              </a:p>
            </p:txBody>
          </p:sp>
          <p:sp>
            <p:nvSpPr>
              <p:cNvPr id="284" name="Rectangle 283"/>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5" name="Rectangle 284"/>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6" name="Rectangle 285"/>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12</a:t>
                </a:r>
              </a:p>
            </p:txBody>
          </p:sp>
        </p:grpSp>
        <p:grpSp>
          <p:nvGrpSpPr>
            <p:cNvPr id="250" name="Group 334"/>
            <p:cNvGrpSpPr/>
            <p:nvPr/>
          </p:nvGrpSpPr>
          <p:grpSpPr>
            <a:xfrm>
              <a:off x="9364944" y="3954706"/>
              <a:ext cx="1504984" cy="1883047"/>
              <a:chOff x="6324598" y="3657600"/>
              <a:chExt cx="2928523" cy="2089150"/>
            </a:xfrm>
          </p:grpSpPr>
          <p:sp>
            <p:nvSpPr>
              <p:cNvPr id="278" name="Rectangle 277"/>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1" name="Group 335"/>
            <p:cNvGrpSpPr/>
            <p:nvPr/>
          </p:nvGrpSpPr>
          <p:grpSpPr>
            <a:xfrm>
              <a:off x="9521188" y="4000500"/>
              <a:ext cx="139563" cy="2007741"/>
              <a:chOff x="342900" y="2820351"/>
              <a:chExt cx="160164" cy="2304099"/>
            </a:xfrm>
          </p:grpSpPr>
          <p:pic>
            <p:nvPicPr>
              <p:cNvPr id="269" name="Picture 268" descr="ppt16.png"/>
              <p:cNvPicPr>
                <a:picLocks noChangeAspect="1"/>
              </p:cNvPicPr>
              <p:nvPr/>
            </p:nvPicPr>
            <p:blipFill>
              <a:blip r:embed="rId6"/>
              <a:stretch>
                <a:fillRect/>
              </a:stretch>
            </p:blipFill>
            <p:spPr>
              <a:xfrm>
                <a:off x="350664" y="3050925"/>
                <a:ext cx="152400" cy="152400"/>
              </a:xfrm>
              <a:prstGeom prst="rect">
                <a:avLst/>
              </a:prstGeom>
            </p:spPr>
          </p:pic>
          <p:pic>
            <p:nvPicPr>
              <p:cNvPr id="270" name="Picture 269" descr="xls16.png"/>
              <p:cNvPicPr>
                <a:picLocks noChangeAspect="1"/>
              </p:cNvPicPr>
              <p:nvPr/>
            </p:nvPicPr>
            <p:blipFill>
              <a:blip r:embed="rId7"/>
              <a:stretch>
                <a:fillRect/>
              </a:stretch>
            </p:blipFill>
            <p:spPr>
              <a:xfrm>
                <a:off x="350664" y="4731912"/>
                <a:ext cx="152400" cy="152400"/>
              </a:xfrm>
              <a:prstGeom prst="rect">
                <a:avLst/>
              </a:prstGeom>
            </p:spPr>
          </p:pic>
          <p:pic>
            <p:nvPicPr>
              <p:cNvPr id="271" name="Picture 270" descr="doc16.png"/>
              <p:cNvPicPr>
                <a:picLocks noChangeAspect="1"/>
              </p:cNvPicPr>
              <p:nvPr/>
            </p:nvPicPr>
            <p:blipFill>
              <a:blip r:embed="rId15"/>
              <a:stretch>
                <a:fillRect/>
              </a:stretch>
            </p:blipFill>
            <p:spPr>
              <a:xfrm>
                <a:off x="350664" y="3771348"/>
                <a:ext cx="152400" cy="152400"/>
              </a:xfrm>
              <a:prstGeom prst="rect">
                <a:avLst/>
              </a:prstGeom>
            </p:spPr>
          </p:pic>
          <p:pic>
            <p:nvPicPr>
              <p:cNvPr id="273" name="Picture 272" descr="xls16.png"/>
              <p:cNvPicPr>
                <a:picLocks noChangeAspect="1"/>
              </p:cNvPicPr>
              <p:nvPr/>
            </p:nvPicPr>
            <p:blipFill>
              <a:blip r:embed="rId7"/>
              <a:stretch>
                <a:fillRect/>
              </a:stretch>
            </p:blipFill>
            <p:spPr>
              <a:xfrm>
                <a:off x="350664" y="3531207"/>
                <a:ext cx="152400" cy="152400"/>
              </a:xfrm>
              <a:prstGeom prst="rect">
                <a:avLst/>
              </a:prstGeom>
            </p:spPr>
          </p:pic>
          <p:pic>
            <p:nvPicPr>
              <p:cNvPr id="274" name="Picture 273" descr="ppt16.png"/>
              <p:cNvPicPr>
                <a:picLocks noChangeAspect="1"/>
              </p:cNvPicPr>
              <p:nvPr/>
            </p:nvPicPr>
            <p:blipFill>
              <a:blip r:embed="rId6"/>
              <a:stretch>
                <a:fillRect/>
              </a:stretch>
            </p:blipFill>
            <p:spPr>
              <a:xfrm>
                <a:off x="350664" y="4972050"/>
                <a:ext cx="152400" cy="152400"/>
              </a:xfrm>
              <a:prstGeom prst="rect">
                <a:avLst/>
              </a:prstGeom>
            </p:spPr>
          </p:pic>
          <p:pic>
            <p:nvPicPr>
              <p:cNvPr id="275" name="Picture 274" descr="ppt16.png"/>
              <p:cNvPicPr>
                <a:picLocks noChangeAspect="1"/>
              </p:cNvPicPr>
              <p:nvPr/>
            </p:nvPicPr>
            <p:blipFill>
              <a:blip r:embed="rId6"/>
              <a:stretch>
                <a:fillRect/>
              </a:stretch>
            </p:blipFill>
            <p:spPr>
              <a:xfrm>
                <a:off x="350664" y="3291066"/>
                <a:ext cx="152400" cy="152400"/>
              </a:xfrm>
              <a:prstGeom prst="rect">
                <a:avLst/>
              </a:prstGeom>
            </p:spPr>
          </p:pic>
          <p:pic>
            <p:nvPicPr>
              <p:cNvPr id="276" name="Picture 275" descr="ppt16.png"/>
              <p:cNvPicPr>
                <a:picLocks noChangeAspect="1"/>
              </p:cNvPicPr>
              <p:nvPr/>
            </p:nvPicPr>
            <p:blipFill>
              <a:blip r:embed="rId6"/>
              <a:stretch>
                <a:fillRect/>
              </a:stretch>
            </p:blipFill>
            <p:spPr>
              <a:xfrm>
                <a:off x="350664" y="4491771"/>
                <a:ext cx="152400" cy="152400"/>
              </a:xfrm>
              <a:prstGeom prst="rect">
                <a:avLst/>
              </a:prstGeom>
            </p:spPr>
          </p:pic>
          <p:pic>
            <p:nvPicPr>
              <p:cNvPr id="277" name="Picture 276" descr="doc16.png"/>
              <p:cNvPicPr>
                <a:picLocks noChangeAspect="1"/>
              </p:cNvPicPr>
              <p:nvPr/>
            </p:nvPicPr>
            <p:blipFill>
              <a:blip r:embed="rId15"/>
              <a:stretch>
                <a:fillRect/>
              </a:stretch>
            </p:blipFill>
            <p:spPr>
              <a:xfrm>
                <a:off x="342900" y="4251630"/>
                <a:ext cx="152400" cy="152400"/>
              </a:xfrm>
              <a:prstGeom prst="rect">
                <a:avLst/>
              </a:prstGeom>
            </p:spPr>
          </p:pic>
          <p:pic>
            <p:nvPicPr>
              <p:cNvPr id="119" name="Picture 118" descr="ppt16.png"/>
              <p:cNvPicPr>
                <a:picLocks noChangeAspect="1"/>
              </p:cNvPicPr>
              <p:nvPr/>
            </p:nvPicPr>
            <p:blipFill>
              <a:blip r:embed="rId6"/>
              <a:stretch>
                <a:fillRect/>
              </a:stretch>
            </p:blipFill>
            <p:spPr>
              <a:xfrm>
                <a:off x="350664" y="2820351"/>
                <a:ext cx="152400" cy="152400"/>
              </a:xfrm>
              <a:prstGeom prst="rect">
                <a:avLst/>
              </a:prstGeom>
            </p:spPr>
          </p:pic>
          <p:pic>
            <p:nvPicPr>
              <p:cNvPr id="121" name="Picture 120" descr="xls16.png"/>
              <p:cNvPicPr>
                <a:picLocks noChangeAspect="1"/>
              </p:cNvPicPr>
              <p:nvPr/>
            </p:nvPicPr>
            <p:blipFill>
              <a:blip r:embed="rId7"/>
              <a:stretch>
                <a:fillRect/>
              </a:stretch>
            </p:blipFill>
            <p:spPr>
              <a:xfrm>
                <a:off x="350664" y="4000895"/>
                <a:ext cx="152400" cy="152400"/>
              </a:xfrm>
              <a:prstGeom prst="rect">
                <a:avLst/>
              </a:prstGeom>
            </p:spPr>
          </p:pic>
        </p:grpSp>
        <p:sp>
          <p:nvSpPr>
            <p:cNvPr id="252" name="TextBox 251"/>
            <p:cNvSpPr txBox="1"/>
            <p:nvPr/>
          </p:nvSpPr>
          <p:spPr>
            <a:xfrm>
              <a:off x="9630772" y="3963114"/>
              <a:ext cx="1502850" cy="2103140"/>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Final Estimate</a:t>
              </a:r>
            </a:p>
            <a:p>
              <a:pPr>
                <a:spcAft>
                  <a:spcPts val="800"/>
                </a:spcAft>
              </a:pPr>
              <a:r>
                <a:rPr lang="en-US" sz="700" dirty="0">
                  <a:latin typeface="Segoe UI" pitchFamily="34" charset="0"/>
                  <a:cs typeface="Segoe UI" pitchFamily="34" charset="0"/>
                </a:rPr>
                <a:t>B Final Estimate w calc</a:t>
              </a:r>
            </a:p>
            <a:p>
              <a:pPr>
                <a:spcAft>
                  <a:spcPts val="800"/>
                </a:spcAft>
              </a:pPr>
              <a:r>
                <a:rPr lang="en-US" sz="700" dirty="0">
                  <a:latin typeface="Segoe UI" pitchFamily="34" charset="0"/>
                  <a:cs typeface="Segoe UI" pitchFamily="34" charset="0"/>
                </a:rPr>
                <a:t>C Final Estimate Rev1</a:t>
              </a:r>
            </a:p>
            <a:p>
              <a:pPr>
                <a:spcAft>
                  <a:spcPts val="800"/>
                </a:spcAft>
              </a:pPr>
              <a:r>
                <a:rPr lang="en-US" sz="700" dirty="0">
                  <a:latin typeface="Segoe UI" pitchFamily="34" charset="0"/>
                  <a:cs typeface="Segoe UI" pitchFamily="34" charset="0"/>
                </a:rPr>
                <a:t>D Final Estimate Rev1</a:t>
              </a:r>
            </a:p>
            <a:p>
              <a:pPr>
                <a:spcAft>
                  <a:spcPts val="800"/>
                </a:spcAft>
              </a:pPr>
              <a:r>
                <a:rPr lang="en-US" sz="700" dirty="0">
                  <a:latin typeface="Segoe UI" pitchFamily="34" charset="0"/>
                  <a:cs typeface="Segoe UI" pitchFamily="34" charset="0"/>
                </a:rPr>
                <a:t>E Final Estimate Rev2</a:t>
              </a:r>
            </a:p>
            <a:p>
              <a:pPr>
                <a:spcAft>
                  <a:spcPts val="800"/>
                </a:spcAft>
                <a:defRPr/>
              </a:pPr>
              <a:r>
                <a:rPr lang="en-US" sz="700" dirty="0">
                  <a:latin typeface="Segoe UI" pitchFamily="34" charset="0"/>
                  <a:cs typeface="Segoe UI" pitchFamily="34" charset="0"/>
                </a:rPr>
                <a:t>Fundraising for Children</a:t>
              </a:r>
            </a:p>
            <a:p>
              <a:pPr>
                <a:defRPr/>
              </a:pPr>
              <a:r>
                <a:rPr lang="en-US" sz="700" dirty="0">
                  <a:latin typeface="Segoe UI" pitchFamily="34" charset="0"/>
                  <a:cs typeface="Segoe UI" pitchFamily="34" charset="0"/>
                </a:rPr>
                <a:t>Fundraise_w_LiveSpaces.pptx </a:t>
              </a:r>
            </a:p>
            <a:p>
              <a:pPr>
                <a:defRPr/>
              </a:pPr>
              <a:br>
                <a:rPr lang="en-US" sz="700" dirty="0">
                  <a:latin typeface="Segoe UI" pitchFamily="34" charset="0"/>
                  <a:cs typeface="Segoe UI" pitchFamily="34" charset="0"/>
                </a:rPr>
              </a:br>
              <a:r>
                <a:rPr lang="en-US" sz="700" dirty="0">
                  <a:latin typeface="Segoe UI" pitchFamily="34" charset="0"/>
                  <a:cs typeface="Segoe UI" pitchFamily="34" charset="0"/>
                </a:rPr>
                <a:t>Great minds presentation</a:t>
              </a:r>
            </a:p>
            <a:p>
              <a:pPr>
                <a:spcAft>
                  <a:spcPts val="800"/>
                </a:spcAft>
              </a:pPr>
              <a:br>
                <a:rPr lang="en-US" sz="700" dirty="0">
                  <a:latin typeface="Segoe UI" pitchFamily="34" charset="0"/>
                  <a:cs typeface="Segoe UI" pitchFamily="34" charset="0"/>
                </a:rPr>
              </a:br>
              <a:r>
                <a:rPr lang="en-US" sz="700" dirty="0">
                  <a:latin typeface="Segoe UI" pitchFamily="34" charset="0"/>
                  <a:cs typeface="Segoe UI" pitchFamily="34" charset="0"/>
                </a:rPr>
                <a:t>Yellow stickers</a:t>
              </a:r>
            </a:p>
            <a:p>
              <a:pPr>
                <a:spcAft>
                  <a:spcPts val="800"/>
                </a:spcAft>
              </a:pPr>
              <a:r>
                <a:rPr lang="en-US" sz="700" dirty="0">
                  <a:latin typeface="Segoe UI" pitchFamily="34" charset="0"/>
                  <a:cs typeface="Segoe UI" pitchFamily="34" charset="0"/>
                </a:rPr>
                <a:t>Zygote Research</a:t>
              </a:r>
            </a:p>
          </p:txBody>
        </p:sp>
        <p:sp>
          <p:nvSpPr>
            <p:cNvPr id="253" name="Rectangle 252"/>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54" name="Rectangle 253"/>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55" name="Group 269"/>
            <p:cNvGrpSpPr/>
            <p:nvPr/>
          </p:nvGrpSpPr>
          <p:grpSpPr>
            <a:xfrm>
              <a:off x="10991119" y="3293397"/>
              <a:ext cx="107409" cy="101419"/>
              <a:chOff x="8731791" y="3293397"/>
              <a:chExt cx="107409" cy="101419"/>
            </a:xfrm>
          </p:grpSpPr>
          <p:sp>
            <p:nvSpPr>
              <p:cNvPr id="266" name="Rounded Rectangle 265"/>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Cross 266"/>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56" name="Rectangle 255"/>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57" name="Rectangle 256"/>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58" name="Rectangle 257"/>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59" name="Rectangle 258"/>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0" name="Rectangle 259"/>
            <p:cNvSpPr/>
            <p:nvPr/>
          </p:nvSpPr>
          <p:spPr>
            <a:xfrm rot="16200000">
              <a:off x="9990772" y="4765356"/>
              <a:ext cx="1981200" cy="70488"/>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61" name="Group 277"/>
            <p:cNvGrpSpPr/>
            <p:nvPr/>
          </p:nvGrpSpPr>
          <p:grpSpPr>
            <a:xfrm>
              <a:off x="9300136" y="2462361"/>
              <a:ext cx="1656784" cy="176463"/>
              <a:chOff x="7040808" y="2462361"/>
              <a:chExt cx="1656784" cy="176463"/>
            </a:xfrm>
          </p:grpSpPr>
          <p:sp>
            <p:nvSpPr>
              <p:cNvPr id="263" name="Rectangle 262"/>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64" name="Rectangle 263"/>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65" name="Picture 264" descr="glyphs.jpg"/>
              <p:cNvPicPr>
                <a:picLocks noChangeAspect="1"/>
              </p:cNvPicPr>
              <p:nvPr/>
            </p:nvPicPr>
            <p:blipFill>
              <a:blip r:embed="rId16"/>
              <a:srcRect l="45336" t="52046" r="51370" b="43862"/>
              <a:stretch>
                <a:fillRect/>
              </a:stretch>
            </p:blipFill>
            <p:spPr>
              <a:xfrm>
                <a:off x="8549640" y="2478403"/>
                <a:ext cx="134854" cy="152400"/>
              </a:xfrm>
              <a:prstGeom prst="rect">
                <a:avLst/>
              </a:prstGeom>
            </p:spPr>
          </p:pic>
        </p:grpSp>
        <p:pic>
          <p:nvPicPr>
            <p:cNvPr id="120"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9337300" y="3505200"/>
              <a:ext cx="130333" cy="133350"/>
            </a:xfrm>
            <a:prstGeom prst="rect">
              <a:avLst/>
            </a:prstGeom>
            <a:noFill/>
          </p:spPr>
        </p:pic>
      </p:grpSp>
      <p:grpSp>
        <p:nvGrpSpPr>
          <p:cNvPr id="316" name="Group 295"/>
          <p:cNvGrpSpPr/>
          <p:nvPr/>
        </p:nvGrpSpPr>
        <p:grpSpPr>
          <a:xfrm>
            <a:off x="8895706" y="0"/>
            <a:ext cx="248294" cy="6858000"/>
            <a:chOff x="8895706" y="0"/>
            <a:chExt cx="248294" cy="6858000"/>
          </a:xfrm>
        </p:grpSpPr>
        <p:pic>
          <p:nvPicPr>
            <p:cNvPr id="317" name="Picture 316"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318" name="Group 61"/>
            <p:cNvGrpSpPr/>
            <p:nvPr/>
          </p:nvGrpSpPr>
          <p:grpSpPr>
            <a:xfrm>
              <a:off x="8895706" y="884207"/>
              <a:ext cx="164592" cy="5623560"/>
              <a:chOff x="8901933" y="884725"/>
              <a:chExt cx="164592" cy="5623560"/>
            </a:xfrm>
          </p:grpSpPr>
          <p:sp>
            <p:nvSpPr>
              <p:cNvPr id="319" name="Rectangle 31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ectangle 31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21" name="Group 67"/>
              <p:cNvGrpSpPr/>
              <p:nvPr/>
            </p:nvGrpSpPr>
            <p:grpSpPr>
              <a:xfrm>
                <a:off x="8939993" y="2382966"/>
                <a:ext cx="73152" cy="87341"/>
                <a:chOff x="8939993" y="2382966"/>
                <a:chExt cx="73152" cy="87341"/>
              </a:xfrm>
            </p:grpSpPr>
            <p:sp>
              <p:nvSpPr>
                <p:cNvPr id="324" name="Rounded Rectangle 32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Rounded Rectangle 32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ounded Rectangle 32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2" name="Isosceles Triangle 32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3" name="Isosceles Triangle 32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2" name="Rectangle 121">
            <a:hlinkClick r:id="" action="ppaction://hlinkshowjump?jump=nextslide"/>
          </p:cNvPr>
          <p:cNvSpPr/>
          <p:nvPr/>
        </p:nvSpPr>
        <p:spPr>
          <a:xfrm>
            <a:off x="7239000" y="5181600"/>
            <a:ext cx="1371600" cy="228599"/>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30" name="Picture 129" descr="WSExplore0010 12-14-2007.png"/>
          <p:cNvPicPr>
            <a:picLocks noChangeAspect="1"/>
          </p:cNvPicPr>
          <p:nvPr/>
        </p:nvPicPr>
        <p:blipFill>
          <a:blip r:embed="rId4"/>
          <a:stretch>
            <a:fillRect/>
          </a:stretch>
        </p:blipFill>
        <p:spPr>
          <a:xfrm>
            <a:off x="1934028" y="4061794"/>
            <a:ext cx="104775" cy="104775"/>
          </a:xfrm>
          <a:prstGeom prst="rect">
            <a:avLst/>
          </a:prstGeom>
        </p:spPr>
      </p:pic>
      <p:cxnSp>
        <p:nvCxnSpPr>
          <p:cNvPr id="132" name="Straight Connector 131"/>
          <p:cNvCxnSpPr/>
          <p:nvPr/>
        </p:nvCxnSpPr>
        <p:spPr>
          <a:xfrm>
            <a:off x="1875246" y="4214812"/>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33" name="Picture 132" descr="xls16.png"/>
          <p:cNvPicPr>
            <a:picLocks noChangeAspect="1"/>
          </p:cNvPicPr>
          <p:nvPr/>
        </p:nvPicPr>
        <p:blipFill>
          <a:blip r:embed="rId7"/>
          <a:stretch>
            <a:fillRect/>
          </a:stretch>
        </p:blipFill>
        <p:spPr>
          <a:xfrm>
            <a:off x="2226945" y="4053962"/>
            <a:ext cx="104775" cy="104775"/>
          </a:xfrm>
          <a:prstGeom prst="rect">
            <a:avLst/>
          </a:prstGeom>
        </p:spPr>
      </p:pic>
      <p:sp>
        <p:nvSpPr>
          <p:cNvPr id="136" name="Rectangle 135"/>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aphicFrame>
        <p:nvGraphicFramePr>
          <p:cNvPr id="140" name="Table 139"/>
          <p:cNvGraphicFramePr>
            <a:graphicFrameLocks noGrp="1"/>
          </p:cNvGraphicFramePr>
          <p:nvPr/>
        </p:nvGraphicFramePr>
        <p:xfrm>
          <a:off x="2451100" y="3998717"/>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23" name="Rectangle 122"/>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25" name="Group 141"/>
          <p:cNvGrpSpPr/>
          <p:nvPr/>
        </p:nvGrpSpPr>
        <p:grpSpPr>
          <a:xfrm>
            <a:off x="3962400" y="3369618"/>
            <a:ext cx="1752600" cy="152400"/>
            <a:chOff x="3962400" y="3352800"/>
            <a:chExt cx="1752600" cy="152400"/>
          </a:xfrm>
        </p:grpSpPr>
        <p:sp>
          <p:nvSpPr>
            <p:cNvPr id="127" name="Rectangle 126"/>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29" name="Rectangle 128"/>
            <p:cNvSpPr/>
            <p:nvPr/>
          </p:nvSpPr>
          <p:spPr>
            <a:xfrm>
              <a:off x="3962400" y="3352800"/>
              <a:ext cx="6858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3" name="Group 156"/>
          <p:cNvGrpSpPr/>
          <p:nvPr/>
        </p:nvGrpSpPr>
        <p:grpSpPr>
          <a:xfrm>
            <a:off x="3962400" y="3588693"/>
            <a:ext cx="1752600" cy="152400"/>
            <a:chOff x="3962400" y="3352800"/>
            <a:chExt cx="1752600" cy="152400"/>
          </a:xfrm>
        </p:grpSpPr>
        <p:sp>
          <p:nvSpPr>
            <p:cNvPr id="145" name="Rectangle 144"/>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46" name="Rectangle 145"/>
            <p:cNvSpPr/>
            <p:nvPr/>
          </p:nvSpPr>
          <p:spPr>
            <a:xfrm>
              <a:off x="3962400" y="3352800"/>
              <a:ext cx="8382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8" name="Group 162"/>
          <p:cNvGrpSpPr/>
          <p:nvPr/>
        </p:nvGrpSpPr>
        <p:grpSpPr>
          <a:xfrm>
            <a:off x="3962400" y="3810943"/>
            <a:ext cx="1752600" cy="152400"/>
            <a:chOff x="3962400" y="3352800"/>
            <a:chExt cx="1752600" cy="152400"/>
          </a:xfrm>
        </p:grpSpPr>
        <p:sp>
          <p:nvSpPr>
            <p:cNvPr id="152" name="Rectangle 151"/>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53" name="Rectangle 152"/>
            <p:cNvSpPr/>
            <p:nvPr/>
          </p:nvSpPr>
          <p:spPr>
            <a:xfrm>
              <a:off x="3962400" y="3352800"/>
              <a:ext cx="762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1" name="Rectangle 160"/>
          <p:cNvSpPr/>
          <p:nvPr/>
        </p:nvSpPr>
        <p:spPr>
          <a:xfrm>
            <a:off x="4800600" y="3590924"/>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p:cNvSpPr/>
          <p:nvPr/>
        </p:nvSpPr>
        <p:spPr>
          <a:xfrm>
            <a:off x="4647783" y="3550593"/>
            <a:ext cx="381836" cy="230832"/>
          </a:xfrm>
          <a:prstGeom prst="rect">
            <a:avLst/>
          </a:prstGeom>
        </p:spPr>
        <p:txBody>
          <a:bodyPr wrap="none">
            <a:spAutoFit/>
          </a:bodyPr>
          <a:lstStyle/>
          <a:p>
            <a:pPr algn="ctr"/>
            <a:r>
              <a:rPr lang="en-US" sz="900" dirty="0">
                <a:solidFill>
                  <a:schemeClr val="bg1"/>
                </a:solidFill>
              </a:rPr>
              <a:t>50%</a:t>
            </a:r>
          </a:p>
        </p:txBody>
      </p:sp>
      <p:sp>
        <p:nvSpPr>
          <p:cNvPr id="168" name="Rectangle 167"/>
          <p:cNvSpPr/>
          <p:nvPr/>
        </p:nvSpPr>
        <p:spPr>
          <a:xfrm>
            <a:off x="4648200" y="3371848"/>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p:cNvSpPr/>
          <p:nvPr/>
        </p:nvSpPr>
        <p:spPr>
          <a:xfrm>
            <a:off x="4724400" y="3810000"/>
            <a:ext cx="381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p:cNvSpPr/>
          <p:nvPr/>
        </p:nvSpPr>
        <p:spPr>
          <a:xfrm>
            <a:off x="4647783" y="3331518"/>
            <a:ext cx="381836" cy="230832"/>
          </a:xfrm>
          <a:prstGeom prst="rect">
            <a:avLst/>
          </a:prstGeom>
        </p:spPr>
        <p:txBody>
          <a:bodyPr wrap="none">
            <a:spAutoFit/>
          </a:bodyPr>
          <a:lstStyle/>
          <a:p>
            <a:pPr algn="ctr"/>
            <a:r>
              <a:rPr lang="en-US" sz="900" dirty="0">
                <a:solidFill>
                  <a:schemeClr val="bg1"/>
                </a:solidFill>
              </a:rPr>
              <a:t>40%</a:t>
            </a:r>
          </a:p>
        </p:txBody>
      </p:sp>
      <p:sp>
        <p:nvSpPr>
          <p:cNvPr id="171" name="Rectangle 170"/>
          <p:cNvSpPr/>
          <p:nvPr/>
        </p:nvSpPr>
        <p:spPr>
          <a:xfrm>
            <a:off x="4647783" y="3772843"/>
            <a:ext cx="381836" cy="230832"/>
          </a:xfrm>
          <a:prstGeom prst="rect">
            <a:avLst/>
          </a:prstGeom>
        </p:spPr>
        <p:txBody>
          <a:bodyPr wrap="none">
            <a:spAutoFit/>
          </a:bodyPr>
          <a:lstStyle/>
          <a:p>
            <a:pPr algn="ctr"/>
            <a:r>
              <a:rPr lang="en-US" sz="900" dirty="0">
                <a:solidFill>
                  <a:schemeClr val="bg1"/>
                </a:solidFill>
              </a:rPr>
              <a:t>45%</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61"/>
                                        </p:tgtEl>
                                        <p:attrNameLst>
                                          <p:attrName>style.visibility</p:attrName>
                                        </p:attrNameLst>
                                      </p:cBhvr>
                                      <p:to>
                                        <p:strVal val="visible"/>
                                      </p:to>
                                    </p:set>
                                    <p:animEffect transition="in" filter="slide(fromLeft)">
                                      <p:cBhvr>
                                        <p:cTn id="7" dur="2000"/>
                                        <p:tgtEl>
                                          <p:spTgt spid="161"/>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168"/>
                                        </p:tgtEl>
                                        <p:attrNameLst>
                                          <p:attrName>style.visibility</p:attrName>
                                        </p:attrNameLst>
                                      </p:cBhvr>
                                      <p:to>
                                        <p:strVal val="visible"/>
                                      </p:to>
                                    </p:set>
                                    <p:animEffect transition="in" filter="slide(fromLeft)">
                                      <p:cBhvr>
                                        <p:cTn id="10" dur="2000"/>
                                        <p:tgtEl>
                                          <p:spTgt spid="168"/>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169"/>
                                        </p:tgtEl>
                                        <p:attrNameLst>
                                          <p:attrName>style.visibility</p:attrName>
                                        </p:attrNameLst>
                                      </p:cBhvr>
                                      <p:to>
                                        <p:strVal val="visible"/>
                                      </p:to>
                                    </p:set>
                                    <p:animEffect transition="in" filter="slide(fromLeft)">
                                      <p:cBhvr>
                                        <p:cTn id="13" dur="20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 grpId="0" animBg="1"/>
      <p:bldP spid="168" grpId="0" animBg="1"/>
      <p:bldP spid="169"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…Search a document  (</a:t>
            </a:r>
            <a:r>
              <a:rPr lang="en-US" sz="1200" b="0" i="0" u="none" strike="noStrike" kern="1200" baseline="0" dirty="0" err="1">
                <a:solidFill>
                  <a:schemeClr val="bg1"/>
                </a:solidFill>
                <a:latin typeface="+mj-lt"/>
                <a:ea typeface="+mj-ea"/>
                <a:cs typeface="+mj-cs"/>
              </a:rPr>
              <a:t>SkyDriveLive</a:t>
            </a:r>
            <a:r>
              <a:rPr lang="en-US" sz="1200" b="0" i="0" u="none" strike="noStrike" kern="1200" baseline="0" dirty="0">
                <a:solidFill>
                  <a:schemeClr val="bg1"/>
                </a:solidFill>
                <a:latin typeface="+mj-lt"/>
                <a:ea typeface="+mj-ea"/>
                <a:cs typeface="+mj-cs"/>
              </a:rPr>
              <a: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28" name="Picture 127" descr="WSExplore0010 12-14-2007.png"/>
          <p:cNvPicPr>
            <a:picLocks noChangeAspect="1"/>
          </p:cNvPicPr>
          <p:nvPr/>
        </p:nvPicPr>
        <p:blipFill>
          <a:blip r:embed="rId4"/>
          <a:stretch>
            <a:fillRect/>
          </a:stretch>
        </p:blipFill>
        <p:spPr>
          <a:xfrm>
            <a:off x="1934028" y="3402873"/>
            <a:ext cx="104775" cy="104775"/>
          </a:xfrm>
          <a:prstGeom prst="rect">
            <a:avLst/>
          </a:prstGeom>
        </p:spPr>
      </p:pic>
      <p:pic>
        <p:nvPicPr>
          <p:cNvPr id="131" name="Picture 130" descr="WSExplore0010 12-14-2007.png"/>
          <p:cNvPicPr>
            <a:picLocks noChangeAspect="1"/>
          </p:cNvPicPr>
          <p:nvPr/>
        </p:nvPicPr>
        <p:blipFill>
          <a:blip r:embed="rId4"/>
          <a:stretch>
            <a:fillRect/>
          </a:stretch>
        </p:blipFill>
        <p:spPr>
          <a:xfrm>
            <a:off x="1934028" y="3842597"/>
            <a:ext cx="104775" cy="104775"/>
          </a:xfrm>
          <a:prstGeom prst="rect">
            <a:avLst/>
          </a:prstGeom>
        </p:spPr>
      </p:pic>
      <p:pic>
        <p:nvPicPr>
          <p:cNvPr id="135" name="Picture 134" descr="WSExplore0010 12-14-2007.png"/>
          <p:cNvPicPr>
            <a:picLocks noChangeAspect="1"/>
          </p:cNvPicPr>
          <p:nvPr/>
        </p:nvPicPr>
        <p:blipFill>
          <a:blip r:embed="rId4"/>
          <a:stretch>
            <a:fillRect/>
          </a:stretch>
        </p:blipFill>
        <p:spPr>
          <a:xfrm>
            <a:off x="1934028" y="3622735"/>
            <a:ext cx="104775" cy="104775"/>
          </a:xfrm>
          <a:prstGeom prst="rect">
            <a:avLst/>
          </a:prstGeom>
        </p:spPr>
      </p:pic>
      <p:graphicFrame>
        <p:nvGraphicFramePr>
          <p:cNvPr id="137" name="Table 136"/>
          <p:cNvGraphicFramePr>
            <a:graphicFrameLocks noGrp="1"/>
          </p:cNvGraphicFramePr>
          <p:nvPr/>
        </p:nvGraphicFramePr>
        <p:xfrm>
          <a:off x="2446747" y="3348037"/>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138" name="Picture 137" descr="IC16DOCX.gif"/>
          <p:cNvPicPr>
            <a:picLocks noChangeAspect="1"/>
          </p:cNvPicPr>
          <p:nvPr/>
        </p:nvPicPr>
        <p:blipFill>
          <a:blip r:embed="rId5"/>
          <a:stretch>
            <a:fillRect/>
          </a:stretch>
        </p:blipFill>
        <p:spPr>
          <a:xfrm>
            <a:off x="2225766" y="3617319"/>
            <a:ext cx="115389" cy="115389"/>
          </a:xfrm>
          <a:prstGeom prst="rect">
            <a:avLst/>
          </a:prstGeom>
        </p:spPr>
      </p:pic>
      <p:pic>
        <p:nvPicPr>
          <p:cNvPr id="139" name="Picture 138" descr="ppt16.png"/>
          <p:cNvPicPr>
            <a:picLocks noChangeAspect="1"/>
          </p:cNvPicPr>
          <p:nvPr/>
        </p:nvPicPr>
        <p:blipFill>
          <a:blip r:embed="rId6"/>
          <a:stretch>
            <a:fillRect/>
          </a:stretch>
        </p:blipFill>
        <p:spPr>
          <a:xfrm>
            <a:off x="2217057" y="3397428"/>
            <a:ext cx="126664" cy="126664"/>
          </a:xfrm>
          <a:prstGeom prst="rect">
            <a:avLst/>
          </a:prstGeom>
        </p:spPr>
      </p:pic>
      <p:grpSp>
        <p:nvGrpSpPr>
          <p:cNvPr id="4" name="Group 148"/>
          <p:cNvGrpSpPr/>
          <p:nvPr/>
        </p:nvGrpSpPr>
        <p:grpSpPr>
          <a:xfrm>
            <a:off x="1875246" y="3552597"/>
            <a:ext cx="4892040" cy="444606"/>
            <a:chOff x="1889760" y="4715192"/>
            <a:chExt cx="5196840" cy="444606"/>
          </a:xfrm>
        </p:grpSpPr>
        <p:cxnSp>
          <p:nvCxnSpPr>
            <p:cNvPr id="150" name="Straight Connector 149"/>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59" name="Picture 158" descr="xls16.png"/>
          <p:cNvPicPr>
            <a:picLocks noChangeAspect="1"/>
          </p:cNvPicPr>
          <p:nvPr/>
        </p:nvPicPr>
        <p:blipFill>
          <a:blip r:embed="rId7"/>
          <a:stretch>
            <a:fillRect/>
          </a:stretch>
        </p:blipFill>
        <p:spPr>
          <a:xfrm>
            <a:off x="2226945" y="3834765"/>
            <a:ext cx="104775" cy="104775"/>
          </a:xfrm>
          <a:prstGeom prst="rect">
            <a:avLst/>
          </a:prstGeom>
        </p:spPr>
      </p:pic>
      <p:graphicFrame>
        <p:nvGraphicFramePr>
          <p:cNvPr id="165" name="Table 164"/>
          <p:cNvGraphicFramePr>
            <a:graphicFrameLocks noGrp="1"/>
          </p:cNvGraphicFramePr>
          <p:nvPr/>
        </p:nvGraphicFramePr>
        <p:xfrm>
          <a:off x="2446747" y="356616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32 KB</a:t>
                      </a:r>
                    </a:p>
                  </a:txBody>
                  <a:tcPr anchor="ctr"/>
                </a:tc>
                <a:extLst>
                  <a:ext uri="{0D108BD9-81ED-4DB2-BD59-A6C34878D82A}">
                    <a16:rowId xmlns:a16="http://schemas.microsoft.com/office/drawing/2014/main" val="10000"/>
                  </a:ext>
                </a:extLst>
              </a:tr>
            </a:tbl>
          </a:graphicData>
        </a:graphic>
      </p:graphicFrame>
      <p:graphicFrame>
        <p:nvGraphicFramePr>
          <p:cNvPr id="167" name="Table 166"/>
          <p:cNvGraphicFramePr>
            <a:graphicFrameLocks noGrp="1"/>
          </p:cNvGraphicFramePr>
          <p:nvPr/>
        </p:nvGraphicFramePr>
        <p:xfrm>
          <a:off x="2446746" y="377952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grpSp>
        <p:nvGrpSpPr>
          <p:cNvPr id="7" name="Group 143"/>
          <p:cNvGrpSpPr/>
          <p:nvPr/>
        </p:nvGrpSpPr>
        <p:grpSpPr>
          <a:xfrm>
            <a:off x="6962775" y="2179083"/>
            <a:ext cx="2004059" cy="4356099"/>
            <a:chOff x="6987543" y="2095263"/>
            <a:chExt cx="2004059" cy="4356099"/>
          </a:xfrm>
        </p:grpSpPr>
        <p:sp>
          <p:nvSpPr>
            <p:cNvPr id="304"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05" name="Picture 304" descr="soft treatment.png"/>
            <p:cNvPicPr>
              <a:picLocks noChangeAspect="1"/>
            </p:cNvPicPr>
            <p:nvPr/>
          </p:nvPicPr>
          <p:blipFill>
            <a:blip r:embed="rId8"/>
            <a:srcRect l="5507" t="14507" r="3913"/>
            <a:stretch>
              <a:fillRect/>
            </a:stretch>
          </p:blipFill>
          <p:spPr>
            <a:xfrm rot="5400000">
              <a:off x="6591854" y="4115121"/>
              <a:ext cx="3017286" cy="1477403"/>
            </a:xfrm>
            <a:prstGeom prst="rect">
              <a:avLst/>
            </a:prstGeom>
          </p:spPr>
        </p:pic>
        <p:sp>
          <p:nvSpPr>
            <p:cNvPr id="306" name="Rectangle 30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307" name="Rectangle 30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312" name="Rectangle 31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3" name="Rectangle 312"/>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1" name="Rectangle 31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0" name="Group 216"/>
          <p:cNvGrpSpPr/>
          <p:nvPr/>
        </p:nvGrpSpPr>
        <p:grpSpPr>
          <a:xfrm>
            <a:off x="7050299" y="2588648"/>
            <a:ext cx="1880475" cy="858876"/>
            <a:chOff x="9293555" y="2588648"/>
            <a:chExt cx="1543534" cy="858876"/>
          </a:xfrm>
        </p:grpSpPr>
        <p:sp>
          <p:nvSpPr>
            <p:cNvPr id="288" name="Rectangle 28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89" name="Picture 10" descr="\\eventsql\dvd27\Clip_Installer\DVD_ART\Artwork_Imagery\HARDWARE_IMAGERY\Illustration - Misc Hardware\Windows Vista Illustration Icons\Internet.png"/>
            <p:cNvPicPr>
              <a:picLocks noChangeAspect="1" noChangeArrowheads="1"/>
            </p:cNvPicPr>
            <p:nvPr/>
          </p:nvPicPr>
          <p:blipFill>
            <a:blip r:embed="rId9" cstate="print"/>
            <a:srcRect/>
            <a:stretch>
              <a:fillRect/>
            </a:stretch>
          </p:blipFill>
          <p:spPr bwMode="auto">
            <a:xfrm>
              <a:off x="9312825" y="2721723"/>
              <a:ext cx="89726" cy="93232"/>
            </a:xfrm>
            <a:prstGeom prst="rect">
              <a:avLst/>
            </a:prstGeom>
            <a:noFill/>
          </p:spPr>
        </p:pic>
        <p:sp>
          <p:nvSpPr>
            <p:cNvPr id="290" name="Rectangle 28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1" name="Round Same Side Corner Rectangle 290"/>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2" name="Rectangle 29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3" name="Round Same Side Corner Rectangle 29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4" name="Rectangle 29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95" name="Picture 7" descr="\\eventsql\dvd27\Clip_Installer\DVD_ART\Artwork_Imagery\HARDWARE_IMAGERY\Illustration - Misc Hardware\Windows Vista Illustration Icons\Computer.png"/>
            <p:cNvPicPr>
              <a:picLocks noChangeAspect="1" noChangeArrowheads="1"/>
            </p:cNvPicPr>
            <p:nvPr/>
          </p:nvPicPr>
          <p:blipFill>
            <a:blip r:embed="rId10" cstate="print"/>
            <a:srcRect/>
            <a:stretch>
              <a:fillRect/>
            </a:stretch>
          </p:blipFill>
          <p:spPr bwMode="auto">
            <a:xfrm>
              <a:off x="10041811" y="2939728"/>
              <a:ext cx="113022" cy="151916"/>
            </a:xfrm>
            <a:prstGeom prst="rect">
              <a:avLst/>
            </a:prstGeom>
            <a:noFill/>
          </p:spPr>
        </p:pic>
        <p:sp>
          <p:nvSpPr>
            <p:cNvPr id="296" name="Rectangle 29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97" name="Round Same Side Corner Rectangle 29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99" name="Picture 4" descr="\\eventsql\dvd27\Clip_Installer\DVD_ART\Artwork_Imagery\HARDWARE_IMAGERY\Illustration - Misc Hardware\Windows Vista Illustration Icons\Email Message.png"/>
            <p:cNvPicPr>
              <a:picLocks noChangeAspect="1" noChangeArrowheads="1"/>
            </p:cNvPicPr>
            <p:nvPr/>
          </p:nvPicPr>
          <p:blipFill>
            <a:blip r:embed="rId11" cstate="print"/>
            <a:srcRect/>
            <a:stretch>
              <a:fillRect/>
            </a:stretch>
          </p:blipFill>
          <p:spPr bwMode="auto">
            <a:xfrm>
              <a:off x="10036258" y="3157134"/>
              <a:ext cx="116620" cy="145405"/>
            </a:xfrm>
            <a:prstGeom prst="rect">
              <a:avLst/>
            </a:prstGeom>
            <a:noFill/>
          </p:spPr>
        </p:pic>
        <p:sp>
          <p:nvSpPr>
            <p:cNvPr id="300" name="Rectangle 29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301" name="Rectangle 30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302" name="Rectangle 301"/>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303"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40" name="Round Same Side Corner Rectangle 239"/>
          <p:cNvSpPr/>
          <p:nvPr/>
        </p:nvSpPr>
        <p:spPr>
          <a:xfrm>
            <a:off x="7050296"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1" name="Rectangle 240"/>
          <p:cNvSpPr/>
          <p:nvPr/>
        </p:nvSpPr>
        <p:spPr>
          <a:xfrm>
            <a:off x="7165696"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42"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7072633" y="2944667"/>
            <a:ext cx="148267" cy="145631"/>
          </a:xfrm>
          <a:prstGeom prst="rect">
            <a:avLst/>
          </a:prstGeom>
          <a:noFill/>
        </p:spPr>
      </p:pic>
      <p:sp>
        <p:nvSpPr>
          <p:cNvPr id="243" name="Rectangle 242"/>
          <p:cNvSpPr/>
          <p:nvPr/>
        </p:nvSpPr>
        <p:spPr>
          <a:xfrm>
            <a:off x="7557438"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4" name="Round Same Side Corner Rectangle 243"/>
          <p:cNvSpPr/>
          <p:nvPr/>
        </p:nvSpPr>
        <p:spPr>
          <a:xfrm>
            <a:off x="7050296" y="3116395"/>
            <a:ext cx="880179"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45" name="Rectangle 244"/>
          <p:cNvSpPr/>
          <p:nvPr/>
        </p:nvSpPr>
        <p:spPr>
          <a:xfrm>
            <a:off x="7165453"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6"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7083684" y="3161508"/>
            <a:ext cx="130333" cy="133350"/>
          </a:xfrm>
          <a:prstGeom prst="rect">
            <a:avLst/>
          </a:prstGeom>
          <a:noFill/>
        </p:spPr>
      </p:pic>
      <p:sp>
        <p:nvSpPr>
          <p:cNvPr id="247" name="Rectangle 246"/>
          <p:cNvSpPr/>
          <p:nvPr/>
        </p:nvSpPr>
        <p:spPr>
          <a:xfrm>
            <a:off x="7551172"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8" name="Rectangle 247"/>
          <p:cNvSpPr/>
          <p:nvPr/>
        </p:nvSpPr>
        <p:spPr>
          <a:xfrm>
            <a:off x="7046588"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 name="Group 243"/>
          <p:cNvGrpSpPr/>
          <p:nvPr/>
        </p:nvGrpSpPr>
        <p:grpSpPr>
          <a:xfrm>
            <a:off x="7016112" y="3463898"/>
            <a:ext cx="1863275" cy="464830"/>
            <a:chOff x="9271123" y="3491280"/>
            <a:chExt cx="1863275" cy="464830"/>
          </a:xfrm>
        </p:grpSpPr>
        <p:sp>
          <p:nvSpPr>
            <p:cNvPr id="283" name="Rectangle 282"/>
            <p:cNvSpPr/>
            <p:nvPr/>
          </p:nvSpPr>
          <p:spPr>
            <a:xfrm>
              <a:off x="9452317" y="3491280"/>
              <a:ext cx="1032294" cy="230832"/>
            </a:xfrm>
            <a:prstGeom prst="rect">
              <a:avLst/>
            </a:prstGeom>
          </p:spPr>
          <p:txBody>
            <a:bodyPr wrap="square">
              <a:spAutoFit/>
            </a:bodyPr>
            <a:lstStyle/>
            <a:p>
              <a:r>
                <a:rPr lang="en-US" sz="900" dirty="0" err="1">
                  <a:solidFill>
                    <a:schemeClr val="accent1">
                      <a:lumMod val="75000"/>
                    </a:schemeClr>
                  </a:solidFill>
                  <a:latin typeface="Segoe UI" pitchFamily="34" charset="0"/>
                </a:rPr>
                <a:t>SkyDriveLive</a:t>
              </a:r>
              <a:endParaRPr lang="en-US" sz="800" dirty="0">
                <a:solidFill>
                  <a:schemeClr val="accent1">
                    <a:lumMod val="75000"/>
                  </a:schemeClr>
                </a:solidFill>
                <a:latin typeface="Segoe UI" pitchFamily="34" charset="0"/>
              </a:endParaRPr>
            </a:p>
          </p:txBody>
        </p:sp>
        <p:sp>
          <p:nvSpPr>
            <p:cNvPr id="284" name="Rectangle 283"/>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5" name="Rectangle 284"/>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6" name="Rectangle 285"/>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12</a:t>
              </a:r>
            </a:p>
          </p:txBody>
        </p:sp>
      </p:grpSp>
      <p:grpSp>
        <p:nvGrpSpPr>
          <p:cNvPr id="12" name="Group 334"/>
          <p:cNvGrpSpPr/>
          <p:nvPr/>
        </p:nvGrpSpPr>
        <p:grpSpPr>
          <a:xfrm>
            <a:off x="7111328" y="3954706"/>
            <a:ext cx="1504984" cy="1883047"/>
            <a:chOff x="6324598" y="3657600"/>
            <a:chExt cx="2928523" cy="2089150"/>
          </a:xfrm>
        </p:grpSpPr>
        <p:sp>
          <p:nvSpPr>
            <p:cNvPr id="278" name="Rectangle 277"/>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3" name="Rectangle 252"/>
          <p:cNvSpPr/>
          <p:nvPr/>
        </p:nvSpPr>
        <p:spPr>
          <a:xfrm>
            <a:off x="8411452"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54" name="Rectangle 253"/>
          <p:cNvSpPr/>
          <p:nvPr/>
        </p:nvSpPr>
        <p:spPr>
          <a:xfrm>
            <a:off x="7050296"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4" name="Group 269"/>
          <p:cNvGrpSpPr/>
          <p:nvPr/>
        </p:nvGrpSpPr>
        <p:grpSpPr>
          <a:xfrm>
            <a:off x="8737503" y="3293397"/>
            <a:ext cx="107409" cy="101419"/>
            <a:chOff x="8731791" y="3293397"/>
            <a:chExt cx="107409" cy="101419"/>
          </a:xfrm>
        </p:grpSpPr>
        <p:sp>
          <p:nvSpPr>
            <p:cNvPr id="266" name="Rounded Rectangle 265"/>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Cross 266"/>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56" name="Rectangle 255"/>
          <p:cNvSpPr/>
          <p:nvPr/>
        </p:nvSpPr>
        <p:spPr>
          <a:xfrm>
            <a:off x="7068891"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57" name="Rectangle 256"/>
          <p:cNvSpPr/>
          <p:nvPr/>
        </p:nvSpPr>
        <p:spPr>
          <a:xfrm>
            <a:off x="7944461"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58" name="Rectangle 257"/>
          <p:cNvSpPr/>
          <p:nvPr/>
        </p:nvSpPr>
        <p:spPr>
          <a:xfrm>
            <a:off x="7289162"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(1)</a:t>
            </a:r>
          </a:p>
        </p:txBody>
      </p:sp>
      <p:sp>
        <p:nvSpPr>
          <p:cNvPr id="259" name="Rectangle 258"/>
          <p:cNvSpPr/>
          <p:nvPr/>
        </p:nvSpPr>
        <p:spPr>
          <a:xfrm rot="16200000">
            <a:off x="8159113"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0" name="Rectangle 259"/>
          <p:cNvSpPr/>
          <p:nvPr/>
        </p:nvSpPr>
        <p:spPr>
          <a:xfrm rot="16200000">
            <a:off x="7737156" y="4765356"/>
            <a:ext cx="1981200" cy="70488"/>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 name="Group 277"/>
          <p:cNvGrpSpPr/>
          <p:nvPr/>
        </p:nvGrpSpPr>
        <p:grpSpPr>
          <a:xfrm>
            <a:off x="7046520" y="2462361"/>
            <a:ext cx="1656784" cy="176463"/>
            <a:chOff x="7040808" y="2462361"/>
            <a:chExt cx="1656784" cy="176463"/>
          </a:xfrm>
        </p:grpSpPr>
        <p:sp>
          <p:nvSpPr>
            <p:cNvPr id="263" name="Rectangle 262"/>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64" name="Rectangle 263"/>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65" name="Picture 264" descr="glyphs.jpg"/>
            <p:cNvPicPr>
              <a:picLocks noChangeAspect="1"/>
            </p:cNvPicPr>
            <p:nvPr/>
          </p:nvPicPr>
          <p:blipFill>
            <a:blip r:embed="rId15"/>
            <a:srcRect l="45336" t="52046" r="51370" b="43862"/>
            <a:stretch>
              <a:fillRect/>
            </a:stretch>
          </p:blipFill>
          <p:spPr>
            <a:xfrm>
              <a:off x="8549640" y="2478403"/>
              <a:ext cx="134854" cy="152400"/>
            </a:xfrm>
            <a:prstGeom prst="rect">
              <a:avLst/>
            </a:prstGeom>
          </p:spPr>
        </p:pic>
      </p:grpSp>
      <p:pic>
        <p:nvPicPr>
          <p:cNvPr id="120"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7083684" y="3505200"/>
            <a:ext cx="130333" cy="133350"/>
          </a:xfrm>
          <a:prstGeom prst="rect">
            <a:avLst/>
          </a:prstGeom>
          <a:noFill/>
        </p:spPr>
      </p:pic>
      <p:grpSp>
        <p:nvGrpSpPr>
          <p:cNvPr id="16" name="Group 295"/>
          <p:cNvGrpSpPr/>
          <p:nvPr/>
        </p:nvGrpSpPr>
        <p:grpSpPr>
          <a:xfrm>
            <a:off x="8895706" y="0"/>
            <a:ext cx="248294" cy="6858000"/>
            <a:chOff x="8895706" y="0"/>
            <a:chExt cx="248294" cy="6858000"/>
          </a:xfrm>
        </p:grpSpPr>
        <p:pic>
          <p:nvPicPr>
            <p:cNvPr id="317" name="Picture 316"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17" name="Group 61"/>
            <p:cNvGrpSpPr/>
            <p:nvPr/>
          </p:nvGrpSpPr>
          <p:grpSpPr>
            <a:xfrm>
              <a:off x="8895706" y="884207"/>
              <a:ext cx="164592" cy="5623560"/>
              <a:chOff x="8901933" y="884725"/>
              <a:chExt cx="164592" cy="5623560"/>
            </a:xfrm>
          </p:grpSpPr>
          <p:sp>
            <p:nvSpPr>
              <p:cNvPr id="319" name="Rectangle 31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ectangle 31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 name="Group 67"/>
              <p:cNvGrpSpPr/>
              <p:nvPr/>
            </p:nvGrpSpPr>
            <p:grpSpPr>
              <a:xfrm>
                <a:off x="8939993" y="2382966"/>
                <a:ext cx="73152" cy="87341"/>
                <a:chOff x="8939993" y="2382966"/>
                <a:chExt cx="73152" cy="87341"/>
              </a:xfrm>
            </p:grpSpPr>
            <p:sp>
              <p:nvSpPr>
                <p:cNvPr id="324" name="Rounded Rectangle 32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Rounded Rectangle 32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ounded Rectangle 32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2" name="Isosceles Triangle 32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3" name="Isosceles Triangle 32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4" name="Rectangle 123">
            <a:hlinkClick r:id="" action="ppaction://hlinkshowjump?jump=nextslide"/>
          </p:cNvPr>
          <p:cNvSpPr/>
          <p:nvPr/>
        </p:nvSpPr>
        <p:spPr>
          <a:xfrm>
            <a:off x="7115175" y="5200650"/>
            <a:ext cx="1524000" cy="200025"/>
          </a:xfrm>
          <a:prstGeom prst="rect">
            <a:avLst/>
          </a:prstGeom>
          <a:gradFill>
            <a:gsLst>
              <a:gs pos="0">
                <a:srgbClr val="FFFF00">
                  <a:alpha val="22000"/>
                </a:srgbClr>
              </a:gs>
              <a:gs pos="100000">
                <a:schemeClr val="bg1">
                  <a:alpha val="0"/>
                </a:schemeClr>
              </a:gs>
            </a:gsLst>
            <a:lin ang="16200000" scaled="0"/>
          </a:gra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25" name="Group 335"/>
          <p:cNvGrpSpPr/>
          <p:nvPr/>
        </p:nvGrpSpPr>
        <p:grpSpPr>
          <a:xfrm>
            <a:off x="7267572" y="4000500"/>
            <a:ext cx="139563" cy="2007741"/>
            <a:chOff x="342900" y="2820351"/>
            <a:chExt cx="160164" cy="2304099"/>
          </a:xfrm>
        </p:grpSpPr>
        <p:pic>
          <p:nvPicPr>
            <p:cNvPr id="126" name="Picture 125" descr="ppt16.png"/>
            <p:cNvPicPr>
              <a:picLocks noChangeAspect="1"/>
            </p:cNvPicPr>
            <p:nvPr/>
          </p:nvPicPr>
          <p:blipFill>
            <a:blip r:embed="rId6"/>
            <a:stretch>
              <a:fillRect/>
            </a:stretch>
          </p:blipFill>
          <p:spPr>
            <a:xfrm>
              <a:off x="350664" y="3050925"/>
              <a:ext cx="152400" cy="152400"/>
            </a:xfrm>
            <a:prstGeom prst="rect">
              <a:avLst/>
            </a:prstGeom>
          </p:spPr>
        </p:pic>
        <p:pic>
          <p:nvPicPr>
            <p:cNvPr id="127" name="Picture 126" descr="xls16.png"/>
            <p:cNvPicPr>
              <a:picLocks noChangeAspect="1"/>
            </p:cNvPicPr>
            <p:nvPr/>
          </p:nvPicPr>
          <p:blipFill>
            <a:blip r:embed="rId7"/>
            <a:stretch>
              <a:fillRect/>
            </a:stretch>
          </p:blipFill>
          <p:spPr>
            <a:xfrm>
              <a:off x="350664" y="4731912"/>
              <a:ext cx="152400" cy="152400"/>
            </a:xfrm>
            <a:prstGeom prst="rect">
              <a:avLst/>
            </a:prstGeom>
          </p:spPr>
        </p:pic>
        <p:pic>
          <p:nvPicPr>
            <p:cNvPr id="129" name="Picture 128" descr="doc16.png"/>
            <p:cNvPicPr>
              <a:picLocks noChangeAspect="1"/>
            </p:cNvPicPr>
            <p:nvPr/>
          </p:nvPicPr>
          <p:blipFill>
            <a:blip r:embed="rId17"/>
            <a:stretch>
              <a:fillRect/>
            </a:stretch>
          </p:blipFill>
          <p:spPr>
            <a:xfrm>
              <a:off x="350664" y="3771348"/>
              <a:ext cx="152400" cy="152400"/>
            </a:xfrm>
            <a:prstGeom prst="rect">
              <a:avLst/>
            </a:prstGeom>
          </p:spPr>
        </p:pic>
        <p:pic>
          <p:nvPicPr>
            <p:cNvPr id="130" name="Picture 129" descr="xls16.png"/>
            <p:cNvPicPr>
              <a:picLocks noChangeAspect="1"/>
            </p:cNvPicPr>
            <p:nvPr/>
          </p:nvPicPr>
          <p:blipFill>
            <a:blip r:embed="rId7"/>
            <a:stretch>
              <a:fillRect/>
            </a:stretch>
          </p:blipFill>
          <p:spPr>
            <a:xfrm>
              <a:off x="350664" y="3531207"/>
              <a:ext cx="152400" cy="152400"/>
            </a:xfrm>
            <a:prstGeom prst="rect">
              <a:avLst/>
            </a:prstGeom>
          </p:spPr>
        </p:pic>
        <p:pic>
          <p:nvPicPr>
            <p:cNvPr id="132" name="Picture 131" descr="ppt16.png"/>
            <p:cNvPicPr>
              <a:picLocks noChangeAspect="1"/>
            </p:cNvPicPr>
            <p:nvPr/>
          </p:nvPicPr>
          <p:blipFill>
            <a:blip r:embed="rId6"/>
            <a:stretch>
              <a:fillRect/>
            </a:stretch>
          </p:blipFill>
          <p:spPr>
            <a:xfrm>
              <a:off x="350664" y="4972050"/>
              <a:ext cx="152400" cy="152400"/>
            </a:xfrm>
            <a:prstGeom prst="rect">
              <a:avLst/>
            </a:prstGeom>
          </p:spPr>
        </p:pic>
        <p:pic>
          <p:nvPicPr>
            <p:cNvPr id="133" name="Picture 132" descr="ppt16.png"/>
            <p:cNvPicPr>
              <a:picLocks noChangeAspect="1"/>
            </p:cNvPicPr>
            <p:nvPr/>
          </p:nvPicPr>
          <p:blipFill>
            <a:blip r:embed="rId6"/>
            <a:stretch>
              <a:fillRect/>
            </a:stretch>
          </p:blipFill>
          <p:spPr>
            <a:xfrm>
              <a:off x="350664" y="3291066"/>
              <a:ext cx="152400" cy="152400"/>
            </a:xfrm>
            <a:prstGeom prst="rect">
              <a:avLst/>
            </a:prstGeom>
          </p:spPr>
        </p:pic>
        <p:pic>
          <p:nvPicPr>
            <p:cNvPr id="134" name="Picture 133" descr="ppt16.png"/>
            <p:cNvPicPr>
              <a:picLocks noChangeAspect="1"/>
            </p:cNvPicPr>
            <p:nvPr/>
          </p:nvPicPr>
          <p:blipFill>
            <a:blip r:embed="rId6"/>
            <a:stretch>
              <a:fillRect/>
            </a:stretch>
          </p:blipFill>
          <p:spPr>
            <a:xfrm>
              <a:off x="350664" y="4491771"/>
              <a:ext cx="152400" cy="152400"/>
            </a:xfrm>
            <a:prstGeom prst="rect">
              <a:avLst/>
            </a:prstGeom>
          </p:spPr>
        </p:pic>
        <p:pic>
          <p:nvPicPr>
            <p:cNvPr id="136" name="Picture 135" descr="doc16.png"/>
            <p:cNvPicPr>
              <a:picLocks noChangeAspect="1"/>
            </p:cNvPicPr>
            <p:nvPr/>
          </p:nvPicPr>
          <p:blipFill>
            <a:blip r:embed="rId17"/>
            <a:stretch>
              <a:fillRect/>
            </a:stretch>
          </p:blipFill>
          <p:spPr>
            <a:xfrm>
              <a:off x="342900" y="4251630"/>
              <a:ext cx="152400" cy="152400"/>
            </a:xfrm>
            <a:prstGeom prst="rect">
              <a:avLst/>
            </a:prstGeom>
          </p:spPr>
        </p:pic>
        <p:pic>
          <p:nvPicPr>
            <p:cNvPr id="140" name="Picture 139" descr="ppt16.png"/>
            <p:cNvPicPr>
              <a:picLocks noChangeAspect="1"/>
            </p:cNvPicPr>
            <p:nvPr/>
          </p:nvPicPr>
          <p:blipFill>
            <a:blip r:embed="rId6"/>
            <a:stretch>
              <a:fillRect/>
            </a:stretch>
          </p:blipFill>
          <p:spPr>
            <a:xfrm>
              <a:off x="350664" y="2820351"/>
              <a:ext cx="152400" cy="152400"/>
            </a:xfrm>
            <a:prstGeom prst="rect">
              <a:avLst/>
            </a:prstGeom>
          </p:spPr>
        </p:pic>
        <p:pic>
          <p:nvPicPr>
            <p:cNvPr id="141" name="Picture 140" descr="xls16.png"/>
            <p:cNvPicPr>
              <a:picLocks noChangeAspect="1"/>
            </p:cNvPicPr>
            <p:nvPr/>
          </p:nvPicPr>
          <p:blipFill>
            <a:blip r:embed="rId7"/>
            <a:stretch>
              <a:fillRect/>
            </a:stretch>
          </p:blipFill>
          <p:spPr>
            <a:xfrm>
              <a:off x="350664" y="4000895"/>
              <a:ext cx="152400" cy="152400"/>
            </a:xfrm>
            <a:prstGeom prst="rect">
              <a:avLst/>
            </a:prstGeom>
          </p:spPr>
        </p:pic>
      </p:grpSp>
      <p:sp>
        <p:nvSpPr>
          <p:cNvPr id="142" name="TextBox 141"/>
          <p:cNvSpPr txBox="1"/>
          <p:nvPr/>
        </p:nvSpPr>
        <p:spPr>
          <a:xfrm>
            <a:off x="7377156" y="3963114"/>
            <a:ext cx="1502850" cy="2103140"/>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Final Estimate</a:t>
            </a:r>
          </a:p>
          <a:p>
            <a:pPr>
              <a:spcAft>
                <a:spcPts val="800"/>
              </a:spcAft>
            </a:pPr>
            <a:r>
              <a:rPr lang="en-US" sz="700" dirty="0">
                <a:latin typeface="Segoe UI" pitchFamily="34" charset="0"/>
                <a:cs typeface="Segoe UI" pitchFamily="34" charset="0"/>
              </a:rPr>
              <a:t>B Final Estimate w calc</a:t>
            </a:r>
          </a:p>
          <a:p>
            <a:pPr>
              <a:spcAft>
                <a:spcPts val="800"/>
              </a:spcAft>
            </a:pPr>
            <a:r>
              <a:rPr lang="en-US" sz="700" dirty="0">
                <a:latin typeface="Segoe UI" pitchFamily="34" charset="0"/>
                <a:cs typeface="Segoe UI" pitchFamily="34" charset="0"/>
              </a:rPr>
              <a:t>C Final Estimate Rev1</a:t>
            </a:r>
          </a:p>
          <a:p>
            <a:pPr>
              <a:spcAft>
                <a:spcPts val="800"/>
              </a:spcAft>
            </a:pPr>
            <a:r>
              <a:rPr lang="en-US" sz="700" dirty="0">
                <a:latin typeface="Segoe UI" pitchFamily="34" charset="0"/>
                <a:cs typeface="Segoe UI" pitchFamily="34" charset="0"/>
              </a:rPr>
              <a:t>D Final Estimate Rev1</a:t>
            </a:r>
          </a:p>
          <a:p>
            <a:pPr>
              <a:spcAft>
                <a:spcPts val="800"/>
              </a:spcAft>
            </a:pPr>
            <a:r>
              <a:rPr lang="en-US" sz="700" dirty="0">
                <a:latin typeface="Segoe UI" pitchFamily="34" charset="0"/>
                <a:cs typeface="Segoe UI" pitchFamily="34" charset="0"/>
              </a:rPr>
              <a:t>E Final Estimate Rev2</a:t>
            </a:r>
          </a:p>
          <a:p>
            <a:pPr>
              <a:spcAft>
                <a:spcPts val="800"/>
              </a:spcAft>
              <a:defRPr/>
            </a:pPr>
            <a:r>
              <a:rPr lang="en-US" sz="700" dirty="0">
                <a:latin typeface="Segoe UI" pitchFamily="34" charset="0"/>
                <a:cs typeface="Segoe UI" pitchFamily="34" charset="0"/>
              </a:rPr>
              <a:t>Fundraising for Children</a:t>
            </a:r>
          </a:p>
          <a:p>
            <a:pPr>
              <a:defRPr/>
            </a:pPr>
            <a:r>
              <a:rPr lang="en-US" sz="700" dirty="0">
                <a:latin typeface="Segoe UI" pitchFamily="34" charset="0"/>
                <a:cs typeface="Segoe UI" pitchFamily="34" charset="0"/>
              </a:rPr>
              <a:t>Fundraise_w_LiveSpaces.pptx </a:t>
            </a:r>
          </a:p>
          <a:p>
            <a:pPr>
              <a:defRPr/>
            </a:pPr>
            <a:br>
              <a:rPr lang="en-US" sz="700" dirty="0">
                <a:latin typeface="Segoe UI" pitchFamily="34" charset="0"/>
                <a:cs typeface="Segoe UI" pitchFamily="34" charset="0"/>
              </a:rPr>
            </a:br>
            <a:r>
              <a:rPr lang="en-US" sz="700" dirty="0">
                <a:latin typeface="Segoe UI" pitchFamily="34" charset="0"/>
                <a:cs typeface="Segoe UI" pitchFamily="34" charset="0"/>
              </a:rPr>
              <a:t>Great minds presentation</a:t>
            </a:r>
          </a:p>
          <a:p>
            <a:pPr>
              <a:spcAft>
                <a:spcPts val="800"/>
              </a:spcAft>
            </a:pPr>
            <a:br>
              <a:rPr lang="en-US" sz="700" dirty="0">
                <a:latin typeface="Segoe UI" pitchFamily="34" charset="0"/>
                <a:cs typeface="Segoe UI" pitchFamily="34" charset="0"/>
              </a:rPr>
            </a:br>
            <a:r>
              <a:rPr lang="en-US" sz="700" dirty="0">
                <a:latin typeface="Segoe UI" pitchFamily="34" charset="0"/>
                <a:cs typeface="Segoe UI" pitchFamily="34" charset="0"/>
              </a:rPr>
              <a:t>Yellow stickers</a:t>
            </a:r>
          </a:p>
          <a:p>
            <a:pPr>
              <a:spcAft>
                <a:spcPts val="800"/>
              </a:spcAft>
            </a:pPr>
            <a:r>
              <a:rPr lang="en-US" sz="700" dirty="0">
                <a:latin typeface="Segoe UI" pitchFamily="34" charset="0"/>
                <a:cs typeface="Segoe UI" pitchFamily="34" charset="0"/>
              </a:rPr>
              <a:t>Zygote Research</a:t>
            </a:r>
          </a:p>
        </p:txBody>
      </p:sp>
      <p:sp>
        <p:nvSpPr>
          <p:cNvPr id="144" name="Rectangle 143">
            <a:hlinkClick r:id="" action="ppaction://hlinkshowjump?jump=nextslide"/>
          </p:cNvPr>
          <p:cNvSpPr/>
          <p:nvPr/>
        </p:nvSpPr>
        <p:spPr>
          <a:xfrm>
            <a:off x="7277100" y="6210300"/>
            <a:ext cx="609600" cy="228599"/>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45" name="Picture 144" descr="WSExplore0010 12-14-2007.png"/>
          <p:cNvPicPr>
            <a:picLocks noChangeAspect="1"/>
          </p:cNvPicPr>
          <p:nvPr/>
        </p:nvPicPr>
        <p:blipFill>
          <a:blip r:embed="rId4"/>
          <a:stretch>
            <a:fillRect/>
          </a:stretch>
        </p:blipFill>
        <p:spPr>
          <a:xfrm>
            <a:off x="1934028" y="4061794"/>
            <a:ext cx="104775" cy="104775"/>
          </a:xfrm>
          <a:prstGeom prst="rect">
            <a:avLst/>
          </a:prstGeom>
        </p:spPr>
      </p:pic>
      <p:cxnSp>
        <p:nvCxnSpPr>
          <p:cNvPr id="146" name="Straight Connector 145"/>
          <p:cNvCxnSpPr/>
          <p:nvPr/>
        </p:nvCxnSpPr>
        <p:spPr>
          <a:xfrm>
            <a:off x="1875246" y="4214812"/>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47" name="Picture 146" descr="xls16.png"/>
          <p:cNvPicPr>
            <a:picLocks noChangeAspect="1"/>
          </p:cNvPicPr>
          <p:nvPr/>
        </p:nvPicPr>
        <p:blipFill>
          <a:blip r:embed="rId7"/>
          <a:stretch>
            <a:fillRect/>
          </a:stretch>
        </p:blipFill>
        <p:spPr>
          <a:xfrm>
            <a:off x="2226945" y="4053962"/>
            <a:ext cx="104775" cy="104775"/>
          </a:xfrm>
          <a:prstGeom prst="rect">
            <a:avLst/>
          </a:prstGeom>
        </p:spPr>
      </p:pic>
      <p:sp>
        <p:nvSpPr>
          <p:cNvPr id="153" name="Rectangle 152"/>
          <p:cNvSpPr/>
          <p:nvPr/>
        </p:nvSpPr>
        <p:spPr>
          <a:xfrm>
            <a:off x="7016112" y="2438400"/>
            <a:ext cx="712054" cy="215444"/>
          </a:xfrm>
          <a:prstGeom prst="rect">
            <a:avLst/>
          </a:prstGeom>
        </p:spPr>
        <p:txBody>
          <a:bodyPr wrap="none">
            <a:spAutoFit/>
          </a:bodyPr>
          <a:lstStyle/>
          <a:p>
            <a:r>
              <a:rPr lang="en-US" sz="800" dirty="0">
                <a:solidFill>
                  <a:schemeClr val="tx2">
                    <a:lumMod val="75000"/>
                  </a:schemeClr>
                </a:solidFill>
                <a:latin typeface="Segoe UI" pitchFamily="34" charset="0"/>
              </a:rPr>
              <a:t>Fundraising</a:t>
            </a:r>
          </a:p>
        </p:txBody>
      </p:sp>
      <p:graphicFrame>
        <p:nvGraphicFramePr>
          <p:cNvPr id="155" name="Table 154"/>
          <p:cNvGraphicFramePr>
            <a:graphicFrameLocks noGrp="1"/>
          </p:cNvGraphicFramePr>
          <p:nvPr/>
        </p:nvGraphicFramePr>
        <p:xfrm>
          <a:off x="2451100" y="3998717"/>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sp>
        <p:nvSpPr>
          <p:cNvPr id="121" name="Rectangle 120"/>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22" name="Group 121"/>
          <p:cNvGrpSpPr/>
          <p:nvPr/>
        </p:nvGrpSpPr>
        <p:grpSpPr>
          <a:xfrm>
            <a:off x="3962400" y="3331518"/>
            <a:ext cx="1752600" cy="230832"/>
            <a:chOff x="3962400" y="3530600"/>
            <a:chExt cx="1752600" cy="230832"/>
          </a:xfrm>
        </p:grpSpPr>
        <p:grpSp>
          <p:nvGrpSpPr>
            <p:cNvPr id="123" name="Group 141"/>
            <p:cNvGrpSpPr/>
            <p:nvPr/>
          </p:nvGrpSpPr>
          <p:grpSpPr>
            <a:xfrm>
              <a:off x="3962400" y="3568700"/>
              <a:ext cx="1752600" cy="152400"/>
              <a:chOff x="3962400" y="3352800"/>
              <a:chExt cx="1752600" cy="152400"/>
            </a:xfrm>
          </p:grpSpPr>
          <p:sp>
            <p:nvSpPr>
              <p:cNvPr id="148" name="Rectangle 147"/>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49" name="Rectangle 148"/>
              <p:cNvSpPr/>
              <p:nvPr/>
            </p:nvSpPr>
            <p:spPr>
              <a:xfrm>
                <a:off x="3962400" y="3352800"/>
                <a:ext cx="12192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3" name="Rectangle 142"/>
            <p:cNvSpPr/>
            <p:nvPr/>
          </p:nvSpPr>
          <p:spPr>
            <a:xfrm>
              <a:off x="4647783" y="3530600"/>
              <a:ext cx="381835" cy="230832"/>
            </a:xfrm>
            <a:prstGeom prst="rect">
              <a:avLst/>
            </a:prstGeom>
          </p:spPr>
          <p:txBody>
            <a:bodyPr wrap="none">
              <a:spAutoFit/>
            </a:bodyPr>
            <a:lstStyle/>
            <a:p>
              <a:pPr algn="ctr"/>
              <a:r>
                <a:rPr lang="en-US" sz="900" dirty="0">
                  <a:solidFill>
                    <a:schemeClr val="bg1"/>
                  </a:solidFill>
                </a:rPr>
                <a:t>71%</a:t>
              </a:r>
            </a:p>
          </p:txBody>
        </p:sp>
      </p:grpSp>
      <p:grpSp>
        <p:nvGrpSpPr>
          <p:cNvPr id="152" name="Group 151"/>
          <p:cNvGrpSpPr/>
          <p:nvPr/>
        </p:nvGrpSpPr>
        <p:grpSpPr>
          <a:xfrm>
            <a:off x="3962400" y="3550593"/>
            <a:ext cx="1752600" cy="230832"/>
            <a:chOff x="3962400" y="3530600"/>
            <a:chExt cx="1752600" cy="230832"/>
          </a:xfrm>
        </p:grpSpPr>
        <p:grpSp>
          <p:nvGrpSpPr>
            <p:cNvPr id="156" name="Group 156"/>
            <p:cNvGrpSpPr/>
            <p:nvPr/>
          </p:nvGrpSpPr>
          <p:grpSpPr>
            <a:xfrm>
              <a:off x="3962400" y="3568700"/>
              <a:ext cx="1752600" cy="152400"/>
              <a:chOff x="3962400" y="3352800"/>
              <a:chExt cx="1752600" cy="152400"/>
            </a:xfrm>
          </p:grpSpPr>
          <p:sp>
            <p:nvSpPr>
              <p:cNvPr id="158" name="Rectangle 157"/>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60" name="Rectangle 159"/>
              <p:cNvSpPr/>
              <p:nvPr/>
            </p:nvSpPr>
            <p:spPr>
              <a:xfrm>
                <a:off x="3962400" y="3352800"/>
                <a:ext cx="12954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7" name="Rectangle 156"/>
            <p:cNvSpPr/>
            <p:nvPr/>
          </p:nvSpPr>
          <p:spPr>
            <a:xfrm>
              <a:off x="4647783" y="3530600"/>
              <a:ext cx="381835" cy="230832"/>
            </a:xfrm>
            <a:prstGeom prst="rect">
              <a:avLst/>
            </a:prstGeom>
          </p:spPr>
          <p:txBody>
            <a:bodyPr wrap="none">
              <a:spAutoFit/>
            </a:bodyPr>
            <a:lstStyle/>
            <a:p>
              <a:pPr algn="ctr"/>
              <a:r>
                <a:rPr lang="en-US" sz="900" dirty="0">
                  <a:solidFill>
                    <a:schemeClr val="bg1"/>
                  </a:solidFill>
                </a:rPr>
                <a:t>75%</a:t>
              </a:r>
            </a:p>
          </p:txBody>
        </p:sp>
      </p:grpSp>
      <p:grpSp>
        <p:nvGrpSpPr>
          <p:cNvPr id="161" name="Group 160"/>
          <p:cNvGrpSpPr/>
          <p:nvPr/>
        </p:nvGrpSpPr>
        <p:grpSpPr>
          <a:xfrm>
            <a:off x="3962400" y="3772843"/>
            <a:ext cx="1752600" cy="230832"/>
            <a:chOff x="3962400" y="3530600"/>
            <a:chExt cx="1752600" cy="230832"/>
          </a:xfrm>
        </p:grpSpPr>
        <p:grpSp>
          <p:nvGrpSpPr>
            <p:cNvPr id="162" name="Group 162"/>
            <p:cNvGrpSpPr/>
            <p:nvPr/>
          </p:nvGrpSpPr>
          <p:grpSpPr>
            <a:xfrm>
              <a:off x="3962400" y="3568700"/>
              <a:ext cx="1752600" cy="152400"/>
              <a:chOff x="3962400" y="3352800"/>
              <a:chExt cx="1752600" cy="152400"/>
            </a:xfrm>
          </p:grpSpPr>
          <p:sp>
            <p:nvSpPr>
              <p:cNvPr id="168" name="Rectangle 167"/>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69" name="Rectangle 168"/>
              <p:cNvSpPr/>
              <p:nvPr/>
            </p:nvSpPr>
            <p:spPr>
              <a:xfrm>
                <a:off x="3962400" y="3352800"/>
                <a:ext cx="1143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6" name="Rectangle 165"/>
            <p:cNvSpPr/>
            <p:nvPr/>
          </p:nvSpPr>
          <p:spPr>
            <a:xfrm>
              <a:off x="4647783" y="3530600"/>
              <a:ext cx="381835" cy="230832"/>
            </a:xfrm>
            <a:prstGeom prst="rect">
              <a:avLst/>
            </a:prstGeom>
          </p:spPr>
          <p:txBody>
            <a:bodyPr wrap="none">
              <a:spAutoFit/>
            </a:bodyPr>
            <a:lstStyle/>
            <a:p>
              <a:pPr algn="ctr"/>
              <a:r>
                <a:rPr lang="en-US" sz="900" dirty="0">
                  <a:solidFill>
                    <a:schemeClr val="bg1"/>
                  </a:solidFill>
                </a:rPr>
                <a:t>60%</a:t>
              </a:r>
            </a:p>
          </p:txBody>
        </p:sp>
      </p:grpSp>
      <p:sp>
        <p:nvSpPr>
          <p:cNvPr id="171" name="Rectangle 170"/>
          <p:cNvSpPr/>
          <p:nvPr/>
        </p:nvSpPr>
        <p:spPr>
          <a:xfrm>
            <a:off x="5257800" y="3590924"/>
            <a:ext cx="3048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p:cNvSpPr/>
          <p:nvPr/>
        </p:nvSpPr>
        <p:spPr>
          <a:xfrm>
            <a:off x="5181600" y="3371848"/>
            <a:ext cx="121444"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p:cNvSpPr/>
          <p:nvPr/>
        </p:nvSpPr>
        <p:spPr>
          <a:xfrm>
            <a:off x="5105400" y="3810000"/>
            <a:ext cx="407194"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71"/>
                                        </p:tgtEl>
                                        <p:attrNameLst>
                                          <p:attrName>style.visibility</p:attrName>
                                        </p:attrNameLst>
                                      </p:cBhvr>
                                      <p:to>
                                        <p:strVal val="visible"/>
                                      </p:to>
                                    </p:set>
                                    <p:animEffect transition="in" filter="slide(fromLeft)">
                                      <p:cBhvr>
                                        <p:cTn id="7" dur="2000"/>
                                        <p:tgtEl>
                                          <p:spTgt spid="171"/>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172"/>
                                        </p:tgtEl>
                                        <p:attrNameLst>
                                          <p:attrName>style.visibility</p:attrName>
                                        </p:attrNameLst>
                                      </p:cBhvr>
                                      <p:to>
                                        <p:strVal val="visible"/>
                                      </p:to>
                                    </p:set>
                                    <p:animEffect transition="in" filter="slide(fromLeft)">
                                      <p:cBhvr>
                                        <p:cTn id="10" dur="2000"/>
                                        <p:tgtEl>
                                          <p:spTgt spid="172"/>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173"/>
                                        </p:tgtEl>
                                        <p:attrNameLst>
                                          <p:attrName>style.visibility</p:attrName>
                                        </p:attrNameLst>
                                      </p:cBhvr>
                                      <p:to>
                                        <p:strVal val="visible"/>
                                      </p:to>
                                    </p:set>
                                    <p:animEffect transition="in" filter="slide(fromLeft)">
                                      <p:cBhvr>
                                        <p:cTn id="13" dur="2000"/>
                                        <p:tgtEl>
                                          <p:spTgt spid="1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2" grpId="0" animBg="1"/>
      <p:bldP spid="17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Picture 43" descr="mouse_type.gif"/>
          <p:cNvPicPr>
            <a:picLocks noChangeAspect="1"/>
          </p:cNvPicPr>
          <p:nvPr/>
        </p:nvPicPr>
        <p:blipFill>
          <a:blip r:embed="rId3"/>
          <a:stretch>
            <a:fillRect/>
          </a:stretch>
        </p:blipFill>
        <p:spPr>
          <a:xfrm>
            <a:off x="5791200" y="4648200"/>
            <a:ext cx="92075" cy="210457"/>
          </a:xfrm>
          <a:prstGeom prst="rect">
            <a:avLst/>
          </a:prstGeom>
        </p:spPr>
      </p:pic>
      <p:sp>
        <p:nvSpPr>
          <p:cNvPr id="46" name="Rectangle 45"/>
          <p:cNvSpPr/>
          <p:nvPr/>
        </p:nvSpPr>
        <p:spPr>
          <a:xfrm>
            <a:off x="5762599" y="4562475"/>
            <a:ext cx="862737" cy="307777"/>
          </a:xfrm>
          <a:prstGeom prst="rect">
            <a:avLst/>
          </a:prstGeom>
        </p:spPr>
        <p:txBody>
          <a:bodyPr wrap="none">
            <a:spAutoFit/>
          </a:bodyPr>
          <a:lstStyle/>
          <a:p>
            <a:r>
              <a:rPr lang="en-US" sz="1400" dirty="0">
                <a:solidFill>
                  <a:schemeClr val="accent1">
                    <a:lumMod val="75000"/>
                  </a:schemeClr>
                </a:solidFill>
                <a:latin typeface="Segoe UI" pitchFamily="34" charset="0"/>
              </a:rPr>
              <a:t>*********</a:t>
            </a:r>
          </a:p>
        </p:txBody>
      </p:sp>
      <p:grpSp>
        <p:nvGrpSpPr>
          <p:cNvPr id="51" name="Group 18"/>
          <p:cNvGrpSpPr/>
          <p:nvPr/>
        </p:nvGrpSpPr>
        <p:grpSpPr>
          <a:xfrm>
            <a:off x="7225168" y="5114925"/>
            <a:ext cx="1148876" cy="341074"/>
            <a:chOff x="5638800" y="3048000"/>
            <a:chExt cx="609601" cy="180976"/>
          </a:xfrm>
        </p:grpSpPr>
        <p:sp>
          <p:nvSpPr>
            <p:cNvPr id="52" name="Rectangle 51"/>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400" dirty="0">
                <a:latin typeface="Segoe Light" pitchFamily="34" charset="0"/>
              </a:endParaRPr>
            </a:p>
          </p:txBody>
        </p:sp>
        <p:sp>
          <p:nvSpPr>
            <p:cNvPr id="53" name="Rectangle 52"/>
            <p:cNvSpPr/>
            <p:nvPr/>
          </p:nvSpPr>
          <p:spPr>
            <a:xfrm>
              <a:off x="5638801" y="3048001"/>
              <a:ext cx="609600" cy="180975"/>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bg1">
                      <a:lumMod val="50000"/>
                    </a:schemeClr>
                  </a:solidFill>
                  <a:latin typeface="Segoe Light" pitchFamily="34" charset="0"/>
                  <a:ea typeface="Verdana" pitchFamily="34" charset="0"/>
                  <a:cs typeface="Verdana" pitchFamily="34" charset="0"/>
                </a:rPr>
                <a:t>Sign In</a:t>
              </a:r>
            </a:p>
          </p:txBody>
        </p:sp>
      </p:gr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500"/>
                                        <p:tgtEl>
                                          <p:spTgt spid="44"/>
                                        </p:tgtEl>
                                      </p:cBhvr>
                                    </p:animEffect>
                                    <p:set>
                                      <p:cBhvr>
                                        <p:cTn id="7" dur="1" fill="hold">
                                          <p:stCondLst>
                                            <p:cond delay="499"/>
                                          </p:stCondLst>
                                        </p:cTn>
                                        <p:tgtEl>
                                          <p:spTgt spid="44"/>
                                        </p:tgtEl>
                                        <p:attrNameLst>
                                          <p:attrName>style.visibility</p:attrName>
                                        </p:attrNameLst>
                                      </p:cBhvr>
                                      <p:to>
                                        <p:strVal val="hidden"/>
                                      </p:to>
                                    </p:set>
                                  </p:childTnLst>
                                </p:cTn>
                              </p:par>
                            </p:childTnLst>
                          </p:cTn>
                        </p:par>
                        <p:par>
                          <p:cTn id="8" fill="hold">
                            <p:stCondLst>
                              <p:cond delay="500"/>
                            </p:stCondLst>
                            <p:childTnLst>
                              <p:par>
                                <p:cTn id="9" presetID="27" presetClass="entr" presetSubtype="0" fill="hold" grpId="0" nodeType="afterEffect">
                                  <p:stCondLst>
                                    <p:cond delay="0"/>
                                  </p:stCondLst>
                                  <p:iterate type="lt">
                                    <p:tmPct val="11111"/>
                                  </p:iterate>
                                  <p:childTnLst>
                                    <p:set>
                                      <p:cBhvr>
                                        <p:cTn id="10" dur="1" fill="hold">
                                          <p:stCondLst>
                                            <p:cond delay="0"/>
                                          </p:stCondLst>
                                        </p:cTn>
                                        <p:tgtEl>
                                          <p:spTgt spid="46"/>
                                        </p:tgtEl>
                                        <p:attrNameLst>
                                          <p:attrName>style.visibility</p:attrName>
                                        </p:attrNameLst>
                                      </p:cBhvr>
                                      <p:to>
                                        <p:strVal val="visible"/>
                                      </p:to>
                                    </p:set>
                                    <p:anim calcmode="discrete" valueType="clr">
                                      <p:cBhvr override="childStyle">
                                        <p:cTn id="11" dur="900"/>
                                        <p:tgtEl>
                                          <p:spTgt spid="46"/>
                                        </p:tgtEl>
                                        <p:attrNameLst>
                                          <p:attrName>style.color</p:attrName>
                                        </p:attrNameLst>
                                      </p:cBhvr>
                                      <p:tavLst>
                                        <p:tav tm="0">
                                          <p:val>
                                            <p:clrVal>
                                              <a:schemeClr val="folHlink"/>
                                            </p:clrVal>
                                          </p:val>
                                        </p:tav>
                                        <p:tav tm="50000">
                                          <p:val>
                                            <p:clrVal>
                                              <a:schemeClr val="folHlink"/>
                                            </p:clrVal>
                                          </p:val>
                                        </p:tav>
                                      </p:tavLst>
                                    </p:anim>
                                    <p:anim calcmode="discrete" valueType="clr">
                                      <p:cBhvr>
                                        <p:cTn id="12" dur="900"/>
                                        <p:tgtEl>
                                          <p:spTgt spid="46"/>
                                        </p:tgtEl>
                                        <p:attrNameLst>
                                          <p:attrName>fillcolor</p:attrName>
                                        </p:attrNameLst>
                                      </p:cBhvr>
                                      <p:tavLst>
                                        <p:tav tm="0">
                                          <p:val>
                                            <p:clrVal>
                                              <a:schemeClr val="accent2"/>
                                            </p:clrVal>
                                          </p:val>
                                        </p:tav>
                                        <p:tav tm="50000">
                                          <p:val>
                                            <p:clrVal>
                                              <a:schemeClr val="hlink"/>
                                            </p:clrVal>
                                          </p:val>
                                        </p:tav>
                                      </p:tavLst>
                                    </p:anim>
                                    <p:set>
                                      <p:cBhvr>
                                        <p:cTn id="13" dur="900"/>
                                        <p:tgtEl>
                                          <p:spTgt spid="46"/>
                                        </p:tgtEl>
                                        <p:attrNameLst>
                                          <p:attrName>fill.type</p:attrName>
                                        </p:attrNameLst>
                                      </p:cBhvr>
                                      <p:to>
                                        <p:strVal val="solid"/>
                                      </p:to>
                                    </p:set>
                                  </p:childTnLst>
                                </p:cTn>
                              </p:par>
                              <p:par>
                                <p:cTn id="14" presetID="10" presetClass="exit" presetSubtype="0" fill="hold" nodeType="withEffect">
                                  <p:stCondLst>
                                    <p:cond delay="100"/>
                                  </p:stCondLst>
                                  <p:childTnLst>
                                    <p:animEffect transition="out" filter="fade">
                                      <p:cBhvr>
                                        <p:cTn id="15" dur="1400"/>
                                        <p:tgtEl>
                                          <p:spTgt spid="51"/>
                                        </p:tgtEl>
                                      </p:cBhvr>
                                    </p:animEffect>
                                    <p:set>
                                      <p:cBhvr>
                                        <p:cTn id="16" dur="1" fill="hold">
                                          <p:stCondLst>
                                            <p:cond delay="1399"/>
                                          </p:stCondLst>
                                        </p:cTn>
                                        <p:tgtEl>
                                          <p:spTgt spid="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kern="1200" baseline="0" dirty="0">
                <a:solidFill>
                  <a:schemeClr val="bg1"/>
                </a:solidFill>
                <a:latin typeface="+mj-lt"/>
                <a:ea typeface="+mj-ea"/>
                <a:cs typeface="+mj-cs"/>
              </a:rPr>
              <a:t>Uploads Automatically  (</a:t>
            </a:r>
            <a:r>
              <a:rPr lang="en-US" sz="1200" b="0" i="0" kern="1200" baseline="0" dirty="0" err="1">
                <a:solidFill>
                  <a:schemeClr val="bg1"/>
                </a:solidFill>
                <a:latin typeface="+mj-lt"/>
                <a:ea typeface="+mj-ea"/>
                <a:cs typeface="+mj-cs"/>
              </a:rPr>
              <a:t>SkyDriveLive</a:t>
            </a:r>
            <a:r>
              <a:rPr lang="en-US" sz="1200" b="0" i="0" kern="1200" baseline="0" dirty="0">
                <a:solidFill>
                  <a:schemeClr val="bg1"/>
                </a:solidFill>
                <a:latin typeface="+mj-lt"/>
                <a:ea typeface="+mj-ea"/>
                <a:cs typeface="+mj-cs"/>
              </a:rPr>
              <a: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5" name="Group 143"/>
          <p:cNvGrpSpPr/>
          <p:nvPr/>
        </p:nvGrpSpPr>
        <p:grpSpPr>
          <a:xfrm>
            <a:off x="6962775" y="2179083"/>
            <a:ext cx="2004059" cy="4356099"/>
            <a:chOff x="6987543" y="2095263"/>
            <a:chExt cx="2004059" cy="4356099"/>
          </a:xfrm>
        </p:grpSpPr>
        <p:sp>
          <p:nvSpPr>
            <p:cNvPr id="304"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05" name="Picture 304"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306" name="Rectangle 30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307" name="Rectangle 30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6" name="Group 15"/>
            <p:cNvGrpSpPr/>
            <p:nvPr/>
          </p:nvGrpSpPr>
          <p:grpSpPr>
            <a:xfrm>
              <a:off x="7976849" y="6149100"/>
              <a:ext cx="557551" cy="171212"/>
              <a:chOff x="5638800" y="2628900"/>
              <a:chExt cx="609600" cy="180987"/>
            </a:xfrm>
          </p:grpSpPr>
          <p:sp>
            <p:nvSpPr>
              <p:cNvPr id="312" name="Rectangle 31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3" name="Rectangle 312"/>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7" name="Group 18"/>
            <p:cNvGrpSpPr/>
            <p:nvPr/>
          </p:nvGrpSpPr>
          <p:grpSpPr>
            <a:xfrm>
              <a:off x="7321549" y="6149082"/>
              <a:ext cx="557552" cy="171231"/>
              <a:chOff x="5638800" y="3048000"/>
              <a:chExt cx="609601" cy="181008"/>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1" name="Rectangle 31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8" name="Group 216"/>
          <p:cNvGrpSpPr/>
          <p:nvPr/>
        </p:nvGrpSpPr>
        <p:grpSpPr>
          <a:xfrm>
            <a:off x="7050299" y="2588648"/>
            <a:ext cx="1880475" cy="858876"/>
            <a:chOff x="9293555" y="2588648"/>
            <a:chExt cx="1543534" cy="858876"/>
          </a:xfrm>
        </p:grpSpPr>
        <p:sp>
          <p:nvSpPr>
            <p:cNvPr id="288" name="Rectangle 28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89" name="Picture 10" descr="\\eventsql\dvd27\Clip_Installer\DVD_ART\Artwork_Imagery\HARDWARE_IMAGERY\Illustration - Misc Hardware\Windows Vista Illustration Icons\Internet.png"/>
            <p:cNvPicPr>
              <a:picLocks noChangeAspect="1" noChangeArrowheads="1"/>
            </p:cNvPicPr>
            <p:nvPr/>
          </p:nvPicPr>
          <p:blipFill>
            <a:blip r:embed="rId5" cstate="print"/>
            <a:srcRect/>
            <a:stretch>
              <a:fillRect/>
            </a:stretch>
          </p:blipFill>
          <p:spPr bwMode="auto">
            <a:xfrm>
              <a:off x="9312825" y="2721723"/>
              <a:ext cx="89726" cy="93232"/>
            </a:xfrm>
            <a:prstGeom prst="rect">
              <a:avLst/>
            </a:prstGeom>
            <a:noFill/>
          </p:spPr>
        </p:pic>
        <p:sp>
          <p:nvSpPr>
            <p:cNvPr id="290" name="Rectangle 28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1" name="Round Same Side Corner Rectangle 290"/>
            <p:cNvSpPr/>
            <p:nvPr/>
          </p:nvSpPr>
          <p:spPr>
            <a:xfrm>
              <a:off x="9293555" y="2722993"/>
              <a:ext cx="1410512"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2" name="Rectangle 29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3" name="Round Same Side Corner Rectangle 29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4" name="Rectangle 29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95" name="Picture 7" descr="\\eventsql\dvd27\Clip_Installer\DVD_ART\Artwork_Imagery\HARDWARE_IMAGERY\Illustration - Misc Hardware\Windows Vista Illustration Icons\Computer.png"/>
            <p:cNvPicPr>
              <a:picLocks noChangeAspect="1" noChangeArrowheads="1"/>
            </p:cNvPicPr>
            <p:nvPr/>
          </p:nvPicPr>
          <p:blipFill>
            <a:blip r:embed="rId6" cstate="print"/>
            <a:srcRect/>
            <a:stretch>
              <a:fillRect/>
            </a:stretch>
          </p:blipFill>
          <p:spPr bwMode="auto">
            <a:xfrm>
              <a:off x="10041811" y="2939728"/>
              <a:ext cx="113022" cy="151916"/>
            </a:xfrm>
            <a:prstGeom prst="rect">
              <a:avLst/>
            </a:prstGeom>
            <a:noFill/>
          </p:spPr>
        </p:pic>
        <p:sp>
          <p:nvSpPr>
            <p:cNvPr id="296" name="Rectangle 29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97" name="Round Same Side Corner Rectangle 29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99" name="Picture 4" descr="\\eventsql\dvd27\Clip_Installer\DVD_ART\Artwork_Imagery\HARDWARE_IMAGERY\Illustration - Misc Hardware\Windows Vista Illustration Icons\Email Message.png"/>
            <p:cNvPicPr>
              <a:picLocks noChangeAspect="1" noChangeArrowheads="1"/>
            </p:cNvPicPr>
            <p:nvPr/>
          </p:nvPicPr>
          <p:blipFill>
            <a:blip r:embed="rId7" cstate="print"/>
            <a:srcRect/>
            <a:stretch>
              <a:fillRect/>
            </a:stretch>
          </p:blipFill>
          <p:spPr bwMode="auto">
            <a:xfrm>
              <a:off x="10036258" y="3157134"/>
              <a:ext cx="116620" cy="145405"/>
            </a:xfrm>
            <a:prstGeom prst="rect">
              <a:avLst/>
            </a:prstGeom>
            <a:noFill/>
          </p:spPr>
        </p:pic>
        <p:sp>
          <p:nvSpPr>
            <p:cNvPr id="300" name="Rectangle 29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301" name="Rectangle 30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302" name="Rectangle 301"/>
            <p:cNvSpPr/>
            <p:nvPr/>
          </p:nvSpPr>
          <p:spPr>
            <a:xfrm>
              <a:off x="9388284" y="2715647"/>
              <a:ext cx="418681" cy="215444"/>
            </a:xfrm>
            <a:prstGeom prst="rect">
              <a:avLst/>
            </a:prstGeom>
          </p:spPr>
          <p:txBody>
            <a:bodyPr wrap="none">
              <a:spAutoFit/>
            </a:bodyPr>
            <a:lstStyle/>
            <a:p>
              <a:r>
                <a:rPr lang="en-US" sz="800" dirty="0">
                  <a:latin typeface="Segoe UI" pitchFamily="34" charset="0"/>
                  <a:cs typeface="Segoe UI" pitchFamily="34" charset="0"/>
                </a:rPr>
                <a:t>All files</a:t>
              </a:r>
              <a:endParaRPr lang="en-US" sz="800" dirty="0">
                <a:solidFill>
                  <a:srgbClr val="969696"/>
                </a:solidFill>
                <a:latin typeface="Segoe UI" pitchFamily="34" charset="0"/>
                <a:cs typeface="Segoe UI" pitchFamily="34" charset="0"/>
              </a:endParaRPr>
            </a:p>
          </p:txBody>
        </p:sp>
        <p:pic>
          <p:nvPicPr>
            <p:cNvPr id="303"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40" name="Round Same Side Corner Rectangle 239"/>
          <p:cNvSpPr/>
          <p:nvPr/>
        </p:nvSpPr>
        <p:spPr>
          <a:xfrm>
            <a:off x="7050296"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1" name="Rectangle 240"/>
          <p:cNvSpPr/>
          <p:nvPr/>
        </p:nvSpPr>
        <p:spPr>
          <a:xfrm>
            <a:off x="7165696"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42"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7072633" y="2944667"/>
            <a:ext cx="148267" cy="145631"/>
          </a:xfrm>
          <a:prstGeom prst="rect">
            <a:avLst/>
          </a:prstGeom>
          <a:noFill/>
        </p:spPr>
      </p:pic>
      <p:sp>
        <p:nvSpPr>
          <p:cNvPr id="243" name="Rectangle 242"/>
          <p:cNvSpPr/>
          <p:nvPr/>
        </p:nvSpPr>
        <p:spPr>
          <a:xfrm>
            <a:off x="7557438"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4" name="Round Same Side Corner Rectangle 243"/>
          <p:cNvSpPr/>
          <p:nvPr/>
        </p:nvSpPr>
        <p:spPr>
          <a:xfrm>
            <a:off x="7050296" y="3116395"/>
            <a:ext cx="880179"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45" name="Rectangle 244"/>
          <p:cNvSpPr/>
          <p:nvPr/>
        </p:nvSpPr>
        <p:spPr>
          <a:xfrm>
            <a:off x="7165453"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6"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7083684" y="3161508"/>
            <a:ext cx="130333" cy="133350"/>
          </a:xfrm>
          <a:prstGeom prst="rect">
            <a:avLst/>
          </a:prstGeom>
          <a:noFill/>
        </p:spPr>
      </p:pic>
      <p:sp>
        <p:nvSpPr>
          <p:cNvPr id="247" name="Rectangle 246"/>
          <p:cNvSpPr/>
          <p:nvPr/>
        </p:nvSpPr>
        <p:spPr>
          <a:xfrm>
            <a:off x="7551172"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8" name="Rectangle 247"/>
          <p:cNvSpPr/>
          <p:nvPr/>
        </p:nvSpPr>
        <p:spPr>
          <a:xfrm>
            <a:off x="7046588"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9" name="Group 243"/>
          <p:cNvGrpSpPr/>
          <p:nvPr/>
        </p:nvGrpSpPr>
        <p:grpSpPr>
          <a:xfrm>
            <a:off x="7016112" y="3463898"/>
            <a:ext cx="1863275" cy="464830"/>
            <a:chOff x="9271123" y="3491280"/>
            <a:chExt cx="1863275" cy="464830"/>
          </a:xfrm>
        </p:grpSpPr>
        <p:sp>
          <p:nvSpPr>
            <p:cNvPr id="283" name="Rectangle 282"/>
            <p:cNvSpPr/>
            <p:nvPr/>
          </p:nvSpPr>
          <p:spPr>
            <a:xfrm>
              <a:off x="9452317" y="3491280"/>
              <a:ext cx="1032294" cy="230832"/>
            </a:xfrm>
            <a:prstGeom prst="rect">
              <a:avLst/>
            </a:prstGeom>
          </p:spPr>
          <p:txBody>
            <a:bodyPr wrap="square">
              <a:spAutoFit/>
            </a:bodyPr>
            <a:lstStyle/>
            <a:p>
              <a:r>
                <a:rPr lang="en-US" sz="900" dirty="0" err="1">
                  <a:solidFill>
                    <a:schemeClr val="accent1">
                      <a:lumMod val="75000"/>
                    </a:schemeClr>
                  </a:solidFill>
                  <a:latin typeface="Segoe UI" pitchFamily="34" charset="0"/>
                </a:rPr>
                <a:t>SkyDriveLive</a:t>
              </a:r>
              <a:endParaRPr lang="en-US" sz="800" dirty="0">
                <a:solidFill>
                  <a:schemeClr val="accent1">
                    <a:lumMod val="75000"/>
                  </a:schemeClr>
                </a:solidFill>
                <a:latin typeface="Segoe UI" pitchFamily="34" charset="0"/>
              </a:endParaRPr>
            </a:p>
          </p:txBody>
        </p:sp>
        <p:sp>
          <p:nvSpPr>
            <p:cNvPr id="284" name="Rectangle 283"/>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5" name="Rectangle 284"/>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6" name="Rectangle 285"/>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12</a:t>
              </a:r>
            </a:p>
          </p:txBody>
        </p:sp>
      </p:grpSp>
      <p:grpSp>
        <p:nvGrpSpPr>
          <p:cNvPr id="10" name="Group 334"/>
          <p:cNvGrpSpPr/>
          <p:nvPr/>
        </p:nvGrpSpPr>
        <p:grpSpPr>
          <a:xfrm>
            <a:off x="7111328" y="3954706"/>
            <a:ext cx="1504984" cy="1883047"/>
            <a:chOff x="6324598" y="3657600"/>
            <a:chExt cx="2928523" cy="2089150"/>
          </a:xfrm>
        </p:grpSpPr>
        <p:sp>
          <p:nvSpPr>
            <p:cNvPr id="278" name="Rectangle 277"/>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3" name="Rectangle 252"/>
          <p:cNvSpPr/>
          <p:nvPr/>
        </p:nvSpPr>
        <p:spPr>
          <a:xfrm>
            <a:off x="8411452"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54" name="Rectangle 253"/>
          <p:cNvSpPr/>
          <p:nvPr/>
        </p:nvSpPr>
        <p:spPr>
          <a:xfrm>
            <a:off x="7050296"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269"/>
          <p:cNvGrpSpPr/>
          <p:nvPr/>
        </p:nvGrpSpPr>
        <p:grpSpPr>
          <a:xfrm>
            <a:off x="8737503" y="3293397"/>
            <a:ext cx="107409" cy="101419"/>
            <a:chOff x="8731791" y="3293397"/>
            <a:chExt cx="107409" cy="101419"/>
          </a:xfrm>
        </p:grpSpPr>
        <p:sp>
          <p:nvSpPr>
            <p:cNvPr id="266" name="Rounded Rectangle 265"/>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Cross 266"/>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56" name="Rectangle 255"/>
          <p:cNvSpPr/>
          <p:nvPr/>
        </p:nvSpPr>
        <p:spPr>
          <a:xfrm>
            <a:off x="7068891"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57" name="Rectangle 256"/>
          <p:cNvSpPr/>
          <p:nvPr/>
        </p:nvSpPr>
        <p:spPr>
          <a:xfrm>
            <a:off x="7944461"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58" name="Rectangle 257"/>
          <p:cNvSpPr/>
          <p:nvPr/>
        </p:nvSpPr>
        <p:spPr>
          <a:xfrm>
            <a:off x="7289162"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59" name="Rectangle 258"/>
          <p:cNvSpPr/>
          <p:nvPr/>
        </p:nvSpPr>
        <p:spPr>
          <a:xfrm rot="16200000">
            <a:off x="8159113"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0" name="Rectangle 259"/>
          <p:cNvSpPr/>
          <p:nvPr/>
        </p:nvSpPr>
        <p:spPr>
          <a:xfrm rot="16200000">
            <a:off x="7737156" y="4765356"/>
            <a:ext cx="1981200" cy="70488"/>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 name="Group 277"/>
          <p:cNvGrpSpPr/>
          <p:nvPr/>
        </p:nvGrpSpPr>
        <p:grpSpPr>
          <a:xfrm>
            <a:off x="7046520" y="2462361"/>
            <a:ext cx="1656784" cy="176463"/>
            <a:chOff x="7040808" y="2462361"/>
            <a:chExt cx="1656784" cy="176463"/>
          </a:xfrm>
        </p:grpSpPr>
        <p:sp>
          <p:nvSpPr>
            <p:cNvPr id="263" name="Rectangle 262"/>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64" name="Rectangle 263"/>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65" name="Picture 264" descr="glyphs.jpg"/>
            <p:cNvPicPr>
              <a:picLocks noChangeAspect="1"/>
            </p:cNvPicPr>
            <p:nvPr/>
          </p:nvPicPr>
          <p:blipFill>
            <a:blip r:embed="rId11"/>
            <a:srcRect l="45336" t="52046" r="51370" b="43862"/>
            <a:stretch>
              <a:fillRect/>
            </a:stretch>
          </p:blipFill>
          <p:spPr>
            <a:xfrm>
              <a:off x="8549640" y="2478403"/>
              <a:ext cx="134854" cy="152400"/>
            </a:xfrm>
            <a:prstGeom prst="rect">
              <a:avLst/>
            </a:prstGeom>
          </p:spPr>
        </p:pic>
      </p:grpSp>
      <p:pic>
        <p:nvPicPr>
          <p:cNvPr id="120" name="Picture 10" descr="\\eventsql\dvd27\Clip_Installer\DVD_ART\Artwork_Imagery\HARDWARE_IMAGERY\Illustration - Misc Hardware\Windows Vista Illustration Icons\Internet.png"/>
          <p:cNvPicPr>
            <a:picLocks noChangeAspect="1" noChangeArrowheads="1"/>
          </p:cNvPicPr>
          <p:nvPr/>
        </p:nvPicPr>
        <p:blipFill>
          <a:blip r:embed="rId10" cstate="print"/>
          <a:srcRect/>
          <a:stretch>
            <a:fillRect/>
          </a:stretch>
        </p:blipFill>
        <p:spPr bwMode="auto">
          <a:xfrm>
            <a:off x="7083684" y="3505200"/>
            <a:ext cx="130333" cy="133350"/>
          </a:xfrm>
          <a:prstGeom prst="rect">
            <a:avLst/>
          </a:prstGeom>
          <a:noFill/>
        </p:spPr>
      </p:pic>
      <p:grpSp>
        <p:nvGrpSpPr>
          <p:cNvPr id="13" name="Group 295"/>
          <p:cNvGrpSpPr/>
          <p:nvPr/>
        </p:nvGrpSpPr>
        <p:grpSpPr>
          <a:xfrm>
            <a:off x="8895706" y="0"/>
            <a:ext cx="248294" cy="6858000"/>
            <a:chOff x="8895706" y="0"/>
            <a:chExt cx="248294" cy="6858000"/>
          </a:xfrm>
        </p:grpSpPr>
        <p:pic>
          <p:nvPicPr>
            <p:cNvPr id="317" name="Picture 316"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4" name="Group 61"/>
            <p:cNvGrpSpPr/>
            <p:nvPr/>
          </p:nvGrpSpPr>
          <p:grpSpPr>
            <a:xfrm>
              <a:off x="8895706" y="884207"/>
              <a:ext cx="164592" cy="5623560"/>
              <a:chOff x="8901933" y="884725"/>
              <a:chExt cx="164592" cy="5623560"/>
            </a:xfrm>
          </p:grpSpPr>
          <p:sp>
            <p:nvSpPr>
              <p:cNvPr id="319" name="Rectangle 31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ectangle 31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67"/>
              <p:cNvGrpSpPr/>
              <p:nvPr/>
            </p:nvGrpSpPr>
            <p:grpSpPr>
              <a:xfrm>
                <a:off x="8939993" y="2382966"/>
                <a:ext cx="73152" cy="87341"/>
                <a:chOff x="8939993" y="2382966"/>
                <a:chExt cx="73152" cy="87341"/>
              </a:xfrm>
            </p:grpSpPr>
            <p:sp>
              <p:nvSpPr>
                <p:cNvPr id="324" name="Rounded Rectangle 32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Rounded Rectangle 32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ounded Rectangle 32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2" name="Isosceles Triangle 32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3" name="Isosceles Triangle 32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7" name="Group 335"/>
          <p:cNvGrpSpPr/>
          <p:nvPr/>
        </p:nvGrpSpPr>
        <p:grpSpPr>
          <a:xfrm>
            <a:off x="7267572" y="4000500"/>
            <a:ext cx="139563" cy="2007741"/>
            <a:chOff x="342900" y="2820351"/>
            <a:chExt cx="160164" cy="2304099"/>
          </a:xfrm>
        </p:grpSpPr>
        <p:pic>
          <p:nvPicPr>
            <p:cNvPr id="126" name="Picture 125" descr="ppt16.png"/>
            <p:cNvPicPr>
              <a:picLocks noChangeAspect="1"/>
            </p:cNvPicPr>
            <p:nvPr/>
          </p:nvPicPr>
          <p:blipFill>
            <a:blip r:embed="rId13"/>
            <a:stretch>
              <a:fillRect/>
            </a:stretch>
          </p:blipFill>
          <p:spPr>
            <a:xfrm>
              <a:off x="350664" y="3050925"/>
              <a:ext cx="152400" cy="152400"/>
            </a:xfrm>
            <a:prstGeom prst="rect">
              <a:avLst/>
            </a:prstGeom>
          </p:spPr>
        </p:pic>
        <p:pic>
          <p:nvPicPr>
            <p:cNvPr id="127" name="Picture 126" descr="xls16.png"/>
            <p:cNvPicPr>
              <a:picLocks noChangeAspect="1"/>
            </p:cNvPicPr>
            <p:nvPr/>
          </p:nvPicPr>
          <p:blipFill>
            <a:blip r:embed="rId14"/>
            <a:stretch>
              <a:fillRect/>
            </a:stretch>
          </p:blipFill>
          <p:spPr>
            <a:xfrm>
              <a:off x="350664" y="4731912"/>
              <a:ext cx="152400" cy="152400"/>
            </a:xfrm>
            <a:prstGeom prst="rect">
              <a:avLst/>
            </a:prstGeom>
          </p:spPr>
        </p:pic>
        <p:pic>
          <p:nvPicPr>
            <p:cNvPr id="129" name="Picture 128" descr="doc16.png"/>
            <p:cNvPicPr>
              <a:picLocks noChangeAspect="1"/>
            </p:cNvPicPr>
            <p:nvPr/>
          </p:nvPicPr>
          <p:blipFill>
            <a:blip r:embed="rId15"/>
            <a:stretch>
              <a:fillRect/>
            </a:stretch>
          </p:blipFill>
          <p:spPr>
            <a:xfrm>
              <a:off x="350664" y="3771348"/>
              <a:ext cx="152400" cy="152400"/>
            </a:xfrm>
            <a:prstGeom prst="rect">
              <a:avLst/>
            </a:prstGeom>
          </p:spPr>
        </p:pic>
        <p:pic>
          <p:nvPicPr>
            <p:cNvPr id="130" name="Picture 129" descr="xls16.png"/>
            <p:cNvPicPr>
              <a:picLocks noChangeAspect="1"/>
            </p:cNvPicPr>
            <p:nvPr/>
          </p:nvPicPr>
          <p:blipFill>
            <a:blip r:embed="rId14"/>
            <a:stretch>
              <a:fillRect/>
            </a:stretch>
          </p:blipFill>
          <p:spPr>
            <a:xfrm>
              <a:off x="350664" y="3531207"/>
              <a:ext cx="152400" cy="152400"/>
            </a:xfrm>
            <a:prstGeom prst="rect">
              <a:avLst/>
            </a:prstGeom>
          </p:spPr>
        </p:pic>
        <p:pic>
          <p:nvPicPr>
            <p:cNvPr id="132" name="Picture 131" descr="ppt16.png"/>
            <p:cNvPicPr>
              <a:picLocks noChangeAspect="1"/>
            </p:cNvPicPr>
            <p:nvPr/>
          </p:nvPicPr>
          <p:blipFill>
            <a:blip r:embed="rId13"/>
            <a:stretch>
              <a:fillRect/>
            </a:stretch>
          </p:blipFill>
          <p:spPr>
            <a:xfrm>
              <a:off x="350664" y="4972050"/>
              <a:ext cx="152400" cy="152400"/>
            </a:xfrm>
            <a:prstGeom prst="rect">
              <a:avLst/>
            </a:prstGeom>
          </p:spPr>
        </p:pic>
        <p:pic>
          <p:nvPicPr>
            <p:cNvPr id="133" name="Picture 132" descr="ppt16.png"/>
            <p:cNvPicPr>
              <a:picLocks noChangeAspect="1"/>
            </p:cNvPicPr>
            <p:nvPr/>
          </p:nvPicPr>
          <p:blipFill>
            <a:blip r:embed="rId13"/>
            <a:stretch>
              <a:fillRect/>
            </a:stretch>
          </p:blipFill>
          <p:spPr>
            <a:xfrm>
              <a:off x="350664" y="3291066"/>
              <a:ext cx="152400" cy="152400"/>
            </a:xfrm>
            <a:prstGeom prst="rect">
              <a:avLst/>
            </a:prstGeom>
          </p:spPr>
        </p:pic>
        <p:pic>
          <p:nvPicPr>
            <p:cNvPr id="134" name="Picture 133" descr="ppt16.png"/>
            <p:cNvPicPr>
              <a:picLocks noChangeAspect="1"/>
            </p:cNvPicPr>
            <p:nvPr/>
          </p:nvPicPr>
          <p:blipFill>
            <a:blip r:embed="rId13"/>
            <a:stretch>
              <a:fillRect/>
            </a:stretch>
          </p:blipFill>
          <p:spPr>
            <a:xfrm>
              <a:off x="350664" y="4491771"/>
              <a:ext cx="152400" cy="152400"/>
            </a:xfrm>
            <a:prstGeom prst="rect">
              <a:avLst/>
            </a:prstGeom>
          </p:spPr>
        </p:pic>
        <p:pic>
          <p:nvPicPr>
            <p:cNvPr id="136" name="Picture 135" descr="doc16.png"/>
            <p:cNvPicPr>
              <a:picLocks noChangeAspect="1"/>
            </p:cNvPicPr>
            <p:nvPr/>
          </p:nvPicPr>
          <p:blipFill>
            <a:blip r:embed="rId15">
              <a:duotone>
                <a:schemeClr val="bg2">
                  <a:shade val="45000"/>
                  <a:satMod val="135000"/>
                </a:schemeClr>
                <a:prstClr val="white"/>
              </a:duotone>
            </a:blip>
            <a:stretch>
              <a:fillRect/>
            </a:stretch>
          </p:blipFill>
          <p:spPr>
            <a:xfrm>
              <a:off x="342900" y="4251630"/>
              <a:ext cx="152400" cy="152400"/>
            </a:xfrm>
            <a:prstGeom prst="rect">
              <a:avLst/>
            </a:prstGeom>
          </p:spPr>
        </p:pic>
        <p:pic>
          <p:nvPicPr>
            <p:cNvPr id="140" name="Picture 139" descr="ppt16.png"/>
            <p:cNvPicPr>
              <a:picLocks noChangeAspect="1"/>
            </p:cNvPicPr>
            <p:nvPr/>
          </p:nvPicPr>
          <p:blipFill>
            <a:blip r:embed="rId13"/>
            <a:stretch>
              <a:fillRect/>
            </a:stretch>
          </p:blipFill>
          <p:spPr>
            <a:xfrm>
              <a:off x="350664" y="2820351"/>
              <a:ext cx="152400" cy="152400"/>
            </a:xfrm>
            <a:prstGeom prst="rect">
              <a:avLst/>
            </a:prstGeom>
          </p:spPr>
        </p:pic>
        <p:pic>
          <p:nvPicPr>
            <p:cNvPr id="141" name="Picture 140" descr="xls16.png"/>
            <p:cNvPicPr>
              <a:picLocks noChangeAspect="1"/>
            </p:cNvPicPr>
            <p:nvPr/>
          </p:nvPicPr>
          <p:blipFill>
            <a:blip r:embed="rId14"/>
            <a:stretch>
              <a:fillRect/>
            </a:stretch>
          </p:blipFill>
          <p:spPr>
            <a:xfrm>
              <a:off x="350664" y="4000895"/>
              <a:ext cx="152400" cy="152400"/>
            </a:xfrm>
            <a:prstGeom prst="rect">
              <a:avLst/>
            </a:prstGeom>
          </p:spPr>
        </p:pic>
      </p:grpSp>
      <p:sp>
        <p:nvSpPr>
          <p:cNvPr id="142" name="TextBox 141"/>
          <p:cNvSpPr txBox="1"/>
          <p:nvPr/>
        </p:nvSpPr>
        <p:spPr>
          <a:xfrm>
            <a:off x="7377156" y="3963114"/>
            <a:ext cx="1502850" cy="2103140"/>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 Final Estimate</a:t>
            </a:r>
          </a:p>
          <a:p>
            <a:pPr>
              <a:spcAft>
                <a:spcPts val="800"/>
              </a:spcAft>
            </a:pPr>
            <a:r>
              <a:rPr lang="en-US" sz="700" dirty="0">
                <a:latin typeface="Segoe UI" pitchFamily="34" charset="0"/>
                <a:cs typeface="Segoe UI" pitchFamily="34" charset="0"/>
              </a:rPr>
              <a:t>B Final Estimate w calc</a:t>
            </a:r>
          </a:p>
          <a:p>
            <a:pPr>
              <a:spcAft>
                <a:spcPts val="800"/>
              </a:spcAft>
            </a:pPr>
            <a:r>
              <a:rPr lang="en-US" sz="700" dirty="0">
                <a:latin typeface="Segoe UI" pitchFamily="34" charset="0"/>
                <a:cs typeface="Segoe UI" pitchFamily="34" charset="0"/>
              </a:rPr>
              <a:t>C Final Estimate Rev1</a:t>
            </a:r>
          </a:p>
          <a:p>
            <a:pPr>
              <a:spcAft>
                <a:spcPts val="800"/>
              </a:spcAft>
            </a:pPr>
            <a:r>
              <a:rPr lang="en-US" sz="700" dirty="0">
                <a:latin typeface="Segoe UI" pitchFamily="34" charset="0"/>
                <a:cs typeface="Segoe UI" pitchFamily="34" charset="0"/>
              </a:rPr>
              <a:t>D Final Estimate Rev1</a:t>
            </a:r>
          </a:p>
          <a:p>
            <a:pPr>
              <a:spcAft>
                <a:spcPts val="800"/>
              </a:spcAft>
            </a:pPr>
            <a:r>
              <a:rPr lang="en-US" sz="700" dirty="0">
                <a:latin typeface="Segoe UI" pitchFamily="34" charset="0"/>
                <a:cs typeface="Segoe UI" pitchFamily="34" charset="0"/>
              </a:rPr>
              <a:t>E Final Estimate Rev2</a:t>
            </a:r>
          </a:p>
          <a:p>
            <a:pPr>
              <a:spcAft>
                <a:spcPts val="800"/>
              </a:spcAft>
              <a:defRPr/>
            </a:pPr>
            <a:r>
              <a:rPr lang="en-US" sz="700" dirty="0">
                <a:latin typeface="Segoe UI" pitchFamily="34" charset="0"/>
                <a:cs typeface="Segoe UI" pitchFamily="34" charset="0"/>
              </a:rPr>
              <a:t>Fundraising for Children</a:t>
            </a:r>
          </a:p>
          <a:p>
            <a:pPr>
              <a:defRPr/>
            </a:pPr>
            <a:r>
              <a:rPr lang="en-US" sz="700" i="1" dirty="0" err="1">
                <a:solidFill>
                  <a:schemeClr val="bg1">
                    <a:lumMod val="50000"/>
                  </a:schemeClr>
                </a:solidFill>
                <a:latin typeface="Segoe UI" pitchFamily="34" charset="0"/>
                <a:cs typeface="Segoe UI" pitchFamily="34" charset="0"/>
              </a:rPr>
              <a:t>Fundraise_w</a:t>
            </a:r>
            <a:r>
              <a:rPr lang="en-US" sz="700" i="1" dirty="0">
                <a:solidFill>
                  <a:schemeClr val="bg1">
                    <a:lumMod val="50000"/>
                  </a:schemeClr>
                </a:solidFill>
                <a:latin typeface="Segoe UI" pitchFamily="34" charset="0"/>
                <a:cs typeface="Segoe UI" pitchFamily="34" charset="0"/>
              </a:rPr>
              <a:t>…    ADDED</a:t>
            </a:r>
          </a:p>
          <a:p>
            <a:pPr>
              <a:defRPr/>
            </a:pPr>
            <a:br>
              <a:rPr lang="en-US" sz="700" dirty="0">
                <a:latin typeface="Segoe UI" pitchFamily="34" charset="0"/>
                <a:cs typeface="Segoe UI" pitchFamily="34" charset="0"/>
              </a:rPr>
            </a:br>
            <a:r>
              <a:rPr lang="en-US" sz="700" dirty="0">
                <a:latin typeface="Segoe UI" pitchFamily="34" charset="0"/>
                <a:cs typeface="Segoe UI" pitchFamily="34" charset="0"/>
              </a:rPr>
              <a:t>Great minds presentation</a:t>
            </a:r>
          </a:p>
          <a:p>
            <a:pPr>
              <a:spcAft>
                <a:spcPts val="800"/>
              </a:spcAft>
            </a:pPr>
            <a:br>
              <a:rPr lang="en-US" sz="700" dirty="0">
                <a:latin typeface="Segoe UI" pitchFamily="34" charset="0"/>
                <a:cs typeface="Segoe UI" pitchFamily="34" charset="0"/>
              </a:rPr>
            </a:br>
            <a:r>
              <a:rPr lang="en-US" sz="700" dirty="0">
                <a:latin typeface="Segoe UI" pitchFamily="34" charset="0"/>
                <a:cs typeface="Segoe UI" pitchFamily="34" charset="0"/>
              </a:rPr>
              <a:t>Yellow stickers</a:t>
            </a:r>
          </a:p>
          <a:p>
            <a:pPr>
              <a:spcAft>
                <a:spcPts val="800"/>
              </a:spcAft>
            </a:pPr>
            <a:r>
              <a:rPr lang="en-US" sz="700" dirty="0">
                <a:latin typeface="Segoe UI" pitchFamily="34" charset="0"/>
                <a:cs typeface="Segoe UI" pitchFamily="34" charset="0"/>
              </a:rPr>
              <a:t>Zygote Research</a:t>
            </a:r>
          </a:p>
        </p:txBody>
      </p:sp>
      <p:pic>
        <p:nvPicPr>
          <p:cNvPr id="123" name="Picture 122" descr="WSExplore0010 12-14-2007.png"/>
          <p:cNvPicPr>
            <a:picLocks noChangeAspect="1"/>
          </p:cNvPicPr>
          <p:nvPr/>
        </p:nvPicPr>
        <p:blipFill>
          <a:blip r:embed="rId16"/>
          <a:stretch>
            <a:fillRect/>
          </a:stretch>
        </p:blipFill>
        <p:spPr>
          <a:xfrm>
            <a:off x="1934028" y="3402873"/>
            <a:ext cx="104775" cy="104775"/>
          </a:xfrm>
          <a:prstGeom prst="rect">
            <a:avLst/>
          </a:prstGeom>
        </p:spPr>
      </p:pic>
      <p:pic>
        <p:nvPicPr>
          <p:cNvPr id="125" name="Picture 124" descr="WSExplore0010 12-14-2007.png"/>
          <p:cNvPicPr>
            <a:picLocks noChangeAspect="1"/>
          </p:cNvPicPr>
          <p:nvPr/>
        </p:nvPicPr>
        <p:blipFill>
          <a:blip r:embed="rId16"/>
          <a:stretch>
            <a:fillRect/>
          </a:stretch>
        </p:blipFill>
        <p:spPr>
          <a:xfrm>
            <a:off x="1934028" y="3842597"/>
            <a:ext cx="104775" cy="104775"/>
          </a:xfrm>
          <a:prstGeom prst="rect">
            <a:avLst/>
          </a:prstGeom>
        </p:spPr>
      </p:pic>
      <p:pic>
        <p:nvPicPr>
          <p:cNvPr id="143" name="Picture 142" descr="WSExplore0010 12-14-2007.png"/>
          <p:cNvPicPr>
            <a:picLocks noChangeAspect="1"/>
          </p:cNvPicPr>
          <p:nvPr/>
        </p:nvPicPr>
        <p:blipFill>
          <a:blip r:embed="rId16"/>
          <a:stretch>
            <a:fillRect/>
          </a:stretch>
        </p:blipFill>
        <p:spPr>
          <a:xfrm>
            <a:off x="1934028" y="3622735"/>
            <a:ext cx="104775" cy="104775"/>
          </a:xfrm>
          <a:prstGeom prst="rect">
            <a:avLst/>
          </a:prstGeom>
        </p:spPr>
      </p:pic>
      <p:graphicFrame>
        <p:nvGraphicFramePr>
          <p:cNvPr id="149" name="Table 148"/>
          <p:cNvGraphicFramePr>
            <a:graphicFrameLocks noGrp="1"/>
          </p:cNvGraphicFramePr>
          <p:nvPr/>
        </p:nvGraphicFramePr>
        <p:xfrm>
          <a:off x="2446747" y="3348037"/>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r>
                        <a:rPr lang="en-US" sz="700" dirty="0">
                          <a:solidFill>
                            <a:schemeClr val="tx1"/>
                          </a:solidFill>
                        </a:rPr>
                        <a:t>35 KB</a:t>
                      </a:r>
                    </a:p>
                  </a:txBody>
                  <a:tcPr anchor="ctr"/>
                </a:tc>
                <a:extLst>
                  <a:ext uri="{0D108BD9-81ED-4DB2-BD59-A6C34878D82A}">
                    <a16:rowId xmlns:a16="http://schemas.microsoft.com/office/drawing/2014/main" val="10000"/>
                  </a:ext>
                </a:extLst>
              </a:tr>
            </a:tbl>
          </a:graphicData>
        </a:graphic>
      </p:graphicFrame>
      <p:pic>
        <p:nvPicPr>
          <p:cNvPr id="152" name="Picture 151" descr="IC16DOCX.gif"/>
          <p:cNvPicPr>
            <a:picLocks noChangeAspect="1"/>
          </p:cNvPicPr>
          <p:nvPr/>
        </p:nvPicPr>
        <p:blipFill>
          <a:blip r:embed="rId17"/>
          <a:stretch>
            <a:fillRect/>
          </a:stretch>
        </p:blipFill>
        <p:spPr>
          <a:xfrm>
            <a:off x="2225766" y="3617319"/>
            <a:ext cx="115389" cy="115389"/>
          </a:xfrm>
          <a:prstGeom prst="rect">
            <a:avLst/>
          </a:prstGeom>
        </p:spPr>
      </p:pic>
      <p:pic>
        <p:nvPicPr>
          <p:cNvPr id="153" name="Picture 152" descr="ppt16.png"/>
          <p:cNvPicPr>
            <a:picLocks noChangeAspect="1"/>
          </p:cNvPicPr>
          <p:nvPr/>
        </p:nvPicPr>
        <p:blipFill>
          <a:blip r:embed="rId13"/>
          <a:stretch>
            <a:fillRect/>
          </a:stretch>
        </p:blipFill>
        <p:spPr>
          <a:xfrm>
            <a:off x="2217057" y="3397428"/>
            <a:ext cx="126664" cy="126664"/>
          </a:xfrm>
          <a:prstGeom prst="rect">
            <a:avLst/>
          </a:prstGeom>
        </p:spPr>
      </p:pic>
      <p:grpSp>
        <p:nvGrpSpPr>
          <p:cNvPr id="155" name="Group 148"/>
          <p:cNvGrpSpPr/>
          <p:nvPr/>
        </p:nvGrpSpPr>
        <p:grpSpPr>
          <a:xfrm>
            <a:off x="1875246" y="3552597"/>
            <a:ext cx="4892040" cy="444606"/>
            <a:chOff x="1889760" y="4715192"/>
            <a:chExt cx="5196840" cy="444606"/>
          </a:xfrm>
        </p:grpSpPr>
        <p:cxnSp>
          <p:nvCxnSpPr>
            <p:cNvPr id="156" name="Straight Connector 155"/>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60" name="Picture 159" descr="xls16.png"/>
          <p:cNvPicPr>
            <a:picLocks noChangeAspect="1"/>
          </p:cNvPicPr>
          <p:nvPr/>
        </p:nvPicPr>
        <p:blipFill>
          <a:blip r:embed="rId14"/>
          <a:stretch>
            <a:fillRect/>
          </a:stretch>
        </p:blipFill>
        <p:spPr>
          <a:xfrm>
            <a:off x="2226945" y="3834765"/>
            <a:ext cx="104775" cy="104775"/>
          </a:xfrm>
          <a:prstGeom prst="rect">
            <a:avLst/>
          </a:prstGeom>
        </p:spPr>
      </p:pic>
      <p:graphicFrame>
        <p:nvGraphicFramePr>
          <p:cNvPr id="161" name="Table 160"/>
          <p:cNvGraphicFramePr>
            <a:graphicFrameLocks noGrp="1"/>
          </p:cNvGraphicFramePr>
          <p:nvPr/>
        </p:nvGraphicFramePr>
        <p:xfrm>
          <a:off x="2446747" y="356616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r>
                        <a:rPr lang="en-US" sz="700" dirty="0">
                          <a:solidFill>
                            <a:schemeClr val="tx1"/>
                          </a:solidFill>
                        </a:rPr>
                        <a:t>32 KB</a:t>
                      </a:r>
                    </a:p>
                  </a:txBody>
                  <a:tcPr anchor="ctr"/>
                </a:tc>
                <a:extLst>
                  <a:ext uri="{0D108BD9-81ED-4DB2-BD59-A6C34878D82A}">
                    <a16:rowId xmlns:a16="http://schemas.microsoft.com/office/drawing/2014/main" val="10000"/>
                  </a:ext>
                </a:extLst>
              </a:tr>
            </a:tbl>
          </a:graphicData>
        </a:graphic>
      </p:graphicFrame>
      <p:graphicFrame>
        <p:nvGraphicFramePr>
          <p:cNvPr id="162" name="Table 161"/>
          <p:cNvGraphicFramePr>
            <a:graphicFrameLocks noGrp="1"/>
          </p:cNvGraphicFramePr>
          <p:nvPr/>
        </p:nvGraphicFramePr>
        <p:xfrm>
          <a:off x="2446747" y="3779520"/>
          <a:ext cx="3954054" cy="213360"/>
        </p:xfrm>
        <a:graphic>
          <a:graphicData uri="http://schemas.openxmlformats.org/drawingml/2006/table">
            <a:tbl>
              <a:tblPr>
                <a:tableStyleId>{2D5ABB26-0587-4C30-8999-92F81FD0307C}</a:tableStyleId>
              </a:tblPr>
              <a:tblGrid>
                <a:gridCol w="3268253">
                  <a:extLst>
                    <a:ext uri="{9D8B030D-6E8A-4147-A177-3AD203B41FA5}">
                      <a16:colId xmlns:a16="http://schemas.microsoft.com/office/drawing/2014/main" val="20000"/>
                    </a:ext>
                  </a:extLst>
                </a:gridCol>
                <a:gridCol w="685801">
                  <a:extLst>
                    <a:ext uri="{9D8B030D-6E8A-4147-A177-3AD203B41FA5}">
                      <a16:colId xmlns:a16="http://schemas.microsoft.com/office/drawing/2014/main" val="20001"/>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pic>
        <p:nvPicPr>
          <p:cNvPr id="163" name="Picture 162" descr="WSExplore0010 12-14-2007.png"/>
          <p:cNvPicPr>
            <a:picLocks noChangeAspect="1"/>
          </p:cNvPicPr>
          <p:nvPr/>
        </p:nvPicPr>
        <p:blipFill>
          <a:blip r:embed="rId16"/>
          <a:stretch>
            <a:fillRect/>
          </a:stretch>
        </p:blipFill>
        <p:spPr>
          <a:xfrm>
            <a:off x="1934028" y="4061794"/>
            <a:ext cx="104775" cy="104775"/>
          </a:xfrm>
          <a:prstGeom prst="rect">
            <a:avLst/>
          </a:prstGeom>
        </p:spPr>
      </p:pic>
      <p:cxnSp>
        <p:nvCxnSpPr>
          <p:cNvPr id="164" name="Straight Connector 163"/>
          <p:cNvCxnSpPr/>
          <p:nvPr/>
        </p:nvCxnSpPr>
        <p:spPr>
          <a:xfrm>
            <a:off x="1875246" y="4214812"/>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66" name="Picture 165" descr="xls16.png"/>
          <p:cNvPicPr>
            <a:picLocks noChangeAspect="1"/>
          </p:cNvPicPr>
          <p:nvPr/>
        </p:nvPicPr>
        <p:blipFill>
          <a:blip r:embed="rId14"/>
          <a:stretch>
            <a:fillRect/>
          </a:stretch>
        </p:blipFill>
        <p:spPr>
          <a:xfrm>
            <a:off x="2226945" y="4053962"/>
            <a:ext cx="104775" cy="104775"/>
          </a:xfrm>
          <a:prstGeom prst="rect">
            <a:avLst/>
          </a:prstGeom>
        </p:spPr>
      </p:pic>
      <p:graphicFrame>
        <p:nvGraphicFramePr>
          <p:cNvPr id="171" name="Table 170"/>
          <p:cNvGraphicFramePr>
            <a:graphicFrameLocks noGrp="1"/>
          </p:cNvGraphicFramePr>
          <p:nvPr/>
        </p:nvGraphicFramePr>
        <p:xfrm>
          <a:off x="2451100" y="3998717"/>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1447">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231899">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pic>
        <p:nvPicPr>
          <p:cNvPr id="172" name="Picture 171" descr="WSExplore0010 12-14-2007.png"/>
          <p:cNvPicPr>
            <a:picLocks noChangeAspect="1"/>
          </p:cNvPicPr>
          <p:nvPr/>
        </p:nvPicPr>
        <p:blipFill>
          <a:blip r:embed="rId16"/>
          <a:stretch>
            <a:fillRect/>
          </a:stretch>
        </p:blipFill>
        <p:spPr>
          <a:xfrm>
            <a:off x="1938382" y="3403177"/>
            <a:ext cx="104775" cy="104775"/>
          </a:xfrm>
          <a:prstGeom prst="rect">
            <a:avLst/>
          </a:prstGeom>
        </p:spPr>
      </p:pic>
      <p:cxnSp>
        <p:nvCxnSpPr>
          <p:cNvPr id="173" name="Straight Connector 172"/>
          <p:cNvCxnSpPr/>
          <p:nvPr/>
        </p:nvCxnSpPr>
        <p:spPr>
          <a:xfrm>
            <a:off x="1879600" y="356254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74" name="Picture 173" descr="xls16.png"/>
          <p:cNvPicPr>
            <a:picLocks noChangeAspect="1"/>
          </p:cNvPicPr>
          <p:nvPr/>
        </p:nvPicPr>
        <p:blipFill>
          <a:blip r:embed="rId14"/>
          <a:stretch>
            <a:fillRect/>
          </a:stretch>
        </p:blipFill>
        <p:spPr>
          <a:xfrm>
            <a:off x="2231299" y="3395345"/>
            <a:ext cx="104775" cy="104775"/>
          </a:xfrm>
          <a:prstGeom prst="rect">
            <a:avLst/>
          </a:prstGeom>
        </p:spPr>
      </p:pic>
      <p:sp>
        <p:nvSpPr>
          <p:cNvPr id="117" name="Rectangle 116"/>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sp>
        <p:nvSpPr>
          <p:cNvPr id="118" name="Rectangle 117"/>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aphicFrame>
        <p:nvGraphicFramePr>
          <p:cNvPr id="119" name="Table 118"/>
          <p:cNvGraphicFramePr>
            <a:graphicFrameLocks noGrp="1"/>
          </p:cNvGraphicFramePr>
          <p:nvPr/>
        </p:nvGraphicFramePr>
        <p:xfrm>
          <a:off x="2455454" y="33451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spTree>
  </p:cSld>
  <p:clrMapOvr>
    <a:masterClrMapping/>
  </p:clrMapOvr>
  <p:transition advClick="0" advTm="1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 0 L 0 0.03334 " pathEditMode="relative" ptsTypes="AA">
                                      <p:cBhvr>
                                        <p:cTn id="6" dur="1000" fill="hold"/>
                                        <p:tgtEl>
                                          <p:spTgt spid="123"/>
                                        </p:tgtEl>
                                        <p:attrNameLst>
                                          <p:attrName>ppt_x</p:attrName>
                                          <p:attrName>ppt_y</p:attrName>
                                        </p:attrNameLst>
                                      </p:cBhvr>
                                    </p:animMotion>
                                  </p:childTnLst>
                                </p:cTn>
                              </p:par>
                              <p:par>
                                <p:cTn id="7" presetID="0" presetClass="path" presetSubtype="0" accel="50000" decel="50000" fill="hold" nodeType="withEffect">
                                  <p:stCondLst>
                                    <p:cond delay="0"/>
                                  </p:stCondLst>
                                  <p:childTnLst>
                                    <p:animMotion origin="layout" path="M 0 0 L 0 0.03334 " pathEditMode="relative" ptsTypes="AA">
                                      <p:cBhvr>
                                        <p:cTn id="8" dur="1000" fill="hold"/>
                                        <p:tgtEl>
                                          <p:spTgt spid="125"/>
                                        </p:tgtEl>
                                        <p:attrNameLst>
                                          <p:attrName>ppt_x</p:attrName>
                                          <p:attrName>ppt_y</p:attrName>
                                        </p:attrNameLst>
                                      </p:cBhvr>
                                    </p:animMotion>
                                  </p:childTnLst>
                                </p:cTn>
                              </p:par>
                              <p:par>
                                <p:cTn id="9" presetID="0" presetClass="path" presetSubtype="0" accel="50000" decel="50000" fill="hold" nodeType="withEffect">
                                  <p:stCondLst>
                                    <p:cond delay="0"/>
                                  </p:stCondLst>
                                  <p:childTnLst>
                                    <p:animMotion origin="layout" path="M 0 0 L 0 0.03334 " pathEditMode="relative" ptsTypes="AA">
                                      <p:cBhvr>
                                        <p:cTn id="10" dur="1000" fill="hold"/>
                                        <p:tgtEl>
                                          <p:spTgt spid="143"/>
                                        </p:tgtEl>
                                        <p:attrNameLst>
                                          <p:attrName>ppt_x</p:attrName>
                                          <p:attrName>ppt_y</p:attrName>
                                        </p:attrNameLst>
                                      </p:cBhvr>
                                    </p:animMotion>
                                  </p:childTnLst>
                                </p:cTn>
                              </p:par>
                              <p:par>
                                <p:cTn id="11" presetID="0" presetClass="path" presetSubtype="0" accel="50000" decel="50000" fill="hold" nodeType="withEffect">
                                  <p:stCondLst>
                                    <p:cond delay="0"/>
                                  </p:stCondLst>
                                  <p:childTnLst>
                                    <p:animMotion origin="layout" path="M 0 0 L 0 0.03334 " pathEditMode="relative" ptsTypes="AA">
                                      <p:cBhvr>
                                        <p:cTn id="12" dur="1000" fill="hold"/>
                                        <p:tgtEl>
                                          <p:spTgt spid="149"/>
                                        </p:tgtEl>
                                        <p:attrNameLst>
                                          <p:attrName>ppt_x</p:attrName>
                                          <p:attrName>ppt_y</p:attrName>
                                        </p:attrNameLst>
                                      </p:cBhvr>
                                    </p:animMotion>
                                  </p:childTnLst>
                                </p:cTn>
                              </p:par>
                              <p:par>
                                <p:cTn id="13" presetID="0" presetClass="path" presetSubtype="0" accel="50000" decel="50000" fill="hold" nodeType="withEffect">
                                  <p:stCondLst>
                                    <p:cond delay="0"/>
                                  </p:stCondLst>
                                  <p:childTnLst>
                                    <p:animMotion origin="layout" path="M 0 0 L 0 0.03334 " pathEditMode="relative" ptsTypes="AA">
                                      <p:cBhvr>
                                        <p:cTn id="14" dur="1000" fill="hold"/>
                                        <p:tgtEl>
                                          <p:spTgt spid="152"/>
                                        </p:tgtEl>
                                        <p:attrNameLst>
                                          <p:attrName>ppt_x</p:attrName>
                                          <p:attrName>ppt_y</p:attrName>
                                        </p:attrNameLst>
                                      </p:cBhvr>
                                    </p:animMotion>
                                  </p:childTnLst>
                                </p:cTn>
                              </p:par>
                              <p:par>
                                <p:cTn id="15" presetID="0" presetClass="path" presetSubtype="0" accel="50000" decel="50000" fill="hold" nodeType="withEffect">
                                  <p:stCondLst>
                                    <p:cond delay="0"/>
                                  </p:stCondLst>
                                  <p:childTnLst>
                                    <p:animMotion origin="layout" path="M 0 0 L 0 0.03334 " pathEditMode="relative" ptsTypes="AA">
                                      <p:cBhvr>
                                        <p:cTn id="16" dur="1000" fill="hold"/>
                                        <p:tgtEl>
                                          <p:spTgt spid="153"/>
                                        </p:tgtEl>
                                        <p:attrNameLst>
                                          <p:attrName>ppt_x</p:attrName>
                                          <p:attrName>ppt_y</p:attrName>
                                        </p:attrNameLst>
                                      </p:cBhvr>
                                    </p:animMotion>
                                  </p:childTnLst>
                                </p:cTn>
                              </p:par>
                              <p:par>
                                <p:cTn id="17" presetID="0" presetClass="path" presetSubtype="0" accel="50000" decel="50000" fill="hold" nodeType="withEffect">
                                  <p:stCondLst>
                                    <p:cond delay="0"/>
                                  </p:stCondLst>
                                  <p:childTnLst>
                                    <p:animMotion origin="layout" path="M 0 0 L 0 0.03334 " pathEditMode="relative" ptsTypes="AA">
                                      <p:cBhvr>
                                        <p:cTn id="18" dur="1000" fill="hold"/>
                                        <p:tgtEl>
                                          <p:spTgt spid="155"/>
                                        </p:tgtEl>
                                        <p:attrNameLst>
                                          <p:attrName>ppt_x</p:attrName>
                                          <p:attrName>ppt_y</p:attrName>
                                        </p:attrNameLst>
                                      </p:cBhvr>
                                    </p:animMotion>
                                  </p:childTnLst>
                                </p:cTn>
                              </p:par>
                              <p:par>
                                <p:cTn id="19" presetID="0" presetClass="path" presetSubtype="0" accel="50000" decel="50000" fill="hold" nodeType="withEffect">
                                  <p:stCondLst>
                                    <p:cond delay="0"/>
                                  </p:stCondLst>
                                  <p:childTnLst>
                                    <p:animMotion origin="layout" path="M 0 0 L 0 0.03334 " pathEditMode="relative" ptsTypes="AA">
                                      <p:cBhvr>
                                        <p:cTn id="20" dur="1000" fill="hold"/>
                                        <p:tgtEl>
                                          <p:spTgt spid="160"/>
                                        </p:tgtEl>
                                        <p:attrNameLst>
                                          <p:attrName>ppt_x</p:attrName>
                                          <p:attrName>ppt_y</p:attrName>
                                        </p:attrNameLst>
                                      </p:cBhvr>
                                    </p:animMotion>
                                  </p:childTnLst>
                                </p:cTn>
                              </p:par>
                              <p:par>
                                <p:cTn id="21" presetID="0" presetClass="path" presetSubtype="0" accel="50000" decel="50000" fill="hold" nodeType="withEffect">
                                  <p:stCondLst>
                                    <p:cond delay="0"/>
                                  </p:stCondLst>
                                  <p:childTnLst>
                                    <p:animMotion origin="layout" path="M 0 0 L 0 0.03334 " pathEditMode="relative" ptsTypes="AA">
                                      <p:cBhvr>
                                        <p:cTn id="22" dur="1000" fill="hold"/>
                                        <p:tgtEl>
                                          <p:spTgt spid="161"/>
                                        </p:tgtEl>
                                        <p:attrNameLst>
                                          <p:attrName>ppt_x</p:attrName>
                                          <p:attrName>ppt_y</p:attrName>
                                        </p:attrNameLst>
                                      </p:cBhvr>
                                    </p:animMotion>
                                  </p:childTnLst>
                                </p:cTn>
                              </p:par>
                              <p:par>
                                <p:cTn id="23" presetID="0" presetClass="path" presetSubtype="0" accel="50000" decel="50000" fill="hold" nodeType="withEffect">
                                  <p:stCondLst>
                                    <p:cond delay="0"/>
                                  </p:stCondLst>
                                  <p:childTnLst>
                                    <p:animMotion origin="layout" path="M 0 0 L 0 0.03334 " pathEditMode="relative" ptsTypes="AA">
                                      <p:cBhvr>
                                        <p:cTn id="24" dur="1000" fill="hold"/>
                                        <p:tgtEl>
                                          <p:spTgt spid="162"/>
                                        </p:tgtEl>
                                        <p:attrNameLst>
                                          <p:attrName>ppt_x</p:attrName>
                                          <p:attrName>ppt_y</p:attrName>
                                        </p:attrNameLst>
                                      </p:cBhvr>
                                    </p:animMotion>
                                  </p:childTnLst>
                                </p:cTn>
                              </p:par>
                              <p:par>
                                <p:cTn id="25" presetID="0" presetClass="path" presetSubtype="0" accel="50000" decel="50000" fill="hold" nodeType="withEffect">
                                  <p:stCondLst>
                                    <p:cond delay="0"/>
                                  </p:stCondLst>
                                  <p:childTnLst>
                                    <p:animMotion origin="layout" path="M 0 0 L 0 0.03334 " pathEditMode="relative" ptsTypes="AA">
                                      <p:cBhvr>
                                        <p:cTn id="26" dur="1000" fill="hold"/>
                                        <p:tgtEl>
                                          <p:spTgt spid="163"/>
                                        </p:tgtEl>
                                        <p:attrNameLst>
                                          <p:attrName>ppt_x</p:attrName>
                                          <p:attrName>ppt_y</p:attrName>
                                        </p:attrNameLst>
                                      </p:cBhvr>
                                    </p:animMotion>
                                  </p:childTnLst>
                                </p:cTn>
                              </p:par>
                              <p:par>
                                <p:cTn id="27" presetID="0" presetClass="path" presetSubtype="0" accel="50000" decel="50000" fill="hold" nodeType="withEffect">
                                  <p:stCondLst>
                                    <p:cond delay="0"/>
                                  </p:stCondLst>
                                  <p:childTnLst>
                                    <p:animMotion origin="layout" path="M 0 0 L 0 0.03334 " pathEditMode="relative" ptsTypes="AA">
                                      <p:cBhvr>
                                        <p:cTn id="28" dur="1000" fill="hold"/>
                                        <p:tgtEl>
                                          <p:spTgt spid="164"/>
                                        </p:tgtEl>
                                        <p:attrNameLst>
                                          <p:attrName>ppt_x</p:attrName>
                                          <p:attrName>ppt_y</p:attrName>
                                        </p:attrNameLst>
                                      </p:cBhvr>
                                    </p:animMotion>
                                  </p:childTnLst>
                                </p:cTn>
                              </p:par>
                              <p:par>
                                <p:cTn id="29" presetID="0" presetClass="path" presetSubtype="0" accel="50000" decel="50000" fill="hold" nodeType="withEffect">
                                  <p:stCondLst>
                                    <p:cond delay="0"/>
                                  </p:stCondLst>
                                  <p:childTnLst>
                                    <p:animMotion origin="layout" path="M 0 0 L 0 0.03334 " pathEditMode="relative" ptsTypes="AA">
                                      <p:cBhvr>
                                        <p:cTn id="30" dur="1000" fill="hold"/>
                                        <p:tgtEl>
                                          <p:spTgt spid="166"/>
                                        </p:tgtEl>
                                        <p:attrNameLst>
                                          <p:attrName>ppt_x</p:attrName>
                                          <p:attrName>ppt_y</p:attrName>
                                        </p:attrNameLst>
                                      </p:cBhvr>
                                    </p:animMotion>
                                  </p:childTnLst>
                                </p:cTn>
                              </p:par>
                              <p:par>
                                <p:cTn id="31" presetID="0" presetClass="path" presetSubtype="0" accel="50000" decel="50000" fill="hold" nodeType="withEffect">
                                  <p:stCondLst>
                                    <p:cond delay="0"/>
                                  </p:stCondLst>
                                  <p:childTnLst>
                                    <p:animMotion origin="layout" path="M 0 0 L 0 0.03334 " pathEditMode="relative" ptsTypes="AA">
                                      <p:cBhvr>
                                        <p:cTn id="32" dur="1000" fill="hold"/>
                                        <p:tgtEl>
                                          <p:spTgt spid="171"/>
                                        </p:tgtEl>
                                        <p:attrNameLst>
                                          <p:attrName>ppt_x</p:attrName>
                                          <p:attrName>ppt_y</p:attrName>
                                        </p:attrNameLst>
                                      </p:cBhvr>
                                    </p:animMotion>
                                  </p:childTnLst>
                                </p:cTn>
                              </p:par>
                              <p:par>
                                <p:cTn id="33" presetID="10" presetClass="entr" presetSubtype="0" fill="hold" nodeType="withEffect">
                                  <p:stCondLst>
                                    <p:cond delay="0"/>
                                  </p:stCondLst>
                                  <p:childTnLst>
                                    <p:set>
                                      <p:cBhvr>
                                        <p:cTn id="34" dur="1" fill="hold">
                                          <p:stCondLst>
                                            <p:cond delay="0"/>
                                          </p:stCondLst>
                                        </p:cTn>
                                        <p:tgtEl>
                                          <p:spTgt spid="172"/>
                                        </p:tgtEl>
                                        <p:attrNameLst>
                                          <p:attrName>style.visibility</p:attrName>
                                        </p:attrNameLst>
                                      </p:cBhvr>
                                      <p:to>
                                        <p:strVal val="visible"/>
                                      </p:to>
                                    </p:set>
                                    <p:animEffect transition="in" filter="fade">
                                      <p:cBhvr>
                                        <p:cTn id="35" dur="1000"/>
                                        <p:tgtEl>
                                          <p:spTgt spid="172"/>
                                        </p:tgtEl>
                                      </p:cBhvr>
                                    </p:animEffect>
                                  </p:childTnLst>
                                </p:cTn>
                              </p:par>
                              <p:par>
                                <p:cTn id="36" presetID="10" presetClass="entr" presetSubtype="0" fill="hold" nodeType="withEffect">
                                  <p:stCondLst>
                                    <p:cond delay="0"/>
                                  </p:stCondLst>
                                  <p:childTnLst>
                                    <p:set>
                                      <p:cBhvr>
                                        <p:cTn id="37" dur="1" fill="hold">
                                          <p:stCondLst>
                                            <p:cond delay="0"/>
                                          </p:stCondLst>
                                        </p:cTn>
                                        <p:tgtEl>
                                          <p:spTgt spid="173"/>
                                        </p:tgtEl>
                                        <p:attrNameLst>
                                          <p:attrName>style.visibility</p:attrName>
                                        </p:attrNameLst>
                                      </p:cBhvr>
                                      <p:to>
                                        <p:strVal val="visible"/>
                                      </p:to>
                                    </p:set>
                                    <p:animEffect transition="in" filter="fade">
                                      <p:cBhvr>
                                        <p:cTn id="38" dur="1000"/>
                                        <p:tgtEl>
                                          <p:spTgt spid="173"/>
                                        </p:tgtEl>
                                      </p:cBhvr>
                                    </p:animEffect>
                                  </p:childTnLst>
                                </p:cTn>
                              </p:par>
                              <p:par>
                                <p:cTn id="39" presetID="10" presetClass="entr" presetSubtype="0" fill="hold" nodeType="withEffect">
                                  <p:stCondLst>
                                    <p:cond delay="0"/>
                                  </p:stCondLst>
                                  <p:childTnLst>
                                    <p:set>
                                      <p:cBhvr>
                                        <p:cTn id="40" dur="1" fill="hold">
                                          <p:stCondLst>
                                            <p:cond delay="0"/>
                                          </p:stCondLst>
                                        </p:cTn>
                                        <p:tgtEl>
                                          <p:spTgt spid="174"/>
                                        </p:tgtEl>
                                        <p:attrNameLst>
                                          <p:attrName>style.visibility</p:attrName>
                                        </p:attrNameLst>
                                      </p:cBhvr>
                                      <p:to>
                                        <p:strVal val="visible"/>
                                      </p:to>
                                    </p:set>
                                    <p:animEffect transition="in" filter="fade">
                                      <p:cBhvr>
                                        <p:cTn id="41" dur="1000"/>
                                        <p:tgtEl>
                                          <p:spTgt spid="174"/>
                                        </p:tgtEl>
                                      </p:cBhvr>
                                    </p:animEffect>
                                  </p:childTnLst>
                                </p:cTn>
                              </p:par>
                              <p:par>
                                <p:cTn id="42" presetID="10" presetClass="entr" presetSubtype="0" fill="hold" nodeType="withEffect">
                                  <p:stCondLst>
                                    <p:cond delay="0"/>
                                  </p:stCondLst>
                                  <p:childTnLst>
                                    <p:set>
                                      <p:cBhvr>
                                        <p:cTn id="43" dur="1" fill="hold">
                                          <p:stCondLst>
                                            <p:cond delay="0"/>
                                          </p:stCondLst>
                                        </p:cTn>
                                        <p:tgtEl>
                                          <p:spTgt spid="119"/>
                                        </p:tgtEl>
                                        <p:attrNameLst>
                                          <p:attrName>style.visibility</p:attrName>
                                        </p:attrNameLst>
                                      </p:cBhvr>
                                      <p:to>
                                        <p:strVal val="visible"/>
                                      </p:to>
                                    </p:set>
                                    <p:animEffect transition="in" filter="fade">
                                      <p:cBhvr>
                                        <p:cTn id="44" dur="1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Create New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28" name="Picture 127" descr="WSExplore0010 12-14-2007.png"/>
          <p:cNvPicPr>
            <a:picLocks noChangeAspect="1"/>
          </p:cNvPicPr>
          <p:nvPr/>
        </p:nvPicPr>
        <p:blipFill>
          <a:blip r:embed="rId4"/>
          <a:stretch>
            <a:fillRect/>
          </a:stretch>
        </p:blipFill>
        <p:spPr>
          <a:xfrm>
            <a:off x="1934028" y="3599267"/>
            <a:ext cx="104775" cy="104775"/>
          </a:xfrm>
          <a:prstGeom prst="rect">
            <a:avLst/>
          </a:prstGeom>
        </p:spPr>
      </p:pic>
      <p:pic>
        <p:nvPicPr>
          <p:cNvPr id="131" name="Picture 130" descr="WSExplore0010 12-14-2007.png"/>
          <p:cNvPicPr>
            <a:picLocks noChangeAspect="1"/>
          </p:cNvPicPr>
          <p:nvPr/>
        </p:nvPicPr>
        <p:blipFill>
          <a:blip r:embed="rId4"/>
          <a:stretch>
            <a:fillRect/>
          </a:stretch>
        </p:blipFill>
        <p:spPr>
          <a:xfrm>
            <a:off x="1934028" y="4038991"/>
            <a:ext cx="104775" cy="104775"/>
          </a:xfrm>
          <a:prstGeom prst="rect">
            <a:avLst/>
          </a:prstGeom>
        </p:spPr>
      </p:pic>
      <p:pic>
        <p:nvPicPr>
          <p:cNvPr id="135" name="Picture 134" descr="WSExplore0010 12-14-2007.png"/>
          <p:cNvPicPr>
            <a:picLocks noChangeAspect="1"/>
          </p:cNvPicPr>
          <p:nvPr/>
        </p:nvPicPr>
        <p:blipFill>
          <a:blip r:embed="rId4"/>
          <a:stretch>
            <a:fillRect/>
          </a:stretch>
        </p:blipFill>
        <p:spPr>
          <a:xfrm>
            <a:off x="1934028" y="3819129"/>
            <a:ext cx="104775" cy="104775"/>
          </a:xfrm>
          <a:prstGeom prst="rect">
            <a:avLst/>
          </a:prstGeom>
        </p:spPr>
      </p:pic>
      <p:pic>
        <p:nvPicPr>
          <p:cNvPr id="138" name="Picture 137" descr="IC16DOCX.gif"/>
          <p:cNvPicPr>
            <a:picLocks noChangeAspect="1"/>
          </p:cNvPicPr>
          <p:nvPr/>
        </p:nvPicPr>
        <p:blipFill>
          <a:blip r:embed="rId5"/>
          <a:stretch>
            <a:fillRect/>
          </a:stretch>
        </p:blipFill>
        <p:spPr>
          <a:xfrm>
            <a:off x="2225766" y="3813713"/>
            <a:ext cx="115389" cy="115389"/>
          </a:xfrm>
          <a:prstGeom prst="rect">
            <a:avLst/>
          </a:prstGeom>
        </p:spPr>
      </p:pic>
      <p:pic>
        <p:nvPicPr>
          <p:cNvPr id="139" name="Picture 138" descr="ppt16.png"/>
          <p:cNvPicPr>
            <a:picLocks noChangeAspect="1"/>
          </p:cNvPicPr>
          <p:nvPr/>
        </p:nvPicPr>
        <p:blipFill>
          <a:blip r:embed="rId6"/>
          <a:stretch>
            <a:fillRect/>
          </a:stretch>
        </p:blipFill>
        <p:spPr>
          <a:xfrm>
            <a:off x="2217057" y="3593822"/>
            <a:ext cx="126664" cy="126664"/>
          </a:xfrm>
          <a:prstGeom prst="rect">
            <a:avLst/>
          </a:prstGeom>
        </p:spPr>
      </p:pic>
      <p:grpSp>
        <p:nvGrpSpPr>
          <p:cNvPr id="4" name="Group 148"/>
          <p:cNvGrpSpPr/>
          <p:nvPr/>
        </p:nvGrpSpPr>
        <p:grpSpPr>
          <a:xfrm>
            <a:off x="1875246" y="3536950"/>
            <a:ext cx="4892040" cy="656647"/>
            <a:chOff x="1889760" y="4503151"/>
            <a:chExt cx="5196840" cy="656647"/>
          </a:xfrm>
        </p:grpSpPr>
        <p:cxnSp>
          <p:nvCxnSpPr>
            <p:cNvPr id="150" name="Straight Connector 149"/>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59" name="Picture 158" descr="xls16.png"/>
          <p:cNvPicPr>
            <a:picLocks noChangeAspect="1"/>
          </p:cNvPicPr>
          <p:nvPr/>
        </p:nvPicPr>
        <p:blipFill>
          <a:blip r:embed="rId7"/>
          <a:stretch>
            <a:fillRect/>
          </a:stretch>
        </p:blipFill>
        <p:spPr>
          <a:xfrm>
            <a:off x="2226945" y="4031159"/>
            <a:ext cx="104775" cy="104775"/>
          </a:xfrm>
          <a:prstGeom prst="rect">
            <a:avLst/>
          </a:prstGeom>
        </p:spPr>
      </p:pic>
      <p:grpSp>
        <p:nvGrpSpPr>
          <p:cNvPr id="6" name="Group 428"/>
          <p:cNvGrpSpPr/>
          <p:nvPr/>
        </p:nvGrpSpPr>
        <p:grpSpPr>
          <a:xfrm>
            <a:off x="6962775"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304"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05" name="Picture 304" descr="soft treatment.png"/>
              <p:cNvPicPr>
                <a:picLocks noChangeAspect="1"/>
              </p:cNvPicPr>
              <p:nvPr/>
            </p:nvPicPr>
            <p:blipFill>
              <a:blip r:embed="rId8"/>
              <a:srcRect l="5507" t="14507" r="3913"/>
              <a:stretch>
                <a:fillRect/>
              </a:stretch>
            </p:blipFill>
            <p:spPr>
              <a:xfrm rot="5400000">
                <a:off x="6591854" y="4115121"/>
                <a:ext cx="3017286" cy="1477403"/>
              </a:xfrm>
              <a:prstGeom prst="rect">
                <a:avLst/>
              </a:prstGeom>
            </p:spPr>
          </p:pic>
          <p:sp>
            <p:nvSpPr>
              <p:cNvPr id="306" name="Rectangle 30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307" name="Rectangle 30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312" name="Rectangle 31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3" name="Rectangle 312"/>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1" name="Rectangle 31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0" name="Group 216"/>
            <p:cNvGrpSpPr/>
            <p:nvPr/>
          </p:nvGrpSpPr>
          <p:grpSpPr>
            <a:xfrm>
              <a:off x="9303915" y="2588648"/>
              <a:ext cx="1880475" cy="858876"/>
              <a:chOff x="9293555" y="2588648"/>
              <a:chExt cx="1543534" cy="858876"/>
            </a:xfrm>
          </p:grpSpPr>
          <p:sp>
            <p:nvSpPr>
              <p:cNvPr id="288" name="Rectangle 28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89" name="Picture 10" descr="\\eventsql\dvd27\Clip_Installer\DVD_ART\Artwork_Imagery\HARDWARE_IMAGERY\Illustration - Misc Hardware\Windows Vista Illustration Icons\Internet.png"/>
              <p:cNvPicPr>
                <a:picLocks noChangeAspect="1" noChangeArrowheads="1"/>
              </p:cNvPicPr>
              <p:nvPr/>
            </p:nvPicPr>
            <p:blipFill>
              <a:blip r:embed="rId9" cstate="print"/>
              <a:srcRect/>
              <a:stretch>
                <a:fillRect/>
              </a:stretch>
            </p:blipFill>
            <p:spPr bwMode="auto">
              <a:xfrm>
                <a:off x="9312825" y="2721723"/>
                <a:ext cx="89726" cy="93232"/>
              </a:xfrm>
              <a:prstGeom prst="rect">
                <a:avLst/>
              </a:prstGeom>
              <a:noFill/>
            </p:spPr>
          </p:pic>
          <p:sp>
            <p:nvSpPr>
              <p:cNvPr id="290" name="Rectangle 28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1" name="Round Same Side Corner Rectangle 290"/>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2" name="Rectangle 29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3" name="Round Same Side Corner Rectangle 29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4" name="Rectangle 29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95" name="Picture 7" descr="\\eventsql\dvd27\Clip_Installer\DVD_ART\Artwork_Imagery\HARDWARE_IMAGERY\Illustration - Misc Hardware\Windows Vista Illustration Icons\Computer.png"/>
              <p:cNvPicPr>
                <a:picLocks noChangeAspect="1" noChangeArrowheads="1"/>
              </p:cNvPicPr>
              <p:nvPr/>
            </p:nvPicPr>
            <p:blipFill>
              <a:blip r:embed="rId10" cstate="print"/>
              <a:srcRect/>
              <a:stretch>
                <a:fillRect/>
              </a:stretch>
            </p:blipFill>
            <p:spPr bwMode="auto">
              <a:xfrm>
                <a:off x="10041811" y="2939728"/>
                <a:ext cx="113022" cy="151916"/>
              </a:xfrm>
              <a:prstGeom prst="rect">
                <a:avLst/>
              </a:prstGeom>
              <a:noFill/>
            </p:spPr>
          </p:pic>
          <p:sp>
            <p:nvSpPr>
              <p:cNvPr id="296" name="Rectangle 29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97" name="Round Same Side Corner Rectangle 29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99" name="Picture 4" descr="\\eventsql\dvd27\Clip_Installer\DVD_ART\Artwork_Imagery\HARDWARE_IMAGERY\Illustration - Misc Hardware\Windows Vista Illustration Icons\Email Message.png"/>
              <p:cNvPicPr>
                <a:picLocks noChangeAspect="1" noChangeArrowheads="1"/>
              </p:cNvPicPr>
              <p:nvPr/>
            </p:nvPicPr>
            <p:blipFill>
              <a:blip r:embed="rId11" cstate="print"/>
              <a:srcRect/>
              <a:stretch>
                <a:fillRect/>
              </a:stretch>
            </p:blipFill>
            <p:spPr bwMode="auto">
              <a:xfrm>
                <a:off x="10036258" y="3157134"/>
                <a:ext cx="116620" cy="145405"/>
              </a:xfrm>
              <a:prstGeom prst="rect">
                <a:avLst/>
              </a:prstGeom>
              <a:noFill/>
            </p:spPr>
          </p:pic>
          <p:sp>
            <p:nvSpPr>
              <p:cNvPr id="300" name="Rectangle 29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301" name="Rectangle 30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302" name="Rectangle 301"/>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303"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40" name="Round Same Side Corner Rectangle 239"/>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1" name="Rectangle 240"/>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42"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243" name="Rectangle 242"/>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4" name="Round Same Side Corner Rectangle 243"/>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45" name="Rectangle 244"/>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6"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9337300" y="3161508"/>
              <a:ext cx="130333" cy="133350"/>
            </a:xfrm>
            <a:prstGeom prst="rect">
              <a:avLst/>
            </a:prstGeom>
            <a:noFill/>
          </p:spPr>
        </p:pic>
        <p:sp>
          <p:nvSpPr>
            <p:cNvPr id="247" name="Rectangle 246"/>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8" name="Rectangle 247"/>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 name="Group 243"/>
            <p:cNvGrpSpPr/>
            <p:nvPr/>
          </p:nvGrpSpPr>
          <p:grpSpPr>
            <a:xfrm>
              <a:off x="9269728" y="3463898"/>
              <a:ext cx="1863275" cy="464830"/>
              <a:chOff x="9271123" y="3491280"/>
              <a:chExt cx="1863275" cy="464830"/>
            </a:xfrm>
          </p:grpSpPr>
          <p:sp>
            <p:nvSpPr>
              <p:cNvPr id="283" name="Rectangle 282"/>
              <p:cNvSpPr/>
              <p:nvPr/>
            </p:nvSpPr>
            <p:spPr>
              <a:xfrm>
                <a:off x="9452317" y="3491280"/>
                <a:ext cx="901700" cy="230832"/>
              </a:xfrm>
              <a:prstGeom prst="rect">
                <a:avLst/>
              </a:prstGeom>
            </p:spPr>
            <p:txBody>
              <a:bodyPr wrap="square">
                <a:spAutoFit/>
              </a:bodyPr>
              <a:lstStyle/>
              <a:p>
                <a:r>
                  <a:rPr lang="en-US" sz="900" dirty="0">
                    <a:solidFill>
                      <a:schemeClr val="accent1">
                        <a:lumMod val="75000"/>
                      </a:schemeClr>
                    </a:solidFill>
                    <a:latin typeface="Segoe UI" pitchFamily="34" charset="0"/>
                  </a:rPr>
                  <a:t>Recent Files</a:t>
                </a:r>
                <a:endParaRPr lang="en-US" sz="800" dirty="0">
                  <a:solidFill>
                    <a:schemeClr val="accent1">
                      <a:lumMod val="75000"/>
                    </a:schemeClr>
                  </a:solidFill>
                  <a:latin typeface="Segoe UI" pitchFamily="34" charset="0"/>
                </a:endParaRPr>
              </a:p>
            </p:txBody>
          </p:sp>
          <p:sp>
            <p:nvSpPr>
              <p:cNvPr id="284" name="Rectangle 283"/>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5" name="Rectangle 284"/>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6" name="Rectangle 285"/>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287" name="Picture 7" descr="\\eventsql\dvd27\Clip_Installer\DVD_ART\Artwork_Imagery\HARDWARE_IMAGERY\Illustration - Misc Hardware\Windows Vista Illustration Icons\Computer.png"/>
              <p:cNvPicPr>
                <a:picLocks noChangeAspect="1" noChangeArrowheads="1"/>
              </p:cNvPicPr>
              <p:nvPr/>
            </p:nvPicPr>
            <p:blipFill>
              <a:blip r:embed="rId15" cstate="print"/>
              <a:srcRect/>
              <a:stretch>
                <a:fillRect/>
              </a:stretch>
            </p:blipFill>
            <p:spPr bwMode="auto">
              <a:xfrm>
                <a:off x="9341083" y="3495616"/>
                <a:ext cx="168384" cy="185707"/>
              </a:xfrm>
              <a:prstGeom prst="rect">
                <a:avLst/>
              </a:prstGeom>
              <a:noFill/>
            </p:spPr>
          </p:pic>
        </p:grpSp>
        <p:grpSp>
          <p:nvGrpSpPr>
            <p:cNvPr id="12" name="Group 334"/>
            <p:cNvGrpSpPr/>
            <p:nvPr/>
          </p:nvGrpSpPr>
          <p:grpSpPr>
            <a:xfrm>
              <a:off x="9364944" y="3954706"/>
              <a:ext cx="1504984" cy="1883047"/>
              <a:chOff x="6324598" y="3657600"/>
              <a:chExt cx="2928523" cy="2089150"/>
            </a:xfrm>
          </p:grpSpPr>
          <p:sp>
            <p:nvSpPr>
              <p:cNvPr id="278" name="Rectangle 277"/>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335"/>
            <p:cNvGrpSpPr/>
            <p:nvPr/>
          </p:nvGrpSpPr>
          <p:grpSpPr>
            <a:xfrm>
              <a:off x="9521188" y="3992168"/>
              <a:ext cx="139563" cy="2016080"/>
              <a:chOff x="342900" y="2810784"/>
              <a:chExt cx="160164" cy="2313666"/>
            </a:xfrm>
          </p:grpSpPr>
          <p:pic>
            <p:nvPicPr>
              <p:cNvPr id="268" name="Picture 267" descr="doc16.png"/>
              <p:cNvPicPr>
                <a:picLocks noChangeAspect="1"/>
              </p:cNvPicPr>
              <p:nvPr/>
            </p:nvPicPr>
            <p:blipFill>
              <a:blip r:embed="rId16"/>
              <a:stretch>
                <a:fillRect/>
              </a:stretch>
            </p:blipFill>
            <p:spPr>
              <a:xfrm>
                <a:off x="350664" y="2810784"/>
                <a:ext cx="152400" cy="152400"/>
              </a:xfrm>
              <a:prstGeom prst="rect">
                <a:avLst/>
              </a:prstGeom>
            </p:spPr>
          </p:pic>
          <p:pic>
            <p:nvPicPr>
              <p:cNvPr id="269" name="Picture 268" descr="ppt16.png"/>
              <p:cNvPicPr>
                <a:picLocks noChangeAspect="1"/>
              </p:cNvPicPr>
              <p:nvPr/>
            </p:nvPicPr>
            <p:blipFill>
              <a:blip r:embed="rId6"/>
              <a:stretch>
                <a:fillRect/>
              </a:stretch>
            </p:blipFill>
            <p:spPr>
              <a:xfrm>
                <a:off x="350664" y="3050925"/>
                <a:ext cx="152400" cy="152400"/>
              </a:xfrm>
              <a:prstGeom prst="rect">
                <a:avLst/>
              </a:prstGeom>
            </p:spPr>
          </p:pic>
          <p:pic>
            <p:nvPicPr>
              <p:cNvPr id="270" name="Picture 269" descr="xls16.png"/>
              <p:cNvPicPr>
                <a:picLocks noChangeAspect="1"/>
              </p:cNvPicPr>
              <p:nvPr/>
            </p:nvPicPr>
            <p:blipFill>
              <a:blip r:embed="rId7"/>
              <a:stretch>
                <a:fillRect/>
              </a:stretch>
            </p:blipFill>
            <p:spPr>
              <a:xfrm>
                <a:off x="350664" y="4731912"/>
                <a:ext cx="152400" cy="152400"/>
              </a:xfrm>
              <a:prstGeom prst="rect">
                <a:avLst/>
              </a:prstGeom>
            </p:spPr>
          </p:pic>
          <p:pic>
            <p:nvPicPr>
              <p:cNvPr id="271" name="Picture 270" descr="doc16.png"/>
              <p:cNvPicPr>
                <a:picLocks noChangeAspect="1"/>
              </p:cNvPicPr>
              <p:nvPr/>
            </p:nvPicPr>
            <p:blipFill>
              <a:blip r:embed="rId16"/>
              <a:stretch>
                <a:fillRect/>
              </a:stretch>
            </p:blipFill>
            <p:spPr>
              <a:xfrm>
                <a:off x="350664" y="3771348"/>
                <a:ext cx="152400" cy="152400"/>
              </a:xfrm>
              <a:prstGeom prst="rect">
                <a:avLst/>
              </a:prstGeom>
            </p:spPr>
          </p:pic>
          <p:pic>
            <p:nvPicPr>
              <p:cNvPr id="272" name="Picture 271" descr="doc16.png"/>
              <p:cNvPicPr>
                <a:picLocks noChangeAspect="1"/>
              </p:cNvPicPr>
              <p:nvPr/>
            </p:nvPicPr>
            <p:blipFill>
              <a:blip r:embed="rId16"/>
              <a:stretch>
                <a:fillRect/>
              </a:stretch>
            </p:blipFill>
            <p:spPr>
              <a:xfrm>
                <a:off x="350664" y="4011489"/>
                <a:ext cx="152400" cy="152400"/>
              </a:xfrm>
              <a:prstGeom prst="rect">
                <a:avLst/>
              </a:prstGeom>
            </p:spPr>
          </p:pic>
          <p:pic>
            <p:nvPicPr>
              <p:cNvPr id="273" name="Picture 272" descr="xls16.png"/>
              <p:cNvPicPr>
                <a:picLocks noChangeAspect="1"/>
              </p:cNvPicPr>
              <p:nvPr/>
            </p:nvPicPr>
            <p:blipFill>
              <a:blip r:embed="rId7"/>
              <a:stretch>
                <a:fillRect/>
              </a:stretch>
            </p:blipFill>
            <p:spPr>
              <a:xfrm>
                <a:off x="350664" y="3531207"/>
                <a:ext cx="152400" cy="152400"/>
              </a:xfrm>
              <a:prstGeom prst="rect">
                <a:avLst/>
              </a:prstGeom>
            </p:spPr>
          </p:pic>
          <p:pic>
            <p:nvPicPr>
              <p:cNvPr id="274" name="Picture 273" descr="ppt16.png"/>
              <p:cNvPicPr>
                <a:picLocks noChangeAspect="1"/>
              </p:cNvPicPr>
              <p:nvPr/>
            </p:nvPicPr>
            <p:blipFill>
              <a:blip r:embed="rId6"/>
              <a:stretch>
                <a:fillRect/>
              </a:stretch>
            </p:blipFill>
            <p:spPr>
              <a:xfrm>
                <a:off x="350664" y="4972050"/>
                <a:ext cx="152400" cy="152400"/>
              </a:xfrm>
              <a:prstGeom prst="rect">
                <a:avLst/>
              </a:prstGeom>
            </p:spPr>
          </p:pic>
          <p:pic>
            <p:nvPicPr>
              <p:cNvPr id="275" name="Picture 274" descr="ppt16.png"/>
              <p:cNvPicPr>
                <a:picLocks noChangeAspect="1"/>
              </p:cNvPicPr>
              <p:nvPr/>
            </p:nvPicPr>
            <p:blipFill>
              <a:blip r:embed="rId6"/>
              <a:stretch>
                <a:fillRect/>
              </a:stretch>
            </p:blipFill>
            <p:spPr>
              <a:xfrm>
                <a:off x="350664" y="3291066"/>
                <a:ext cx="152400" cy="152400"/>
              </a:xfrm>
              <a:prstGeom prst="rect">
                <a:avLst/>
              </a:prstGeom>
            </p:spPr>
          </p:pic>
          <p:pic>
            <p:nvPicPr>
              <p:cNvPr id="276" name="Picture 275" descr="ppt16.png"/>
              <p:cNvPicPr>
                <a:picLocks noChangeAspect="1"/>
              </p:cNvPicPr>
              <p:nvPr/>
            </p:nvPicPr>
            <p:blipFill>
              <a:blip r:embed="rId6"/>
              <a:stretch>
                <a:fillRect/>
              </a:stretch>
            </p:blipFill>
            <p:spPr>
              <a:xfrm>
                <a:off x="350664" y="4491771"/>
                <a:ext cx="152400" cy="152400"/>
              </a:xfrm>
              <a:prstGeom prst="rect">
                <a:avLst/>
              </a:prstGeom>
            </p:spPr>
          </p:pic>
          <p:pic>
            <p:nvPicPr>
              <p:cNvPr id="277" name="Picture 276" descr="doc16.png"/>
              <p:cNvPicPr>
                <a:picLocks noChangeAspect="1"/>
              </p:cNvPicPr>
              <p:nvPr/>
            </p:nvPicPr>
            <p:blipFill>
              <a:blip r:embed="rId16"/>
              <a:stretch>
                <a:fillRect/>
              </a:stretch>
            </p:blipFill>
            <p:spPr>
              <a:xfrm>
                <a:off x="342900" y="4251630"/>
                <a:ext cx="152400" cy="152400"/>
              </a:xfrm>
              <a:prstGeom prst="rect">
                <a:avLst/>
              </a:prstGeom>
            </p:spPr>
          </p:pic>
        </p:grpSp>
        <p:sp>
          <p:nvSpPr>
            <p:cNvPr id="252" name="TextBox 251"/>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AlabasterSetting.docx</a:t>
              </a:r>
            </a:p>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CRC Scheduling Sheet…</a:t>
              </a:r>
            </a:p>
            <a:p>
              <a:pPr>
                <a:spcAft>
                  <a:spcPts val="800"/>
                </a:spcAft>
              </a:pPr>
              <a:r>
                <a:rPr lang="en-US" sz="700" dirty="0">
                  <a:latin typeface="Segoe UI" pitchFamily="34" charset="0"/>
                  <a:cs typeface="Segoe UI" pitchFamily="34" charset="0"/>
                </a:rPr>
                <a:t>CRC Job Board Review…</a:t>
              </a:r>
            </a:p>
            <a:p>
              <a:pPr>
                <a:spcAft>
                  <a:spcPts val="800"/>
                </a:spcAft>
                <a:defRPr/>
              </a:pPr>
              <a:r>
                <a:rPr lang="en-US" sz="700" dirty="0">
                  <a:latin typeface="Segoe UI" pitchFamily="34" charset="0"/>
                  <a:cs typeface="Segoe UI" pitchFamily="34" charset="0"/>
                </a:rPr>
                <a:t>Delivery Date for CRC</a:t>
              </a:r>
            </a:p>
            <a:p>
              <a:pPr>
                <a:spcAft>
                  <a:spcPts val="800"/>
                </a:spcAft>
                <a:defRPr/>
              </a:pPr>
              <a:r>
                <a:rPr lang="en-US" sz="700" dirty="0">
                  <a:latin typeface="Segoe UI" pitchFamily="34" charset="0"/>
                  <a:cs typeface="Segoe UI" pitchFamily="34" charset="0"/>
                </a:rPr>
                <a:t>Forester copy</a:t>
              </a:r>
            </a:p>
            <a:p>
              <a:pPr>
                <a:spcAft>
                  <a:spcPts val="800"/>
                </a:spcAft>
                <a:defRPr/>
              </a:pPr>
              <a:r>
                <a:rPr lang="en-US" sz="700" dirty="0">
                  <a:latin typeface="Segoe UI" pitchFamily="34" charset="0"/>
                  <a:cs typeface="Segoe UI" pitchFamily="34" charset="0"/>
                </a:rPr>
                <a:t>Portman Logue</a:t>
              </a:r>
            </a:p>
            <a:p>
              <a:pPr>
                <a:spcAft>
                  <a:spcPts val="800"/>
                </a:spcAft>
                <a:defRPr/>
              </a:pPr>
              <a:r>
                <a:rPr lang="en-US" sz="700" dirty="0">
                  <a:latin typeface="Segoe UI" pitchFamily="34" charset="0"/>
                  <a:cs typeface="Segoe UI" pitchFamily="34" charset="0"/>
                </a:rPr>
                <a:t>Sell and Buy contractual…</a:t>
              </a:r>
            </a:p>
            <a:p>
              <a:pPr>
                <a:spcAft>
                  <a:spcPts val="800"/>
                </a:spcAft>
              </a:pPr>
              <a:r>
                <a:rPr lang="en-US" sz="700" dirty="0">
                  <a:latin typeface="Segoe UI" pitchFamily="34" charset="0"/>
                  <a:cs typeface="Segoe UI" pitchFamily="34" charset="0"/>
                </a:rPr>
                <a:t>X-Factor Sold Houses</a:t>
              </a:r>
            </a:p>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sp>
          <p:nvSpPr>
            <p:cNvPr id="253" name="Rectangle 252"/>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54" name="Rectangle 253"/>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4" name="Group 269"/>
            <p:cNvGrpSpPr/>
            <p:nvPr/>
          </p:nvGrpSpPr>
          <p:grpSpPr>
            <a:xfrm>
              <a:off x="10991119" y="3293397"/>
              <a:ext cx="107409" cy="101419"/>
              <a:chOff x="8731791" y="3293397"/>
              <a:chExt cx="107409" cy="101419"/>
            </a:xfrm>
          </p:grpSpPr>
          <p:sp>
            <p:nvSpPr>
              <p:cNvPr id="266" name="Rounded Rectangle 265"/>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Cross 266"/>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56" name="Rectangle 255"/>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57" name="Rectangle 256"/>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58" name="Rectangle 257"/>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59" name="Rectangle 258"/>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0" name="Rectangle 259"/>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 name="Group 277"/>
            <p:cNvGrpSpPr/>
            <p:nvPr/>
          </p:nvGrpSpPr>
          <p:grpSpPr>
            <a:xfrm>
              <a:off x="9300136" y="2462361"/>
              <a:ext cx="1656784" cy="176463"/>
              <a:chOff x="7040808" y="2462361"/>
              <a:chExt cx="1656784" cy="176463"/>
            </a:xfrm>
          </p:grpSpPr>
          <p:sp>
            <p:nvSpPr>
              <p:cNvPr id="263" name="Rectangle 262"/>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64" name="Rectangle 263"/>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65" name="Picture 264" descr="glyphs.jpg"/>
              <p:cNvPicPr>
                <a:picLocks noChangeAspect="1"/>
              </p:cNvPicPr>
              <p:nvPr/>
            </p:nvPicPr>
            <p:blipFill>
              <a:blip r:embed="rId17"/>
              <a:srcRect l="45336" t="52046" r="51370" b="43862"/>
              <a:stretch>
                <a:fillRect/>
              </a:stretch>
            </p:blipFill>
            <p:spPr>
              <a:xfrm>
                <a:off x="8549640" y="2478403"/>
                <a:ext cx="134854" cy="152400"/>
              </a:xfrm>
              <a:prstGeom prst="rect">
                <a:avLst/>
              </a:prstGeom>
            </p:spPr>
          </p:pic>
        </p:grpSp>
      </p:grpSp>
      <p:grpSp>
        <p:nvGrpSpPr>
          <p:cNvPr id="16" name="Group 295"/>
          <p:cNvGrpSpPr/>
          <p:nvPr/>
        </p:nvGrpSpPr>
        <p:grpSpPr>
          <a:xfrm>
            <a:off x="8895706" y="0"/>
            <a:ext cx="248294" cy="6858000"/>
            <a:chOff x="8895706" y="0"/>
            <a:chExt cx="248294" cy="6858000"/>
          </a:xfrm>
        </p:grpSpPr>
        <p:pic>
          <p:nvPicPr>
            <p:cNvPr id="317" name="Picture 316" descr="Picture1.png"/>
            <p:cNvPicPr>
              <a:picLocks noChangeAspect="1"/>
            </p:cNvPicPr>
            <p:nvPr/>
          </p:nvPicPr>
          <p:blipFill>
            <a:blip r:embed="rId18"/>
            <a:srcRect l="98332"/>
            <a:stretch>
              <a:fillRect/>
            </a:stretch>
          </p:blipFill>
          <p:spPr>
            <a:xfrm>
              <a:off x="8991600" y="0"/>
              <a:ext cx="152400" cy="6858000"/>
            </a:xfrm>
            <a:prstGeom prst="rect">
              <a:avLst/>
            </a:prstGeom>
          </p:spPr>
        </p:pic>
        <p:grpSp>
          <p:nvGrpSpPr>
            <p:cNvPr id="17" name="Group 61"/>
            <p:cNvGrpSpPr/>
            <p:nvPr/>
          </p:nvGrpSpPr>
          <p:grpSpPr>
            <a:xfrm>
              <a:off x="8895706" y="884207"/>
              <a:ext cx="164592" cy="5623560"/>
              <a:chOff x="8901933" y="884725"/>
              <a:chExt cx="164592" cy="5623560"/>
            </a:xfrm>
          </p:grpSpPr>
          <p:sp>
            <p:nvSpPr>
              <p:cNvPr id="319" name="Rectangle 31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0" name="Rectangle 31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 name="Group 67"/>
              <p:cNvGrpSpPr/>
              <p:nvPr/>
            </p:nvGrpSpPr>
            <p:grpSpPr>
              <a:xfrm>
                <a:off x="8939993" y="2382966"/>
                <a:ext cx="73152" cy="87341"/>
                <a:chOff x="8939993" y="2382966"/>
                <a:chExt cx="73152" cy="87341"/>
              </a:xfrm>
            </p:grpSpPr>
            <p:sp>
              <p:nvSpPr>
                <p:cNvPr id="324" name="Rounded Rectangle 32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5" name="Rounded Rectangle 32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6" name="Rounded Rectangle 32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2" name="Isosceles Triangle 32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3" name="Isosceles Triangle 32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19" name="Picture 118" descr="WSExplore0010 12-14-2007.png"/>
          <p:cNvPicPr>
            <a:picLocks noChangeAspect="1"/>
          </p:cNvPicPr>
          <p:nvPr/>
        </p:nvPicPr>
        <p:blipFill>
          <a:blip r:embed="rId4"/>
          <a:stretch>
            <a:fillRect/>
          </a:stretch>
        </p:blipFill>
        <p:spPr>
          <a:xfrm>
            <a:off x="1934028" y="4258188"/>
            <a:ext cx="104775" cy="104775"/>
          </a:xfrm>
          <a:prstGeom prst="rect">
            <a:avLst/>
          </a:prstGeom>
        </p:spPr>
      </p:pic>
      <p:cxnSp>
        <p:nvCxnSpPr>
          <p:cNvPr id="120" name="Straight Connector 119"/>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21" name="Picture 120" descr="xls16.png"/>
          <p:cNvPicPr>
            <a:picLocks noChangeAspect="1"/>
          </p:cNvPicPr>
          <p:nvPr/>
        </p:nvPicPr>
        <p:blipFill>
          <a:blip r:embed="rId7"/>
          <a:stretch>
            <a:fillRect/>
          </a:stretch>
        </p:blipFill>
        <p:spPr>
          <a:xfrm>
            <a:off x="2226945" y="4250356"/>
            <a:ext cx="104775" cy="104775"/>
          </a:xfrm>
          <a:prstGeom prst="rect">
            <a:avLst/>
          </a:prstGeom>
        </p:spPr>
      </p:pic>
      <p:pic>
        <p:nvPicPr>
          <p:cNvPr id="123" name="Picture 122" descr="WSExplore0010 12-14-2007.png"/>
          <p:cNvPicPr>
            <a:picLocks noChangeAspect="1"/>
          </p:cNvPicPr>
          <p:nvPr/>
        </p:nvPicPr>
        <p:blipFill>
          <a:blip r:embed="rId4"/>
          <a:stretch>
            <a:fillRect/>
          </a:stretch>
        </p:blipFill>
        <p:spPr>
          <a:xfrm>
            <a:off x="1938382" y="3403177"/>
            <a:ext cx="104775" cy="104775"/>
          </a:xfrm>
          <a:prstGeom prst="rect">
            <a:avLst/>
          </a:prstGeom>
        </p:spPr>
      </p:pic>
      <p:pic>
        <p:nvPicPr>
          <p:cNvPr id="124" name="Picture 123" descr="xls16.png"/>
          <p:cNvPicPr>
            <a:picLocks noChangeAspect="1"/>
          </p:cNvPicPr>
          <p:nvPr/>
        </p:nvPicPr>
        <p:blipFill>
          <a:blip r:embed="rId7"/>
          <a:stretch>
            <a:fillRect/>
          </a:stretch>
        </p:blipFill>
        <p:spPr>
          <a:xfrm>
            <a:off x="2231299" y="3395345"/>
            <a:ext cx="104775" cy="104775"/>
          </a:xfrm>
          <a:prstGeom prst="rect">
            <a:avLst/>
          </a:prstGeom>
        </p:spPr>
      </p:pic>
      <p:sp>
        <p:nvSpPr>
          <p:cNvPr id="133" name="Rectangle 132">
            <a:hlinkClick r:id="" action="ppaction://hlinkshowjump?jump=nextslide"/>
          </p:cNvPr>
          <p:cNvSpPr/>
          <p:nvPr/>
        </p:nvSpPr>
        <p:spPr>
          <a:xfrm>
            <a:off x="1890486" y="1905000"/>
            <a:ext cx="457200" cy="76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34" name="Rectangle 133"/>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pic>
        <p:nvPicPr>
          <p:cNvPr id="166" name="Picture 165" descr="WSExplore0010 12-14-2007.png"/>
          <p:cNvPicPr>
            <a:picLocks noChangeAspect="1"/>
          </p:cNvPicPr>
          <p:nvPr/>
        </p:nvPicPr>
        <p:blipFill>
          <a:blip r:embed="rId4"/>
          <a:stretch>
            <a:fillRect/>
          </a:stretch>
        </p:blipFill>
        <p:spPr>
          <a:xfrm>
            <a:off x="1934028" y="3599267"/>
            <a:ext cx="104775" cy="104775"/>
          </a:xfrm>
          <a:prstGeom prst="rect">
            <a:avLst/>
          </a:prstGeom>
        </p:spPr>
      </p:pic>
      <p:pic>
        <p:nvPicPr>
          <p:cNvPr id="171" name="Picture 170" descr="WSExplore0010 12-14-2007.png"/>
          <p:cNvPicPr>
            <a:picLocks noChangeAspect="1"/>
          </p:cNvPicPr>
          <p:nvPr/>
        </p:nvPicPr>
        <p:blipFill>
          <a:blip r:embed="rId4"/>
          <a:stretch>
            <a:fillRect/>
          </a:stretch>
        </p:blipFill>
        <p:spPr>
          <a:xfrm>
            <a:off x="1934028" y="4038991"/>
            <a:ext cx="104775" cy="104775"/>
          </a:xfrm>
          <a:prstGeom prst="rect">
            <a:avLst/>
          </a:prstGeom>
        </p:spPr>
      </p:pic>
      <p:pic>
        <p:nvPicPr>
          <p:cNvPr id="172" name="Picture 171" descr="WSExplore0010 12-14-2007.png"/>
          <p:cNvPicPr>
            <a:picLocks noChangeAspect="1"/>
          </p:cNvPicPr>
          <p:nvPr/>
        </p:nvPicPr>
        <p:blipFill>
          <a:blip r:embed="rId4"/>
          <a:stretch>
            <a:fillRect/>
          </a:stretch>
        </p:blipFill>
        <p:spPr>
          <a:xfrm>
            <a:off x="1934028" y="3819129"/>
            <a:ext cx="104775" cy="104775"/>
          </a:xfrm>
          <a:prstGeom prst="rect">
            <a:avLst/>
          </a:prstGeom>
        </p:spPr>
      </p:pic>
      <p:pic>
        <p:nvPicPr>
          <p:cNvPr id="173" name="Picture 172" descr="IC16DOCX.gif"/>
          <p:cNvPicPr>
            <a:picLocks noChangeAspect="1"/>
          </p:cNvPicPr>
          <p:nvPr/>
        </p:nvPicPr>
        <p:blipFill>
          <a:blip r:embed="rId5"/>
          <a:stretch>
            <a:fillRect/>
          </a:stretch>
        </p:blipFill>
        <p:spPr>
          <a:xfrm>
            <a:off x="2225766" y="3813713"/>
            <a:ext cx="115389" cy="115389"/>
          </a:xfrm>
          <a:prstGeom prst="rect">
            <a:avLst/>
          </a:prstGeom>
        </p:spPr>
      </p:pic>
      <p:pic>
        <p:nvPicPr>
          <p:cNvPr id="174" name="Picture 173" descr="ppt16.png"/>
          <p:cNvPicPr>
            <a:picLocks noChangeAspect="1"/>
          </p:cNvPicPr>
          <p:nvPr/>
        </p:nvPicPr>
        <p:blipFill>
          <a:blip r:embed="rId6"/>
          <a:stretch>
            <a:fillRect/>
          </a:stretch>
        </p:blipFill>
        <p:spPr>
          <a:xfrm>
            <a:off x="2217057" y="3593822"/>
            <a:ext cx="126664" cy="126664"/>
          </a:xfrm>
          <a:prstGeom prst="rect">
            <a:avLst/>
          </a:prstGeom>
        </p:spPr>
      </p:pic>
      <p:grpSp>
        <p:nvGrpSpPr>
          <p:cNvPr id="175" name="Group 148"/>
          <p:cNvGrpSpPr/>
          <p:nvPr/>
        </p:nvGrpSpPr>
        <p:grpSpPr>
          <a:xfrm>
            <a:off x="1875246" y="3536950"/>
            <a:ext cx="4892040" cy="656647"/>
            <a:chOff x="1889760" y="4503151"/>
            <a:chExt cx="5196840" cy="656647"/>
          </a:xfrm>
        </p:grpSpPr>
        <p:cxnSp>
          <p:nvCxnSpPr>
            <p:cNvPr id="176" name="Straight Connector 175"/>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80" name="Picture 179" descr="xls16.png"/>
          <p:cNvPicPr>
            <a:picLocks noChangeAspect="1"/>
          </p:cNvPicPr>
          <p:nvPr/>
        </p:nvPicPr>
        <p:blipFill>
          <a:blip r:embed="rId7"/>
          <a:stretch>
            <a:fillRect/>
          </a:stretch>
        </p:blipFill>
        <p:spPr>
          <a:xfrm>
            <a:off x="2226945" y="4031159"/>
            <a:ext cx="104775" cy="104775"/>
          </a:xfrm>
          <a:prstGeom prst="rect">
            <a:avLst/>
          </a:prstGeom>
        </p:spPr>
      </p:pic>
      <p:pic>
        <p:nvPicPr>
          <p:cNvPr id="181" name="Picture 180" descr="WSExplore0010 12-14-2007.png"/>
          <p:cNvPicPr>
            <a:picLocks noChangeAspect="1"/>
          </p:cNvPicPr>
          <p:nvPr/>
        </p:nvPicPr>
        <p:blipFill>
          <a:blip r:embed="rId4"/>
          <a:stretch>
            <a:fillRect/>
          </a:stretch>
        </p:blipFill>
        <p:spPr>
          <a:xfrm>
            <a:off x="1934028" y="4258188"/>
            <a:ext cx="104775" cy="104775"/>
          </a:xfrm>
          <a:prstGeom prst="rect">
            <a:avLst/>
          </a:prstGeom>
        </p:spPr>
      </p:pic>
      <p:cxnSp>
        <p:nvCxnSpPr>
          <p:cNvPr id="182" name="Straight Connector 181"/>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83" name="Picture 182" descr="xls16.png"/>
          <p:cNvPicPr>
            <a:picLocks noChangeAspect="1"/>
          </p:cNvPicPr>
          <p:nvPr/>
        </p:nvPicPr>
        <p:blipFill>
          <a:blip r:embed="rId7"/>
          <a:stretch>
            <a:fillRect/>
          </a:stretch>
        </p:blipFill>
        <p:spPr>
          <a:xfrm>
            <a:off x="2226945" y="4250356"/>
            <a:ext cx="104775" cy="104775"/>
          </a:xfrm>
          <a:prstGeom prst="rect">
            <a:avLst/>
          </a:prstGeom>
        </p:spPr>
      </p:pic>
      <p:graphicFrame>
        <p:nvGraphicFramePr>
          <p:cNvPr id="184" name="Table 18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pic>
        <p:nvPicPr>
          <p:cNvPr id="185" name="Picture 184" descr="WSExplore0010 12-14-2007.png"/>
          <p:cNvPicPr>
            <a:picLocks noChangeAspect="1"/>
          </p:cNvPicPr>
          <p:nvPr/>
        </p:nvPicPr>
        <p:blipFill>
          <a:blip r:embed="rId4"/>
          <a:stretch>
            <a:fillRect/>
          </a:stretch>
        </p:blipFill>
        <p:spPr>
          <a:xfrm>
            <a:off x="1938382" y="3403177"/>
            <a:ext cx="104775" cy="104775"/>
          </a:xfrm>
          <a:prstGeom prst="rect">
            <a:avLst/>
          </a:prstGeom>
        </p:spPr>
      </p:pic>
      <p:pic>
        <p:nvPicPr>
          <p:cNvPr id="186" name="Picture 185" descr="xls16.png"/>
          <p:cNvPicPr>
            <a:picLocks noChangeAspect="1"/>
          </p:cNvPicPr>
          <p:nvPr/>
        </p:nvPicPr>
        <p:blipFill>
          <a:blip r:embed="rId7"/>
          <a:stretch>
            <a:fillRect/>
          </a:stretch>
        </p:blipFill>
        <p:spPr>
          <a:xfrm>
            <a:off x="2231299" y="3395345"/>
            <a:ext cx="104775" cy="104775"/>
          </a:xfrm>
          <a:prstGeom prst="rect">
            <a:avLst/>
          </a:prstGeom>
        </p:spPr>
      </p:pic>
      <p:graphicFrame>
        <p:nvGraphicFramePr>
          <p:cNvPr id="187" name="Table 186"/>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189" name="Table 188"/>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583146">
                  <a:extLst>
                    <a:ext uri="{9D8B030D-6E8A-4147-A177-3AD203B41FA5}">
                      <a16:colId xmlns:a16="http://schemas.microsoft.com/office/drawing/2014/main" val="20000"/>
                    </a:ext>
                  </a:extLst>
                </a:gridCol>
                <a:gridCol w="533400">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r>
                        <a:rPr lang="en-US" sz="700" kern="1200" baseline="0" dirty="0">
                          <a:solidFill>
                            <a:schemeClr val="tx1"/>
                          </a:solidFill>
                          <a:latin typeface="+mn-lt"/>
                          <a:ea typeface="+mn-ea"/>
                          <a:cs typeface="+mn-cs"/>
                        </a:rPr>
                        <a:t>35 KB</a:t>
                      </a:r>
                    </a:p>
                  </a:txBody>
                  <a:tcPr anchor="ctr"/>
                </a:tc>
                <a:extLst>
                  <a:ext uri="{0D108BD9-81ED-4DB2-BD59-A6C34878D82A}">
                    <a16:rowId xmlns:a16="http://schemas.microsoft.com/office/drawing/2014/main" val="10000"/>
                  </a:ext>
                </a:extLst>
              </a:tr>
            </a:tbl>
          </a:graphicData>
        </a:graphic>
      </p:graphicFrame>
      <p:graphicFrame>
        <p:nvGraphicFramePr>
          <p:cNvPr id="190" name="Table 189"/>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32 KB</a:t>
                      </a:r>
                    </a:p>
                  </a:txBody>
                  <a:tcPr anchor="ctr"/>
                </a:tc>
                <a:extLst>
                  <a:ext uri="{0D108BD9-81ED-4DB2-BD59-A6C34878D82A}">
                    <a16:rowId xmlns:a16="http://schemas.microsoft.com/office/drawing/2014/main" val="10000"/>
                  </a:ext>
                </a:extLst>
              </a:tr>
            </a:tbl>
          </a:graphicData>
        </a:graphic>
      </p:graphicFrame>
      <p:graphicFrame>
        <p:nvGraphicFramePr>
          <p:cNvPr id="191" name="Table 190"/>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pPr marL="0" algn="l" defTabSz="914400" rtl="0" eaLnBrk="1" latinLnBrk="0" hangingPunct="1"/>
                      <a:r>
                        <a:rPr lang="en-US" sz="700" kern="1200" baseline="0" dirty="0">
                          <a:solidFill>
                            <a:schemeClr val="tx1"/>
                          </a:solidFill>
                          <a:latin typeface="+mn-lt"/>
                          <a:ea typeface="+mn-ea"/>
                          <a:cs typeface="+mn-cs"/>
                        </a:rPr>
                        <a:t>31 KB</a:t>
                      </a:r>
                    </a:p>
                  </a:txBody>
                  <a:tcPr anchor="ctr"/>
                </a:tc>
                <a:extLst>
                  <a:ext uri="{0D108BD9-81ED-4DB2-BD59-A6C34878D82A}">
                    <a16:rowId xmlns:a16="http://schemas.microsoft.com/office/drawing/2014/main" val="10000"/>
                  </a:ext>
                </a:extLst>
              </a:tr>
            </a:tbl>
          </a:graphicData>
        </a:graphic>
      </p:graphicFrame>
      <p:sp>
        <p:nvSpPr>
          <p:cNvPr id="141" name="Rectangle 140"/>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47" name="Group 146"/>
          <p:cNvGrpSpPr/>
          <p:nvPr/>
        </p:nvGrpSpPr>
        <p:grpSpPr>
          <a:xfrm>
            <a:off x="3962400" y="3530600"/>
            <a:ext cx="1752600" cy="230832"/>
            <a:chOff x="3962400" y="3530600"/>
            <a:chExt cx="1752600" cy="230832"/>
          </a:xfrm>
        </p:grpSpPr>
        <p:grpSp>
          <p:nvGrpSpPr>
            <p:cNvPr id="142" name="Group 141"/>
            <p:cNvGrpSpPr/>
            <p:nvPr/>
          </p:nvGrpSpPr>
          <p:grpSpPr>
            <a:xfrm>
              <a:off x="3962400" y="3568700"/>
              <a:ext cx="1752600" cy="152400"/>
              <a:chOff x="3962400" y="3352800"/>
              <a:chExt cx="1752600" cy="152400"/>
            </a:xfrm>
          </p:grpSpPr>
          <p:sp>
            <p:nvSpPr>
              <p:cNvPr id="144" name="Rectangle 143"/>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43" name="Rectangle 142"/>
              <p:cNvSpPr/>
              <p:nvPr/>
            </p:nvSpPr>
            <p:spPr>
              <a:xfrm>
                <a:off x="3962400" y="3352800"/>
                <a:ext cx="15240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6" name="Rectangle 145"/>
            <p:cNvSpPr/>
            <p:nvPr/>
          </p:nvSpPr>
          <p:spPr>
            <a:xfrm>
              <a:off x="4647783" y="3530600"/>
              <a:ext cx="381836" cy="230832"/>
            </a:xfrm>
            <a:prstGeom prst="rect">
              <a:avLst/>
            </a:prstGeom>
          </p:spPr>
          <p:txBody>
            <a:bodyPr wrap="none">
              <a:spAutoFit/>
            </a:bodyPr>
            <a:lstStyle/>
            <a:p>
              <a:pPr algn="ctr"/>
              <a:r>
                <a:rPr lang="en-US" sz="900" dirty="0">
                  <a:solidFill>
                    <a:schemeClr val="bg1"/>
                  </a:solidFill>
                </a:rPr>
                <a:t>90%</a:t>
              </a:r>
            </a:p>
          </p:txBody>
        </p:sp>
      </p:grpSp>
      <p:grpSp>
        <p:nvGrpSpPr>
          <p:cNvPr id="156" name="Group 155"/>
          <p:cNvGrpSpPr/>
          <p:nvPr/>
        </p:nvGrpSpPr>
        <p:grpSpPr>
          <a:xfrm>
            <a:off x="3962399" y="3749675"/>
            <a:ext cx="1752601" cy="230832"/>
            <a:chOff x="3962399" y="3530600"/>
            <a:chExt cx="1752601" cy="230832"/>
          </a:xfrm>
        </p:grpSpPr>
        <p:grpSp>
          <p:nvGrpSpPr>
            <p:cNvPr id="157" name="Group 156"/>
            <p:cNvGrpSpPr/>
            <p:nvPr/>
          </p:nvGrpSpPr>
          <p:grpSpPr>
            <a:xfrm>
              <a:off x="3962399" y="3568700"/>
              <a:ext cx="1752601" cy="152400"/>
              <a:chOff x="3962399" y="3352800"/>
              <a:chExt cx="1752601" cy="152400"/>
            </a:xfrm>
          </p:grpSpPr>
          <p:sp>
            <p:nvSpPr>
              <p:cNvPr id="160" name="Rectangle 159"/>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61" name="Rectangle 160"/>
              <p:cNvSpPr/>
              <p:nvPr/>
            </p:nvSpPr>
            <p:spPr>
              <a:xfrm>
                <a:off x="3962399" y="3352800"/>
                <a:ext cx="1724025"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8" name="Rectangle 157"/>
            <p:cNvSpPr/>
            <p:nvPr/>
          </p:nvSpPr>
          <p:spPr>
            <a:xfrm>
              <a:off x="4647783" y="3530600"/>
              <a:ext cx="381835" cy="230832"/>
            </a:xfrm>
            <a:prstGeom prst="rect">
              <a:avLst/>
            </a:prstGeom>
          </p:spPr>
          <p:txBody>
            <a:bodyPr wrap="none">
              <a:spAutoFit/>
            </a:bodyPr>
            <a:lstStyle/>
            <a:p>
              <a:pPr algn="ctr"/>
              <a:r>
                <a:rPr lang="en-US" sz="900" dirty="0">
                  <a:solidFill>
                    <a:schemeClr val="bg1"/>
                  </a:solidFill>
                </a:rPr>
                <a:t>99%</a:t>
              </a:r>
            </a:p>
          </p:txBody>
        </p:sp>
      </p:grpSp>
      <p:grpSp>
        <p:nvGrpSpPr>
          <p:cNvPr id="162" name="Group 161"/>
          <p:cNvGrpSpPr/>
          <p:nvPr/>
        </p:nvGrpSpPr>
        <p:grpSpPr>
          <a:xfrm>
            <a:off x="3962400" y="3971925"/>
            <a:ext cx="1752600" cy="230832"/>
            <a:chOff x="3962400" y="3530600"/>
            <a:chExt cx="1752600" cy="230832"/>
          </a:xfrm>
        </p:grpSpPr>
        <p:grpSp>
          <p:nvGrpSpPr>
            <p:cNvPr id="163" name="Group 162"/>
            <p:cNvGrpSpPr/>
            <p:nvPr/>
          </p:nvGrpSpPr>
          <p:grpSpPr>
            <a:xfrm>
              <a:off x="3962400" y="3568700"/>
              <a:ext cx="1752600" cy="152400"/>
              <a:chOff x="3962400" y="3352800"/>
              <a:chExt cx="1752600" cy="152400"/>
            </a:xfrm>
          </p:grpSpPr>
          <p:sp>
            <p:nvSpPr>
              <p:cNvPr id="165" name="Rectangle 164"/>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67" name="Rectangle 166"/>
              <p:cNvSpPr/>
              <p:nvPr/>
            </p:nvSpPr>
            <p:spPr>
              <a:xfrm>
                <a:off x="3962400" y="3352800"/>
                <a:ext cx="16764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4" name="Rectangle 163"/>
            <p:cNvSpPr/>
            <p:nvPr/>
          </p:nvSpPr>
          <p:spPr>
            <a:xfrm>
              <a:off x="4647783" y="3530600"/>
              <a:ext cx="381836" cy="230832"/>
            </a:xfrm>
            <a:prstGeom prst="rect">
              <a:avLst/>
            </a:prstGeom>
          </p:spPr>
          <p:txBody>
            <a:bodyPr wrap="none">
              <a:spAutoFit/>
            </a:bodyPr>
            <a:lstStyle/>
            <a:p>
              <a:pPr algn="ctr"/>
              <a:r>
                <a:rPr lang="en-US" sz="900" dirty="0">
                  <a:solidFill>
                    <a:schemeClr val="bg1"/>
                  </a:solidFill>
                </a:rPr>
                <a:t>80%</a:t>
              </a:r>
            </a:p>
          </p:txBody>
        </p:sp>
      </p:grpSp>
      <p:sp>
        <p:nvSpPr>
          <p:cNvPr id="168" name="Rectangle 167"/>
          <p:cNvSpPr/>
          <p:nvPr/>
        </p:nvSpPr>
        <p:spPr>
          <a:xfrm>
            <a:off x="5686420" y="3788571"/>
            <a:ext cx="45719"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p:cNvSpPr/>
          <p:nvPr/>
        </p:nvSpPr>
        <p:spPr>
          <a:xfrm>
            <a:off x="5486400" y="3571876"/>
            <a:ext cx="228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p:cNvSpPr/>
          <p:nvPr/>
        </p:nvSpPr>
        <p:spPr>
          <a:xfrm>
            <a:off x="5638800" y="4010028"/>
            <a:ext cx="762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with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slide(fromLeft)">
                                      <p:cBhvr>
                                        <p:cTn id="7" dur="2000"/>
                                        <p:tgtEl>
                                          <p:spTgt spid="168"/>
                                        </p:tgtEl>
                                      </p:cBhvr>
                                    </p:animEffect>
                                  </p:childTnLst>
                                </p:cTn>
                              </p:par>
                              <p:par>
                                <p:cTn id="8" presetID="12" presetClass="entr" presetSubtype="8" fill="hold" grpId="0" nodeType="withEffect">
                                  <p:stCondLst>
                                    <p:cond delay="0"/>
                                  </p:stCondLst>
                                  <p:childTnLst>
                                    <p:set>
                                      <p:cBhvr>
                                        <p:cTn id="9" dur="1" fill="hold">
                                          <p:stCondLst>
                                            <p:cond delay="0"/>
                                          </p:stCondLst>
                                        </p:cTn>
                                        <p:tgtEl>
                                          <p:spTgt spid="169"/>
                                        </p:tgtEl>
                                        <p:attrNameLst>
                                          <p:attrName>style.visibility</p:attrName>
                                        </p:attrNameLst>
                                      </p:cBhvr>
                                      <p:to>
                                        <p:strVal val="visible"/>
                                      </p:to>
                                    </p:set>
                                    <p:animEffect transition="in" filter="slide(fromLeft)">
                                      <p:cBhvr>
                                        <p:cTn id="10" dur="2000"/>
                                        <p:tgtEl>
                                          <p:spTgt spid="169"/>
                                        </p:tgtEl>
                                      </p:cBhvr>
                                    </p:animEffect>
                                  </p:childTnLst>
                                </p:cTn>
                              </p:par>
                              <p:par>
                                <p:cTn id="11" presetID="12" presetClass="entr" presetSubtype="8" fill="hold" grpId="0" nodeType="withEffect">
                                  <p:stCondLst>
                                    <p:cond delay="0"/>
                                  </p:stCondLst>
                                  <p:childTnLst>
                                    <p:set>
                                      <p:cBhvr>
                                        <p:cTn id="12" dur="1" fill="hold">
                                          <p:stCondLst>
                                            <p:cond delay="0"/>
                                          </p:stCondLst>
                                        </p:cTn>
                                        <p:tgtEl>
                                          <p:spTgt spid="170"/>
                                        </p:tgtEl>
                                        <p:attrNameLst>
                                          <p:attrName>style.visibility</p:attrName>
                                        </p:attrNameLst>
                                      </p:cBhvr>
                                      <p:to>
                                        <p:strVal val="visible"/>
                                      </p:to>
                                    </p:set>
                                    <p:animEffect transition="in" filter="slide(fromLeft)">
                                      <p:cBhvr>
                                        <p:cTn id="13" dur="2000"/>
                                        <p:tgtEl>
                                          <p:spTgt spid="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9" grpId="0" animBg="1"/>
      <p:bldP spid="170"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…Create New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34" name="Picture 133" descr="WSExplore0010 12-14-2007.png"/>
          <p:cNvPicPr>
            <a:picLocks noChangeAspect="1"/>
          </p:cNvPicPr>
          <p:nvPr/>
        </p:nvPicPr>
        <p:blipFill>
          <a:blip r:embed="rId4"/>
          <a:stretch>
            <a:fillRect/>
          </a:stretch>
        </p:blipFill>
        <p:spPr>
          <a:xfrm>
            <a:off x="1934028" y="3599267"/>
            <a:ext cx="104775" cy="104775"/>
          </a:xfrm>
          <a:prstGeom prst="rect">
            <a:avLst/>
          </a:prstGeom>
        </p:spPr>
      </p:pic>
      <p:pic>
        <p:nvPicPr>
          <p:cNvPr id="136" name="Picture 135" descr="WSExplore0010 12-14-2007.png"/>
          <p:cNvPicPr>
            <a:picLocks noChangeAspect="1"/>
          </p:cNvPicPr>
          <p:nvPr/>
        </p:nvPicPr>
        <p:blipFill>
          <a:blip r:embed="rId4"/>
          <a:stretch>
            <a:fillRect/>
          </a:stretch>
        </p:blipFill>
        <p:spPr>
          <a:xfrm>
            <a:off x="1934028" y="4038991"/>
            <a:ext cx="104775" cy="104775"/>
          </a:xfrm>
          <a:prstGeom prst="rect">
            <a:avLst/>
          </a:prstGeom>
        </p:spPr>
      </p:pic>
      <p:pic>
        <p:nvPicPr>
          <p:cNvPr id="140" name="Picture 139" descr="WSExplore0010 12-14-2007.png"/>
          <p:cNvPicPr>
            <a:picLocks noChangeAspect="1"/>
          </p:cNvPicPr>
          <p:nvPr/>
        </p:nvPicPr>
        <p:blipFill>
          <a:blip r:embed="rId4"/>
          <a:stretch>
            <a:fillRect/>
          </a:stretch>
        </p:blipFill>
        <p:spPr>
          <a:xfrm>
            <a:off x="1934028" y="3819129"/>
            <a:ext cx="104775" cy="104775"/>
          </a:xfrm>
          <a:prstGeom prst="rect">
            <a:avLst/>
          </a:prstGeom>
        </p:spPr>
      </p:pic>
      <p:pic>
        <p:nvPicPr>
          <p:cNvPr id="141" name="Picture 140" descr="IC16DOCX.gif"/>
          <p:cNvPicPr>
            <a:picLocks noChangeAspect="1"/>
          </p:cNvPicPr>
          <p:nvPr/>
        </p:nvPicPr>
        <p:blipFill>
          <a:blip r:embed="rId5"/>
          <a:stretch>
            <a:fillRect/>
          </a:stretch>
        </p:blipFill>
        <p:spPr>
          <a:xfrm>
            <a:off x="2225766" y="3813713"/>
            <a:ext cx="115389" cy="115389"/>
          </a:xfrm>
          <a:prstGeom prst="rect">
            <a:avLst/>
          </a:prstGeom>
        </p:spPr>
      </p:pic>
      <p:pic>
        <p:nvPicPr>
          <p:cNvPr id="142" name="Picture 141" descr="ppt16.png"/>
          <p:cNvPicPr>
            <a:picLocks noChangeAspect="1"/>
          </p:cNvPicPr>
          <p:nvPr/>
        </p:nvPicPr>
        <p:blipFill>
          <a:blip r:embed="rId6"/>
          <a:stretch>
            <a:fillRect/>
          </a:stretch>
        </p:blipFill>
        <p:spPr>
          <a:xfrm>
            <a:off x="2217057" y="3593822"/>
            <a:ext cx="126664" cy="126664"/>
          </a:xfrm>
          <a:prstGeom prst="rect">
            <a:avLst/>
          </a:prstGeom>
        </p:spPr>
      </p:pic>
      <p:grpSp>
        <p:nvGrpSpPr>
          <p:cNvPr id="143" name="Group 148"/>
          <p:cNvGrpSpPr/>
          <p:nvPr/>
        </p:nvGrpSpPr>
        <p:grpSpPr>
          <a:xfrm>
            <a:off x="1875246" y="3536950"/>
            <a:ext cx="4892040" cy="656647"/>
            <a:chOff x="1889760" y="4503151"/>
            <a:chExt cx="5196840" cy="656647"/>
          </a:xfrm>
        </p:grpSpPr>
        <p:cxnSp>
          <p:nvCxnSpPr>
            <p:cNvPr id="144" name="Straight Connector 143"/>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48" name="Picture 147" descr="xls16.png"/>
          <p:cNvPicPr>
            <a:picLocks noChangeAspect="1"/>
          </p:cNvPicPr>
          <p:nvPr/>
        </p:nvPicPr>
        <p:blipFill>
          <a:blip r:embed="rId7"/>
          <a:stretch>
            <a:fillRect/>
          </a:stretch>
        </p:blipFill>
        <p:spPr>
          <a:xfrm>
            <a:off x="2226945" y="4031159"/>
            <a:ext cx="104775" cy="104775"/>
          </a:xfrm>
          <a:prstGeom prst="rect">
            <a:avLst/>
          </a:prstGeom>
        </p:spPr>
      </p:pic>
      <p:pic>
        <p:nvPicPr>
          <p:cNvPr id="149" name="Picture 148" descr="WSExplore0010 12-14-2007.png"/>
          <p:cNvPicPr>
            <a:picLocks noChangeAspect="1"/>
          </p:cNvPicPr>
          <p:nvPr/>
        </p:nvPicPr>
        <p:blipFill>
          <a:blip r:embed="rId4"/>
          <a:stretch>
            <a:fillRect/>
          </a:stretch>
        </p:blipFill>
        <p:spPr>
          <a:xfrm>
            <a:off x="1934028" y="4258188"/>
            <a:ext cx="104775" cy="104775"/>
          </a:xfrm>
          <a:prstGeom prst="rect">
            <a:avLst/>
          </a:prstGeom>
        </p:spPr>
      </p:pic>
      <p:cxnSp>
        <p:nvCxnSpPr>
          <p:cNvPr id="152" name="Straight Connector 151"/>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53" name="Picture 152" descr="xls16.png"/>
          <p:cNvPicPr>
            <a:picLocks noChangeAspect="1"/>
          </p:cNvPicPr>
          <p:nvPr/>
        </p:nvPicPr>
        <p:blipFill>
          <a:blip r:embed="rId7"/>
          <a:stretch>
            <a:fillRect/>
          </a:stretch>
        </p:blipFill>
        <p:spPr>
          <a:xfrm>
            <a:off x="2226945" y="4250356"/>
            <a:ext cx="104775" cy="104775"/>
          </a:xfrm>
          <a:prstGeom prst="rect">
            <a:avLst/>
          </a:prstGeom>
        </p:spPr>
      </p:pic>
      <p:graphicFrame>
        <p:nvGraphicFramePr>
          <p:cNvPr id="155" name="Table 154"/>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pic>
        <p:nvPicPr>
          <p:cNvPr id="156" name="Picture 155" descr="WSExplore0010 12-14-2007.png"/>
          <p:cNvPicPr>
            <a:picLocks noChangeAspect="1"/>
          </p:cNvPicPr>
          <p:nvPr/>
        </p:nvPicPr>
        <p:blipFill>
          <a:blip r:embed="rId4"/>
          <a:stretch>
            <a:fillRect/>
          </a:stretch>
        </p:blipFill>
        <p:spPr>
          <a:xfrm>
            <a:off x="1938382" y="3403177"/>
            <a:ext cx="104775" cy="104775"/>
          </a:xfrm>
          <a:prstGeom prst="rect">
            <a:avLst/>
          </a:prstGeom>
        </p:spPr>
      </p:pic>
      <p:pic>
        <p:nvPicPr>
          <p:cNvPr id="157" name="Picture 156" descr="xls16.png"/>
          <p:cNvPicPr>
            <a:picLocks noChangeAspect="1"/>
          </p:cNvPicPr>
          <p:nvPr/>
        </p:nvPicPr>
        <p:blipFill>
          <a:blip r:embed="rId7"/>
          <a:stretch>
            <a:fillRect/>
          </a:stretch>
        </p:blipFill>
        <p:spPr>
          <a:xfrm>
            <a:off x="2231299" y="3395345"/>
            <a:ext cx="104775" cy="104775"/>
          </a:xfrm>
          <a:prstGeom prst="rect">
            <a:avLst/>
          </a:prstGeom>
        </p:spPr>
      </p:pic>
      <p:graphicFrame>
        <p:nvGraphicFramePr>
          <p:cNvPr id="158" name="Table 157"/>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160" name="Table 159"/>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161" name="Table 160"/>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162" name="Table 161"/>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186" name="Group 185"/>
          <p:cNvGrpSpPr/>
          <p:nvPr/>
        </p:nvGrpSpPr>
        <p:grpSpPr>
          <a:xfrm>
            <a:off x="6962775" y="2179083"/>
            <a:ext cx="2004059" cy="4356099"/>
            <a:chOff x="6962775" y="2179083"/>
            <a:chExt cx="2004059" cy="4356099"/>
          </a:xfrm>
        </p:grpSpPr>
        <p:grpSp>
          <p:nvGrpSpPr>
            <p:cNvPr id="6" name="Group 428"/>
            <p:cNvGrpSpPr/>
            <p:nvPr/>
          </p:nvGrpSpPr>
          <p:grpSpPr>
            <a:xfrm>
              <a:off x="6962775"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304"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05" name="Picture 304" descr="soft treatment.png"/>
                <p:cNvPicPr>
                  <a:picLocks noChangeAspect="1"/>
                </p:cNvPicPr>
                <p:nvPr/>
              </p:nvPicPr>
              <p:blipFill>
                <a:blip r:embed="rId8"/>
                <a:srcRect l="5507" t="14507" r="3913"/>
                <a:stretch>
                  <a:fillRect/>
                </a:stretch>
              </p:blipFill>
              <p:spPr>
                <a:xfrm rot="5400000">
                  <a:off x="6591854" y="4115121"/>
                  <a:ext cx="3017286" cy="1477403"/>
                </a:xfrm>
                <a:prstGeom prst="rect">
                  <a:avLst/>
                </a:prstGeom>
              </p:spPr>
            </p:pic>
            <p:sp>
              <p:nvSpPr>
                <p:cNvPr id="306" name="Rectangle 305"/>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307" name="Rectangle 30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312" name="Rectangle 311"/>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3" name="Rectangle 312"/>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310" name="Rectangle 309"/>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11" name="Rectangle 31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0" name="Group 216"/>
              <p:cNvGrpSpPr/>
              <p:nvPr/>
            </p:nvGrpSpPr>
            <p:grpSpPr>
              <a:xfrm>
                <a:off x="9303915" y="2588648"/>
                <a:ext cx="1880475" cy="858876"/>
                <a:chOff x="9293555" y="2588648"/>
                <a:chExt cx="1543534" cy="858876"/>
              </a:xfrm>
            </p:grpSpPr>
            <p:sp>
              <p:nvSpPr>
                <p:cNvPr id="288" name="Rectangle 287"/>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89" name="Picture 10" descr="\\eventsql\dvd27\Clip_Installer\DVD_ART\Artwork_Imagery\HARDWARE_IMAGERY\Illustration - Misc Hardware\Windows Vista Illustration Icons\Internet.png"/>
                <p:cNvPicPr>
                  <a:picLocks noChangeAspect="1" noChangeArrowheads="1"/>
                </p:cNvPicPr>
                <p:nvPr/>
              </p:nvPicPr>
              <p:blipFill>
                <a:blip r:embed="rId9" cstate="print"/>
                <a:srcRect/>
                <a:stretch>
                  <a:fillRect/>
                </a:stretch>
              </p:blipFill>
              <p:spPr bwMode="auto">
                <a:xfrm>
                  <a:off x="9312825" y="2721723"/>
                  <a:ext cx="89726" cy="93232"/>
                </a:xfrm>
                <a:prstGeom prst="rect">
                  <a:avLst/>
                </a:prstGeom>
                <a:noFill/>
              </p:spPr>
            </p:pic>
            <p:sp>
              <p:nvSpPr>
                <p:cNvPr id="290" name="Rectangle 289"/>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1" name="Round Same Side Corner Rectangle 290"/>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2" name="Rectangle 291"/>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93" name="Round Same Side Corner Rectangle 292"/>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94" name="Rectangle 293"/>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95" name="Picture 7" descr="\\eventsql\dvd27\Clip_Installer\DVD_ART\Artwork_Imagery\HARDWARE_IMAGERY\Illustration - Misc Hardware\Windows Vista Illustration Icons\Computer.png"/>
                <p:cNvPicPr>
                  <a:picLocks noChangeAspect="1" noChangeArrowheads="1"/>
                </p:cNvPicPr>
                <p:nvPr/>
              </p:nvPicPr>
              <p:blipFill>
                <a:blip r:embed="rId10" cstate="print"/>
                <a:srcRect/>
                <a:stretch>
                  <a:fillRect/>
                </a:stretch>
              </p:blipFill>
              <p:spPr bwMode="auto">
                <a:xfrm>
                  <a:off x="10041811" y="2939728"/>
                  <a:ext cx="113022" cy="151916"/>
                </a:xfrm>
                <a:prstGeom prst="rect">
                  <a:avLst/>
                </a:prstGeom>
                <a:noFill/>
              </p:spPr>
            </p:pic>
            <p:sp>
              <p:nvSpPr>
                <p:cNvPr id="296" name="Rectangle 295"/>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97" name="Round Same Side Corner Rectangle 296"/>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98" name="Rectangle 297"/>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99" name="Picture 4" descr="\\eventsql\dvd27\Clip_Installer\DVD_ART\Artwork_Imagery\HARDWARE_IMAGERY\Illustration - Misc Hardware\Windows Vista Illustration Icons\Email Message.png"/>
                <p:cNvPicPr>
                  <a:picLocks noChangeAspect="1" noChangeArrowheads="1"/>
                </p:cNvPicPr>
                <p:nvPr/>
              </p:nvPicPr>
              <p:blipFill>
                <a:blip r:embed="rId11" cstate="print"/>
                <a:srcRect/>
                <a:stretch>
                  <a:fillRect/>
                </a:stretch>
              </p:blipFill>
              <p:spPr bwMode="auto">
                <a:xfrm>
                  <a:off x="10036258" y="3157134"/>
                  <a:ext cx="116620" cy="145405"/>
                </a:xfrm>
                <a:prstGeom prst="rect">
                  <a:avLst/>
                </a:prstGeom>
                <a:noFill/>
              </p:spPr>
            </p:pic>
            <p:sp>
              <p:nvSpPr>
                <p:cNvPr id="300" name="Rectangle 299"/>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301" name="Rectangle 300"/>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302" name="Rectangle 301"/>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303"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240" name="Round Same Side Corner Rectangle 239"/>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1" name="Rectangle 240"/>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242" name="Picture 15" descr="Microsoft Office Online">
                <a:hlinkClick r:id="rId12" tooltip="Microsoft Office Online"/>
              </p:cNvPr>
              <p:cNvPicPr>
                <a:picLocks noChangeAspect="1" noChangeArrowheads="1"/>
              </p:cNvPicPr>
              <p:nvPr/>
            </p:nvPicPr>
            <p:blipFill>
              <a:blip r:embed="rId13">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243" name="Rectangle 242"/>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4" name="Round Same Side Corner Rectangle 243"/>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45" name="Rectangle 244"/>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246"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9337300" y="3161508"/>
                <a:ext cx="130333" cy="133350"/>
              </a:xfrm>
              <a:prstGeom prst="rect">
                <a:avLst/>
              </a:prstGeom>
              <a:noFill/>
            </p:spPr>
          </p:pic>
          <p:sp>
            <p:nvSpPr>
              <p:cNvPr id="247" name="Rectangle 246"/>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48" name="Rectangle 247"/>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1" name="Group 243"/>
              <p:cNvGrpSpPr/>
              <p:nvPr/>
            </p:nvGrpSpPr>
            <p:grpSpPr>
              <a:xfrm>
                <a:off x="9269728" y="3463898"/>
                <a:ext cx="1863275" cy="464830"/>
                <a:chOff x="9271123" y="3491280"/>
                <a:chExt cx="1863275" cy="464830"/>
              </a:xfrm>
            </p:grpSpPr>
            <p:sp>
              <p:nvSpPr>
                <p:cNvPr id="283" name="Rectangle 282"/>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284" name="Rectangle 283"/>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85" name="Rectangle 284"/>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6" name="Rectangle 285"/>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287" name="Picture 7" descr="\\eventsql\dvd27\Clip_Installer\DVD_ART\Artwork_Imagery\HARDWARE_IMAGERY\Illustration - Misc Hardware\Windows Vista Illustration Icons\Computer.png"/>
                <p:cNvPicPr>
                  <a:picLocks noChangeAspect="1" noChangeArrowheads="1"/>
                </p:cNvPicPr>
                <p:nvPr/>
              </p:nvPicPr>
              <p:blipFill>
                <a:blip r:embed="rId15" cstate="print"/>
                <a:srcRect/>
                <a:stretch>
                  <a:fillRect/>
                </a:stretch>
              </p:blipFill>
              <p:spPr bwMode="auto">
                <a:xfrm>
                  <a:off x="9341083" y="3495616"/>
                  <a:ext cx="168384" cy="185707"/>
                </a:xfrm>
                <a:prstGeom prst="rect">
                  <a:avLst/>
                </a:prstGeom>
                <a:noFill/>
              </p:spPr>
            </p:pic>
          </p:grpSp>
          <p:grpSp>
            <p:nvGrpSpPr>
              <p:cNvPr id="12" name="Group 334"/>
              <p:cNvGrpSpPr/>
              <p:nvPr/>
            </p:nvGrpSpPr>
            <p:grpSpPr>
              <a:xfrm>
                <a:off x="9364944" y="3954706"/>
                <a:ext cx="1504984" cy="1883047"/>
                <a:chOff x="6324598" y="3657600"/>
                <a:chExt cx="2928523" cy="2089150"/>
              </a:xfrm>
            </p:grpSpPr>
            <p:sp>
              <p:nvSpPr>
                <p:cNvPr id="278" name="Rectangle 277"/>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ectangle 278"/>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ectangle 279"/>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335"/>
              <p:cNvGrpSpPr/>
              <p:nvPr/>
            </p:nvGrpSpPr>
            <p:grpSpPr>
              <a:xfrm>
                <a:off x="9521188" y="3992168"/>
                <a:ext cx="139563" cy="2016080"/>
                <a:chOff x="342900" y="2810784"/>
                <a:chExt cx="160164" cy="2313666"/>
              </a:xfrm>
            </p:grpSpPr>
            <p:pic>
              <p:nvPicPr>
                <p:cNvPr id="268" name="Picture 267" descr="doc16.png"/>
                <p:cNvPicPr>
                  <a:picLocks noChangeAspect="1"/>
                </p:cNvPicPr>
                <p:nvPr/>
              </p:nvPicPr>
              <p:blipFill>
                <a:blip r:embed="rId16"/>
                <a:stretch>
                  <a:fillRect/>
                </a:stretch>
              </p:blipFill>
              <p:spPr>
                <a:xfrm>
                  <a:off x="350664" y="2810784"/>
                  <a:ext cx="152400" cy="152400"/>
                </a:xfrm>
                <a:prstGeom prst="rect">
                  <a:avLst/>
                </a:prstGeom>
              </p:spPr>
            </p:pic>
            <p:pic>
              <p:nvPicPr>
                <p:cNvPr id="269" name="Picture 268" descr="ppt16.png"/>
                <p:cNvPicPr>
                  <a:picLocks noChangeAspect="1"/>
                </p:cNvPicPr>
                <p:nvPr/>
              </p:nvPicPr>
              <p:blipFill>
                <a:blip r:embed="rId6"/>
                <a:stretch>
                  <a:fillRect/>
                </a:stretch>
              </p:blipFill>
              <p:spPr>
                <a:xfrm>
                  <a:off x="350664" y="3050925"/>
                  <a:ext cx="152400" cy="152400"/>
                </a:xfrm>
                <a:prstGeom prst="rect">
                  <a:avLst/>
                </a:prstGeom>
              </p:spPr>
            </p:pic>
            <p:pic>
              <p:nvPicPr>
                <p:cNvPr id="270" name="Picture 269" descr="xls16.png"/>
                <p:cNvPicPr>
                  <a:picLocks noChangeAspect="1"/>
                </p:cNvPicPr>
                <p:nvPr/>
              </p:nvPicPr>
              <p:blipFill>
                <a:blip r:embed="rId7"/>
                <a:stretch>
                  <a:fillRect/>
                </a:stretch>
              </p:blipFill>
              <p:spPr>
                <a:xfrm>
                  <a:off x="350664" y="4731912"/>
                  <a:ext cx="152400" cy="152400"/>
                </a:xfrm>
                <a:prstGeom prst="rect">
                  <a:avLst/>
                </a:prstGeom>
              </p:spPr>
            </p:pic>
            <p:pic>
              <p:nvPicPr>
                <p:cNvPr id="271" name="Picture 270" descr="doc16.png"/>
                <p:cNvPicPr>
                  <a:picLocks noChangeAspect="1"/>
                </p:cNvPicPr>
                <p:nvPr/>
              </p:nvPicPr>
              <p:blipFill>
                <a:blip r:embed="rId16"/>
                <a:stretch>
                  <a:fillRect/>
                </a:stretch>
              </p:blipFill>
              <p:spPr>
                <a:xfrm>
                  <a:off x="350664" y="3771348"/>
                  <a:ext cx="152400" cy="152400"/>
                </a:xfrm>
                <a:prstGeom prst="rect">
                  <a:avLst/>
                </a:prstGeom>
              </p:spPr>
            </p:pic>
            <p:pic>
              <p:nvPicPr>
                <p:cNvPr id="272" name="Picture 271" descr="doc16.png"/>
                <p:cNvPicPr>
                  <a:picLocks noChangeAspect="1"/>
                </p:cNvPicPr>
                <p:nvPr/>
              </p:nvPicPr>
              <p:blipFill>
                <a:blip r:embed="rId16"/>
                <a:stretch>
                  <a:fillRect/>
                </a:stretch>
              </p:blipFill>
              <p:spPr>
                <a:xfrm>
                  <a:off x="350664" y="4011489"/>
                  <a:ext cx="152400" cy="152400"/>
                </a:xfrm>
                <a:prstGeom prst="rect">
                  <a:avLst/>
                </a:prstGeom>
              </p:spPr>
            </p:pic>
            <p:pic>
              <p:nvPicPr>
                <p:cNvPr id="273" name="Picture 272" descr="xls16.png"/>
                <p:cNvPicPr>
                  <a:picLocks noChangeAspect="1"/>
                </p:cNvPicPr>
                <p:nvPr/>
              </p:nvPicPr>
              <p:blipFill>
                <a:blip r:embed="rId7"/>
                <a:stretch>
                  <a:fillRect/>
                </a:stretch>
              </p:blipFill>
              <p:spPr>
                <a:xfrm>
                  <a:off x="350664" y="3531207"/>
                  <a:ext cx="152400" cy="152400"/>
                </a:xfrm>
                <a:prstGeom prst="rect">
                  <a:avLst/>
                </a:prstGeom>
              </p:spPr>
            </p:pic>
            <p:pic>
              <p:nvPicPr>
                <p:cNvPr id="274" name="Picture 273" descr="ppt16.png"/>
                <p:cNvPicPr>
                  <a:picLocks noChangeAspect="1"/>
                </p:cNvPicPr>
                <p:nvPr/>
              </p:nvPicPr>
              <p:blipFill>
                <a:blip r:embed="rId6"/>
                <a:stretch>
                  <a:fillRect/>
                </a:stretch>
              </p:blipFill>
              <p:spPr>
                <a:xfrm>
                  <a:off x="350664" y="4972050"/>
                  <a:ext cx="152400" cy="152400"/>
                </a:xfrm>
                <a:prstGeom prst="rect">
                  <a:avLst/>
                </a:prstGeom>
              </p:spPr>
            </p:pic>
            <p:pic>
              <p:nvPicPr>
                <p:cNvPr id="275" name="Picture 274" descr="ppt16.png"/>
                <p:cNvPicPr>
                  <a:picLocks noChangeAspect="1"/>
                </p:cNvPicPr>
                <p:nvPr/>
              </p:nvPicPr>
              <p:blipFill>
                <a:blip r:embed="rId6"/>
                <a:stretch>
                  <a:fillRect/>
                </a:stretch>
              </p:blipFill>
              <p:spPr>
                <a:xfrm>
                  <a:off x="350664" y="3291066"/>
                  <a:ext cx="152400" cy="152400"/>
                </a:xfrm>
                <a:prstGeom prst="rect">
                  <a:avLst/>
                </a:prstGeom>
              </p:spPr>
            </p:pic>
            <p:pic>
              <p:nvPicPr>
                <p:cNvPr id="276" name="Picture 275" descr="ppt16.png"/>
                <p:cNvPicPr>
                  <a:picLocks noChangeAspect="1"/>
                </p:cNvPicPr>
                <p:nvPr/>
              </p:nvPicPr>
              <p:blipFill>
                <a:blip r:embed="rId6"/>
                <a:stretch>
                  <a:fillRect/>
                </a:stretch>
              </p:blipFill>
              <p:spPr>
                <a:xfrm>
                  <a:off x="350664" y="4491771"/>
                  <a:ext cx="152400" cy="152400"/>
                </a:xfrm>
                <a:prstGeom prst="rect">
                  <a:avLst/>
                </a:prstGeom>
              </p:spPr>
            </p:pic>
            <p:pic>
              <p:nvPicPr>
                <p:cNvPr id="277" name="Picture 276" descr="doc16.png"/>
                <p:cNvPicPr>
                  <a:picLocks noChangeAspect="1"/>
                </p:cNvPicPr>
                <p:nvPr/>
              </p:nvPicPr>
              <p:blipFill>
                <a:blip r:embed="rId16"/>
                <a:stretch>
                  <a:fillRect/>
                </a:stretch>
              </p:blipFill>
              <p:spPr>
                <a:xfrm>
                  <a:off x="342900" y="4251630"/>
                  <a:ext cx="152400" cy="152400"/>
                </a:xfrm>
                <a:prstGeom prst="rect">
                  <a:avLst/>
                </a:prstGeom>
              </p:spPr>
            </p:pic>
          </p:grpSp>
          <p:sp>
            <p:nvSpPr>
              <p:cNvPr id="252" name="TextBox 251"/>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AlabasterSetting.docx</a:t>
                </a:r>
              </a:p>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CRC Scheduling Sheet…</a:t>
                </a:r>
              </a:p>
              <a:p>
                <a:pPr>
                  <a:spcAft>
                    <a:spcPts val="800"/>
                  </a:spcAft>
                </a:pPr>
                <a:r>
                  <a:rPr lang="en-US" sz="700" dirty="0">
                    <a:latin typeface="Segoe UI" pitchFamily="34" charset="0"/>
                    <a:cs typeface="Segoe UI" pitchFamily="34" charset="0"/>
                  </a:rPr>
                  <a:t>CRC Job Board Review…</a:t>
                </a:r>
              </a:p>
              <a:p>
                <a:pPr>
                  <a:spcAft>
                    <a:spcPts val="800"/>
                  </a:spcAft>
                  <a:defRPr/>
                </a:pPr>
                <a:r>
                  <a:rPr lang="en-US" sz="700" dirty="0">
                    <a:latin typeface="Segoe UI" pitchFamily="34" charset="0"/>
                    <a:cs typeface="Segoe UI" pitchFamily="34" charset="0"/>
                  </a:rPr>
                  <a:t>Delivery Date for CRC</a:t>
                </a:r>
              </a:p>
              <a:p>
                <a:pPr>
                  <a:spcAft>
                    <a:spcPts val="800"/>
                  </a:spcAft>
                  <a:defRPr/>
                </a:pPr>
                <a:r>
                  <a:rPr lang="en-US" sz="700" dirty="0">
                    <a:latin typeface="Segoe UI" pitchFamily="34" charset="0"/>
                    <a:cs typeface="Segoe UI" pitchFamily="34" charset="0"/>
                  </a:rPr>
                  <a:t>Forester copy</a:t>
                </a:r>
              </a:p>
              <a:p>
                <a:pPr>
                  <a:spcAft>
                    <a:spcPts val="800"/>
                  </a:spcAft>
                  <a:defRPr/>
                </a:pPr>
                <a:r>
                  <a:rPr lang="en-US" sz="700" dirty="0">
                    <a:latin typeface="Segoe UI" pitchFamily="34" charset="0"/>
                    <a:cs typeface="Segoe UI" pitchFamily="34" charset="0"/>
                  </a:rPr>
                  <a:t>Portman Logue</a:t>
                </a:r>
              </a:p>
              <a:p>
                <a:pPr>
                  <a:spcAft>
                    <a:spcPts val="800"/>
                  </a:spcAft>
                  <a:defRPr/>
                </a:pPr>
                <a:r>
                  <a:rPr lang="en-US" sz="700" dirty="0">
                    <a:latin typeface="Segoe UI" pitchFamily="34" charset="0"/>
                    <a:cs typeface="Segoe UI" pitchFamily="34" charset="0"/>
                  </a:rPr>
                  <a:t>Sell and Buy contractual…</a:t>
                </a:r>
              </a:p>
              <a:p>
                <a:pPr>
                  <a:spcAft>
                    <a:spcPts val="800"/>
                  </a:spcAft>
                </a:pPr>
                <a:r>
                  <a:rPr lang="en-US" sz="700" dirty="0">
                    <a:latin typeface="Segoe UI" pitchFamily="34" charset="0"/>
                    <a:cs typeface="Segoe UI" pitchFamily="34" charset="0"/>
                  </a:rPr>
                  <a:t>X-Factor Sold Houses</a:t>
                </a:r>
              </a:p>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sp>
            <p:nvSpPr>
              <p:cNvPr id="253" name="Rectangle 252"/>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254" name="Rectangle 253"/>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4" name="Group 269"/>
              <p:cNvGrpSpPr/>
              <p:nvPr/>
            </p:nvGrpSpPr>
            <p:grpSpPr>
              <a:xfrm>
                <a:off x="10991119" y="3293397"/>
                <a:ext cx="107409" cy="101419"/>
                <a:chOff x="8731791" y="3293397"/>
                <a:chExt cx="107409" cy="101419"/>
              </a:xfrm>
            </p:grpSpPr>
            <p:sp>
              <p:nvSpPr>
                <p:cNvPr id="266" name="Rounded Rectangle 265"/>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Cross 266"/>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56" name="Rectangle 255"/>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57" name="Rectangle 256"/>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58" name="Rectangle 257"/>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59" name="Rectangle 258"/>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0" name="Rectangle 259"/>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5" name="Group 277"/>
              <p:cNvGrpSpPr/>
              <p:nvPr/>
            </p:nvGrpSpPr>
            <p:grpSpPr>
              <a:xfrm>
                <a:off x="9300136" y="2462361"/>
                <a:ext cx="1656784" cy="176463"/>
                <a:chOff x="7040808" y="2462361"/>
                <a:chExt cx="1656784" cy="176463"/>
              </a:xfrm>
            </p:grpSpPr>
            <p:sp>
              <p:nvSpPr>
                <p:cNvPr id="263" name="Rectangle 262"/>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64" name="Rectangle 263"/>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65" name="Picture 264" descr="glyphs.jpg"/>
                <p:cNvPicPr>
                  <a:picLocks noChangeAspect="1"/>
                </p:cNvPicPr>
                <p:nvPr/>
              </p:nvPicPr>
              <p:blipFill>
                <a:blip r:embed="rId17"/>
                <a:srcRect l="45336" t="52046" r="51370" b="43862"/>
                <a:stretch>
                  <a:fillRect/>
                </a:stretch>
              </p:blipFill>
              <p:spPr>
                <a:xfrm>
                  <a:off x="8549640" y="2478403"/>
                  <a:ext cx="134854" cy="152400"/>
                </a:xfrm>
                <a:prstGeom prst="rect">
                  <a:avLst/>
                </a:prstGeom>
              </p:spPr>
            </p:pic>
          </p:grpSp>
        </p:grpSp>
        <p:sp>
          <p:nvSpPr>
            <p:cNvPr id="185" name="Rectangle 184"/>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87" name="Group 295"/>
          <p:cNvGrpSpPr/>
          <p:nvPr/>
        </p:nvGrpSpPr>
        <p:grpSpPr>
          <a:xfrm>
            <a:off x="8895706" y="0"/>
            <a:ext cx="248294" cy="6858000"/>
            <a:chOff x="8895706" y="0"/>
            <a:chExt cx="248294" cy="6858000"/>
          </a:xfrm>
        </p:grpSpPr>
        <p:pic>
          <p:nvPicPr>
            <p:cNvPr id="189" name="Picture 188" descr="Picture1.png"/>
            <p:cNvPicPr>
              <a:picLocks noChangeAspect="1"/>
            </p:cNvPicPr>
            <p:nvPr/>
          </p:nvPicPr>
          <p:blipFill>
            <a:blip r:embed="rId18"/>
            <a:srcRect l="98332"/>
            <a:stretch>
              <a:fillRect/>
            </a:stretch>
          </p:blipFill>
          <p:spPr>
            <a:xfrm>
              <a:off x="8991600" y="0"/>
              <a:ext cx="152400" cy="6858000"/>
            </a:xfrm>
            <a:prstGeom prst="rect">
              <a:avLst/>
            </a:prstGeom>
          </p:spPr>
        </p:pic>
        <p:grpSp>
          <p:nvGrpSpPr>
            <p:cNvPr id="190" name="Group 61"/>
            <p:cNvGrpSpPr/>
            <p:nvPr/>
          </p:nvGrpSpPr>
          <p:grpSpPr>
            <a:xfrm>
              <a:off x="8895706" y="884207"/>
              <a:ext cx="164592" cy="5623560"/>
              <a:chOff x="8901933" y="884725"/>
              <a:chExt cx="164592" cy="5623560"/>
            </a:xfrm>
          </p:grpSpPr>
          <p:sp>
            <p:nvSpPr>
              <p:cNvPr id="191" name="Rectangle 19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2" name="Rectangle 19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3" name="Group 67"/>
              <p:cNvGrpSpPr/>
              <p:nvPr/>
            </p:nvGrpSpPr>
            <p:grpSpPr>
              <a:xfrm>
                <a:off x="8939993" y="2382966"/>
                <a:ext cx="73152" cy="87341"/>
                <a:chOff x="8939993" y="2382966"/>
                <a:chExt cx="73152" cy="87341"/>
              </a:xfrm>
            </p:grpSpPr>
            <p:sp>
              <p:nvSpPr>
                <p:cNvPr id="196" name="Rounded Rectangle 19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Rounded Rectangle 19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8" name="Rounded Rectangle 19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94" name="Isosceles Triangle 19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5" name="Isosceles Triangle 19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2" name="Rectangle 201"/>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138" name="Group 137"/>
          <p:cNvGrpSpPr/>
          <p:nvPr/>
        </p:nvGrpSpPr>
        <p:grpSpPr>
          <a:xfrm>
            <a:off x="1776415" y="1426845"/>
            <a:ext cx="1290439" cy="1316355"/>
            <a:chOff x="1776415" y="1426845"/>
            <a:chExt cx="1290439" cy="1316355"/>
          </a:xfrm>
        </p:grpSpPr>
        <p:grpSp>
          <p:nvGrpSpPr>
            <p:cNvPr id="139" name="Group 147"/>
            <p:cNvGrpSpPr/>
            <p:nvPr/>
          </p:nvGrpSpPr>
          <p:grpSpPr>
            <a:xfrm>
              <a:off x="1776415" y="1426845"/>
              <a:ext cx="1042985" cy="1316355"/>
              <a:chOff x="1776415" y="1426845"/>
              <a:chExt cx="1042985" cy="1316355"/>
            </a:xfrm>
          </p:grpSpPr>
          <p:sp>
            <p:nvSpPr>
              <p:cNvPr id="151" name="Rounded Rectangle 150"/>
              <p:cNvSpPr/>
              <p:nvPr/>
            </p:nvSpPr>
            <p:spPr>
              <a:xfrm>
                <a:off x="1859280" y="1905000"/>
                <a:ext cx="960120" cy="838200"/>
              </a:xfrm>
              <a:prstGeom prst="roundRect">
                <a:avLst>
                  <a:gd name="adj" fmla="val 7995"/>
                </a:avLst>
              </a:prstGeom>
              <a:solidFill>
                <a:schemeClr val="accent1">
                  <a:lumMod val="20000"/>
                  <a:lumOff val="80000"/>
                </a:schemeClr>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154" name="Group 134"/>
              <p:cNvGrpSpPr/>
              <p:nvPr/>
            </p:nvGrpSpPr>
            <p:grpSpPr>
              <a:xfrm>
                <a:off x="1776415" y="1426845"/>
                <a:ext cx="704654" cy="542683"/>
                <a:chOff x="1776415" y="1426845"/>
                <a:chExt cx="704654" cy="542683"/>
              </a:xfrm>
            </p:grpSpPr>
            <p:sp>
              <p:nvSpPr>
                <p:cNvPr id="173" name="Rounded Rectangle 172"/>
                <p:cNvSpPr/>
                <p:nvPr/>
              </p:nvSpPr>
              <p:spPr>
                <a:xfrm>
                  <a:off x="1874520" y="1426845"/>
                  <a:ext cx="487680" cy="525780"/>
                </a:xfrm>
                <a:prstGeom prst="roundRect">
                  <a:avLst>
                    <a:gd name="adj" fmla="val 7995"/>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175" name="Right Triangle 174"/>
                <p:cNvSpPr/>
                <p:nvPr/>
              </p:nvSpPr>
              <p:spPr>
                <a:xfrm rot="13500000" flipV="1">
                  <a:off x="2108734" y="1913684"/>
                  <a:ext cx="45719" cy="45719"/>
                </a:xfrm>
                <a:prstGeom prst="rtTriangl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TextBox 176"/>
                <p:cNvSpPr txBox="1"/>
                <p:nvPr/>
              </p:nvSpPr>
              <p:spPr>
                <a:xfrm>
                  <a:off x="1776415" y="1719267"/>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New</a:t>
                  </a:r>
                </a:p>
              </p:txBody>
            </p:sp>
            <p:pic>
              <p:nvPicPr>
                <p:cNvPr id="181" name="Picture 180" descr="MSOL_addFile_32.gif"/>
                <p:cNvPicPr>
                  <a:picLocks noChangeAspect="1"/>
                </p:cNvPicPr>
                <p:nvPr/>
              </p:nvPicPr>
              <p:blipFill>
                <a:blip r:embed="rId19"/>
                <a:stretch>
                  <a:fillRect/>
                </a:stretch>
              </p:blipFill>
              <p:spPr>
                <a:xfrm>
                  <a:off x="1956153" y="1464506"/>
                  <a:ext cx="318659" cy="317292"/>
                </a:xfrm>
                <a:prstGeom prst="rect">
                  <a:avLst/>
                </a:prstGeom>
              </p:spPr>
            </p:pic>
            <p:sp>
              <p:nvSpPr>
                <p:cNvPr id="199" name="7-Point Star 198"/>
                <p:cNvSpPr/>
                <p:nvPr/>
              </p:nvSpPr>
              <p:spPr>
                <a:xfrm>
                  <a:off x="2022461" y="1544206"/>
                  <a:ext cx="246250" cy="245192"/>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159" name="TextBox 158"/>
              <p:cNvSpPr txBox="1"/>
              <p:nvPr/>
            </p:nvSpPr>
            <p:spPr>
              <a:xfrm>
                <a:off x="1988820" y="1950720"/>
                <a:ext cx="70465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Note</a:t>
                </a:r>
              </a:p>
            </p:txBody>
          </p:sp>
          <p:sp>
            <p:nvSpPr>
              <p:cNvPr id="165" name="TextBox 164"/>
              <p:cNvSpPr txBox="1"/>
              <p:nvPr/>
            </p:nvSpPr>
            <p:spPr>
              <a:xfrm>
                <a:off x="1988820" y="2133600"/>
                <a:ext cx="70465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List</a:t>
                </a:r>
              </a:p>
            </p:txBody>
          </p:sp>
          <p:sp>
            <p:nvSpPr>
              <p:cNvPr id="167" name="TextBox 166"/>
              <p:cNvSpPr txBox="1"/>
              <p:nvPr/>
            </p:nvSpPr>
            <p:spPr>
              <a:xfrm>
                <a:off x="1988820" y="2331720"/>
                <a:ext cx="704654"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Workspace</a:t>
                </a:r>
              </a:p>
            </p:txBody>
          </p:sp>
          <p:pic>
            <p:nvPicPr>
              <p:cNvPr id="168" name="Picture 3"/>
              <p:cNvPicPr>
                <a:picLocks noChangeAspect="1" noChangeArrowheads="1"/>
              </p:cNvPicPr>
              <p:nvPr/>
            </p:nvPicPr>
            <p:blipFill>
              <a:blip r:embed="rId20"/>
              <a:srcRect/>
              <a:stretch>
                <a:fillRect/>
              </a:stretch>
            </p:blipFill>
            <p:spPr bwMode="auto">
              <a:xfrm>
                <a:off x="1919289" y="2028827"/>
                <a:ext cx="109537" cy="109537"/>
              </a:xfrm>
              <a:prstGeom prst="rect">
                <a:avLst/>
              </a:prstGeom>
              <a:noFill/>
              <a:ln w="9525">
                <a:noFill/>
                <a:miter lim="800000"/>
                <a:headEnd/>
                <a:tailEnd/>
              </a:ln>
              <a:effectLst/>
            </p:spPr>
          </p:pic>
          <p:pic>
            <p:nvPicPr>
              <p:cNvPr id="169" name="Picture 4"/>
              <p:cNvPicPr>
                <a:picLocks noChangeAspect="1" noChangeArrowheads="1"/>
              </p:cNvPicPr>
              <p:nvPr/>
            </p:nvPicPr>
            <p:blipFill>
              <a:blip r:embed="rId21"/>
              <a:srcRect/>
              <a:stretch>
                <a:fillRect/>
              </a:stretch>
            </p:blipFill>
            <p:spPr bwMode="auto">
              <a:xfrm>
                <a:off x="1914526" y="2209800"/>
                <a:ext cx="104775" cy="133350"/>
              </a:xfrm>
              <a:prstGeom prst="rect">
                <a:avLst/>
              </a:prstGeom>
              <a:noFill/>
              <a:ln w="9525">
                <a:noFill/>
                <a:miter lim="800000"/>
                <a:headEnd/>
                <a:tailEnd/>
              </a:ln>
              <a:effectLst/>
            </p:spPr>
          </p:pic>
          <p:pic>
            <p:nvPicPr>
              <p:cNvPr id="170" name="Picture 3"/>
              <p:cNvPicPr>
                <a:picLocks noChangeAspect="1" noChangeArrowheads="1"/>
              </p:cNvPicPr>
              <p:nvPr/>
            </p:nvPicPr>
            <p:blipFill>
              <a:blip r:embed="rId22"/>
              <a:srcRect/>
              <a:stretch>
                <a:fillRect/>
              </a:stretch>
            </p:blipFill>
            <p:spPr bwMode="auto">
              <a:xfrm>
                <a:off x="1914526" y="2430689"/>
                <a:ext cx="114300" cy="106136"/>
              </a:xfrm>
              <a:prstGeom prst="rect">
                <a:avLst/>
              </a:prstGeom>
              <a:noFill/>
              <a:ln w="9525">
                <a:noFill/>
                <a:miter lim="800000"/>
                <a:headEnd/>
                <a:tailEnd/>
              </a:ln>
              <a:effectLst/>
            </p:spPr>
          </p:pic>
        </p:grpSp>
        <p:sp>
          <p:nvSpPr>
            <p:cNvPr id="150" name="TextBox 149"/>
            <p:cNvSpPr txBox="1"/>
            <p:nvPr/>
          </p:nvSpPr>
          <p:spPr>
            <a:xfrm>
              <a:off x="2362200" y="2490383"/>
              <a:ext cx="704654" cy="250261"/>
            </a:xfrm>
            <a:prstGeom prst="rect">
              <a:avLst/>
            </a:prstGeom>
            <a:noFill/>
          </p:spPr>
          <p:txBody>
            <a:bodyPr wrap="square" rtlCol="0">
              <a:spAutoFit/>
            </a:bodyPr>
            <a:lstStyle/>
            <a:p>
              <a:pPr>
                <a:lnSpc>
                  <a:spcPts val="1400"/>
                </a:lnSpc>
              </a:pPr>
              <a:r>
                <a:rPr lang="en-US" sz="800" i="1" dirty="0">
                  <a:solidFill>
                    <a:schemeClr val="accent1"/>
                  </a:solidFill>
                  <a:latin typeface="Segoe UI" pitchFamily="34" charset="0"/>
                  <a:cs typeface="Segoe UI" pitchFamily="34" charset="0"/>
                </a:rPr>
                <a:t>More…</a:t>
              </a:r>
            </a:p>
          </p:txBody>
        </p:sp>
      </p:grpSp>
      <p:sp>
        <p:nvSpPr>
          <p:cNvPr id="203" name="Rectangle 202">
            <a:hlinkClick r:id="" action="ppaction://hlinkshowjump?jump=nextslide"/>
          </p:cNvPr>
          <p:cNvSpPr/>
          <p:nvPr/>
        </p:nvSpPr>
        <p:spPr>
          <a:xfrm>
            <a:off x="1889760" y="2202180"/>
            <a:ext cx="6858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204" name="Picture 203" descr="WSExplore0010 12-14-2007.png"/>
          <p:cNvPicPr>
            <a:picLocks noChangeAspect="1"/>
          </p:cNvPicPr>
          <p:nvPr/>
        </p:nvPicPr>
        <p:blipFill>
          <a:blip r:embed="rId4"/>
          <a:stretch>
            <a:fillRect/>
          </a:stretch>
        </p:blipFill>
        <p:spPr>
          <a:xfrm>
            <a:off x="1934028" y="3599267"/>
            <a:ext cx="104775" cy="104775"/>
          </a:xfrm>
          <a:prstGeom prst="rect">
            <a:avLst/>
          </a:prstGeom>
        </p:spPr>
      </p:pic>
      <p:pic>
        <p:nvPicPr>
          <p:cNvPr id="205" name="Picture 204" descr="WSExplore0010 12-14-2007.png"/>
          <p:cNvPicPr>
            <a:picLocks noChangeAspect="1"/>
          </p:cNvPicPr>
          <p:nvPr/>
        </p:nvPicPr>
        <p:blipFill>
          <a:blip r:embed="rId4"/>
          <a:stretch>
            <a:fillRect/>
          </a:stretch>
        </p:blipFill>
        <p:spPr>
          <a:xfrm>
            <a:off x="1934028" y="4038991"/>
            <a:ext cx="104775" cy="104775"/>
          </a:xfrm>
          <a:prstGeom prst="rect">
            <a:avLst/>
          </a:prstGeom>
        </p:spPr>
      </p:pic>
      <p:pic>
        <p:nvPicPr>
          <p:cNvPr id="206" name="Picture 205" descr="WSExplore0010 12-14-2007.png"/>
          <p:cNvPicPr>
            <a:picLocks noChangeAspect="1"/>
          </p:cNvPicPr>
          <p:nvPr/>
        </p:nvPicPr>
        <p:blipFill>
          <a:blip r:embed="rId4"/>
          <a:stretch>
            <a:fillRect/>
          </a:stretch>
        </p:blipFill>
        <p:spPr>
          <a:xfrm>
            <a:off x="1934028" y="3819129"/>
            <a:ext cx="104775" cy="104775"/>
          </a:xfrm>
          <a:prstGeom prst="rect">
            <a:avLst/>
          </a:prstGeom>
        </p:spPr>
      </p:pic>
      <p:pic>
        <p:nvPicPr>
          <p:cNvPr id="207" name="Picture 206" descr="IC16DOCX.gif"/>
          <p:cNvPicPr>
            <a:picLocks noChangeAspect="1"/>
          </p:cNvPicPr>
          <p:nvPr/>
        </p:nvPicPr>
        <p:blipFill>
          <a:blip r:embed="rId5"/>
          <a:stretch>
            <a:fillRect/>
          </a:stretch>
        </p:blipFill>
        <p:spPr>
          <a:xfrm>
            <a:off x="2225766" y="3813713"/>
            <a:ext cx="115389" cy="115389"/>
          </a:xfrm>
          <a:prstGeom prst="rect">
            <a:avLst/>
          </a:prstGeom>
        </p:spPr>
      </p:pic>
      <p:pic>
        <p:nvPicPr>
          <p:cNvPr id="208" name="Picture 207" descr="ppt16.png"/>
          <p:cNvPicPr>
            <a:picLocks noChangeAspect="1"/>
          </p:cNvPicPr>
          <p:nvPr/>
        </p:nvPicPr>
        <p:blipFill>
          <a:blip r:embed="rId6"/>
          <a:stretch>
            <a:fillRect/>
          </a:stretch>
        </p:blipFill>
        <p:spPr>
          <a:xfrm>
            <a:off x="2217057" y="3593822"/>
            <a:ext cx="126664" cy="126664"/>
          </a:xfrm>
          <a:prstGeom prst="rect">
            <a:avLst/>
          </a:prstGeom>
        </p:spPr>
      </p:pic>
      <p:grpSp>
        <p:nvGrpSpPr>
          <p:cNvPr id="209" name="Group 148"/>
          <p:cNvGrpSpPr/>
          <p:nvPr/>
        </p:nvGrpSpPr>
        <p:grpSpPr>
          <a:xfrm>
            <a:off x="1875246" y="3536950"/>
            <a:ext cx="4892040" cy="656647"/>
            <a:chOff x="1889760" y="4503151"/>
            <a:chExt cx="5196840" cy="656647"/>
          </a:xfrm>
        </p:grpSpPr>
        <p:cxnSp>
          <p:nvCxnSpPr>
            <p:cNvPr id="210" name="Straight Connector 209"/>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214" name="Picture 213" descr="xls16.png"/>
          <p:cNvPicPr>
            <a:picLocks noChangeAspect="1"/>
          </p:cNvPicPr>
          <p:nvPr/>
        </p:nvPicPr>
        <p:blipFill>
          <a:blip r:embed="rId7"/>
          <a:stretch>
            <a:fillRect/>
          </a:stretch>
        </p:blipFill>
        <p:spPr>
          <a:xfrm>
            <a:off x="2226945" y="4031159"/>
            <a:ext cx="104775" cy="104775"/>
          </a:xfrm>
          <a:prstGeom prst="rect">
            <a:avLst/>
          </a:prstGeom>
        </p:spPr>
      </p:pic>
      <p:pic>
        <p:nvPicPr>
          <p:cNvPr id="215" name="Picture 214" descr="WSExplore0010 12-14-2007.png"/>
          <p:cNvPicPr>
            <a:picLocks noChangeAspect="1"/>
          </p:cNvPicPr>
          <p:nvPr/>
        </p:nvPicPr>
        <p:blipFill>
          <a:blip r:embed="rId4"/>
          <a:stretch>
            <a:fillRect/>
          </a:stretch>
        </p:blipFill>
        <p:spPr>
          <a:xfrm>
            <a:off x="1934028" y="3599267"/>
            <a:ext cx="104775" cy="104775"/>
          </a:xfrm>
          <a:prstGeom prst="rect">
            <a:avLst/>
          </a:prstGeom>
        </p:spPr>
      </p:pic>
      <p:pic>
        <p:nvPicPr>
          <p:cNvPr id="216" name="Picture 215" descr="WSExplore0010 12-14-2007.png"/>
          <p:cNvPicPr>
            <a:picLocks noChangeAspect="1"/>
          </p:cNvPicPr>
          <p:nvPr/>
        </p:nvPicPr>
        <p:blipFill>
          <a:blip r:embed="rId4"/>
          <a:stretch>
            <a:fillRect/>
          </a:stretch>
        </p:blipFill>
        <p:spPr>
          <a:xfrm>
            <a:off x="1934028" y="4038991"/>
            <a:ext cx="104775" cy="104775"/>
          </a:xfrm>
          <a:prstGeom prst="rect">
            <a:avLst/>
          </a:prstGeom>
        </p:spPr>
      </p:pic>
      <p:pic>
        <p:nvPicPr>
          <p:cNvPr id="217" name="Picture 216" descr="WSExplore0010 12-14-2007.png"/>
          <p:cNvPicPr>
            <a:picLocks noChangeAspect="1"/>
          </p:cNvPicPr>
          <p:nvPr/>
        </p:nvPicPr>
        <p:blipFill>
          <a:blip r:embed="rId4"/>
          <a:stretch>
            <a:fillRect/>
          </a:stretch>
        </p:blipFill>
        <p:spPr>
          <a:xfrm>
            <a:off x="1934028" y="3819129"/>
            <a:ext cx="104775" cy="104775"/>
          </a:xfrm>
          <a:prstGeom prst="rect">
            <a:avLst/>
          </a:prstGeom>
        </p:spPr>
      </p:pic>
      <p:pic>
        <p:nvPicPr>
          <p:cNvPr id="218" name="Picture 217" descr="IC16DOCX.gif"/>
          <p:cNvPicPr>
            <a:picLocks noChangeAspect="1"/>
          </p:cNvPicPr>
          <p:nvPr/>
        </p:nvPicPr>
        <p:blipFill>
          <a:blip r:embed="rId5"/>
          <a:stretch>
            <a:fillRect/>
          </a:stretch>
        </p:blipFill>
        <p:spPr>
          <a:xfrm>
            <a:off x="2225766" y="3813713"/>
            <a:ext cx="115389" cy="115389"/>
          </a:xfrm>
          <a:prstGeom prst="rect">
            <a:avLst/>
          </a:prstGeom>
        </p:spPr>
      </p:pic>
      <p:pic>
        <p:nvPicPr>
          <p:cNvPr id="219" name="Picture 218" descr="ppt16.png"/>
          <p:cNvPicPr>
            <a:picLocks noChangeAspect="1"/>
          </p:cNvPicPr>
          <p:nvPr/>
        </p:nvPicPr>
        <p:blipFill>
          <a:blip r:embed="rId6"/>
          <a:stretch>
            <a:fillRect/>
          </a:stretch>
        </p:blipFill>
        <p:spPr>
          <a:xfrm>
            <a:off x="2217057" y="3593822"/>
            <a:ext cx="126664" cy="126664"/>
          </a:xfrm>
          <a:prstGeom prst="rect">
            <a:avLst/>
          </a:prstGeom>
        </p:spPr>
      </p:pic>
      <p:grpSp>
        <p:nvGrpSpPr>
          <p:cNvPr id="220" name="Group 148"/>
          <p:cNvGrpSpPr/>
          <p:nvPr/>
        </p:nvGrpSpPr>
        <p:grpSpPr>
          <a:xfrm>
            <a:off x="1875246" y="3536950"/>
            <a:ext cx="4892040" cy="656647"/>
            <a:chOff x="1889760" y="4503151"/>
            <a:chExt cx="5196840" cy="656647"/>
          </a:xfrm>
        </p:grpSpPr>
        <p:cxnSp>
          <p:nvCxnSpPr>
            <p:cNvPr id="221" name="Straight Connector 220"/>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225" name="Picture 224" descr="xls16.png"/>
          <p:cNvPicPr>
            <a:picLocks noChangeAspect="1"/>
          </p:cNvPicPr>
          <p:nvPr/>
        </p:nvPicPr>
        <p:blipFill>
          <a:blip r:embed="rId7"/>
          <a:stretch>
            <a:fillRect/>
          </a:stretch>
        </p:blipFill>
        <p:spPr>
          <a:xfrm>
            <a:off x="2226945" y="4031159"/>
            <a:ext cx="104775" cy="104775"/>
          </a:xfrm>
          <a:prstGeom prst="rect">
            <a:avLst/>
          </a:prstGeom>
        </p:spPr>
      </p:pic>
      <p:graphicFrame>
        <p:nvGraphicFramePr>
          <p:cNvPr id="226" name="Table 225"/>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583146">
                  <a:extLst>
                    <a:ext uri="{9D8B030D-6E8A-4147-A177-3AD203B41FA5}">
                      <a16:colId xmlns:a16="http://schemas.microsoft.com/office/drawing/2014/main" val="20000"/>
                    </a:ext>
                  </a:extLst>
                </a:gridCol>
                <a:gridCol w="533400">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Presentation for 2008 </a:t>
                      </a:r>
                      <a:r>
                        <a:rPr lang="en-US" sz="800" dirty="0" err="1">
                          <a:solidFill>
                            <a:schemeClr val="bg1">
                              <a:lumMod val="65000"/>
                            </a:schemeClr>
                          </a:solidFill>
                        </a:rPr>
                        <a:t>Fundraisi</a:t>
                      </a:r>
                      <a:r>
                        <a:rPr lang="en-US" sz="800" dirty="0">
                          <a:solidFill>
                            <a:schemeClr val="bg1">
                              <a:lumMod val="65000"/>
                            </a:schemeClr>
                          </a:solidFill>
                        </a:rPr>
                        <a:t>…</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endParaRPr lang="en-US" sz="800" kern="1200" dirty="0">
                        <a:solidFill>
                          <a:schemeClr val="bg1">
                            <a:lumMod val="65000"/>
                          </a:schemeClr>
                        </a:solidFill>
                        <a:latin typeface="+mn-lt"/>
                        <a:ea typeface="+mn-ea"/>
                        <a:cs typeface="+mn-cs"/>
                      </a:endParaRPr>
                    </a:p>
                  </a:txBody>
                  <a:tcPr anchor="ctr"/>
                </a:tc>
                <a:extLst>
                  <a:ext uri="{0D108BD9-81ED-4DB2-BD59-A6C34878D82A}">
                    <a16:rowId xmlns:a16="http://schemas.microsoft.com/office/drawing/2014/main" val="10000"/>
                  </a:ext>
                </a:extLst>
              </a:tr>
            </a:tbl>
          </a:graphicData>
        </a:graphic>
      </p:graphicFrame>
      <p:graphicFrame>
        <p:nvGraphicFramePr>
          <p:cNvPr id="227" name="Table 226"/>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A Plan</a:t>
                      </a:r>
                      <a:r>
                        <a:rPr lang="en-US" sz="800" baseline="0" dirty="0">
                          <a:solidFill>
                            <a:schemeClr val="bg1">
                              <a:lumMod val="65000"/>
                            </a:schemeClr>
                          </a:solidFill>
                        </a:rPr>
                        <a:t> for Fundraising</a:t>
                      </a:r>
                      <a:endParaRPr lang="en-US" sz="800" dirty="0">
                        <a:solidFill>
                          <a:schemeClr val="bg1">
                            <a:lumMod val="65000"/>
                          </a:schemeClr>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pPr marL="0" algn="l" defTabSz="914400" rtl="0" eaLnBrk="1" latinLnBrk="0" hangingPunct="1"/>
                      <a:endParaRPr lang="en-US" sz="800" kern="1200" dirty="0">
                        <a:solidFill>
                          <a:schemeClr val="bg1">
                            <a:lumMod val="65000"/>
                          </a:schemeClr>
                        </a:solidFill>
                        <a:latin typeface="+mn-lt"/>
                        <a:ea typeface="+mn-ea"/>
                        <a:cs typeface="+mn-cs"/>
                      </a:endParaRPr>
                    </a:p>
                  </a:txBody>
                  <a:tcPr anchor="ctr"/>
                </a:tc>
                <a:extLst>
                  <a:ext uri="{0D108BD9-81ED-4DB2-BD59-A6C34878D82A}">
                    <a16:rowId xmlns:a16="http://schemas.microsoft.com/office/drawing/2014/main" val="10000"/>
                  </a:ext>
                </a:extLst>
              </a:tr>
            </a:tbl>
          </a:graphicData>
        </a:graphic>
      </p:graphicFrame>
      <p:graphicFrame>
        <p:nvGraphicFramePr>
          <p:cNvPr id="228" name="Table 227"/>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bg1">
                              <a:lumMod val="65000"/>
                            </a:schemeClr>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700" dirty="0">
                        <a:solidFill>
                          <a:schemeClr val="bg1">
                            <a:lumMod val="50000"/>
                          </a:schemeClr>
                        </a:solidFill>
                      </a:endParaRPr>
                    </a:p>
                  </a:txBody>
                  <a:tcPr anchor="ctr"/>
                </a:tc>
                <a:tc>
                  <a:txBody>
                    <a:bodyPr/>
                    <a:lstStyle/>
                    <a:p>
                      <a:endParaRPr lang="en-US" sz="700" i="1" dirty="0">
                        <a:solidFill>
                          <a:schemeClr val="bg1">
                            <a:lumMod val="50000"/>
                          </a:schemeClr>
                        </a:solidFill>
                      </a:endParaRPr>
                    </a:p>
                  </a:txBody>
                  <a:tcPr anchor="ctr"/>
                </a:tc>
                <a:tc>
                  <a:txBody>
                    <a:bodyPr/>
                    <a:lstStyle/>
                    <a:p>
                      <a:pPr marL="0" algn="l" defTabSz="914400" rtl="0" eaLnBrk="1" latinLnBrk="0" hangingPunct="1"/>
                      <a:endParaRPr lang="en-US" sz="800" kern="1200" dirty="0">
                        <a:solidFill>
                          <a:schemeClr val="bg1">
                            <a:lumMod val="65000"/>
                          </a:schemeClr>
                        </a:solidFill>
                        <a:latin typeface="+mn-lt"/>
                        <a:ea typeface="+mn-ea"/>
                        <a:cs typeface="+mn-cs"/>
                      </a:endParaRPr>
                    </a:p>
                  </a:txBody>
                  <a:tcPr anchor="ctr"/>
                </a:tc>
                <a:extLst>
                  <a:ext uri="{0D108BD9-81ED-4DB2-BD59-A6C34878D82A}">
                    <a16:rowId xmlns:a16="http://schemas.microsoft.com/office/drawing/2014/main" val="10000"/>
                  </a:ext>
                </a:extLst>
              </a:tr>
            </a:tbl>
          </a:graphicData>
        </a:graphic>
      </p:graphicFrame>
      <p:grpSp>
        <p:nvGrpSpPr>
          <p:cNvPr id="171" name="Group 170"/>
          <p:cNvGrpSpPr/>
          <p:nvPr/>
        </p:nvGrpSpPr>
        <p:grpSpPr>
          <a:xfrm>
            <a:off x="3962400" y="3568700"/>
            <a:ext cx="1752600" cy="152400"/>
            <a:chOff x="3962400" y="3352800"/>
            <a:chExt cx="1752600" cy="152400"/>
          </a:xfrm>
        </p:grpSpPr>
        <p:sp>
          <p:nvSpPr>
            <p:cNvPr id="172" name="Rectangle 171"/>
            <p:cNvSpPr/>
            <p:nvPr/>
          </p:nvSpPr>
          <p:spPr>
            <a:xfrm>
              <a:off x="3962400" y="3352800"/>
              <a:ext cx="1752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100%</a:t>
              </a:r>
              <a:endParaRPr lang="en-US" dirty="0"/>
            </a:p>
          </p:txBody>
        </p:sp>
      </p:grpSp>
      <p:grpSp>
        <p:nvGrpSpPr>
          <p:cNvPr id="176" name="Group 175"/>
          <p:cNvGrpSpPr/>
          <p:nvPr/>
        </p:nvGrpSpPr>
        <p:grpSpPr>
          <a:xfrm>
            <a:off x="3962400" y="3784600"/>
            <a:ext cx="1752600" cy="152400"/>
            <a:chOff x="3962400" y="3352800"/>
            <a:chExt cx="1752600" cy="152400"/>
          </a:xfrm>
        </p:grpSpPr>
        <p:sp>
          <p:nvSpPr>
            <p:cNvPr id="178" name="Rectangle 177"/>
            <p:cNvSpPr/>
            <p:nvPr/>
          </p:nvSpPr>
          <p:spPr>
            <a:xfrm>
              <a:off x="3962400" y="3352800"/>
              <a:ext cx="1752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100%</a:t>
              </a:r>
              <a:endParaRPr lang="en-US" dirty="0"/>
            </a:p>
          </p:txBody>
        </p:sp>
      </p:grpSp>
      <p:grpSp>
        <p:nvGrpSpPr>
          <p:cNvPr id="180" name="Group 179"/>
          <p:cNvGrpSpPr/>
          <p:nvPr/>
        </p:nvGrpSpPr>
        <p:grpSpPr>
          <a:xfrm>
            <a:off x="3962400" y="4006850"/>
            <a:ext cx="1752600" cy="152400"/>
            <a:chOff x="3962400" y="3352800"/>
            <a:chExt cx="1752600" cy="152400"/>
          </a:xfrm>
        </p:grpSpPr>
        <p:sp>
          <p:nvSpPr>
            <p:cNvPr id="182" name="Rectangle 181"/>
            <p:cNvSpPr/>
            <p:nvPr/>
          </p:nvSpPr>
          <p:spPr>
            <a:xfrm>
              <a:off x="3962400" y="3352800"/>
              <a:ext cx="1752600" cy="152400"/>
            </a:xfrm>
            <a:prstGeom prst="rect">
              <a:avLst/>
            </a:prstGeom>
            <a:solidFill>
              <a:schemeClr val="tx1">
                <a:lumMod val="95000"/>
                <a:lumOff val="5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p:cNvSpPr/>
            <p:nvPr/>
          </p:nvSpPr>
          <p:spPr>
            <a:xfrm>
              <a:off x="3962400" y="3352800"/>
              <a:ext cx="1752600" cy="152400"/>
            </a:xfrm>
            <a:prstGeom prst="rect">
              <a:avLst/>
            </a:prstGeom>
            <a:solidFill>
              <a:schemeClr val="tx1">
                <a:lumMod val="95000"/>
                <a:lumOff val="5000"/>
                <a:alpha val="21000"/>
              </a:schemeClr>
            </a:solidFill>
            <a:ln>
              <a:solidFill>
                <a:schemeClr val="tx1">
                  <a:lumMod val="75000"/>
                  <a:lumOff val="25000"/>
                  <a:alpha val="18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100%</a:t>
              </a:r>
              <a:endParaRPr lang="en-US" dirty="0"/>
            </a:p>
          </p:txBody>
        </p:sp>
      </p:gr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Effect transition="in" filter="fade">
                                      <p:cBhvr>
                                        <p:cTn id="7" dur="500"/>
                                        <p:tgtEl>
                                          <p:spTgt spid="160"/>
                                        </p:tgtEl>
                                      </p:cBhvr>
                                    </p:animEffect>
                                  </p:childTnLst>
                                </p:cTn>
                              </p:par>
                              <p:par>
                                <p:cTn id="8" presetID="10" presetClass="entr" presetSubtype="0" fill="hold" nodeType="withEffect">
                                  <p:stCondLst>
                                    <p:cond delay="0"/>
                                  </p:stCondLst>
                                  <p:childTnLst>
                                    <p:set>
                                      <p:cBhvr>
                                        <p:cTn id="9" dur="1" fill="hold">
                                          <p:stCondLst>
                                            <p:cond delay="0"/>
                                          </p:stCondLst>
                                        </p:cTn>
                                        <p:tgtEl>
                                          <p:spTgt spid="161"/>
                                        </p:tgtEl>
                                        <p:attrNameLst>
                                          <p:attrName>style.visibility</p:attrName>
                                        </p:attrNameLst>
                                      </p:cBhvr>
                                      <p:to>
                                        <p:strVal val="visible"/>
                                      </p:to>
                                    </p:set>
                                    <p:animEffect transition="in" filter="fade">
                                      <p:cBhvr>
                                        <p:cTn id="10" dur="500"/>
                                        <p:tgtEl>
                                          <p:spTgt spid="161"/>
                                        </p:tgtEl>
                                      </p:cBhvr>
                                    </p:animEffect>
                                  </p:childTnLst>
                                </p:cTn>
                              </p:par>
                              <p:par>
                                <p:cTn id="11" presetID="10" presetClass="entr" presetSubtype="0" fill="hold" nodeType="withEffect">
                                  <p:stCondLst>
                                    <p:cond delay="0"/>
                                  </p:stCondLst>
                                  <p:childTnLst>
                                    <p:set>
                                      <p:cBhvr>
                                        <p:cTn id="12" dur="1" fill="hold">
                                          <p:stCondLst>
                                            <p:cond delay="0"/>
                                          </p:stCondLst>
                                        </p:cTn>
                                        <p:tgtEl>
                                          <p:spTgt spid="162"/>
                                        </p:tgtEl>
                                        <p:attrNameLst>
                                          <p:attrName>style.visibility</p:attrName>
                                        </p:attrNameLst>
                                      </p:cBhvr>
                                      <p:to>
                                        <p:strVal val="visible"/>
                                      </p:to>
                                    </p:set>
                                    <p:animEffect transition="in" filter="fade">
                                      <p:cBhvr>
                                        <p:cTn id="13" dur="500"/>
                                        <p:tgtEl>
                                          <p:spTgt spid="162"/>
                                        </p:tgtEl>
                                      </p:cBhvr>
                                    </p:animEffect>
                                  </p:childTnLst>
                                </p:cTn>
                              </p:par>
                              <p:par>
                                <p:cTn id="14" presetID="10" presetClass="exit" presetSubtype="0" fill="hold" nodeType="withEffect">
                                  <p:stCondLst>
                                    <p:cond delay="0"/>
                                  </p:stCondLst>
                                  <p:childTnLst>
                                    <p:animEffect transition="out" filter="fade">
                                      <p:cBhvr>
                                        <p:cTn id="15" dur="500"/>
                                        <p:tgtEl>
                                          <p:spTgt spid="204"/>
                                        </p:tgtEl>
                                      </p:cBhvr>
                                    </p:animEffect>
                                    <p:set>
                                      <p:cBhvr>
                                        <p:cTn id="16" dur="1" fill="hold">
                                          <p:stCondLst>
                                            <p:cond delay="499"/>
                                          </p:stCondLst>
                                        </p:cTn>
                                        <p:tgtEl>
                                          <p:spTgt spid="204"/>
                                        </p:tgtEl>
                                        <p:attrNameLst>
                                          <p:attrName>style.visibility</p:attrName>
                                        </p:attrNameLst>
                                      </p:cBhvr>
                                      <p:to>
                                        <p:strVal val="hidden"/>
                                      </p:to>
                                    </p:set>
                                  </p:childTnLst>
                                </p:cTn>
                              </p:par>
                              <p:par>
                                <p:cTn id="17" presetID="10" presetClass="exit" presetSubtype="0" fill="hold" nodeType="withEffect">
                                  <p:stCondLst>
                                    <p:cond delay="0"/>
                                  </p:stCondLst>
                                  <p:childTnLst>
                                    <p:animEffect transition="out" filter="fade">
                                      <p:cBhvr>
                                        <p:cTn id="18" dur="500"/>
                                        <p:tgtEl>
                                          <p:spTgt spid="205"/>
                                        </p:tgtEl>
                                      </p:cBhvr>
                                    </p:animEffect>
                                    <p:set>
                                      <p:cBhvr>
                                        <p:cTn id="19" dur="1" fill="hold">
                                          <p:stCondLst>
                                            <p:cond delay="499"/>
                                          </p:stCondLst>
                                        </p:cTn>
                                        <p:tgtEl>
                                          <p:spTgt spid="205"/>
                                        </p:tgtEl>
                                        <p:attrNameLst>
                                          <p:attrName>style.visibility</p:attrName>
                                        </p:attrNameLst>
                                      </p:cBhvr>
                                      <p:to>
                                        <p:strVal val="hidden"/>
                                      </p:to>
                                    </p:set>
                                  </p:childTnLst>
                                </p:cTn>
                              </p:par>
                              <p:par>
                                <p:cTn id="20" presetID="10" presetClass="exit" presetSubtype="0" fill="hold" nodeType="withEffect">
                                  <p:stCondLst>
                                    <p:cond delay="0"/>
                                  </p:stCondLst>
                                  <p:childTnLst>
                                    <p:animEffect transition="out" filter="fade">
                                      <p:cBhvr>
                                        <p:cTn id="21" dur="500"/>
                                        <p:tgtEl>
                                          <p:spTgt spid="206"/>
                                        </p:tgtEl>
                                      </p:cBhvr>
                                    </p:animEffect>
                                    <p:set>
                                      <p:cBhvr>
                                        <p:cTn id="22" dur="1" fill="hold">
                                          <p:stCondLst>
                                            <p:cond delay="499"/>
                                          </p:stCondLst>
                                        </p:cTn>
                                        <p:tgtEl>
                                          <p:spTgt spid="206"/>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207"/>
                                        </p:tgtEl>
                                      </p:cBhvr>
                                    </p:animEffect>
                                    <p:set>
                                      <p:cBhvr>
                                        <p:cTn id="25" dur="1" fill="hold">
                                          <p:stCondLst>
                                            <p:cond delay="499"/>
                                          </p:stCondLst>
                                        </p:cTn>
                                        <p:tgtEl>
                                          <p:spTgt spid="207"/>
                                        </p:tgtEl>
                                        <p:attrNameLst>
                                          <p:attrName>style.visibility</p:attrName>
                                        </p:attrNameLst>
                                      </p:cBhvr>
                                      <p:to>
                                        <p:strVal val="hidden"/>
                                      </p:to>
                                    </p:set>
                                  </p:childTnLst>
                                </p:cTn>
                              </p:par>
                              <p:par>
                                <p:cTn id="26" presetID="10" presetClass="exit" presetSubtype="0" fill="hold" nodeType="withEffect">
                                  <p:stCondLst>
                                    <p:cond delay="0"/>
                                  </p:stCondLst>
                                  <p:childTnLst>
                                    <p:animEffect transition="out" filter="fade">
                                      <p:cBhvr>
                                        <p:cTn id="27" dur="500"/>
                                        <p:tgtEl>
                                          <p:spTgt spid="208"/>
                                        </p:tgtEl>
                                      </p:cBhvr>
                                    </p:animEffect>
                                    <p:set>
                                      <p:cBhvr>
                                        <p:cTn id="28" dur="1" fill="hold">
                                          <p:stCondLst>
                                            <p:cond delay="499"/>
                                          </p:stCondLst>
                                        </p:cTn>
                                        <p:tgtEl>
                                          <p:spTgt spid="208"/>
                                        </p:tgtEl>
                                        <p:attrNameLst>
                                          <p:attrName>style.visibility</p:attrName>
                                        </p:attrNameLst>
                                      </p:cBhvr>
                                      <p:to>
                                        <p:strVal val="hidden"/>
                                      </p:to>
                                    </p:set>
                                  </p:childTnLst>
                                </p:cTn>
                              </p:par>
                              <p:par>
                                <p:cTn id="29" presetID="10" presetClass="exit" presetSubtype="0" fill="hold" nodeType="withEffect">
                                  <p:stCondLst>
                                    <p:cond delay="0"/>
                                  </p:stCondLst>
                                  <p:childTnLst>
                                    <p:animEffect transition="out" filter="fade">
                                      <p:cBhvr>
                                        <p:cTn id="30" dur="500"/>
                                        <p:tgtEl>
                                          <p:spTgt spid="209"/>
                                        </p:tgtEl>
                                      </p:cBhvr>
                                    </p:animEffect>
                                    <p:set>
                                      <p:cBhvr>
                                        <p:cTn id="31" dur="1" fill="hold">
                                          <p:stCondLst>
                                            <p:cond delay="499"/>
                                          </p:stCondLst>
                                        </p:cTn>
                                        <p:tgtEl>
                                          <p:spTgt spid="209"/>
                                        </p:tgtEl>
                                        <p:attrNameLst>
                                          <p:attrName>style.visibility</p:attrName>
                                        </p:attrNameLst>
                                      </p:cBhvr>
                                      <p:to>
                                        <p:strVal val="hidden"/>
                                      </p:to>
                                    </p:set>
                                  </p:childTnLst>
                                </p:cTn>
                              </p:par>
                              <p:par>
                                <p:cTn id="32" presetID="10" presetClass="exit" presetSubtype="0" fill="hold" nodeType="withEffect">
                                  <p:stCondLst>
                                    <p:cond delay="0"/>
                                  </p:stCondLst>
                                  <p:childTnLst>
                                    <p:animEffect transition="out" filter="fade">
                                      <p:cBhvr>
                                        <p:cTn id="33" dur="500"/>
                                        <p:tgtEl>
                                          <p:spTgt spid="214"/>
                                        </p:tgtEl>
                                      </p:cBhvr>
                                    </p:animEffect>
                                    <p:set>
                                      <p:cBhvr>
                                        <p:cTn id="34" dur="1" fill="hold">
                                          <p:stCondLst>
                                            <p:cond delay="499"/>
                                          </p:stCondLst>
                                        </p:cTn>
                                        <p:tgtEl>
                                          <p:spTgt spid="214"/>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215"/>
                                        </p:tgtEl>
                                      </p:cBhvr>
                                    </p:animEffect>
                                    <p:set>
                                      <p:cBhvr>
                                        <p:cTn id="37" dur="1" fill="hold">
                                          <p:stCondLst>
                                            <p:cond delay="499"/>
                                          </p:stCondLst>
                                        </p:cTn>
                                        <p:tgtEl>
                                          <p:spTgt spid="215"/>
                                        </p:tgtEl>
                                        <p:attrNameLst>
                                          <p:attrName>style.visibility</p:attrName>
                                        </p:attrNameLst>
                                      </p:cBhvr>
                                      <p:to>
                                        <p:strVal val="hidden"/>
                                      </p:to>
                                    </p:set>
                                  </p:childTnLst>
                                </p:cTn>
                              </p:par>
                              <p:par>
                                <p:cTn id="38" presetID="10" presetClass="exit" presetSubtype="0" fill="hold" nodeType="withEffect">
                                  <p:stCondLst>
                                    <p:cond delay="0"/>
                                  </p:stCondLst>
                                  <p:childTnLst>
                                    <p:animEffect transition="out" filter="fade">
                                      <p:cBhvr>
                                        <p:cTn id="39" dur="500"/>
                                        <p:tgtEl>
                                          <p:spTgt spid="216"/>
                                        </p:tgtEl>
                                      </p:cBhvr>
                                    </p:animEffect>
                                    <p:set>
                                      <p:cBhvr>
                                        <p:cTn id="40" dur="1" fill="hold">
                                          <p:stCondLst>
                                            <p:cond delay="499"/>
                                          </p:stCondLst>
                                        </p:cTn>
                                        <p:tgtEl>
                                          <p:spTgt spid="216"/>
                                        </p:tgtEl>
                                        <p:attrNameLst>
                                          <p:attrName>style.visibility</p:attrName>
                                        </p:attrNameLst>
                                      </p:cBhvr>
                                      <p:to>
                                        <p:strVal val="hidden"/>
                                      </p:to>
                                    </p:set>
                                  </p:childTnLst>
                                </p:cTn>
                              </p:par>
                              <p:par>
                                <p:cTn id="41" presetID="10" presetClass="exit" presetSubtype="0" fill="hold" nodeType="withEffect">
                                  <p:stCondLst>
                                    <p:cond delay="0"/>
                                  </p:stCondLst>
                                  <p:childTnLst>
                                    <p:animEffect transition="out" filter="fade">
                                      <p:cBhvr>
                                        <p:cTn id="42" dur="500"/>
                                        <p:tgtEl>
                                          <p:spTgt spid="217"/>
                                        </p:tgtEl>
                                      </p:cBhvr>
                                    </p:animEffect>
                                    <p:set>
                                      <p:cBhvr>
                                        <p:cTn id="43" dur="1" fill="hold">
                                          <p:stCondLst>
                                            <p:cond delay="499"/>
                                          </p:stCondLst>
                                        </p:cTn>
                                        <p:tgtEl>
                                          <p:spTgt spid="217"/>
                                        </p:tgtEl>
                                        <p:attrNameLst>
                                          <p:attrName>style.visibility</p:attrName>
                                        </p:attrNameLst>
                                      </p:cBhvr>
                                      <p:to>
                                        <p:strVal val="hidden"/>
                                      </p:to>
                                    </p:set>
                                  </p:childTnLst>
                                </p:cTn>
                              </p:par>
                              <p:par>
                                <p:cTn id="44" presetID="10" presetClass="exit" presetSubtype="0" fill="hold" nodeType="withEffect">
                                  <p:stCondLst>
                                    <p:cond delay="0"/>
                                  </p:stCondLst>
                                  <p:childTnLst>
                                    <p:animEffect transition="out" filter="fade">
                                      <p:cBhvr>
                                        <p:cTn id="45" dur="500"/>
                                        <p:tgtEl>
                                          <p:spTgt spid="218"/>
                                        </p:tgtEl>
                                      </p:cBhvr>
                                    </p:animEffect>
                                    <p:set>
                                      <p:cBhvr>
                                        <p:cTn id="46" dur="1" fill="hold">
                                          <p:stCondLst>
                                            <p:cond delay="499"/>
                                          </p:stCondLst>
                                        </p:cTn>
                                        <p:tgtEl>
                                          <p:spTgt spid="218"/>
                                        </p:tgtEl>
                                        <p:attrNameLst>
                                          <p:attrName>style.visibility</p:attrName>
                                        </p:attrNameLst>
                                      </p:cBhvr>
                                      <p:to>
                                        <p:strVal val="hidden"/>
                                      </p:to>
                                    </p:set>
                                  </p:childTnLst>
                                </p:cTn>
                              </p:par>
                              <p:par>
                                <p:cTn id="47" presetID="10" presetClass="exit" presetSubtype="0" fill="hold" nodeType="withEffect">
                                  <p:stCondLst>
                                    <p:cond delay="0"/>
                                  </p:stCondLst>
                                  <p:childTnLst>
                                    <p:animEffect transition="out" filter="fade">
                                      <p:cBhvr>
                                        <p:cTn id="48" dur="500"/>
                                        <p:tgtEl>
                                          <p:spTgt spid="219"/>
                                        </p:tgtEl>
                                      </p:cBhvr>
                                    </p:animEffect>
                                    <p:set>
                                      <p:cBhvr>
                                        <p:cTn id="49" dur="1" fill="hold">
                                          <p:stCondLst>
                                            <p:cond delay="499"/>
                                          </p:stCondLst>
                                        </p:cTn>
                                        <p:tgtEl>
                                          <p:spTgt spid="219"/>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500"/>
                                        <p:tgtEl>
                                          <p:spTgt spid="220"/>
                                        </p:tgtEl>
                                      </p:cBhvr>
                                    </p:animEffect>
                                    <p:set>
                                      <p:cBhvr>
                                        <p:cTn id="52" dur="1" fill="hold">
                                          <p:stCondLst>
                                            <p:cond delay="499"/>
                                          </p:stCondLst>
                                        </p:cTn>
                                        <p:tgtEl>
                                          <p:spTgt spid="220"/>
                                        </p:tgtEl>
                                        <p:attrNameLst>
                                          <p:attrName>style.visibility</p:attrName>
                                        </p:attrNameLst>
                                      </p:cBhvr>
                                      <p:to>
                                        <p:strVal val="hidden"/>
                                      </p:to>
                                    </p:set>
                                  </p:childTnLst>
                                </p:cTn>
                              </p:par>
                              <p:par>
                                <p:cTn id="53" presetID="10" presetClass="exit" presetSubtype="0" fill="hold" nodeType="withEffect">
                                  <p:stCondLst>
                                    <p:cond delay="0"/>
                                  </p:stCondLst>
                                  <p:childTnLst>
                                    <p:animEffect transition="out" filter="fade">
                                      <p:cBhvr>
                                        <p:cTn id="54" dur="500"/>
                                        <p:tgtEl>
                                          <p:spTgt spid="225"/>
                                        </p:tgtEl>
                                      </p:cBhvr>
                                    </p:animEffect>
                                    <p:set>
                                      <p:cBhvr>
                                        <p:cTn id="55" dur="1" fill="hold">
                                          <p:stCondLst>
                                            <p:cond delay="499"/>
                                          </p:stCondLst>
                                        </p:cTn>
                                        <p:tgtEl>
                                          <p:spTgt spid="225"/>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500"/>
                                        <p:tgtEl>
                                          <p:spTgt spid="226"/>
                                        </p:tgtEl>
                                      </p:cBhvr>
                                    </p:animEffect>
                                    <p:set>
                                      <p:cBhvr>
                                        <p:cTn id="58" dur="1" fill="hold">
                                          <p:stCondLst>
                                            <p:cond delay="499"/>
                                          </p:stCondLst>
                                        </p:cTn>
                                        <p:tgtEl>
                                          <p:spTgt spid="226"/>
                                        </p:tgtEl>
                                        <p:attrNameLst>
                                          <p:attrName>style.visibility</p:attrName>
                                        </p:attrNameLst>
                                      </p:cBhvr>
                                      <p:to>
                                        <p:strVal val="hidden"/>
                                      </p:to>
                                    </p:set>
                                  </p:childTnLst>
                                </p:cTn>
                              </p:par>
                              <p:par>
                                <p:cTn id="59" presetID="10" presetClass="exit" presetSubtype="0" fill="hold" nodeType="withEffect">
                                  <p:stCondLst>
                                    <p:cond delay="0"/>
                                  </p:stCondLst>
                                  <p:childTnLst>
                                    <p:animEffect transition="out" filter="fade">
                                      <p:cBhvr>
                                        <p:cTn id="60" dur="500"/>
                                        <p:tgtEl>
                                          <p:spTgt spid="227"/>
                                        </p:tgtEl>
                                      </p:cBhvr>
                                    </p:animEffect>
                                    <p:set>
                                      <p:cBhvr>
                                        <p:cTn id="61" dur="1" fill="hold">
                                          <p:stCondLst>
                                            <p:cond delay="499"/>
                                          </p:stCondLst>
                                        </p:cTn>
                                        <p:tgtEl>
                                          <p:spTgt spid="227"/>
                                        </p:tgtEl>
                                        <p:attrNameLst>
                                          <p:attrName>style.visibility</p:attrName>
                                        </p:attrNameLst>
                                      </p:cBhvr>
                                      <p:to>
                                        <p:strVal val="hidden"/>
                                      </p:to>
                                    </p:set>
                                  </p:childTnLst>
                                </p:cTn>
                              </p:par>
                              <p:par>
                                <p:cTn id="62" presetID="10" presetClass="exit" presetSubtype="0" fill="hold" nodeType="withEffect">
                                  <p:stCondLst>
                                    <p:cond delay="0"/>
                                  </p:stCondLst>
                                  <p:childTnLst>
                                    <p:animEffect transition="out" filter="fade">
                                      <p:cBhvr>
                                        <p:cTn id="63" dur="500"/>
                                        <p:tgtEl>
                                          <p:spTgt spid="228"/>
                                        </p:tgtEl>
                                      </p:cBhvr>
                                    </p:animEffect>
                                    <p:set>
                                      <p:cBhvr>
                                        <p:cTn id="64" dur="1" fill="hold">
                                          <p:stCondLst>
                                            <p:cond delay="499"/>
                                          </p:stCondLst>
                                        </p:cTn>
                                        <p:tgtEl>
                                          <p:spTgt spid="228"/>
                                        </p:tgtEl>
                                        <p:attrNameLst>
                                          <p:attrName>style.visibility</p:attrName>
                                        </p:attrNameLst>
                                      </p:cBhvr>
                                      <p:to>
                                        <p:strVal val="hidden"/>
                                      </p:to>
                                    </p:set>
                                  </p:childTnLst>
                                </p:cTn>
                              </p:par>
                              <p:par>
                                <p:cTn id="65" presetID="10" presetClass="exit" presetSubtype="0" fill="hold" nodeType="withEffect">
                                  <p:stCondLst>
                                    <p:cond delay="0"/>
                                  </p:stCondLst>
                                  <p:childTnLst>
                                    <p:animEffect transition="out" filter="fade">
                                      <p:cBhvr>
                                        <p:cTn id="66" dur="500"/>
                                        <p:tgtEl>
                                          <p:spTgt spid="171"/>
                                        </p:tgtEl>
                                      </p:cBhvr>
                                    </p:animEffect>
                                    <p:set>
                                      <p:cBhvr>
                                        <p:cTn id="67" dur="1" fill="hold">
                                          <p:stCondLst>
                                            <p:cond delay="499"/>
                                          </p:stCondLst>
                                        </p:cTn>
                                        <p:tgtEl>
                                          <p:spTgt spid="171"/>
                                        </p:tgtEl>
                                        <p:attrNameLst>
                                          <p:attrName>style.visibility</p:attrName>
                                        </p:attrNameLst>
                                      </p:cBhvr>
                                      <p:to>
                                        <p:strVal val="hidden"/>
                                      </p:to>
                                    </p:set>
                                  </p:childTnLst>
                                </p:cTn>
                              </p:par>
                              <p:par>
                                <p:cTn id="68" presetID="10" presetClass="exit" presetSubtype="0" fill="hold" nodeType="withEffect">
                                  <p:stCondLst>
                                    <p:cond delay="0"/>
                                  </p:stCondLst>
                                  <p:childTnLst>
                                    <p:animEffect transition="out" filter="fade">
                                      <p:cBhvr>
                                        <p:cTn id="69" dur="500"/>
                                        <p:tgtEl>
                                          <p:spTgt spid="176"/>
                                        </p:tgtEl>
                                      </p:cBhvr>
                                    </p:animEffect>
                                    <p:set>
                                      <p:cBhvr>
                                        <p:cTn id="70" dur="1" fill="hold">
                                          <p:stCondLst>
                                            <p:cond delay="499"/>
                                          </p:stCondLst>
                                        </p:cTn>
                                        <p:tgtEl>
                                          <p:spTgt spid="176"/>
                                        </p:tgtEl>
                                        <p:attrNameLst>
                                          <p:attrName>style.visibility</p:attrName>
                                        </p:attrNameLst>
                                      </p:cBhvr>
                                      <p:to>
                                        <p:strVal val="hidden"/>
                                      </p:to>
                                    </p:set>
                                  </p:childTnLst>
                                </p:cTn>
                              </p:par>
                              <p:par>
                                <p:cTn id="71" presetID="10" presetClass="exit" presetSubtype="0" fill="hold" nodeType="withEffect">
                                  <p:stCondLst>
                                    <p:cond delay="0"/>
                                  </p:stCondLst>
                                  <p:childTnLst>
                                    <p:animEffect transition="out" filter="fade">
                                      <p:cBhvr>
                                        <p:cTn id="72" dur="500"/>
                                        <p:tgtEl>
                                          <p:spTgt spid="180"/>
                                        </p:tgtEl>
                                      </p:cBhvr>
                                    </p:animEffect>
                                    <p:set>
                                      <p:cBhvr>
                                        <p:cTn id="73" dur="1" fill="hold">
                                          <p:stCondLst>
                                            <p:cond delay="499"/>
                                          </p:stCondLst>
                                        </p:cTn>
                                        <p:tgtEl>
                                          <p:spTgt spid="18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…Create New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183" name="Group 182"/>
          <p:cNvGrpSpPr/>
          <p:nvPr/>
        </p:nvGrpSpPr>
        <p:grpSpPr>
          <a:xfrm>
            <a:off x="9217035" y="2180988"/>
            <a:ext cx="2041515" cy="4356099"/>
            <a:chOff x="9131310" y="2180988"/>
            <a:chExt cx="2041515" cy="4356099"/>
          </a:xfrm>
        </p:grpSpPr>
        <p:grpSp>
          <p:nvGrpSpPr>
            <p:cNvPr id="184" name="Group 99"/>
            <p:cNvGrpSpPr/>
            <p:nvPr/>
          </p:nvGrpSpPr>
          <p:grpSpPr>
            <a:xfrm>
              <a:off x="9131310" y="2180988"/>
              <a:ext cx="2004059" cy="4356099"/>
              <a:chOff x="6987543" y="2095263"/>
              <a:chExt cx="2004059" cy="4356099"/>
            </a:xfrm>
          </p:grpSpPr>
          <p:sp>
            <p:nvSpPr>
              <p:cNvPr id="19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91" name="Rectangle 19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92" name="Picture 191"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93" name="Rectangle 192"/>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97" name="Rectangle 196"/>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98" name="Group 197"/>
              <p:cNvGrpSpPr/>
              <p:nvPr/>
            </p:nvGrpSpPr>
            <p:grpSpPr>
              <a:xfrm>
                <a:off x="7976849" y="6149100"/>
                <a:ext cx="557551" cy="171212"/>
                <a:chOff x="5638800" y="2628900"/>
                <a:chExt cx="609600" cy="180987"/>
              </a:xfrm>
            </p:grpSpPr>
            <p:sp>
              <p:nvSpPr>
                <p:cNvPr id="229" name="Rectangle 228"/>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30" name="Rectangle 22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99" name="Group 18"/>
              <p:cNvGrpSpPr/>
              <p:nvPr/>
            </p:nvGrpSpPr>
            <p:grpSpPr>
              <a:xfrm>
                <a:off x="7321549" y="6149082"/>
                <a:ext cx="557552" cy="171231"/>
                <a:chOff x="5638800" y="3048000"/>
                <a:chExt cx="609601" cy="181008"/>
              </a:xfrm>
            </p:grpSpPr>
            <p:sp>
              <p:nvSpPr>
                <p:cNvPr id="227" name="Rectangle 226"/>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28" name="Rectangle 22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200" name="Rectangle 199"/>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201" name="Rectangle 200"/>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02" name="Rectangle 201"/>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03" name="Round Same Side Corner Rectangle 202"/>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04" name="Rectangle 203"/>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205" name="Group 460"/>
              <p:cNvGrpSpPr/>
              <p:nvPr/>
            </p:nvGrpSpPr>
            <p:grpSpPr>
              <a:xfrm>
                <a:off x="7127788" y="3540522"/>
                <a:ext cx="1635212" cy="457201"/>
                <a:chOff x="361228" y="3467100"/>
                <a:chExt cx="1635211" cy="457201"/>
              </a:xfrm>
            </p:grpSpPr>
            <p:sp>
              <p:nvSpPr>
                <p:cNvPr id="224" name="Rounded Rectangle 223"/>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5" name="Rectangle 224"/>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26" name="Rectangle 225"/>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List</a:t>
                  </a:r>
                </a:p>
              </p:txBody>
            </p:sp>
          </p:grpSp>
          <p:grpSp>
            <p:nvGrpSpPr>
              <p:cNvPr id="206" name="Group 461"/>
              <p:cNvGrpSpPr/>
              <p:nvPr/>
            </p:nvGrpSpPr>
            <p:grpSpPr>
              <a:xfrm>
                <a:off x="7127788" y="4037728"/>
                <a:ext cx="1635211" cy="457201"/>
                <a:chOff x="361228" y="3924301"/>
                <a:chExt cx="1635211" cy="457201"/>
              </a:xfrm>
            </p:grpSpPr>
            <p:sp>
              <p:nvSpPr>
                <p:cNvPr id="221" name="Rounded Rectangle 220">
                  <a:hlinkHover r:id="" action="ppaction://hlinkshowjump?jump=nextslide"/>
                </p:cNvPr>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2" name="Rectangle 221"/>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23" name="Rectangle 222"/>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Contact List</a:t>
                  </a:r>
                </a:p>
              </p:txBody>
            </p:sp>
          </p:grpSp>
          <p:grpSp>
            <p:nvGrpSpPr>
              <p:cNvPr id="207" name="Group 462"/>
              <p:cNvGrpSpPr/>
              <p:nvPr/>
            </p:nvGrpSpPr>
            <p:grpSpPr>
              <a:xfrm>
                <a:off x="7127788" y="4531123"/>
                <a:ext cx="1635212" cy="457201"/>
                <a:chOff x="361228" y="4381501"/>
                <a:chExt cx="1635212" cy="457201"/>
              </a:xfrm>
            </p:grpSpPr>
            <p:sp>
              <p:nvSpPr>
                <p:cNvPr id="218" name="Rounded Rectangle 217"/>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9" name="Rectangle 218"/>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20" name="Rectangle 219"/>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Event List</a:t>
                  </a:r>
                </a:p>
              </p:txBody>
            </p:sp>
          </p:grpSp>
          <p:pic>
            <p:nvPicPr>
              <p:cNvPr id="20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209" name="Round Same Side Corner Rectangle 20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10" name="Rectangle 20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Community</a:t>
                </a:r>
                <a:endParaRPr lang="en-US" sz="700" dirty="0">
                  <a:solidFill>
                    <a:srgbClr val="969696"/>
                  </a:solidFill>
                  <a:latin typeface="Segoe UI" pitchFamily="34" charset="0"/>
                  <a:cs typeface="Segoe UI" pitchFamily="34" charset="0"/>
                </a:endParaRPr>
              </a:p>
            </p:txBody>
          </p:sp>
          <p:pic>
            <p:nvPicPr>
              <p:cNvPr id="21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12" name="Rectangle 211"/>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13" name="Group 106"/>
              <p:cNvGrpSpPr/>
              <p:nvPr/>
            </p:nvGrpSpPr>
            <p:grpSpPr>
              <a:xfrm>
                <a:off x="8762271" y="2946163"/>
                <a:ext cx="107409" cy="101419"/>
                <a:chOff x="8762271" y="2946163"/>
                <a:chExt cx="107409" cy="101419"/>
              </a:xfrm>
            </p:grpSpPr>
            <p:sp>
              <p:nvSpPr>
                <p:cNvPr id="216" name="Rounded Rectangle 215"/>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Cross 216"/>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214"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215" name="Rectangle 214"/>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3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3</a:t>
                </a:r>
                <a:r>
                  <a:rPr lang="en-US" sz="600" b="0" dirty="0">
                    <a:solidFill>
                      <a:schemeClr val="accent1">
                        <a:lumMod val="75000"/>
                      </a:schemeClr>
                    </a:solidFill>
                    <a:latin typeface="Segoe UI" pitchFamily="34" charset="0"/>
                  </a:rPr>
                  <a:t> out of 3</a:t>
                </a:r>
              </a:p>
            </p:txBody>
          </p:sp>
        </p:grpSp>
        <p:sp>
          <p:nvSpPr>
            <p:cNvPr id="185" name="Rectangle 184"/>
            <p:cNvSpPr/>
            <p:nvPr/>
          </p:nvSpPr>
          <p:spPr>
            <a:xfrm>
              <a:off x="10376247" y="27146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pic>
          <p:nvPicPr>
            <p:cNvPr id="186" name="Picture 3"/>
            <p:cNvPicPr>
              <a:picLocks noChangeAspect="1" noChangeArrowheads="1"/>
            </p:cNvPicPr>
            <p:nvPr/>
          </p:nvPicPr>
          <p:blipFill>
            <a:blip r:embed="rId7"/>
            <a:srcRect/>
            <a:stretch>
              <a:fillRect/>
            </a:stretch>
          </p:blipFill>
          <p:spPr bwMode="auto">
            <a:xfrm>
              <a:off x="9248775" y="4657725"/>
              <a:ext cx="152400" cy="142875"/>
            </a:xfrm>
            <a:prstGeom prst="rect">
              <a:avLst/>
            </a:prstGeom>
            <a:noFill/>
            <a:ln w="9525">
              <a:noFill/>
              <a:miter lim="800000"/>
              <a:headEnd/>
              <a:tailEnd/>
            </a:ln>
            <a:effectLst/>
          </p:spPr>
        </p:pic>
        <p:pic>
          <p:nvPicPr>
            <p:cNvPr id="187" name="Picture 4"/>
            <p:cNvPicPr>
              <a:picLocks noChangeAspect="1" noChangeArrowheads="1"/>
            </p:cNvPicPr>
            <p:nvPr/>
          </p:nvPicPr>
          <p:blipFill>
            <a:blip r:embed="rId8"/>
            <a:srcRect/>
            <a:stretch>
              <a:fillRect/>
            </a:stretch>
          </p:blipFill>
          <p:spPr bwMode="auto">
            <a:xfrm>
              <a:off x="9239250" y="3667125"/>
              <a:ext cx="123825" cy="133350"/>
            </a:xfrm>
            <a:prstGeom prst="rect">
              <a:avLst/>
            </a:prstGeom>
            <a:noFill/>
            <a:ln w="9525">
              <a:noFill/>
              <a:miter lim="800000"/>
              <a:headEnd/>
              <a:tailEnd/>
            </a:ln>
            <a:effectLst/>
          </p:spPr>
        </p:pic>
        <p:pic>
          <p:nvPicPr>
            <p:cNvPr id="189" name="Picture 5"/>
            <p:cNvPicPr>
              <a:picLocks noChangeAspect="1" noChangeArrowheads="1"/>
            </p:cNvPicPr>
            <p:nvPr/>
          </p:nvPicPr>
          <p:blipFill>
            <a:blip r:embed="rId9"/>
            <a:srcRect/>
            <a:stretch>
              <a:fillRect/>
            </a:stretch>
          </p:blipFill>
          <p:spPr bwMode="auto">
            <a:xfrm>
              <a:off x="9239250" y="4191000"/>
              <a:ext cx="152400" cy="114300"/>
            </a:xfrm>
            <a:prstGeom prst="rect">
              <a:avLst/>
            </a:prstGeom>
            <a:noFill/>
            <a:ln w="9525">
              <a:noFill/>
              <a:miter lim="800000"/>
              <a:headEnd/>
              <a:tailEnd/>
            </a:ln>
            <a:effectLst/>
          </p:spPr>
        </p:pic>
      </p:grpSp>
      <p:grpSp>
        <p:nvGrpSpPr>
          <p:cNvPr id="235" name="Group 234"/>
          <p:cNvGrpSpPr/>
          <p:nvPr/>
        </p:nvGrpSpPr>
        <p:grpSpPr>
          <a:xfrm>
            <a:off x="9266558" y="2447925"/>
            <a:ext cx="1687192" cy="215444"/>
            <a:chOff x="9266558" y="2447925"/>
            <a:chExt cx="1687192" cy="215444"/>
          </a:xfrm>
        </p:grpSpPr>
        <p:sp>
          <p:nvSpPr>
            <p:cNvPr id="231" name="Rectangle 230"/>
            <p:cNvSpPr/>
            <p:nvPr/>
          </p:nvSpPr>
          <p:spPr>
            <a:xfrm>
              <a:off x="9296966" y="2471886"/>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32" name="Rectangle 231"/>
            <p:cNvSpPr/>
            <p:nvPr/>
          </p:nvSpPr>
          <p:spPr>
            <a:xfrm>
              <a:off x="10775318" y="2471886"/>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33" name="Picture 232" descr="glyphs.jpg"/>
            <p:cNvPicPr>
              <a:picLocks noChangeAspect="1"/>
            </p:cNvPicPr>
            <p:nvPr/>
          </p:nvPicPr>
          <p:blipFill>
            <a:blip r:embed="rId10"/>
            <a:srcRect l="45336" t="52046" r="51370" b="43862"/>
            <a:stretch>
              <a:fillRect/>
            </a:stretch>
          </p:blipFill>
          <p:spPr>
            <a:xfrm>
              <a:off x="10805798" y="2487928"/>
              <a:ext cx="134854" cy="152400"/>
            </a:xfrm>
            <a:prstGeom prst="rect">
              <a:avLst/>
            </a:prstGeom>
          </p:spPr>
        </p:pic>
        <p:sp>
          <p:nvSpPr>
            <p:cNvPr id="234" name="Rectangle 233"/>
            <p:cNvSpPr/>
            <p:nvPr/>
          </p:nvSpPr>
          <p:spPr>
            <a:xfrm>
              <a:off x="9266558" y="2447925"/>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sp>
        <p:nvSpPr>
          <p:cNvPr id="195" name="Rectangle 194"/>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grpSp>
        <p:nvGrpSpPr>
          <p:cNvPr id="151" name="Group 150"/>
          <p:cNvGrpSpPr/>
          <p:nvPr/>
        </p:nvGrpSpPr>
        <p:grpSpPr>
          <a:xfrm>
            <a:off x="6962775" y="2179083"/>
            <a:ext cx="2004059" cy="4356099"/>
            <a:chOff x="6962775" y="2179083"/>
            <a:chExt cx="2004059" cy="4356099"/>
          </a:xfrm>
        </p:grpSpPr>
        <p:grpSp>
          <p:nvGrpSpPr>
            <p:cNvPr id="152" name="Group 428"/>
            <p:cNvGrpSpPr/>
            <p:nvPr/>
          </p:nvGrpSpPr>
          <p:grpSpPr>
            <a:xfrm>
              <a:off x="6962775" y="2179083"/>
              <a:ext cx="2004059" cy="4356099"/>
              <a:chOff x="9216391" y="2179083"/>
              <a:chExt cx="2004059" cy="4356099"/>
            </a:xfrm>
          </p:grpSpPr>
          <p:grpSp>
            <p:nvGrpSpPr>
              <p:cNvPr id="154" name="Group 143"/>
              <p:cNvGrpSpPr/>
              <p:nvPr/>
            </p:nvGrpSpPr>
            <p:grpSpPr>
              <a:xfrm>
                <a:off x="9216391" y="2179083"/>
                <a:ext cx="2004059" cy="4356099"/>
                <a:chOff x="6987543" y="2095263"/>
                <a:chExt cx="2004059" cy="4356099"/>
              </a:xfrm>
            </p:grpSpPr>
            <p:sp>
              <p:nvSpPr>
                <p:cNvPr id="281"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282" name="Picture 281"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283" name="Rectangle 282"/>
                <p:cNvSpPr/>
                <p:nvPr/>
              </p:nvSpPr>
              <p:spPr>
                <a:xfrm>
                  <a:off x="6995160" y="20976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 existing files…</a:t>
                  </a:r>
                </a:p>
              </p:txBody>
            </p:sp>
            <p:sp>
              <p:nvSpPr>
                <p:cNvPr id="284" name="Rectangle 283"/>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285" name="Group 15"/>
                <p:cNvGrpSpPr/>
                <p:nvPr/>
              </p:nvGrpSpPr>
              <p:grpSpPr>
                <a:xfrm>
                  <a:off x="7976849" y="6149100"/>
                  <a:ext cx="557551" cy="171212"/>
                  <a:chOff x="5638800" y="2628900"/>
                  <a:chExt cx="609600" cy="180987"/>
                </a:xfrm>
              </p:grpSpPr>
              <p:sp>
                <p:nvSpPr>
                  <p:cNvPr id="289" name="Rectangle 288"/>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90" name="Rectangle 28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286" name="Group 18"/>
                <p:cNvGrpSpPr/>
                <p:nvPr/>
              </p:nvGrpSpPr>
              <p:grpSpPr>
                <a:xfrm>
                  <a:off x="7321549" y="6149082"/>
                  <a:ext cx="557552" cy="171231"/>
                  <a:chOff x="5638800" y="3048000"/>
                  <a:chExt cx="609601" cy="181008"/>
                </a:xfrm>
              </p:grpSpPr>
              <p:sp>
                <p:nvSpPr>
                  <p:cNvPr id="287" name="Rectangle 286"/>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88" name="Rectangle 28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155" name="Group 216"/>
              <p:cNvGrpSpPr/>
              <p:nvPr/>
            </p:nvGrpSpPr>
            <p:grpSpPr>
              <a:xfrm>
                <a:off x="9303915" y="2588648"/>
                <a:ext cx="1880475" cy="858876"/>
                <a:chOff x="9293555" y="2588648"/>
                <a:chExt cx="1543534" cy="858876"/>
              </a:xfrm>
            </p:grpSpPr>
            <p:sp>
              <p:nvSpPr>
                <p:cNvPr id="265" name="Rectangle 264"/>
                <p:cNvSpPr/>
                <p:nvPr/>
              </p:nvSpPr>
              <p:spPr>
                <a:xfrm>
                  <a:off x="9390922" y="2719845"/>
                  <a:ext cx="428199" cy="184666"/>
                </a:xfrm>
                <a:prstGeom prst="rect">
                  <a:avLst/>
                </a:prstGeom>
              </p:spPr>
              <p:txBody>
                <a:bodyPr wrap="square">
                  <a:spAutoFit/>
                </a:bodyPr>
                <a:lstStyle/>
                <a:p>
                  <a:r>
                    <a:rPr lang="en-US" sz="600" dirty="0">
                      <a:latin typeface="Segoe UI" pitchFamily="34" charset="0"/>
                      <a:cs typeface="Segoe UI" pitchFamily="34" charset="0"/>
                    </a:rPr>
                    <a:t>Mixed</a:t>
                  </a:r>
                  <a:endParaRPr lang="en-US" sz="600" dirty="0">
                    <a:solidFill>
                      <a:srgbClr val="969696"/>
                    </a:solidFill>
                    <a:latin typeface="Segoe UI" pitchFamily="34" charset="0"/>
                    <a:cs typeface="Segoe UI" pitchFamily="34" charset="0"/>
                  </a:endParaRPr>
                </a:p>
              </p:txBody>
            </p:sp>
            <p:pic>
              <p:nvPicPr>
                <p:cNvPr id="266" name="Picture 10" descr="\\eventsql\dvd27\Clip_Installer\DVD_ART\Artwork_Imagery\HARDWARE_IMAGERY\Illustration - Misc Hardware\Windows Vista Illustration Icons\Internet.png"/>
                <p:cNvPicPr>
                  <a:picLocks noChangeAspect="1" noChangeArrowheads="1"/>
                </p:cNvPicPr>
                <p:nvPr/>
              </p:nvPicPr>
              <p:blipFill>
                <a:blip r:embed="rId11" cstate="print"/>
                <a:srcRect/>
                <a:stretch>
                  <a:fillRect/>
                </a:stretch>
              </p:blipFill>
              <p:spPr bwMode="auto">
                <a:xfrm>
                  <a:off x="9312825" y="2721723"/>
                  <a:ext cx="89726" cy="93232"/>
                </a:xfrm>
                <a:prstGeom prst="rect">
                  <a:avLst/>
                </a:prstGeom>
                <a:noFill/>
              </p:spPr>
            </p:pic>
            <p:sp>
              <p:nvSpPr>
                <p:cNvPr id="267" name="Rectangle 266"/>
                <p:cNvSpPr/>
                <p:nvPr/>
              </p:nvSpPr>
              <p:spPr>
                <a:xfrm rot="16200000">
                  <a:off x="9711065" y="270174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68" name="Round Same Side Corner Rectangle 267"/>
                <p:cNvSpPr/>
                <p:nvPr/>
              </p:nvSpPr>
              <p:spPr>
                <a:xfrm>
                  <a:off x="9293555" y="2722993"/>
                  <a:ext cx="1410512" cy="227604"/>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69" name="Rectangle 268"/>
                <p:cNvSpPr/>
                <p:nvPr/>
              </p:nvSpPr>
              <p:spPr>
                <a:xfrm rot="16200000">
                  <a:off x="9711065" y="3139891"/>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270" name="Round Same Side Corner Rectangle 269"/>
                <p:cNvSpPr/>
                <p:nvPr/>
              </p:nvSpPr>
              <p:spPr>
                <a:xfrm>
                  <a:off x="9898782" y="2906992"/>
                  <a:ext cx="834361"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71" name="Rectangle 270"/>
                <p:cNvSpPr/>
                <p:nvPr/>
              </p:nvSpPr>
              <p:spPr>
                <a:xfrm>
                  <a:off x="10134408" y="2927996"/>
                  <a:ext cx="596910" cy="184666"/>
                </a:xfrm>
                <a:prstGeom prst="rect">
                  <a:avLst/>
                </a:prstGeom>
              </p:spPr>
              <p:txBody>
                <a:bodyPr wrap="square">
                  <a:spAutoFit/>
                </a:bodyPr>
                <a:lstStyle/>
                <a:p>
                  <a:r>
                    <a:rPr lang="en-US" sz="600" dirty="0">
                      <a:latin typeface="Segoe UI" pitchFamily="34" charset="0"/>
                      <a:cs typeface="Segoe UI" pitchFamily="34" charset="0"/>
                    </a:rPr>
                    <a:t>On my PC </a:t>
                  </a:r>
                  <a:endParaRPr lang="en-US" sz="600" dirty="0">
                    <a:solidFill>
                      <a:srgbClr val="969696"/>
                    </a:solidFill>
                    <a:latin typeface="Segoe UI" pitchFamily="34" charset="0"/>
                    <a:cs typeface="Segoe UI" pitchFamily="34" charset="0"/>
                  </a:endParaRPr>
                </a:p>
              </p:txBody>
            </p:sp>
            <p:pic>
              <p:nvPicPr>
                <p:cNvPr id="272" name="Picture 7" descr="\\eventsql\dvd27\Clip_Installer\DVD_ART\Artwork_Imagery\HARDWARE_IMAGERY\Illustration - Misc Hardware\Windows Vista Illustration Icons\Computer.png"/>
                <p:cNvPicPr>
                  <a:picLocks noChangeAspect="1" noChangeArrowheads="1"/>
                </p:cNvPicPr>
                <p:nvPr/>
              </p:nvPicPr>
              <p:blipFill>
                <a:blip r:embed="rId12" cstate="print"/>
                <a:srcRect/>
                <a:stretch>
                  <a:fillRect/>
                </a:stretch>
              </p:blipFill>
              <p:spPr bwMode="auto">
                <a:xfrm>
                  <a:off x="10041811" y="2939728"/>
                  <a:ext cx="113022" cy="151916"/>
                </a:xfrm>
                <a:prstGeom prst="rect">
                  <a:avLst/>
                </a:prstGeom>
                <a:noFill/>
              </p:spPr>
            </p:pic>
            <p:sp>
              <p:nvSpPr>
                <p:cNvPr id="273" name="Rectangle 272"/>
                <p:cNvSpPr/>
                <p:nvPr/>
              </p:nvSpPr>
              <p:spPr>
                <a:xfrm>
                  <a:off x="10425073" y="2922578"/>
                  <a:ext cx="369930"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ound Same Side Corner Rectangle 273"/>
                <p:cNvSpPr/>
                <p:nvPr/>
              </p:nvSpPr>
              <p:spPr>
                <a:xfrm>
                  <a:off x="9890963" y="3123043"/>
                  <a:ext cx="844379"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75" name="Rectangle 274"/>
                <p:cNvSpPr/>
                <p:nvPr/>
              </p:nvSpPr>
              <p:spPr>
                <a:xfrm>
                  <a:off x="10124683" y="3140912"/>
                  <a:ext cx="413301" cy="184666"/>
                </a:xfrm>
                <a:prstGeom prst="rect">
                  <a:avLst/>
                </a:prstGeom>
              </p:spPr>
              <p:txBody>
                <a:bodyPr wrap="square">
                  <a:spAutoFit/>
                </a:bodyPr>
                <a:lstStyle/>
                <a:p>
                  <a:r>
                    <a:rPr lang="en-US" sz="600" dirty="0">
                      <a:latin typeface="Segoe UI" pitchFamily="34" charset="0"/>
                      <a:cs typeface="Segoe UI" pitchFamily="34" charset="0"/>
                    </a:rPr>
                    <a:t>E-mail</a:t>
                  </a:r>
                  <a:endParaRPr lang="en-US" sz="600" dirty="0">
                    <a:solidFill>
                      <a:srgbClr val="969696"/>
                    </a:solidFill>
                    <a:latin typeface="Segoe UI" pitchFamily="34" charset="0"/>
                    <a:cs typeface="Segoe UI" pitchFamily="34" charset="0"/>
                  </a:endParaRPr>
                </a:p>
              </p:txBody>
            </p:sp>
            <p:pic>
              <p:nvPicPr>
                <p:cNvPr id="276" name="Picture 4" descr="\\eventsql\dvd27\Clip_Installer\DVD_ART\Artwork_Imagery\HARDWARE_IMAGERY\Illustration - Misc Hardware\Windows Vista Illustration Icons\Email Message.png"/>
                <p:cNvPicPr>
                  <a:picLocks noChangeAspect="1" noChangeArrowheads="1"/>
                </p:cNvPicPr>
                <p:nvPr/>
              </p:nvPicPr>
              <p:blipFill>
                <a:blip r:embed="rId13" cstate="print"/>
                <a:srcRect/>
                <a:stretch>
                  <a:fillRect/>
                </a:stretch>
              </p:blipFill>
              <p:spPr bwMode="auto">
                <a:xfrm>
                  <a:off x="10036258" y="3157134"/>
                  <a:ext cx="116620" cy="145405"/>
                </a:xfrm>
                <a:prstGeom prst="rect">
                  <a:avLst/>
                </a:prstGeom>
                <a:noFill/>
              </p:spPr>
            </p:pic>
            <p:sp>
              <p:nvSpPr>
                <p:cNvPr id="277" name="Rectangle 276"/>
                <p:cNvSpPr/>
                <p:nvPr/>
              </p:nvSpPr>
              <p:spPr>
                <a:xfrm>
                  <a:off x="10399674" y="3133540"/>
                  <a:ext cx="420726"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8" name="Rectangle 277"/>
                <p:cNvSpPr/>
                <p:nvPr/>
              </p:nvSpPr>
              <p:spPr>
                <a:xfrm>
                  <a:off x="10183241" y="2734935"/>
                  <a:ext cx="65384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(1,000,288)</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79" name="Rectangle 278"/>
                <p:cNvSpPr/>
                <p:nvPr/>
              </p:nvSpPr>
              <p:spPr>
                <a:xfrm>
                  <a:off x="9388284" y="2715647"/>
                  <a:ext cx="542136" cy="215444"/>
                </a:xfrm>
                <a:prstGeom prst="rect">
                  <a:avLst/>
                </a:prstGeom>
              </p:spPr>
              <p:txBody>
                <a:bodyPr wrap="none">
                  <a:spAutoFit/>
                </a:bodyPr>
                <a:lstStyle/>
                <a:p>
                  <a:r>
                    <a:rPr lang="en-US" sz="800" b="1" dirty="0">
                      <a:latin typeface="Segoe UI" pitchFamily="34" charset="0"/>
                      <a:cs typeface="Segoe UI" pitchFamily="34" charset="0"/>
                    </a:rPr>
                    <a:t>All files</a:t>
                  </a:r>
                  <a:endParaRPr lang="en-US" sz="800" b="1" dirty="0">
                    <a:solidFill>
                      <a:srgbClr val="969696"/>
                    </a:solidFill>
                    <a:latin typeface="Segoe UI" pitchFamily="34" charset="0"/>
                    <a:cs typeface="Segoe UI" pitchFamily="34" charset="0"/>
                  </a:endParaRPr>
                </a:p>
              </p:txBody>
            </p:sp>
            <p:pic>
              <p:nvPicPr>
                <p:cNvPr id="280"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9331667" y="2755146"/>
                  <a:ext cx="106816" cy="106551"/>
                </a:xfrm>
                <a:prstGeom prst="rect">
                  <a:avLst/>
                </a:prstGeom>
                <a:noFill/>
              </p:spPr>
            </p:pic>
          </p:grpSp>
          <p:sp>
            <p:nvSpPr>
              <p:cNvPr id="156" name="Round Same Side Corner Rectangle 155"/>
              <p:cNvSpPr/>
              <p:nvPr/>
            </p:nvSpPr>
            <p:spPr>
              <a:xfrm>
                <a:off x="9303912" y="2906992"/>
                <a:ext cx="876918"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ectangle 156"/>
              <p:cNvSpPr/>
              <p:nvPr/>
            </p:nvSpPr>
            <p:spPr>
              <a:xfrm>
                <a:off x="9419312" y="2921646"/>
                <a:ext cx="622484" cy="184666"/>
              </a:xfrm>
              <a:prstGeom prst="rect">
                <a:avLst/>
              </a:prstGeom>
            </p:spPr>
            <p:txBody>
              <a:bodyPr wrap="none">
                <a:spAutoFit/>
              </a:bodyPr>
              <a:lstStyle/>
              <a:p>
                <a:r>
                  <a:rPr lang="en-US" sz="600" dirty="0">
                    <a:latin typeface="Segoe UI" pitchFamily="34" charset="0"/>
                    <a:cs typeface="Segoe UI" pitchFamily="34" charset="0"/>
                  </a:rPr>
                  <a:t>Templates</a:t>
                </a:r>
                <a:endParaRPr lang="en-US" sz="600" dirty="0">
                  <a:solidFill>
                    <a:srgbClr val="969696"/>
                  </a:solidFill>
                  <a:latin typeface="Segoe UI" pitchFamily="34" charset="0"/>
                  <a:cs typeface="Segoe UI" pitchFamily="34" charset="0"/>
                </a:endParaRPr>
              </a:p>
            </p:txBody>
          </p:sp>
          <p:pic>
            <p:nvPicPr>
              <p:cNvPr id="15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9326249" y="2944667"/>
                <a:ext cx="148267" cy="145631"/>
              </a:xfrm>
              <a:prstGeom prst="rect">
                <a:avLst/>
              </a:prstGeom>
              <a:noFill/>
            </p:spPr>
          </p:pic>
          <p:sp>
            <p:nvSpPr>
              <p:cNvPr id="159" name="Rectangle 158"/>
              <p:cNvSpPr/>
              <p:nvPr/>
            </p:nvSpPr>
            <p:spPr>
              <a:xfrm>
                <a:off x="9811054" y="2923991"/>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160" name="Round Same Side Corner Rectangle 159"/>
              <p:cNvSpPr/>
              <p:nvPr/>
            </p:nvSpPr>
            <p:spPr>
              <a:xfrm>
                <a:off x="9303912" y="3116395"/>
                <a:ext cx="880179"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61" name="Rectangle 160"/>
              <p:cNvSpPr/>
              <p:nvPr/>
            </p:nvSpPr>
            <p:spPr>
              <a:xfrm>
                <a:off x="9419069" y="3137130"/>
                <a:ext cx="612668" cy="184666"/>
              </a:xfrm>
              <a:prstGeom prst="rect">
                <a:avLst/>
              </a:prstGeom>
            </p:spPr>
            <p:txBody>
              <a:bodyPr wrap="none">
                <a:spAutoFit/>
              </a:bodyPr>
              <a:lstStyle/>
              <a:p>
                <a:r>
                  <a:rPr lang="en-US" sz="600" dirty="0" err="1">
                    <a:latin typeface="Segoe UI" pitchFamily="34" charset="0"/>
                    <a:cs typeface="Segoe UI" pitchFamily="34" charset="0"/>
                  </a:rPr>
                  <a:t>SkyDriveLive</a:t>
                </a:r>
                <a:endParaRPr lang="en-US" sz="600" dirty="0">
                  <a:solidFill>
                    <a:srgbClr val="969696"/>
                  </a:solidFill>
                  <a:latin typeface="Segoe UI" pitchFamily="34" charset="0"/>
                  <a:cs typeface="Segoe UI" pitchFamily="34" charset="0"/>
                </a:endParaRPr>
              </a:p>
            </p:txBody>
          </p:sp>
          <p:pic>
            <p:nvPicPr>
              <p:cNvPr id="162" name="Picture 10" descr="\\eventsql\dvd27\Clip_Installer\DVD_ART\Artwork_Imagery\HARDWARE_IMAGERY\Illustration - Misc Hardware\Windows Vista Illustration Icons\Internet.png"/>
              <p:cNvPicPr>
                <a:picLocks noChangeAspect="1" noChangeArrowheads="1"/>
              </p:cNvPicPr>
              <p:nvPr/>
            </p:nvPicPr>
            <p:blipFill>
              <a:blip r:embed="rId14" cstate="print"/>
              <a:srcRect/>
              <a:stretch>
                <a:fillRect/>
              </a:stretch>
            </p:blipFill>
            <p:spPr bwMode="auto">
              <a:xfrm>
                <a:off x="9337300" y="3161508"/>
                <a:ext cx="130333" cy="133350"/>
              </a:xfrm>
              <a:prstGeom prst="rect">
                <a:avLst/>
              </a:prstGeom>
              <a:noFill/>
            </p:spPr>
          </p:pic>
          <p:sp>
            <p:nvSpPr>
              <p:cNvPr id="163" name="Rectangle 162"/>
              <p:cNvSpPr/>
              <p:nvPr/>
            </p:nvSpPr>
            <p:spPr>
              <a:xfrm>
                <a:off x="9804788" y="3133540"/>
                <a:ext cx="512567" cy="194540"/>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(12)</a:t>
                </a:r>
              </a:p>
            </p:txBody>
          </p:sp>
          <p:sp>
            <p:nvSpPr>
              <p:cNvPr id="164" name="Rectangle 163"/>
              <p:cNvSpPr/>
              <p:nvPr/>
            </p:nvSpPr>
            <p:spPr>
              <a:xfrm>
                <a:off x="9300204" y="3352800"/>
                <a:ext cx="1767843" cy="31379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5" name="Group 243"/>
              <p:cNvGrpSpPr/>
              <p:nvPr/>
            </p:nvGrpSpPr>
            <p:grpSpPr>
              <a:xfrm>
                <a:off x="9269728" y="3463898"/>
                <a:ext cx="1863275" cy="464830"/>
                <a:chOff x="9271123" y="3491280"/>
                <a:chExt cx="1863275" cy="464830"/>
              </a:xfrm>
            </p:grpSpPr>
            <p:sp>
              <p:nvSpPr>
                <p:cNvPr id="260" name="Rectangle 259"/>
                <p:cNvSpPr/>
                <p:nvPr/>
              </p:nvSpPr>
              <p:spPr>
                <a:xfrm>
                  <a:off x="9452317" y="3491280"/>
                  <a:ext cx="901700" cy="230832"/>
                </a:xfrm>
                <a:prstGeom prst="rect">
                  <a:avLst/>
                </a:prstGeom>
              </p:spPr>
              <p:txBody>
                <a:bodyPr wrap="square">
                  <a:spAutoFit/>
                </a:bodyPr>
                <a:lstStyle/>
                <a:p>
                  <a:r>
                    <a:rPr lang="en-US" sz="900" b="1" dirty="0">
                      <a:solidFill>
                        <a:schemeClr val="accent1">
                          <a:lumMod val="75000"/>
                        </a:schemeClr>
                      </a:solidFill>
                      <a:latin typeface="Segoe UI" pitchFamily="34" charset="0"/>
                    </a:rPr>
                    <a:t>All Files</a:t>
                  </a:r>
                  <a:endParaRPr lang="en-US" sz="800" dirty="0">
                    <a:solidFill>
                      <a:schemeClr val="accent1">
                        <a:lumMod val="75000"/>
                      </a:schemeClr>
                    </a:solidFill>
                    <a:latin typeface="Segoe UI" pitchFamily="34" charset="0"/>
                  </a:endParaRPr>
                </a:p>
              </p:txBody>
            </p:sp>
            <p:sp>
              <p:nvSpPr>
                <p:cNvPr id="261" name="Rectangle 260"/>
                <p:cNvSpPr/>
                <p:nvPr/>
              </p:nvSpPr>
              <p:spPr>
                <a:xfrm>
                  <a:off x="10510509" y="3599900"/>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62" name="Rectangle 261"/>
                <p:cNvSpPr/>
                <p:nvPr/>
              </p:nvSpPr>
              <p:spPr>
                <a:xfrm>
                  <a:off x="10667589" y="3507658"/>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63" name="Rectangle 262"/>
                <p:cNvSpPr/>
                <p:nvPr/>
              </p:nvSpPr>
              <p:spPr>
                <a:xfrm>
                  <a:off x="9271123" y="367911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pic>
              <p:nvPicPr>
                <p:cNvPr id="264" name="Picture 7" descr="\\eventsql\dvd27\Clip_Installer\DVD_ART\Artwork_Imagery\HARDWARE_IMAGERY\Illustration - Misc Hardware\Windows Vista Illustration Icons\Computer.png"/>
                <p:cNvPicPr>
                  <a:picLocks noChangeAspect="1" noChangeArrowheads="1"/>
                </p:cNvPicPr>
                <p:nvPr/>
              </p:nvPicPr>
              <p:blipFill>
                <a:blip r:embed="rId15" cstate="print"/>
                <a:srcRect/>
                <a:stretch>
                  <a:fillRect/>
                </a:stretch>
              </p:blipFill>
              <p:spPr bwMode="auto">
                <a:xfrm>
                  <a:off x="9341083" y="3495616"/>
                  <a:ext cx="168384" cy="185707"/>
                </a:xfrm>
                <a:prstGeom prst="rect">
                  <a:avLst/>
                </a:prstGeom>
                <a:noFill/>
              </p:spPr>
            </p:pic>
          </p:grpSp>
          <p:grpSp>
            <p:nvGrpSpPr>
              <p:cNvPr id="177" name="Group 334"/>
              <p:cNvGrpSpPr/>
              <p:nvPr/>
            </p:nvGrpSpPr>
            <p:grpSpPr>
              <a:xfrm>
                <a:off x="9364944" y="3954706"/>
                <a:ext cx="1504984" cy="1883047"/>
                <a:chOff x="6324598" y="3657600"/>
                <a:chExt cx="2928523" cy="2089150"/>
              </a:xfrm>
            </p:grpSpPr>
            <p:sp>
              <p:nvSpPr>
                <p:cNvPr id="255" name="Rectangle 254"/>
                <p:cNvSpPr/>
                <p:nvPr/>
              </p:nvSpPr>
              <p:spPr>
                <a:xfrm>
                  <a:off x="6324598" y="365760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Rectangle 255"/>
                <p:cNvSpPr/>
                <p:nvPr/>
              </p:nvSpPr>
              <p:spPr>
                <a:xfrm>
                  <a:off x="6324598" y="4118453"/>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Rectangle 256"/>
                <p:cNvSpPr/>
                <p:nvPr/>
              </p:nvSpPr>
              <p:spPr>
                <a:xfrm>
                  <a:off x="6324598" y="4579306"/>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Rectangle 257"/>
                <p:cNvSpPr/>
                <p:nvPr/>
              </p:nvSpPr>
              <p:spPr>
                <a:xfrm>
                  <a:off x="6324598" y="5040160"/>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Rectangle 258"/>
                <p:cNvSpPr/>
                <p:nvPr/>
              </p:nvSpPr>
              <p:spPr>
                <a:xfrm>
                  <a:off x="6324598" y="5501014"/>
                  <a:ext cx="2928523" cy="245736"/>
                </a:xfrm>
                <a:prstGeom prst="rect">
                  <a:avLst/>
                </a:prstGeom>
                <a:solidFill>
                  <a:schemeClr val="bg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8" name="Group 335"/>
              <p:cNvGrpSpPr/>
              <p:nvPr/>
            </p:nvGrpSpPr>
            <p:grpSpPr>
              <a:xfrm>
                <a:off x="9521188" y="3992168"/>
                <a:ext cx="139563" cy="2016080"/>
                <a:chOff x="342900" y="2810784"/>
                <a:chExt cx="160164" cy="2313666"/>
              </a:xfrm>
            </p:grpSpPr>
            <p:pic>
              <p:nvPicPr>
                <p:cNvPr id="245" name="Picture 244" descr="doc16.png"/>
                <p:cNvPicPr>
                  <a:picLocks noChangeAspect="1"/>
                </p:cNvPicPr>
                <p:nvPr/>
              </p:nvPicPr>
              <p:blipFill>
                <a:blip r:embed="rId16"/>
                <a:stretch>
                  <a:fillRect/>
                </a:stretch>
              </p:blipFill>
              <p:spPr>
                <a:xfrm>
                  <a:off x="350664" y="2810784"/>
                  <a:ext cx="152400" cy="152400"/>
                </a:xfrm>
                <a:prstGeom prst="rect">
                  <a:avLst/>
                </a:prstGeom>
              </p:spPr>
            </p:pic>
            <p:pic>
              <p:nvPicPr>
                <p:cNvPr id="246" name="Picture 245" descr="ppt16.png"/>
                <p:cNvPicPr>
                  <a:picLocks noChangeAspect="1"/>
                </p:cNvPicPr>
                <p:nvPr/>
              </p:nvPicPr>
              <p:blipFill>
                <a:blip r:embed="rId17"/>
                <a:stretch>
                  <a:fillRect/>
                </a:stretch>
              </p:blipFill>
              <p:spPr>
                <a:xfrm>
                  <a:off x="350664" y="3050925"/>
                  <a:ext cx="152400" cy="152400"/>
                </a:xfrm>
                <a:prstGeom prst="rect">
                  <a:avLst/>
                </a:prstGeom>
              </p:spPr>
            </p:pic>
            <p:pic>
              <p:nvPicPr>
                <p:cNvPr id="247" name="Picture 246" descr="xls16.png"/>
                <p:cNvPicPr>
                  <a:picLocks noChangeAspect="1"/>
                </p:cNvPicPr>
                <p:nvPr/>
              </p:nvPicPr>
              <p:blipFill>
                <a:blip r:embed="rId18"/>
                <a:stretch>
                  <a:fillRect/>
                </a:stretch>
              </p:blipFill>
              <p:spPr>
                <a:xfrm>
                  <a:off x="350664" y="4731912"/>
                  <a:ext cx="152400" cy="152400"/>
                </a:xfrm>
                <a:prstGeom prst="rect">
                  <a:avLst/>
                </a:prstGeom>
              </p:spPr>
            </p:pic>
            <p:pic>
              <p:nvPicPr>
                <p:cNvPr id="248" name="Picture 247" descr="doc16.png"/>
                <p:cNvPicPr>
                  <a:picLocks noChangeAspect="1"/>
                </p:cNvPicPr>
                <p:nvPr/>
              </p:nvPicPr>
              <p:blipFill>
                <a:blip r:embed="rId16"/>
                <a:stretch>
                  <a:fillRect/>
                </a:stretch>
              </p:blipFill>
              <p:spPr>
                <a:xfrm>
                  <a:off x="350664" y="3771348"/>
                  <a:ext cx="152400" cy="152400"/>
                </a:xfrm>
                <a:prstGeom prst="rect">
                  <a:avLst/>
                </a:prstGeom>
              </p:spPr>
            </p:pic>
            <p:pic>
              <p:nvPicPr>
                <p:cNvPr id="249" name="Picture 248" descr="doc16.png"/>
                <p:cNvPicPr>
                  <a:picLocks noChangeAspect="1"/>
                </p:cNvPicPr>
                <p:nvPr/>
              </p:nvPicPr>
              <p:blipFill>
                <a:blip r:embed="rId16"/>
                <a:stretch>
                  <a:fillRect/>
                </a:stretch>
              </p:blipFill>
              <p:spPr>
                <a:xfrm>
                  <a:off x="350664" y="4011489"/>
                  <a:ext cx="152400" cy="152400"/>
                </a:xfrm>
                <a:prstGeom prst="rect">
                  <a:avLst/>
                </a:prstGeom>
              </p:spPr>
            </p:pic>
            <p:pic>
              <p:nvPicPr>
                <p:cNvPr id="250" name="Picture 249" descr="xls16.png"/>
                <p:cNvPicPr>
                  <a:picLocks noChangeAspect="1"/>
                </p:cNvPicPr>
                <p:nvPr/>
              </p:nvPicPr>
              <p:blipFill>
                <a:blip r:embed="rId18"/>
                <a:stretch>
                  <a:fillRect/>
                </a:stretch>
              </p:blipFill>
              <p:spPr>
                <a:xfrm>
                  <a:off x="350664" y="3531207"/>
                  <a:ext cx="152400" cy="152400"/>
                </a:xfrm>
                <a:prstGeom prst="rect">
                  <a:avLst/>
                </a:prstGeom>
              </p:spPr>
            </p:pic>
            <p:pic>
              <p:nvPicPr>
                <p:cNvPr id="251" name="Picture 250" descr="ppt16.png"/>
                <p:cNvPicPr>
                  <a:picLocks noChangeAspect="1"/>
                </p:cNvPicPr>
                <p:nvPr/>
              </p:nvPicPr>
              <p:blipFill>
                <a:blip r:embed="rId17"/>
                <a:stretch>
                  <a:fillRect/>
                </a:stretch>
              </p:blipFill>
              <p:spPr>
                <a:xfrm>
                  <a:off x="350664" y="4972050"/>
                  <a:ext cx="152400" cy="152400"/>
                </a:xfrm>
                <a:prstGeom prst="rect">
                  <a:avLst/>
                </a:prstGeom>
              </p:spPr>
            </p:pic>
            <p:pic>
              <p:nvPicPr>
                <p:cNvPr id="252" name="Picture 251" descr="ppt16.png"/>
                <p:cNvPicPr>
                  <a:picLocks noChangeAspect="1"/>
                </p:cNvPicPr>
                <p:nvPr/>
              </p:nvPicPr>
              <p:blipFill>
                <a:blip r:embed="rId17"/>
                <a:stretch>
                  <a:fillRect/>
                </a:stretch>
              </p:blipFill>
              <p:spPr>
                <a:xfrm>
                  <a:off x="350664" y="3291066"/>
                  <a:ext cx="152400" cy="152400"/>
                </a:xfrm>
                <a:prstGeom prst="rect">
                  <a:avLst/>
                </a:prstGeom>
              </p:spPr>
            </p:pic>
            <p:pic>
              <p:nvPicPr>
                <p:cNvPr id="253" name="Picture 252" descr="ppt16.png"/>
                <p:cNvPicPr>
                  <a:picLocks noChangeAspect="1"/>
                </p:cNvPicPr>
                <p:nvPr/>
              </p:nvPicPr>
              <p:blipFill>
                <a:blip r:embed="rId17"/>
                <a:stretch>
                  <a:fillRect/>
                </a:stretch>
              </p:blipFill>
              <p:spPr>
                <a:xfrm>
                  <a:off x="350664" y="4491771"/>
                  <a:ext cx="152400" cy="152400"/>
                </a:xfrm>
                <a:prstGeom prst="rect">
                  <a:avLst/>
                </a:prstGeom>
              </p:spPr>
            </p:pic>
            <p:pic>
              <p:nvPicPr>
                <p:cNvPr id="254" name="Picture 253" descr="doc16.png"/>
                <p:cNvPicPr>
                  <a:picLocks noChangeAspect="1"/>
                </p:cNvPicPr>
                <p:nvPr/>
              </p:nvPicPr>
              <p:blipFill>
                <a:blip r:embed="rId16"/>
                <a:stretch>
                  <a:fillRect/>
                </a:stretch>
              </p:blipFill>
              <p:spPr>
                <a:xfrm>
                  <a:off x="342900" y="4251630"/>
                  <a:ext cx="152400" cy="152400"/>
                </a:xfrm>
                <a:prstGeom prst="rect">
                  <a:avLst/>
                </a:prstGeom>
              </p:spPr>
            </p:pic>
          </p:grpSp>
          <p:sp>
            <p:nvSpPr>
              <p:cNvPr id="179" name="TextBox 178"/>
              <p:cNvSpPr txBox="1"/>
              <p:nvPr/>
            </p:nvSpPr>
            <p:spPr>
              <a:xfrm>
                <a:off x="9630772" y="3963114"/>
                <a:ext cx="1502850" cy="2092881"/>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AlabasterSetting.docx</a:t>
                </a:r>
              </a:p>
              <a:p>
                <a:pPr>
                  <a:spcAft>
                    <a:spcPts val="800"/>
                  </a:spcAft>
                  <a:defRPr/>
                </a:pPr>
                <a:r>
                  <a:rPr lang="en-US" sz="700" dirty="0">
                    <a:latin typeface="Segoe UI" pitchFamily="34" charset="0"/>
                    <a:cs typeface="Segoe UI" pitchFamily="34" charset="0"/>
                  </a:rPr>
                  <a:t>Apparatus for Real </a:t>
                </a:r>
                <a:r>
                  <a:rPr lang="en-US" sz="700" dirty="0" err="1">
                    <a:latin typeface="Segoe UI" pitchFamily="34" charset="0"/>
                    <a:cs typeface="Segoe UI" pitchFamily="34" charset="0"/>
                  </a:rPr>
                  <a:t>Est</a:t>
                </a:r>
                <a:r>
                  <a:rPr lang="en-US" sz="700" dirty="0">
                    <a:latin typeface="Segoe UI" pitchFamily="34" charset="0"/>
                    <a:cs typeface="Segoe UI" pitchFamily="34" charset="0"/>
                  </a:rPr>
                  <a:t>…</a:t>
                </a:r>
              </a:p>
              <a:p>
                <a:pPr>
                  <a:spcAft>
                    <a:spcPts val="800"/>
                  </a:spcAft>
                </a:pPr>
                <a:r>
                  <a:rPr lang="en-US" sz="700" dirty="0">
                    <a:latin typeface="Segoe UI" pitchFamily="34" charset="0"/>
                    <a:cs typeface="Segoe UI" pitchFamily="34" charset="0"/>
                  </a:rPr>
                  <a:t>CRC Scheduling Sheet…</a:t>
                </a:r>
              </a:p>
              <a:p>
                <a:pPr>
                  <a:spcAft>
                    <a:spcPts val="800"/>
                  </a:spcAft>
                </a:pPr>
                <a:r>
                  <a:rPr lang="en-US" sz="700" dirty="0">
                    <a:latin typeface="Segoe UI" pitchFamily="34" charset="0"/>
                    <a:cs typeface="Segoe UI" pitchFamily="34" charset="0"/>
                  </a:rPr>
                  <a:t>CRC Job Board Review…</a:t>
                </a:r>
              </a:p>
              <a:p>
                <a:pPr>
                  <a:spcAft>
                    <a:spcPts val="800"/>
                  </a:spcAft>
                  <a:defRPr/>
                </a:pPr>
                <a:r>
                  <a:rPr lang="en-US" sz="700" dirty="0">
                    <a:latin typeface="Segoe UI" pitchFamily="34" charset="0"/>
                    <a:cs typeface="Segoe UI" pitchFamily="34" charset="0"/>
                  </a:rPr>
                  <a:t>Delivery Date for CRC</a:t>
                </a:r>
              </a:p>
              <a:p>
                <a:pPr>
                  <a:spcAft>
                    <a:spcPts val="800"/>
                  </a:spcAft>
                  <a:defRPr/>
                </a:pPr>
                <a:r>
                  <a:rPr lang="en-US" sz="700" dirty="0">
                    <a:latin typeface="Segoe UI" pitchFamily="34" charset="0"/>
                    <a:cs typeface="Segoe UI" pitchFamily="34" charset="0"/>
                  </a:rPr>
                  <a:t>Forester copy</a:t>
                </a:r>
              </a:p>
              <a:p>
                <a:pPr>
                  <a:spcAft>
                    <a:spcPts val="800"/>
                  </a:spcAft>
                  <a:defRPr/>
                </a:pPr>
                <a:r>
                  <a:rPr lang="en-US" sz="700" dirty="0">
                    <a:latin typeface="Segoe UI" pitchFamily="34" charset="0"/>
                    <a:cs typeface="Segoe UI" pitchFamily="34" charset="0"/>
                  </a:rPr>
                  <a:t>Portman Logue</a:t>
                </a:r>
              </a:p>
              <a:p>
                <a:pPr>
                  <a:spcAft>
                    <a:spcPts val="800"/>
                  </a:spcAft>
                  <a:defRPr/>
                </a:pPr>
                <a:r>
                  <a:rPr lang="en-US" sz="700" dirty="0">
                    <a:latin typeface="Segoe UI" pitchFamily="34" charset="0"/>
                    <a:cs typeface="Segoe UI" pitchFamily="34" charset="0"/>
                  </a:rPr>
                  <a:t>Sell and Buy contractual…</a:t>
                </a:r>
              </a:p>
              <a:p>
                <a:pPr>
                  <a:spcAft>
                    <a:spcPts val="800"/>
                  </a:spcAft>
                </a:pPr>
                <a:r>
                  <a:rPr lang="en-US" sz="700" dirty="0">
                    <a:latin typeface="Segoe UI" pitchFamily="34" charset="0"/>
                    <a:cs typeface="Segoe UI" pitchFamily="34" charset="0"/>
                  </a:rPr>
                  <a:t>X-Factor Sold Houses</a:t>
                </a:r>
              </a:p>
              <a:p>
                <a:pPr>
                  <a:spcAft>
                    <a:spcPts val="800"/>
                  </a:spcAft>
                </a:pPr>
                <a:r>
                  <a:rPr lang="en-US" sz="700" dirty="0" err="1">
                    <a:latin typeface="Segoe UI" pitchFamily="34" charset="0"/>
                    <a:cs typeface="Segoe UI" pitchFamily="34" charset="0"/>
                  </a:rPr>
                  <a:t>Zillow</a:t>
                </a:r>
                <a:r>
                  <a:rPr lang="en-US" sz="700" dirty="0">
                    <a:latin typeface="Segoe UI" pitchFamily="34" charset="0"/>
                    <a:cs typeface="Segoe UI" pitchFamily="34" charset="0"/>
                  </a:rPr>
                  <a:t> Price Search</a:t>
                </a:r>
              </a:p>
            </p:txBody>
          </p:sp>
          <p:sp>
            <p:nvSpPr>
              <p:cNvPr id="180" name="Rectangle 179"/>
              <p:cNvSpPr/>
              <p:nvPr/>
            </p:nvSpPr>
            <p:spPr>
              <a:xfrm>
                <a:off x="10665068" y="5960497"/>
                <a:ext cx="36580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More</a:t>
                </a:r>
                <a:endParaRPr lang="en-US" sz="600" b="0" dirty="0">
                  <a:solidFill>
                    <a:schemeClr val="accent1">
                      <a:lumMod val="75000"/>
                    </a:schemeClr>
                  </a:solidFill>
                  <a:latin typeface="Segoe UI" pitchFamily="34" charset="0"/>
                </a:endParaRPr>
              </a:p>
            </p:txBody>
          </p:sp>
          <p:sp>
            <p:nvSpPr>
              <p:cNvPr id="181" name="Rectangle 180"/>
              <p:cNvSpPr/>
              <p:nvPr/>
            </p:nvSpPr>
            <p:spPr>
              <a:xfrm>
                <a:off x="9303912" y="3350648"/>
                <a:ext cx="1757069" cy="7620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82" name="Group 269"/>
              <p:cNvGrpSpPr/>
              <p:nvPr/>
            </p:nvGrpSpPr>
            <p:grpSpPr>
              <a:xfrm>
                <a:off x="10991119" y="3293397"/>
                <a:ext cx="107409" cy="101419"/>
                <a:chOff x="8731791" y="3293397"/>
                <a:chExt cx="107409" cy="101419"/>
              </a:xfrm>
            </p:grpSpPr>
            <p:sp>
              <p:nvSpPr>
                <p:cNvPr id="243" name="Rounded Rectangle 242"/>
                <p:cNvSpPr/>
                <p:nvPr/>
              </p:nvSpPr>
              <p:spPr>
                <a:xfrm>
                  <a:off x="8731791" y="3293397"/>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4" name="Cross 243"/>
                <p:cNvSpPr/>
                <p:nvPr/>
              </p:nvSpPr>
              <p:spPr>
                <a:xfrm>
                  <a:off x="8752523" y="3307686"/>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94" name="Rectangle 193"/>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96" name="Rectangle 195"/>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36" name="Rectangle 235"/>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sp>
            <p:nvSpPr>
              <p:cNvPr id="237" name="Rectangle 236"/>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38" name="Rectangle 237"/>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39" name="Group 277"/>
              <p:cNvGrpSpPr/>
              <p:nvPr/>
            </p:nvGrpSpPr>
            <p:grpSpPr>
              <a:xfrm>
                <a:off x="9300136" y="2462361"/>
                <a:ext cx="1656784" cy="176463"/>
                <a:chOff x="7040808" y="2462361"/>
                <a:chExt cx="1656784" cy="176463"/>
              </a:xfrm>
            </p:grpSpPr>
            <p:sp>
              <p:nvSpPr>
                <p:cNvPr id="240" name="Rectangle 23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41" name="Rectangle 24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42" name="Picture 241" descr="glyphs.jpg"/>
                <p:cNvPicPr>
                  <a:picLocks noChangeAspect="1"/>
                </p:cNvPicPr>
                <p:nvPr/>
              </p:nvPicPr>
              <p:blipFill>
                <a:blip r:embed="rId10"/>
                <a:srcRect l="45336" t="52046" r="51370" b="43862"/>
                <a:stretch>
                  <a:fillRect/>
                </a:stretch>
              </p:blipFill>
              <p:spPr>
                <a:xfrm>
                  <a:off x="8549640" y="2478403"/>
                  <a:ext cx="134854" cy="152400"/>
                </a:xfrm>
                <a:prstGeom prst="rect">
                  <a:avLst/>
                </a:prstGeom>
              </p:spPr>
            </p:pic>
          </p:grpSp>
        </p:grpSp>
        <p:sp>
          <p:nvSpPr>
            <p:cNvPr id="153" name="Rectangle 152"/>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291" name="Group 295"/>
          <p:cNvGrpSpPr/>
          <p:nvPr/>
        </p:nvGrpSpPr>
        <p:grpSpPr>
          <a:xfrm>
            <a:off x="8895706" y="0"/>
            <a:ext cx="248294" cy="6858000"/>
            <a:chOff x="8895706" y="0"/>
            <a:chExt cx="248294" cy="6858000"/>
          </a:xfrm>
        </p:grpSpPr>
        <p:pic>
          <p:nvPicPr>
            <p:cNvPr id="292" name="Picture 291" descr="Picture1.png"/>
            <p:cNvPicPr>
              <a:picLocks noChangeAspect="1"/>
            </p:cNvPicPr>
            <p:nvPr/>
          </p:nvPicPr>
          <p:blipFill>
            <a:blip r:embed="rId19"/>
            <a:srcRect l="98332"/>
            <a:stretch>
              <a:fillRect/>
            </a:stretch>
          </p:blipFill>
          <p:spPr>
            <a:xfrm>
              <a:off x="8991600" y="0"/>
              <a:ext cx="152400" cy="6858000"/>
            </a:xfrm>
            <a:prstGeom prst="rect">
              <a:avLst/>
            </a:prstGeom>
          </p:spPr>
        </p:pic>
        <p:grpSp>
          <p:nvGrpSpPr>
            <p:cNvPr id="293" name="Group 61"/>
            <p:cNvGrpSpPr/>
            <p:nvPr/>
          </p:nvGrpSpPr>
          <p:grpSpPr>
            <a:xfrm>
              <a:off x="8895706" y="884207"/>
              <a:ext cx="164592" cy="5623560"/>
              <a:chOff x="8901933" y="884725"/>
              <a:chExt cx="164592" cy="5623560"/>
            </a:xfrm>
          </p:grpSpPr>
          <p:sp>
            <p:nvSpPr>
              <p:cNvPr id="294" name="Rectangle 29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Rectangle 29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6" name="Group 67"/>
              <p:cNvGrpSpPr/>
              <p:nvPr/>
            </p:nvGrpSpPr>
            <p:grpSpPr>
              <a:xfrm>
                <a:off x="8939993" y="2382966"/>
                <a:ext cx="73152" cy="87341"/>
                <a:chOff x="8939993" y="2382966"/>
                <a:chExt cx="73152" cy="87341"/>
              </a:xfrm>
            </p:grpSpPr>
            <p:sp>
              <p:nvSpPr>
                <p:cNvPr id="299" name="Rounded Rectangle 29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0" name="Rounded Rectangle 29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1" name="Rounded Rectangle 30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7" name="Isosceles Triangle 29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Isosceles Triangle 29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66" name="Rectangle 165"/>
          <p:cNvSpPr/>
          <p:nvPr/>
        </p:nvSpPr>
        <p:spPr>
          <a:xfrm>
            <a:off x="2084382" y="2344902"/>
            <a:ext cx="865943" cy="276999"/>
          </a:xfrm>
          <a:prstGeom prst="rect">
            <a:avLst/>
          </a:prstGeom>
        </p:spPr>
        <p:txBody>
          <a:bodyPr wrap="none">
            <a:spAutoFit/>
          </a:bodyPr>
          <a:lstStyle/>
          <a:p>
            <a:r>
              <a:rPr lang="en-US" sz="1200" dirty="0">
                <a:solidFill>
                  <a:srgbClr val="002060"/>
                </a:solidFill>
                <a:latin typeface="Segoe UI" pitchFamily="34" charset="0"/>
              </a:rPr>
              <a:t>List Title 1</a:t>
            </a:r>
            <a:endParaRPr lang="en-US" sz="1200" dirty="0"/>
          </a:p>
        </p:txBody>
      </p:sp>
      <p:pic>
        <p:nvPicPr>
          <p:cNvPr id="340" name="Picture 339" descr="WSExplore0010 12-14-2007.png"/>
          <p:cNvPicPr>
            <a:picLocks noChangeAspect="1"/>
          </p:cNvPicPr>
          <p:nvPr/>
        </p:nvPicPr>
        <p:blipFill>
          <a:blip r:embed="rId20"/>
          <a:stretch>
            <a:fillRect/>
          </a:stretch>
        </p:blipFill>
        <p:spPr>
          <a:xfrm>
            <a:off x="1934028" y="3599267"/>
            <a:ext cx="104775" cy="104775"/>
          </a:xfrm>
          <a:prstGeom prst="rect">
            <a:avLst/>
          </a:prstGeom>
        </p:spPr>
      </p:pic>
      <p:pic>
        <p:nvPicPr>
          <p:cNvPr id="341" name="Picture 340" descr="WSExplore0010 12-14-2007.png"/>
          <p:cNvPicPr>
            <a:picLocks noChangeAspect="1"/>
          </p:cNvPicPr>
          <p:nvPr/>
        </p:nvPicPr>
        <p:blipFill>
          <a:blip r:embed="rId20"/>
          <a:stretch>
            <a:fillRect/>
          </a:stretch>
        </p:blipFill>
        <p:spPr>
          <a:xfrm>
            <a:off x="1934028" y="4038991"/>
            <a:ext cx="104775" cy="104775"/>
          </a:xfrm>
          <a:prstGeom prst="rect">
            <a:avLst/>
          </a:prstGeom>
        </p:spPr>
      </p:pic>
      <p:pic>
        <p:nvPicPr>
          <p:cNvPr id="342" name="Picture 341" descr="WSExplore0010 12-14-2007.png"/>
          <p:cNvPicPr>
            <a:picLocks noChangeAspect="1"/>
          </p:cNvPicPr>
          <p:nvPr/>
        </p:nvPicPr>
        <p:blipFill>
          <a:blip r:embed="rId20"/>
          <a:stretch>
            <a:fillRect/>
          </a:stretch>
        </p:blipFill>
        <p:spPr>
          <a:xfrm>
            <a:off x="1934028" y="3819129"/>
            <a:ext cx="104775" cy="104775"/>
          </a:xfrm>
          <a:prstGeom prst="rect">
            <a:avLst/>
          </a:prstGeom>
        </p:spPr>
      </p:pic>
      <p:pic>
        <p:nvPicPr>
          <p:cNvPr id="343" name="Picture 342" descr="IC16DOCX.gif"/>
          <p:cNvPicPr>
            <a:picLocks noChangeAspect="1"/>
          </p:cNvPicPr>
          <p:nvPr/>
        </p:nvPicPr>
        <p:blipFill>
          <a:blip r:embed="rId21"/>
          <a:stretch>
            <a:fillRect/>
          </a:stretch>
        </p:blipFill>
        <p:spPr>
          <a:xfrm>
            <a:off x="2225766" y="3813713"/>
            <a:ext cx="115389" cy="115389"/>
          </a:xfrm>
          <a:prstGeom prst="rect">
            <a:avLst/>
          </a:prstGeom>
        </p:spPr>
      </p:pic>
      <p:pic>
        <p:nvPicPr>
          <p:cNvPr id="344" name="Picture 343" descr="ppt16.png"/>
          <p:cNvPicPr>
            <a:picLocks noChangeAspect="1"/>
          </p:cNvPicPr>
          <p:nvPr/>
        </p:nvPicPr>
        <p:blipFill>
          <a:blip r:embed="rId17"/>
          <a:stretch>
            <a:fillRect/>
          </a:stretch>
        </p:blipFill>
        <p:spPr>
          <a:xfrm>
            <a:off x="2217057" y="3593822"/>
            <a:ext cx="126664" cy="126664"/>
          </a:xfrm>
          <a:prstGeom prst="rect">
            <a:avLst/>
          </a:prstGeom>
        </p:spPr>
      </p:pic>
      <p:grpSp>
        <p:nvGrpSpPr>
          <p:cNvPr id="345" name="Group 148"/>
          <p:cNvGrpSpPr/>
          <p:nvPr/>
        </p:nvGrpSpPr>
        <p:grpSpPr>
          <a:xfrm>
            <a:off x="1875246" y="3536950"/>
            <a:ext cx="4892040" cy="656647"/>
            <a:chOff x="1889760" y="4503151"/>
            <a:chExt cx="5196840" cy="656647"/>
          </a:xfrm>
        </p:grpSpPr>
        <p:cxnSp>
          <p:nvCxnSpPr>
            <p:cNvPr id="346" name="Straight Connector 345"/>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350" name="Picture 349" descr="xls16.png"/>
          <p:cNvPicPr>
            <a:picLocks noChangeAspect="1"/>
          </p:cNvPicPr>
          <p:nvPr/>
        </p:nvPicPr>
        <p:blipFill>
          <a:blip r:embed="rId18"/>
          <a:stretch>
            <a:fillRect/>
          </a:stretch>
        </p:blipFill>
        <p:spPr>
          <a:xfrm>
            <a:off x="2226945" y="4031159"/>
            <a:ext cx="104775" cy="104775"/>
          </a:xfrm>
          <a:prstGeom prst="rect">
            <a:avLst/>
          </a:prstGeom>
        </p:spPr>
      </p:pic>
      <p:pic>
        <p:nvPicPr>
          <p:cNvPr id="351" name="Picture 350" descr="WSExplore0010 12-14-2007.png"/>
          <p:cNvPicPr>
            <a:picLocks noChangeAspect="1"/>
          </p:cNvPicPr>
          <p:nvPr/>
        </p:nvPicPr>
        <p:blipFill>
          <a:blip r:embed="rId20"/>
          <a:stretch>
            <a:fillRect/>
          </a:stretch>
        </p:blipFill>
        <p:spPr>
          <a:xfrm>
            <a:off x="1934028" y="4258188"/>
            <a:ext cx="104775" cy="104775"/>
          </a:xfrm>
          <a:prstGeom prst="rect">
            <a:avLst/>
          </a:prstGeom>
        </p:spPr>
      </p:pic>
      <p:cxnSp>
        <p:nvCxnSpPr>
          <p:cNvPr id="352" name="Straight Connector 351"/>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53" name="Picture 352" descr="xls16.png"/>
          <p:cNvPicPr>
            <a:picLocks noChangeAspect="1"/>
          </p:cNvPicPr>
          <p:nvPr/>
        </p:nvPicPr>
        <p:blipFill>
          <a:blip r:embed="rId18"/>
          <a:stretch>
            <a:fillRect/>
          </a:stretch>
        </p:blipFill>
        <p:spPr>
          <a:xfrm>
            <a:off x="2226945" y="4250356"/>
            <a:ext cx="104775" cy="104775"/>
          </a:xfrm>
          <a:prstGeom prst="rect">
            <a:avLst/>
          </a:prstGeom>
        </p:spPr>
      </p:pic>
      <p:graphicFrame>
        <p:nvGraphicFramePr>
          <p:cNvPr id="354" name="Table 35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pic>
        <p:nvPicPr>
          <p:cNvPr id="355" name="Picture 354" descr="WSExplore0010 12-14-2007.png"/>
          <p:cNvPicPr>
            <a:picLocks noChangeAspect="1"/>
          </p:cNvPicPr>
          <p:nvPr/>
        </p:nvPicPr>
        <p:blipFill>
          <a:blip r:embed="rId20"/>
          <a:stretch>
            <a:fillRect/>
          </a:stretch>
        </p:blipFill>
        <p:spPr>
          <a:xfrm>
            <a:off x="1938382" y="3403177"/>
            <a:ext cx="104775" cy="104775"/>
          </a:xfrm>
          <a:prstGeom prst="rect">
            <a:avLst/>
          </a:prstGeom>
        </p:spPr>
      </p:pic>
      <p:pic>
        <p:nvPicPr>
          <p:cNvPr id="356" name="Picture 355" descr="xls16.png"/>
          <p:cNvPicPr>
            <a:picLocks noChangeAspect="1"/>
          </p:cNvPicPr>
          <p:nvPr/>
        </p:nvPicPr>
        <p:blipFill>
          <a:blip r:embed="rId18"/>
          <a:stretch>
            <a:fillRect/>
          </a:stretch>
        </p:blipFill>
        <p:spPr>
          <a:xfrm>
            <a:off x="2231299" y="3395345"/>
            <a:ext cx="104775" cy="104775"/>
          </a:xfrm>
          <a:prstGeom prst="rect">
            <a:avLst/>
          </a:prstGeom>
        </p:spPr>
      </p:pic>
      <p:graphicFrame>
        <p:nvGraphicFramePr>
          <p:cNvPr id="357" name="Table 356"/>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358" name="Table 357"/>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359" name="Table 358"/>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360" name="Table 359"/>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pic>
        <p:nvPicPr>
          <p:cNvPr id="361" name="Picture 360" descr="WSExplore0010 12-14-2007.png"/>
          <p:cNvPicPr>
            <a:picLocks noChangeAspect="1"/>
          </p:cNvPicPr>
          <p:nvPr/>
        </p:nvPicPr>
        <p:blipFill>
          <a:blip r:embed="rId20"/>
          <a:stretch>
            <a:fillRect/>
          </a:stretch>
        </p:blipFill>
        <p:spPr>
          <a:xfrm>
            <a:off x="1934028" y="3599267"/>
            <a:ext cx="104775" cy="104775"/>
          </a:xfrm>
          <a:prstGeom prst="rect">
            <a:avLst/>
          </a:prstGeom>
        </p:spPr>
      </p:pic>
      <p:pic>
        <p:nvPicPr>
          <p:cNvPr id="362" name="Picture 361" descr="WSExplore0010 12-14-2007.png"/>
          <p:cNvPicPr>
            <a:picLocks noChangeAspect="1"/>
          </p:cNvPicPr>
          <p:nvPr/>
        </p:nvPicPr>
        <p:blipFill>
          <a:blip r:embed="rId20"/>
          <a:stretch>
            <a:fillRect/>
          </a:stretch>
        </p:blipFill>
        <p:spPr>
          <a:xfrm>
            <a:off x="1934028" y="4038991"/>
            <a:ext cx="104775" cy="104775"/>
          </a:xfrm>
          <a:prstGeom prst="rect">
            <a:avLst/>
          </a:prstGeom>
        </p:spPr>
      </p:pic>
      <p:pic>
        <p:nvPicPr>
          <p:cNvPr id="363" name="Picture 362" descr="WSExplore0010 12-14-2007.png"/>
          <p:cNvPicPr>
            <a:picLocks noChangeAspect="1"/>
          </p:cNvPicPr>
          <p:nvPr/>
        </p:nvPicPr>
        <p:blipFill>
          <a:blip r:embed="rId20"/>
          <a:stretch>
            <a:fillRect/>
          </a:stretch>
        </p:blipFill>
        <p:spPr>
          <a:xfrm>
            <a:off x="1934028" y="3819129"/>
            <a:ext cx="104775" cy="104775"/>
          </a:xfrm>
          <a:prstGeom prst="rect">
            <a:avLst/>
          </a:prstGeom>
        </p:spPr>
      </p:pic>
      <p:pic>
        <p:nvPicPr>
          <p:cNvPr id="364" name="Picture 363" descr="IC16DOCX.gif"/>
          <p:cNvPicPr>
            <a:picLocks noChangeAspect="1"/>
          </p:cNvPicPr>
          <p:nvPr/>
        </p:nvPicPr>
        <p:blipFill>
          <a:blip r:embed="rId21"/>
          <a:stretch>
            <a:fillRect/>
          </a:stretch>
        </p:blipFill>
        <p:spPr>
          <a:xfrm>
            <a:off x="2225766" y="3813713"/>
            <a:ext cx="115389" cy="115389"/>
          </a:xfrm>
          <a:prstGeom prst="rect">
            <a:avLst/>
          </a:prstGeom>
        </p:spPr>
      </p:pic>
      <p:pic>
        <p:nvPicPr>
          <p:cNvPr id="365" name="Picture 364" descr="ppt16.png"/>
          <p:cNvPicPr>
            <a:picLocks noChangeAspect="1"/>
          </p:cNvPicPr>
          <p:nvPr/>
        </p:nvPicPr>
        <p:blipFill>
          <a:blip r:embed="rId17"/>
          <a:stretch>
            <a:fillRect/>
          </a:stretch>
        </p:blipFill>
        <p:spPr>
          <a:xfrm>
            <a:off x="2217057" y="3593822"/>
            <a:ext cx="126664" cy="126664"/>
          </a:xfrm>
          <a:prstGeom prst="rect">
            <a:avLst/>
          </a:prstGeom>
        </p:spPr>
      </p:pic>
      <p:grpSp>
        <p:nvGrpSpPr>
          <p:cNvPr id="366" name="Group 148"/>
          <p:cNvGrpSpPr/>
          <p:nvPr/>
        </p:nvGrpSpPr>
        <p:grpSpPr>
          <a:xfrm>
            <a:off x="1875246" y="3536950"/>
            <a:ext cx="4892040" cy="656647"/>
            <a:chOff x="1889760" y="4503151"/>
            <a:chExt cx="5196840" cy="656647"/>
          </a:xfrm>
        </p:grpSpPr>
        <p:cxnSp>
          <p:nvCxnSpPr>
            <p:cNvPr id="367" name="Straight Connector 366"/>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371" name="Picture 370" descr="xls16.png"/>
          <p:cNvPicPr>
            <a:picLocks noChangeAspect="1"/>
          </p:cNvPicPr>
          <p:nvPr/>
        </p:nvPicPr>
        <p:blipFill>
          <a:blip r:embed="rId18"/>
          <a:stretch>
            <a:fillRect/>
          </a:stretch>
        </p:blipFill>
        <p:spPr>
          <a:xfrm>
            <a:off x="2226945" y="4031159"/>
            <a:ext cx="104775" cy="104775"/>
          </a:xfrm>
          <a:prstGeom prst="rect">
            <a:avLst/>
          </a:prstGeom>
        </p:spPr>
      </p:pic>
      <p:pic>
        <p:nvPicPr>
          <p:cNvPr id="372" name="Picture 371" descr="WSExplore0010 12-14-2007.png"/>
          <p:cNvPicPr>
            <a:picLocks noChangeAspect="1"/>
          </p:cNvPicPr>
          <p:nvPr/>
        </p:nvPicPr>
        <p:blipFill>
          <a:blip r:embed="rId20"/>
          <a:stretch>
            <a:fillRect/>
          </a:stretch>
        </p:blipFill>
        <p:spPr>
          <a:xfrm>
            <a:off x="1934028" y="3599267"/>
            <a:ext cx="104775" cy="104775"/>
          </a:xfrm>
          <a:prstGeom prst="rect">
            <a:avLst/>
          </a:prstGeom>
        </p:spPr>
      </p:pic>
      <p:pic>
        <p:nvPicPr>
          <p:cNvPr id="373" name="Picture 372" descr="WSExplore0010 12-14-2007.png"/>
          <p:cNvPicPr>
            <a:picLocks noChangeAspect="1"/>
          </p:cNvPicPr>
          <p:nvPr/>
        </p:nvPicPr>
        <p:blipFill>
          <a:blip r:embed="rId20"/>
          <a:stretch>
            <a:fillRect/>
          </a:stretch>
        </p:blipFill>
        <p:spPr>
          <a:xfrm>
            <a:off x="1934028" y="4038991"/>
            <a:ext cx="104775" cy="104775"/>
          </a:xfrm>
          <a:prstGeom prst="rect">
            <a:avLst/>
          </a:prstGeom>
        </p:spPr>
      </p:pic>
      <p:pic>
        <p:nvPicPr>
          <p:cNvPr id="374" name="Picture 373" descr="WSExplore0010 12-14-2007.png"/>
          <p:cNvPicPr>
            <a:picLocks noChangeAspect="1"/>
          </p:cNvPicPr>
          <p:nvPr/>
        </p:nvPicPr>
        <p:blipFill>
          <a:blip r:embed="rId20"/>
          <a:stretch>
            <a:fillRect/>
          </a:stretch>
        </p:blipFill>
        <p:spPr>
          <a:xfrm>
            <a:off x="1934028" y="3819129"/>
            <a:ext cx="104775" cy="104775"/>
          </a:xfrm>
          <a:prstGeom prst="rect">
            <a:avLst/>
          </a:prstGeom>
        </p:spPr>
      </p:pic>
      <p:pic>
        <p:nvPicPr>
          <p:cNvPr id="375" name="Picture 374" descr="IC16DOCX.gif"/>
          <p:cNvPicPr>
            <a:picLocks noChangeAspect="1"/>
          </p:cNvPicPr>
          <p:nvPr/>
        </p:nvPicPr>
        <p:blipFill>
          <a:blip r:embed="rId21"/>
          <a:stretch>
            <a:fillRect/>
          </a:stretch>
        </p:blipFill>
        <p:spPr>
          <a:xfrm>
            <a:off x="2225766" y="3813713"/>
            <a:ext cx="115389" cy="115389"/>
          </a:xfrm>
          <a:prstGeom prst="rect">
            <a:avLst/>
          </a:prstGeom>
        </p:spPr>
      </p:pic>
      <p:pic>
        <p:nvPicPr>
          <p:cNvPr id="376" name="Picture 375" descr="ppt16.png"/>
          <p:cNvPicPr>
            <a:picLocks noChangeAspect="1"/>
          </p:cNvPicPr>
          <p:nvPr/>
        </p:nvPicPr>
        <p:blipFill>
          <a:blip r:embed="rId17"/>
          <a:stretch>
            <a:fillRect/>
          </a:stretch>
        </p:blipFill>
        <p:spPr>
          <a:xfrm>
            <a:off x="2217057" y="3593822"/>
            <a:ext cx="126664" cy="126664"/>
          </a:xfrm>
          <a:prstGeom prst="rect">
            <a:avLst/>
          </a:prstGeom>
        </p:spPr>
      </p:pic>
      <p:grpSp>
        <p:nvGrpSpPr>
          <p:cNvPr id="377" name="Group 148"/>
          <p:cNvGrpSpPr/>
          <p:nvPr/>
        </p:nvGrpSpPr>
        <p:grpSpPr>
          <a:xfrm>
            <a:off x="1875246" y="3536950"/>
            <a:ext cx="4892040" cy="656647"/>
            <a:chOff x="1889760" y="4503151"/>
            <a:chExt cx="5196840" cy="656647"/>
          </a:xfrm>
        </p:grpSpPr>
        <p:cxnSp>
          <p:nvCxnSpPr>
            <p:cNvPr id="378" name="Straight Connector 377"/>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1" name="Straight Connector 380"/>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382" name="Picture 381" descr="xls16.png"/>
          <p:cNvPicPr>
            <a:picLocks noChangeAspect="1"/>
          </p:cNvPicPr>
          <p:nvPr/>
        </p:nvPicPr>
        <p:blipFill>
          <a:blip r:embed="rId18"/>
          <a:stretch>
            <a:fillRect/>
          </a:stretch>
        </p:blipFill>
        <p:spPr>
          <a:xfrm>
            <a:off x="2226945" y="4031159"/>
            <a:ext cx="104775" cy="104775"/>
          </a:xfrm>
          <a:prstGeom prst="rect">
            <a:avLst/>
          </a:prstGeom>
        </p:spPr>
      </p:pic>
      <p:sp>
        <p:nvSpPr>
          <p:cNvPr id="392" name="Rectangle 391"/>
          <p:cNvSpPr/>
          <p:nvPr/>
        </p:nvSpPr>
        <p:spPr>
          <a:xfrm>
            <a:off x="2141514"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393" name="Group 392"/>
          <p:cNvGrpSpPr/>
          <p:nvPr/>
        </p:nvGrpSpPr>
        <p:grpSpPr>
          <a:xfrm>
            <a:off x="1776415" y="1426845"/>
            <a:ext cx="1290439" cy="1316355"/>
            <a:chOff x="1776415" y="1426845"/>
            <a:chExt cx="1290439" cy="1316355"/>
          </a:xfrm>
        </p:grpSpPr>
        <p:grpSp>
          <p:nvGrpSpPr>
            <p:cNvPr id="394" name="Group 147"/>
            <p:cNvGrpSpPr/>
            <p:nvPr/>
          </p:nvGrpSpPr>
          <p:grpSpPr>
            <a:xfrm>
              <a:off x="1776415" y="1426845"/>
              <a:ext cx="1042985" cy="1316355"/>
              <a:chOff x="1776415" y="1426845"/>
              <a:chExt cx="1042985" cy="1316355"/>
            </a:xfrm>
          </p:grpSpPr>
          <p:sp>
            <p:nvSpPr>
              <p:cNvPr id="396" name="Rounded Rectangle 395"/>
              <p:cNvSpPr/>
              <p:nvPr/>
            </p:nvSpPr>
            <p:spPr>
              <a:xfrm>
                <a:off x="1859280" y="1905000"/>
                <a:ext cx="960120" cy="838200"/>
              </a:xfrm>
              <a:prstGeom prst="roundRect">
                <a:avLst>
                  <a:gd name="adj" fmla="val 7995"/>
                </a:avLst>
              </a:prstGeom>
              <a:solidFill>
                <a:schemeClr val="accent1">
                  <a:lumMod val="20000"/>
                  <a:lumOff val="80000"/>
                </a:schemeClr>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397" name="Group 134"/>
              <p:cNvGrpSpPr/>
              <p:nvPr/>
            </p:nvGrpSpPr>
            <p:grpSpPr>
              <a:xfrm>
                <a:off x="1776415" y="1426845"/>
                <a:ext cx="704654" cy="542683"/>
                <a:chOff x="1776415" y="1426845"/>
                <a:chExt cx="704654" cy="542683"/>
              </a:xfrm>
            </p:grpSpPr>
            <p:sp>
              <p:nvSpPr>
                <p:cNvPr id="404" name="Rounded Rectangle 403"/>
                <p:cNvSpPr/>
                <p:nvPr/>
              </p:nvSpPr>
              <p:spPr>
                <a:xfrm>
                  <a:off x="1874520" y="1426845"/>
                  <a:ext cx="487680" cy="525780"/>
                </a:xfrm>
                <a:prstGeom prst="roundRect">
                  <a:avLst>
                    <a:gd name="adj" fmla="val 7995"/>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405" name="Right Triangle 404"/>
                <p:cNvSpPr/>
                <p:nvPr/>
              </p:nvSpPr>
              <p:spPr>
                <a:xfrm rot="13500000" flipV="1">
                  <a:off x="2108734" y="1913684"/>
                  <a:ext cx="45719" cy="45719"/>
                </a:xfrm>
                <a:prstGeom prst="rtTriangle">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TextBox 405"/>
                <p:cNvSpPr txBox="1"/>
                <p:nvPr/>
              </p:nvSpPr>
              <p:spPr>
                <a:xfrm>
                  <a:off x="1776415" y="1719267"/>
                  <a:ext cx="704654" cy="250261"/>
                </a:xfrm>
                <a:prstGeom prst="rect">
                  <a:avLst/>
                </a:prstGeom>
                <a:noFill/>
              </p:spPr>
              <p:txBody>
                <a:bodyPr wrap="square" rtlCol="0">
                  <a:spAutoFit/>
                </a:bodyPr>
                <a:lstStyle/>
                <a:p>
                  <a:pPr algn="ctr">
                    <a:lnSpc>
                      <a:spcPts val="1400"/>
                    </a:lnSpc>
                  </a:pPr>
                  <a:r>
                    <a:rPr lang="en-US" sz="800" dirty="0">
                      <a:solidFill>
                        <a:schemeClr val="accent1"/>
                      </a:solidFill>
                      <a:latin typeface="Segoe UI" pitchFamily="34" charset="0"/>
                      <a:cs typeface="Segoe UI" pitchFamily="34" charset="0"/>
                    </a:rPr>
                    <a:t>New</a:t>
                  </a:r>
                </a:p>
              </p:txBody>
            </p:sp>
            <p:pic>
              <p:nvPicPr>
                <p:cNvPr id="407" name="Picture 406" descr="MSOL_addFile_32.gif"/>
                <p:cNvPicPr>
                  <a:picLocks noChangeAspect="1"/>
                </p:cNvPicPr>
                <p:nvPr/>
              </p:nvPicPr>
              <p:blipFill>
                <a:blip r:embed="rId22"/>
                <a:stretch>
                  <a:fillRect/>
                </a:stretch>
              </p:blipFill>
              <p:spPr>
                <a:xfrm>
                  <a:off x="1956153" y="1464506"/>
                  <a:ext cx="318659" cy="317292"/>
                </a:xfrm>
                <a:prstGeom prst="rect">
                  <a:avLst/>
                </a:prstGeom>
              </p:spPr>
            </p:pic>
            <p:sp>
              <p:nvSpPr>
                <p:cNvPr id="408" name="7-Point Star 407"/>
                <p:cNvSpPr/>
                <p:nvPr/>
              </p:nvSpPr>
              <p:spPr>
                <a:xfrm>
                  <a:off x="2022461" y="1544206"/>
                  <a:ext cx="246250" cy="245192"/>
                </a:xfrm>
                <a:prstGeom prst="star7">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sp>
            <p:nvSpPr>
              <p:cNvPr id="398" name="TextBox 397"/>
              <p:cNvSpPr txBox="1"/>
              <p:nvPr/>
            </p:nvSpPr>
            <p:spPr>
              <a:xfrm>
                <a:off x="1988820" y="1950720"/>
                <a:ext cx="70465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Note</a:t>
                </a:r>
              </a:p>
            </p:txBody>
          </p:sp>
          <p:sp>
            <p:nvSpPr>
              <p:cNvPr id="399" name="TextBox 398"/>
              <p:cNvSpPr txBox="1"/>
              <p:nvPr/>
            </p:nvSpPr>
            <p:spPr>
              <a:xfrm>
                <a:off x="1988820" y="2133600"/>
                <a:ext cx="70465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List</a:t>
                </a:r>
              </a:p>
            </p:txBody>
          </p:sp>
          <p:sp>
            <p:nvSpPr>
              <p:cNvPr id="400" name="TextBox 399"/>
              <p:cNvSpPr txBox="1"/>
              <p:nvPr/>
            </p:nvSpPr>
            <p:spPr>
              <a:xfrm>
                <a:off x="1988820" y="2331720"/>
                <a:ext cx="704654" cy="250261"/>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Workspace</a:t>
                </a:r>
              </a:p>
            </p:txBody>
          </p:sp>
          <p:pic>
            <p:nvPicPr>
              <p:cNvPr id="401" name="Picture 3"/>
              <p:cNvPicPr>
                <a:picLocks noChangeAspect="1" noChangeArrowheads="1"/>
              </p:cNvPicPr>
              <p:nvPr/>
            </p:nvPicPr>
            <p:blipFill>
              <a:blip r:embed="rId23"/>
              <a:srcRect/>
              <a:stretch>
                <a:fillRect/>
              </a:stretch>
            </p:blipFill>
            <p:spPr bwMode="auto">
              <a:xfrm>
                <a:off x="1919289" y="2028827"/>
                <a:ext cx="109537" cy="109537"/>
              </a:xfrm>
              <a:prstGeom prst="rect">
                <a:avLst/>
              </a:prstGeom>
              <a:noFill/>
              <a:ln w="9525">
                <a:noFill/>
                <a:miter lim="800000"/>
                <a:headEnd/>
                <a:tailEnd/>
              </a:ln>
              <a:effectLst/>
            </p:spPr>
          </p:pic>
          <p:pic>
            <p:nvPicPr>
              <p:cNvPr id="402" name="Picture 4"/>
              <p:cNvPicPr>
                <a:picLocks noChangeAspect="1" noChangeArrowheads="1"/>
              </p:cNvPicPr>
              <p:nvPr/>
            </p:nvPicPr>
            <p:blipFill>
              <a:blip r:embed="rId24"/>
              <a:srcRect/>
              <a:stretch>
                <a:fillRect/>
              </a:stretch>
            </p:blipFill>
            <p:spPr bwMode="auto">
              <a:xfrm>
                <a:off x="1914526" y="2209800"/>
                <a:ext cx="104775" cy="133350"/>
              </a:xfrm>
              <a:prstGeom prst="rect">
                <a:avLst/>
              </a:prstGeom>
              <a:noFill/>
              <a:ln w="9525">
                <a:noFill/>
                <a:miter lim="800000"/>
                <a:headEnd/>
                <a:tailEnd/>
              </a:ln>
              <a:effectLst/>
            </p:spPr>
          </p:pic>
          <p:pic>
            <p:nvPicPr>
              <p:cNvPr id="403" name="Picture 3"/>
              <p:cNvPicPr>
                <a:picLocks noChangeAspect="1" noChangeArrowheads="1"/>
              </p:cNvPicPr>
              <p:nvPr/>
            </p:nvPicPr>
            <p:blipFill>
              <a:blip r:embed="rId25"/>
              <a:srcRect/>
              <a:stretch>
                <a:fillRect/>
              </a:stretch>
            </p:blipFill>
            <p:spPr bwMode="auto">
              <a:xfrm>
                <a:off x="1914526" y="2430689"/>
                <a:ext cx="114300" cy="106136"/>
              </a:xfrm>
              <a:prstGeom prst="rect">
                <a:avLst/>
              </a:prstGeom>
              <a:noFill/>
              <a:ln w="9525">
                <a:noFill/>
                <a:miter lim="800000"/>
                <a:headEnd/>
                <a:tailEnd/>
              </a:ln>
              <a:effectLst/>
            </p:spPr>
          </p:pic>
        </p:grpSp>
        <p:sp>
          <p:nvSpPr>
            <p:cNvPr id="395" name="TextBox 394"/>
            <p:cNvSpPr txBox="1"/>
            <p:nvPr/>
          </p:nvSpPr>
          <p:spPr>
            <a:xfrm>
              <a:off x="2362200" y="2490383"/>
              <a:ext cx="704654" cy="250261"/>
            </a:xfrm>
            <a:prstGeom prst="rect">
              <a:avLst/>
            </a:prstGeom>
            <a:noFill/>
          </p:spPr>
          <p:txBody>
            <a:bodyPr wrap="square" rtlCol="0">
              <a:spAutoFit/>
            </a:bodyPr>
            <a:lstStyle/>
            <a:p>
              <a:pPr>
                <a:lnSpc>
                  <a:spcPts val="1400"/>
                </a:lnSpc>
              </a:pPr>
              <a:r>
                <a:rPr lang="en-US" sz="800" i="1" dirty="0">
                  <a:solidFill>
                    <a:schemeClr val="accent1"/>
                  </a:solidFill>
                  <a:latin typeface="Segoe UI" pitchFamily="34" charset="0"/>
                  <a:cs typeface="Segoe UI" pitchFamily="34" charset="0"/>
                </a:rPr>
                <a:t>More…</a:t>
              </a:r>
            </a:p>
          </p:txBody>
        </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1200" fill="hold"/>
                                        <p:tgtEl>
                                          <p:spTgt spid="183"/>
                                        </p:tgtEl>
                                        <p:attrNameLst>
                                          <p:attrName>ppt_x</p:attrName>
                                          <p:attrName>ppt_y</p:attrName>
                                        </p:attrNameLst>
                                      </p:cBhvr>
                                    </p:animMotion>
                                  </p:childTnLst>
                                </p:cTn>
                              </p:par>
                              <p:par>
                                <p:cTn id="7" presetID="63" presetClass="path" presetSubtype="0" accel="50000" decel="50000" fill="hold" nodeType="withEffect">
                                  <p:stCondLst>
                                    <p:cond delay="0"/>
                                  </p:stCondLst>
                                  <p:childTnLst>
                                    <p:animMotion origin="layout" path="M 0 0  L 0.25 0  E" pathEditMode="relative" ptsTypes="">
                                      <p:cBhvr>
                                        <p:cTn id="8" dur="1200" fill="hold"/>
                                        <p:tgtEl>
                                          <p:spTgt spid="151"/>
                                        </p:tgtEl>
                                        <p:attrNameLst>
                                          <p:attrName>ppt_x</p:attrName>
                                          <p:attrName>ppt_y</p:attrName>
                                        </p:attrNameLst>
                                      </p:cBhvr>
                                    </p:animMotion>
                                  </p:childTnLst>
                                </p:cTn>
                              </p:par>
                              <p:par>
                                <p:cTn id="9" presetID="10" presetClass="exit" presetSubtype="0" fill="hold" nodeType="withEffect">
                                  <p:stCondLst>
                                    <p:cond delay="0"/>
                                  </p:stCondLst>
                                  <p:childTnLst>
                                    <p:animEffect transition="out" filter="fade">
                                      <p:cBhvr>
                                        <p:cTn id="10" dur="700"/>
                                        <p:tgtEl>
                                          <p:spTgt spid="393"/>
                                        </p:tgtEl>
                                      </p:cBhvr>
                                    </p:animEffect>
                                    <p:set>
                                      <p:cBhvr>
                                        <p:cTn id="11" dur="1" fill="hold">
                                          <p:stCondLst>
                                            <p:cond delay="699"/>
                                          </p:stCondLst>
                                        </p:cTn>
                                        <p:tgtEl>
                                          <p:spTgt spid="3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…Create New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54" name="Rectangle 253">
            <a:hlinkClick r:id="" action="ppaction://hlinkshowjump?jump=nextslide"/>
          </p:cNvPr>
          <p:cNvSpPr/>
          <p:nvPr/>
        </p:nvSpPr>
        <p:spPr>
          <a:xfrm>
            <a:off x="7086600" y="4638675"/>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59" name="Group 258"/>
          <p:cNvGrpSpPr/>
          <p:nvPr/>
        </p:nvGrpSpPr>
        <p:grpSpPr>
          <a:xfrm>
            <a:off x="6962775" y="2181225"/>
            <a:ext cx="2041515" cy="4356099"/>
            <a:chOff x="6962775" y="2181225"/>
            <a:chExt cx="2041515" cy="4356099"/>
          </a:xfrm>
        </p:grpSpPr>
        <p:grpSp>
          <p:nvGrpSpPr>
            <p:cNvPr id="147" name="Group 146"/>
            <p:cNvGrpSpPr/>
            <p:nvPr/>
          </p:nvGrpSpPr>
          <p:grpSpPr>
            <a:xfrm>
              <a:off x="6962775" y="2181225"/>
              <a:ext cx="2041515" cy="4356099"/>
              <a:chOff x="9131310" y="2180988"/>
              <a:chExt cx="2041515" cy="4356099"/>
            </a:xfrm>
          </p:grpSpPr>
          <p:grpSp>
            <p:nvGrpSpPr>
              <p:cNvPr id="148" name="Group 99"/>
              <p:cNvGrpSpPr/>
              <p:nvPr/>
            </p:nvGrpSpPr>
            <p:grpSpPr>
              <a:xfrm>
                <a:off x="9131310" y="2180988"/>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60" name="Rectangle 159"/>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1" name="Group 160"/>
                <p:cNvGrpSpPr/>
                <p:nvPr/>
              </p:nvGrpSpPr>
              <p:grpSpPr>
                <a:xfrm>
                  <a:off x="7976849" y="6149100"/>
                  <a:ext cx="557551" cy="171212"/>
                  <a:chOff x="5638800" y="2628900"/>
                  <a:chExt cx="609600" cy="180987"/>
                </a:xfrm>
              </p:grpSpPr>
              <p:sp>
                <p:nvSpPr>
                  <p:cNvPr id="240" name="Rectangle 23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41" name="Rectangle 240"/>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62" name="Group 18"/>
                <p:cNvGrpSpPr/>
                <p:nvPr/>
              </p:nvGrpSpPr>
              <p:grpSpPr>
                <a:xfrm>
                  <a:off x="7321549" y="6149082"/>
                  <a:ext cx="557552" cy="171231"/>
                  <a:chOff x="5638800" y="3048000"/>
                  <a:chExt cx="609601" cy="181008"/>
                </a:xfrm>
              </p:grpSpPr>
              <p:sp>
                <p:nvSpPr>
                  <p:cNvPr id="238" name="Rectangle 237"/>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39" name="Rectangle 238"/>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6" name="Round Same Side Corner Rectangle 165"/>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171" name="Group 460"/>
                <p:cNvGrpSpPr/>
                <p:nvPr/>
              </p:nvGrpSpPr>
              <p:grpSpPr>
                <a:xfrm>
                  <a:off x="7127788" y="3540522"/>
                  <a:ext cx="1635212" cy="457201"/>
                  <a:chOff x="361228" y="3467100"/>
                  <a:chExt cx="1635211" cy="457201"/>
                </a:xfrm>
              </p:grpSpPr>
              <p:sp>
                <p:nvSpPr>
                  <p:cNvPr id="235" name="Rounded Rectangle 234"/>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6" name="Rectangle 235"/>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37" name="Rectangle 236"/>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List</a:t>
                    </a:r>
                  </a:p>
                </p:txBody>
              </p:sp>
            </p:grpSp>
            <p:grpSp>
              <p:nvGrpSpPr>
                <p:cNvPr id="177" name="Group 461"/>
                <p:cNvGrpSpPr/>
                <p:nvPr/>
              </p:nvGrpSpPr>
              <p:grpSpPr>
                <a:xfrm>
                  <a:off x="7127788" y="4037728"/>
                  <a:ext cx="1635211" cy="457201"/>
                  <a:chOff x="361228" y="3924301"/>
                  <a:chExt cx="1635211" cy="457201"/>
                </a:xfrm>
              </p:grpSpPr>
              <p:sp>
                <p:nvSpPr>
                  <p:cNvPr id="232" name="Rounded Rectangle 231">
                    <a:hlinkHover r:id="" action="ppaction://hlinkshowjump?jump=nextslide"/>
                  </p:cNvPr>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3" name="Rectangle 232"/>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34" name="Rectangle 233"/>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Contact List</a:t>
                    </a:r>
                  </a:p>
                </p:txBody>
              </p:sp>
            </p:grpSp>
            <p:grpSp>
              <p:nvGrpSpPr>
                <p:cNvPr id="178" name="Group 462"/>
                <p:cNvGrpSpPr/>
                <p:nvPr/>
              </p:nvGrpSpPr>
              <p:grpSpPr>
                <a:xfrm>
                  <a:off x="7127788" y="4531123"/>
                  <a:ext cx="1635212" cy="457201"/>
                  <a:chOff x="361228" y="4381501"/>
                  <a:chExt cx="1635212" cy="457201"/>
                </a:xfrm>
              </p:grpSpPr>
              <p:sp>
                <p:nvSpPr>
                  <p:cNvPr id="207" name="Rounded Rectangle 206"/>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3" name="Rectangle 212"/>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31" name="Rectangle 230"/>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Event List</a:t>
                    </a:r>
                  </a:p>
                </p:txBody>
              </p:sp>
            </p:gr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83" name="Rectangle 182"/>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84" name="Group 106"/>
                <p:cNvGrpSpPr/>
                <p:nvPr/>
              </p:nvGrpSpPr>
              <p:grpSpPr>
                <a:xfrm>
                  <a:off x="8762271" y="2946163"/>
                  <a:ext cx="107409" cy="101419"/>
                  <a:chOff x="8762271" y="2946163"/>
                  <a:chExt cx="107409" cy="101419"/>
                </a:xfrm>
              </p:grpSpPr>
              <p:sp>
                <p:nvSpPr>
                  <p:cNvPr id="205" name="Rounded Rectangle 204"/>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6" name="Cross 205"/>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19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99" name="Rectangle 198"/>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3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3</a:t>
                  </a:r>
                  <a:r>
                    <a:rPr lang="en-US" sz="600" b="0" dirty="0">
                      <a:solidFill>
                        <a:schemeClr val="accent1">
                          <a:lumMod val="75000"/>
                        </a:schemeClr>
                      </a:solidFill>
                      <a:latin typeface="Segoe UI" pitchFamily="34" charset="0"/>
                    </a:rPr>
                    <a:t> out of 3</a:t>
                  </a:r>
                </a:p>
              </p:txBody>
            </p:sp>
          </p:grpSp>
          <p:sp>
            <p:nvSpPr>
              <p:cNvPr id="149" name="Rectangle 148"/>
              <p:cNvSpPr/>
              <p:nvPr/>
            </p:nvSpPr>
            <p:spPr>
              <a:xfrm>
                <a:off x="10376247" y="27146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pic>
            <p:nvPicPr>
              <p:cNvPr id="150" name="Picture 3"/>
              <p:cNvPicPr>
                <a:picLocks noChangeAspect="1" noChangeArrowheads="1"/>
              </p:cNvPicPr>
              <p:nvPr/>
            </p:nvPicPr>
            <p:blipFill>
              <a:blip r:embed="rId7"/>
              <a:srcRect/>
              <a:stretch>
                <a:fillRect/>
              </a:stretch>
            </p:blipFill>
            <p:spPr bwMode="auto">
              <a:xfrm>
                <a:off x="9248775" y="4657725"/>
                <a:ext cx="152400" cy="142875"/>
              </a:xfrm>
              <a:prstGeom prst="rect">
                <a:avLst/>
              </a:prstGeom>
              <a:noFill/>
              <a:ln w="9525">
                <a:noFill/>
                <a:miter lim="800000"/>
                <a:headEnd/>
                <a:tailEnd/>
              </a:ln>
              <a:effectLst/>
            </p:spPr>
          </p:pic>
          <p:pic>
            <p:nvPicPr>
              <p:cNvPr id="151" name="Picture 4"/>
              <p:cNvPicPr>
                <a:picLocks noChangeAspect="1" noChangeArrowheads="1"/>
              </p:cNvPicPr>
              <p:nvPr/>
            </p:nvPicPr>
            <p:blipFill>
              <a:blip r:embed="rId8"/>
              <a:srcRect/>
              <a:stretch>
                <a:fillRect/>
              </a:stretch>
            </p:blipFill>
            <p:spPr bwMode="auto">
              <a:xfrm>
                <a:off x="9239250" y="3667125"/>
                <a:ext cx="123825" cy="133350"/>
              </a:xfrm>
              <a:prstGeom prst="rect">
                <a:avLst/>
              </a:prstGeom>
              <a:noFill/>
              <a:ln w="9525">
                <a:noFill/>
                <a:miter lim="800000"/>
                <a:headEnd/>
                <a:tailEnd/>
              </a:ln>
              <a:effectLst/>
            </p:spPr>
          </p:pic>
          <p:pic>
            <p:nvPicPr>
              <p:cNvPr id="152" name="Picture 5"/>
              <p:cNvPicPr>
                <a:picLocks noChangeAspect="1" noChangeArrowheads="1"/>
              </p:cNvPicPr>
              <p:nvPr/>
            </p:nvPicPr>
            <p:blipFill>
              <a:blip r:embed="rId9"/>
              <a:srcRect/>
              <a:stretch>
                <a:fillRect/>
              </a:stretch>
            </p:blipFill>
            <p:spPr bwMode="auto">
              <a:xfrm>
                <a:off x="9239250" y="4191000"/>
                <a:ext cx="152400" cy="114300"/>
              </a:xfrm>
              <a:prstGeom prst="rect">
                <a:avLst/>
              </a:prstGeom>
              <a:noFill/>
              <a:ln w="9525">
                <a:noFill/>
                <a:miter lim="800000"/>
                <a:headEnd/>
                <a:tailEnd/>
              </a:ln>
              <a:effectLst/>
            </p:spPr>
          </p:pic>
          <p:sp>
            <p:nvSpPr>
              <p:cNvPr id="253" name="Rectangle 252"/>
              <p:cNvSpPr/>
              <p:nvPr/>
            </p:nvSpPr>
            <p:spPr>
              <a:xfrm>
                <a:off x="10376247" y="2928833"/>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(103)</a:t>
                </a:r>
              </a:p>
            </p:txBody>
          </p:sp>
        </p:grpSp>
        <p:sp>
          <p:nvSpPr>
            <p:cNvPr id="255" name="Rectangle 254"/>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56" name="Rectangle 255"/>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57" name="Picture 256" descr="glyphs.jpg"/>
            <p:cNvPicPr>
              <a:picLocks noChangeAspect="1"/>
            </p:cNvPicPr>
            <p:nvPr/>
          </p:nvPicPr>
          <p:blipFill>
            <a:blip r:embed="rId10"/>
            <a:srcRect l="45336" t="52046" r="51370" b="43862"/>
            <a:stretch>
              <a:fillRect/>
            </a:stretch>
          </p:blipFill>
          <p:spPr>
            <a:xfrm>
              <a:off x="8555352" y="2478403"/>
              <a:ext cx="134854" cy="152400"/>
            </a:xfrm>
            <a:prstGeom prst="rect">
              <a:avLst/>
            </a:prstGeom>
          </p:spPr>
        </p:pic>
        <p:sp>
          <p:nvSpPr>
            <p:cNvPr id="258" name="Rectangle 257"/>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260" name="Group 295"/>
          <p:cNvGrpSpPr/>
          <p:nvPr/>
        </p:nvGrpSpPr>
        <p:grpSpPr>
          <a:xfrm>
            <a:off x="8895706" y="0"/>
            <a:ext cx="248294" cy="6858000"/>
            <a:chOff x="8895706" y="0"/>
            <a:chExt cx="248294" cy="6858000"/>
          </a:xfrm>
        </p:grpSpPr>
        <p:pic>
          <p:nvPicPr>
            <p:cNvPr id="261" name="Picture 260"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262" name="Group 61"/>
            <p:cNvGrpSpPr/>
            <p:nvPr/>
          </p:nvGrpSpPr>
          <p:grpSpPr>
            <a:xfrm>
              <a:off x="8895706" y="884207"/>
              <a:ext cx="164592" cy="5623560"/>
              <a:chOff x="8901933" y="884725"/>
              <a:chExt cx="164592" cy="5623560"/>
            </a:xfrm>
          </p:grpSpPr>
          <p:sp>
            <p:nvSpPr>
              <p:cNvPr id="263" name="Rectangle 26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ectangle 26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5" name="Group 67"/>
              <p:cNvGrpSpPr/>
              <p:nvPr/>
            </p:nvGrpSpPr>
            <p:grpSpPr>
              <a:xfrm>
                <a:off x="8939993" y="2382966"/>
                <a:ext cx="73152" cy="87341"/>
                <a:chOff x="8939993" y="2382966"/>
                <a:chExt cx="73152" cy="87341"/>
              </a:xfrm>
            </p:grpSpPr>
            <p:sp>
              <p:nvSpPr>
                <p:cNvPr id="268" name="Rounded Rectangle 26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9" name="Rounded Rectangle 26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0" name="Rounded Rectangle 26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6" name="Isosceles Triangle 26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7" name="Isosceles Triangle 26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71" name="Picture 3"/>
          <p:cNvPicPr>
            <a:picLocks noChangeAspect="1" noChangeArrowheads="1"/>
          </p:cNvPicPr>
          <p:nvPr/>
        </p:nvPicPr>
        <p:blipFill>
          <a:blip r:embed="rId12">
            <a:clrChange>
              <a:clrFrom>
                <a:srgbClr val="FFFFFF"/>
              </a:clrFrom>
              <a:clrTo>
                <a:srgbClr val="FFFFFF">
                  <a:alpha val="0"/>
                </a:srgbClr>
              </a:clrTo>
            </a:clrChange>
          </a:blip>
          <a:srcRect/>
          <a:stretch>
            <a:fillRect/>
          </a:stretch>
        </p:blipFill>
        <p:spPr bwMode="auto">
          <a:xfrm>
            <a:off x="1857828" y="3139181"/>
            <a:ext cx="1418772" cy="359422"/>
          </a:xfrm>
          <a:prstGeom prst="rect">
            <a:avLst/>
          </a:prstGeom>
          <a:noFill/>
          <a:ln w="9525">
            <a:noFill/>
            <a:miter lim="800000"/>
            <a:headEnd/>
            <a:tailEnd/>
          </a:ln>
          <a:effectLst/>
        </p:spPr>
      </p:pic>
      <p:grpSp>
        <p:nvGrpSpPr>
          <p:cNvPr id="76" name="Group 75"/>
          <p:cNvGrpSpPr/>
          <p:nvPr/>
        </p:nvGrpSpPr>
        <p:grpSpPr>
          <a:xfrm>
            <a:off x="2066925" y="3615611"/>
            <a:ext cx="838200" cy="232489"/>
            <a:chOff x="2057400" y="3593645"/>
            <a:chExt cx="838200" cy="232489"/>
          </a:xfrm>
        </p:grpSpPr>
        <p:sp>
          <p:nvSpPr>
            <p:cNvPr id="75" name="Rounded Rectangle 74"/>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73" name="Cross 72"/>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74" name="TextBox 73"/>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grpSp>
        <p:nvGrpSpPr>
          <p:cNvPr id="79" name="Group 78"/>
          <p:cNvGrpSpPr/>
          <p:nvPr/>
        </p:nvGrpSpPr>
        <p:grpSpPr>
          <a:xfrm>
            <a:off x="3429000" y="3195424"/>
            <a:ext cx="914400" cy="232489"/>
            <a:chOff x="2057400" y="3593645"/>
            <a:chExt cx="914400" cy="232489"/>
          </a:xfrm>
        </p:grpSpPr>
        <p:sp>
          <p:nvSpPr>
            <p:cNvPr id="80" name="Rounded Rectangle 79"/>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81" name="Cross 80"/>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82" name="TextBox 81"/>
            <p:cNvSpPr txBox="1"/>
            <p:nvPr/>
          </p:nvSpPr>
          <p:spPr>
            <a:xfrm>
              <a:off x="2232025" y="3610690"/>
              <a:ext cx="739775" cy="215444"/>
            </a:xfrm>
            <a:prstGeom prst="rect">
              <a:avLst/>
            </a:prstGeom>
            <a:noFill/>
          </p:spPr>
          <p:txBody>
            <a:bodyPr wrap="square" rtlCol="0">
              <a:spAutoFit/>
            </a:bodyPr>
            <a:lstStyle/>
            <a:p>
              <a:r>
                <a:rPr lang="en-US" sz="800" dirty="0"/>
                <a:t>Add Column</a:t>
              </a:r>
            </a:p>
          </p:txBody>
        </p:sp>
      </p:grpSp>
      <p:sp>
        <p:nvSpPr>
          <p:cNvPr id="83" name="Rectangle 82">
            <a:hlinkClick r:id="" action="ppaction://hlinkshowjump?jump=nextslide"/>
          </p:cNvPr>
          <p:cNvSpPr/>
          <p:nvPr/>
        </p:nvSpPr>
        <p:spPr>
          <a:xfrm>
            <a:off x="1905000" y="2362200"/>
            <a:ext cx="48768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84" name="Rectangle 83"/>
          <p:cNvSpPr/>
          <p:nvPr/>
        </p:nvSpPr>
        <p:spPr>
          <a:xfrm>
            <a:off x="2084382" y="2344902"/>
            <a:ext cx="865943" cy="276999"/>
          </a:xfrm>
          <a:prstGeom prst="rect">
            <a:avLst/>
          </a:prstGeom>
        </p:spPr>
        <p:txBody>
          <a:bodyPr wrap="none">
            <a:spAutoFit/>
          </a:bodyPr>
          <a:lstStyle/>
          <a:p>
            <a:r>
              <a:rPr lang="en-US" sz="1200" dirty="0">
                <a:solidFill>
                  <a:srgbClr val="002060"/>
                </a:solidFill>
                <a:latin typeface="Segoe UI" pitchFamily="34" charset="0"/>
              </a:rPr>
              <a:t>List Title 1</a:t>
            </a:r>
            <a:endParaRPr lang="en-US" sz="1200" dirty="0"/>
          </a:p>
        </p:txBody>
      </p:sp>
    </p:spTree>
  </p:cSld>
  <p:clrMapOvr>
    <a:masterClrMapping/>
  </p:clrMapOvr>
  <p:transition advClick="0">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…Create New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54" name="Rectangle 253">
            <a:hlinkClick r:id="" action="ppaction://hlinkshowjump?jump=nextslide"/>
          </p:cNvPr>
          <p:cNvSpPr/>
          <p:nvPr/>
        </p:nvSpPr>
        <p:spPr>
          <a:xfrm>
            <a:off x="7086600" y="4638675"/>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 name="Group 258"/>
          <p:cNvGrpSpPr/>
          <p:nvPr/>
        </p:nvGrpSpPr>
        <p:grpSpPr>
          <a:xfrm>
            <a:off x="6962775" y="2181225"/>
            <a:ext cx="2041515" cy="4356099"/>
            <a:chOff x="6962775" y="2181225"/>
            <a:chExt cx="2041515" cy="4356099"/>
          </a:xfrm>
        </p:grpSpPr>
        <p:grpSp>
          <p:nvGrpSpPr>
            <p:cNvPr id="4" name="Group 146"/>
            <p:cNvGrpSpPr/>
            <p:nvPr/>
          </p:nvGrpSpPr>
          <p:grpSpPr>
            <a:xfrm>
              <a:off x="6962775" y="2181225"/>
              <a:ext cx="2041515" cy="4356099"/>
              <a:chOff x="9131310" y="2180988"/>
              <a:chExt cx="2041515" cy="4356099"/>
            </a:xfrm>
          </p:grpSpPr>
          <p:grpSp>
            <p:nvGrpSpPr>
              <p:cNvPr id="5" name="Group 99"/>
              <p:cNvGrpSpPr/>
              <p:nvPr/>
            </p:nvGrpSpPr>
            <p:grpSpPr>
              <a:xfrm>
                <a:off x="9131310" y="2180988"/>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60" name="Rectangle 159"/>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6" name="Group 160"/>
                <p:cNvGrpSpPr/>
                <p:nvPr/>
              </p:nvGrpSpPr>
              <p:grpSpPr>
                <a:xfrm>
                  <a:off x="7976849" y="6149100"/>
                  <a:ext cx="557551" cy="171212"/>
                  <a:chOff x="5638800" y="2628900"/>
                  <a:chExt cx="609600" cy="180987"/>
                </a:xfrm>
              </p:grpSpPr>
              <p:sp>
                <p:nvSpPr>
                  <p:cNvPr id="240" name="Rectangle 23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41" name="Rectangle 240"/>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7" name="Group 18"/>
                <p:cNvGrpSpPr/>
                <p:nvPr/>
              </p:nvGrpSpPr>
              <p:grpSpPr>
                <a:xfrm>
                  <a:off x="7321549" y="6149082"/>
                  <a:ext cx="557552" cy="171231"/>
                  <a:chOff x="5638800" y="3048000"/>
                  <a:chExt cx="609601" cy="181008"/>
                </a:xfrm>
              </p:grpSpPr>
              <p:sp>
                <p:nvSpPr>
                  <p:cNvPr id="238" name="Rectangle 237"/>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39" name="Rectangle 238"/>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6" name="Round Same Side Corner Rectangle 165"/>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8" name="Group 460"/>
                <p:cNvGrpSpPr/>
                <p:nvPr/>
              </p:nvGrpSpPr>
              <p:grpSpPr>
                <a:xfrm>
                  <a:off x="7127788" y="3540522"/>
                  <a:ext cx="1635212" cy="457201"/>
                  <a:chOff x="361228" y="3467100"/>
                  <a:chExt cx="1635211" cy="457201"/>
                </a:xfrm>
              </p:grpSpPr>
              <p:sp>
                <p:nvSpPr>
                  <p:cNvPr id="235" name="Rounded Rectangle 234"/>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6" name="Rectangle 235"/>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237" name="Rectangle 236"/>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List</a:t>
                    </a:r>
                  </a:p>
                </p:txBody>
              </p:sp>
            </p:grpSp>
            <p:grpSp>
              <p:nvGrpSpPr>
                <p:cNvPr id="9" name="Group 461"/>
                <p:cNvGrpSpPr/>
                <p:nvPr/>
              </p:nvGrpSpPr>
              <p:grpSpPr>
                <a:xfrm>
                  <a:off x="7127788" y="4037728"/>
                  <a:ext cx="1635211" cy="457201"/>
                  <a:chOff x="361228" y="3924301"/>
                  <a:chExt cx="1635211" cy="457201"/>
                </a:xfrm>
              </p:grpSpPr>
              <p:sp>
                <p:nvSpPr>
                  <p:cNvPr id="232" name="Rounded Rectangle 231"/>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3" name="Rectangle 232"/>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234" name="Rectangle 233"/>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Contact List</a:t>
                    </a:r>
                  </a:p>
                </p:txBody>
              </p:sp>
            </p:grpSp>
            <p:grpSp>
              <p:nvGrpSpPr>
                <p:cNvPr id="10" name="Group 462"/>
                <p:cNvGrpSpPr/>
                <p:nvPr/>
              </p:nvGrpSpPr>
              <p:grpSpPr>
                <a:xfrm>
                  <a:off x="7127788" y="4531123"/>
                  <a:ext cx="1635212" cy="457201"/>
                  <a:chOff x="361228" y="4381501"/>
                  <a:chExt cx="1635212" cy="457201"/>
                </a:xfrm>
              </p:grpSpPr>
              <p:sp>
                <p:nvSpPr>
                  <p:cNvPr id="207" name="Rounded Rectangle 206"/>
                  <p:cNvSpPr/>
                  <p:nvPr/>
                </p:nvSpPr>
                <p:spPr>
                  <a:xfrm>
                    <a:off x="361228" y="4381501"/>
                    <a:ext cx="1635212"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3" name="Rectangle 212"/>
                  <p:cNvSpPr/>
                  <p:nvPr/>
                </p:nvSpPr>
                <p:spPr>
                  <a:xfrm>
                    <a:off x="447674" y="4527979"/>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231" name="Rectangle 230"/>
                  <p:cNvSpPr/>
                  <p:nvPr/>
                </p:nvSpPr>
                <p:spPr>
                  <a:xfrm>
                    <a:off x="447674" y="4396563"/>
                    <a:ext cx="929053" cy="215444"/>
                  </a:xfrm>
                  <a:prstGeom prst="rect">
                    <a:avLst/>
                  </a:prstGeom>
                </p:spPr>
                <p:txBody>
                  <a:bodyPr wrap="square">
                    <a:spAutoFit/>
                  </a:bodyPr>
                  <a:lstStyle/>
                  <a:p>
                    <a:r>
                      <a:rPr lang="en-US" sz="800" dirty="0">
                        <a:solidFill>
                          <a:schemeClr val="tx1"/>
                        </a:solidFill>
                        <a:latin typeface="Segoe UI" pitchFamily="34" charset="0"/>
                      </a:rPr>
                      <a:t>Event List</a:t>
                    </a:r>
                  </a:p>
                </p:txBody>
              </p:sp>
            </p:gr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83" name="Rectangle 182"/>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1" name="Group 106"/>
                <p:cNvGrpSpPr/>
                <p:nvPr/>
              </p:nvGrpSpPr>
              <p:grpSpPr>
                <a:xfrm>
                  <a:off x="8762271" y="2946163"/>
                  <a:ext cx="107409" cy="101419"/>
                  <a:chOff x="8762271" y="2946163"/>
                  <a:chExt cx="107409" cy="101419"/>
                </a:xfrm>
              </p:grpSpPr>
              <p:sp>
                <p:nvSpPr>
                  <p:cNvPr id="205" name="Rounded Rectangle 204"/>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6" name="Cross 205"/>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19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99" name="Rectangle 198"/>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3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3</a:t>
                  </a:r>
                  <a:r>
                    <a:rPr lang="en-US" sz="600" b="0" dirty="0">
                      <a:solidFill>
                        <a:schemeClr val="accent1">
                          <a:lumMod val="75000"/>
                        </a:schemeClr>
                      </a:solidFill>
                      <a:latin typeface="Segoe UI" pitchFamily="34" charset="0"/>
                    </a:rPr>
                    <a:t> out of 3</a:t>
                  </a:r>
                </a:p>
              </p:txBody>
            </p:sp>
          </p:grpSp>
          <p:sp>
            <p:nvSpPr>
              <p:cNvPr id="149" name="Rectangle 148"/>
              <p:cNvSpPr/>
              <p:nvPr/>
            </p:nvSpPr>
            <p:spPr>
              <a:xfrm>
                <a:off x="10376247" y="27146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pic>
            <p:nvPicPr>
              <p:cNvPr id="150" name="Picture 3"/>
              <p:cNvPicPr>
                <a:picLocks noChangeAspect="1" noChangeArrowheads="1"/>
              </p:cNvPicPr>
              <p:nvPr/>
            </p:nvPicPr>
            <p:blipFill>
              <a:blip r:embed="rId7"/>
              <a:srcRect/>
              <a:stretch>
                <a:fillRect/>
              </a:stretch>
            </p:blipFill>
            <p:spPr bwMode="auto">
              <a:xfrm>
                <a:off x="9248775" y="4657725"/>
                <a:ext cx="152400" cy="142875"/>
              </a:xfrm>
              <a:prstGeom prst="rect">
                <a:avLst/>
              </a:prstGeom>
              <a:noFill/>
              <a:ln w="9525">
                <a:noFill/>
                <a:miter lim="800000"/>
                <a:headEnd/>
                <a:tailEnd/>
              </a:ln>
              <a:effectLst/>
            </p:spPr>
          </p:pic>
          <p:pic>
            <p:nvPicPr>
              <p:cNvPr id="151" name="Picture 4"/>
              <p:cNvPicPr>
                <a:picLocks noChangeAspect="1" noChangeArrowheads="1"/>
              </p:cNvPicPr>
              <p:nvPr/>
            </p:nvPicPr>
            <p:blipFill>
              <a:blip r:embed="rId8"/>
              <a:srcRect/>
              <a:stretch>
                <a:fillRect/>
              </a:stretch>
            </p:blipFill>
            <p:spPr bwMode="auto">
              <a:xfrm>
                <a:off x="9239250" y="3667125"/>
                <a:ext cx="123825" cy="133350"/>
              </a:xfrm>
              <a:prstGeom prst="rect">
                <a:avLst/>
              </a:prstGeom>
              <a:noFill/>
              <a:ln w="9525">
                <a:noFill/>
                <a:miter lim="800000"/>
                <a:headEnd/>
                <a:tailEnd/>
              </a:ln>
              <a:effectLst/>
            </p:spPr>
          </p:pic>
          <p:pic>
            <p:nvPicPr>
              <p:cNvPr id="152" name="Picture 5"/>
              <p:cNvPicPr>
                <a:picLocks noChangeAspect="1" noChangeArrowheads="1"/>
              </p:cNvPicPr>
              <p:nvPr/>
            </p:nvPicPr>
            <p:blipFill>
              <a:blip r:embed="rId9"/>
              <a:srcRect/>
              <a:stretch>
                <a:fillRect/>
              </a:stretch>
            </p:blipFill>
            <p:spPr bwMode="auto">
              <a:xfrm>
                <a:off x="9239250" y="4191000"/>
                <a:ext cx="152400" cy="114300"/>
              </a:xfrm>
              <a:prstGeom prst="rect">
                <a:avLst/>
              </a:prstGeom>
              <a:noFill/>
              <a:ln w="9525">
                <a:noFill/>
                <a:miter lim="800000"/>
                <a:headEnd/>
                <a:tailEnd/>
              </a:ln>
              <a:effectLst/>
            </p:spPr>
          </p:pic>
          <p:sp>
            <p:nvSpPr>
              <p:cNvPr id="253" name="Rectangle 252"/>
              <p:cNvSpPr/>
              <p:nvPr/>
            </p:nvSpPr>
            <p:spPr>
              <a:xfrm>
                <a:off x="10376247" y="2928833"/>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(103)</a:t>
                </a:r>
              </a:p>
            </p:txBody>
          </p:sp>
        </p:grpSp>
        <p:sp>
          <p:nvSpPr>
            <p:cNvPr id="255" name="Rectangle 254"/>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56" name="Rectangle 255"/>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57" name="Picture 256" descr="glyphs.jpg"/>
            <p:cNvPicPr>
              <a:picLocks noChangeAspect="1"/>
            </p:cNvPicPr>
            <p:nvPr/>
          </p:nvPicPr>
          <p:blipFill>
            <a:blip r:embed="rId10"/>
            <a:srcRect l="45336" t="52046" r="51370" b="43862"/>
            <a:stretch>
              <a:fillRect/>
            </a:stretch>
          </p:blipFill>
          <p:spPr>
            <a:xfrm>
              <a:off x="8555352" y="2478403"/>
              <a:ext cx="134854" cy="152400"/>
            </a:xfrm>
            <a:prstGeom prst="rect">
              <a:avLst/>
            </a:prstGeom>
          </p:spPr>
        </p:pic>
        <p:sp>
          <p:nvSpPr>
            <p:cNvPr id="258" name="Rectangle 257"/>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2" name="Group 295"/>
          <p:cNvGrpSpPr/>
          <p:nvPr/>
        </p:nvGrpSpPr>
        <p:grpSpPr>
          <a:xfrm>
            <a:off x="8895706" y="0"/>
            <a:ext cx="248294" cy="6858000"/>
            <a:chOff x="8895706" y="0"/>
            <a:chExt cx="248294" cy="6858000"/>
          </a:xfrm>
        </p:grpSpPr>
        <p:pic>
          <p:nvPicPr>
            <p:cNvPr id="261" name="Picture 260"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263" name="Rectangle 26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4" name="Rectangle 26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268" name="Rounded Rectangle 26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9" name="Rounded Rectangle 26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0" name="Rounded Rectangle 26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66" name="Isosceles Triangle 26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7" name="Isosceles Triangle 26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71" name="Picture 3"/>
          <p:cNvPicPr>
            <a:picLocks noChangeAspect="1" noChangeArrowheads="1"/>
          </p:cNvPicPr>
          <p:nvPr/>
        </p:nvPicPr>
        <p:blipFill>
          <a:blip r:embed="rId12">
            <a:clrChange>
              <a:clrFrom>
                <a:srgbClr val="FFFFFF"/>
              </a:clrFrom>
              <a:clrTo>
                <a:srgbClr val="FFFFFF">
                  <a:alpha val="0"/>
                </a:srgbClr>
              </a:clrTo>
            </a:clrChange>
          </a:blip>
          <a:srcRect/>
          <a:stretch>
            <a:fillRect/>
          </a:stretch>
        </p:blipFill>
        <p:spPr bwMode="auto">
          <a:xfrm>
            <a:off x="1857828" y="3139181"/>
            <a:ext cx="1418772" cy="359422"/>
          </a:xfrm>
          <a:prstGeom prst="rect">
            <a:avLst/>
          </a:prstGeom>
          <a:noFill/>
          <a:ln w="9525">
            <a:noFill/>
            <a:miter lim="800000"/>
            <a:headEnd/>
            <a:tailEnd/>
          </a:ln>
          <a:effectLst/>
        </p:spPr>
      </p:pic>
      <p:grpSp>
        <p:nvGrpSpPr>
          <p:cNvPr id="15" name="Group 75"/>
          <p:cNvGrpSpPr/>
          <p:nvPr/>
        </p:nvGrpSpPr>
        <p:grpSpPr>
          <a:xfrm>
            <a:off x="2066925" y="3615611"/>
            <a:ext cx="838200" cy="232489"/>
            <a:chOff x="2057400" y="3593645"/>
            <a:chExt cx="838200" cy="232489"/>
          </a:xfrm>
        </p:grpSpPr>
        <p:sp>
          <p:nvSpPr>
            <p:cNvPr id="75" name="Rounded Rectangle 74"/>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73" name="Cross 72"/>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74" name="TextBox 73"/>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grpSp>
        <p:nvGrpSpPr>
          <p:cNvPr id="16" name="Group 78"/>
          <p:cNvGrpSpPr/>
          <p:nvPr/>
        </p:nvGrpSpPr>
        <p:grpSpPr>
          <a:xfrm>
            <a:off x="3429000" y="3195424"/>
            <a:ext cx="914400" cy="232489"/>
            <a:chOff x="2057400" y="3593645"/>
            <a:chExt cx="914400" cy="232489"/>
          </a:xfrm>
        </p:grpSpPr>
        <p:sp>
          <p:nvSpPr>
            <p:cNvPr id="80" name="Rounded Rectangle 79"/>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81" name="Cross 80"/>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82" name="TextBox 81"/>
            <p:cNvSpPr txBox="1"/>
            <p:nvPr/>
          </p:nvSpPr>
          <p:spPr>
            <a:xfrm>
              <a:off x="2232025" y="3610690"/>
              <a:ext cx="739775" cy="215444"/>
            </a:xfrm>
            <a:prstGeom prst="rect">
              <a:avLst/>
            </a:prstGeom>
            <a:noFill/>
          </p:spPr>
          <p:txBody>
            <a:bodyPr wrap="square" rtlCol="0">
              <a:spAutoFit/>
            </a:bodyPr>
            <a:lstStyle/>
            <a:p>
              <a:r>
                <a:rPr lang="en-US" sz="800" dirty="0"/>
                <a:t>Add Column</a:t>
              </a:r>
            </a:p>
          </p:txBody>
        </p:sp>
      </p:grpSp>
      <p:sp>
        <p:nvSpPr>
          <p:cNvPr id="85" name="Rectangle 84"/>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sp>
        <p:nvSpPr>
          <p:cNvPr id="86" name="Rectangle 85">
            <a:hlinkClick r:id="" action="ppaction://hlinkshowjump?jump=nextslide"/>
          </p:cNvPr>
          <p:cNvSpPr/>
          <p:nvPr/>
        </p:nvSpPr>
        <p:spPr>
          <a:xfrm>
            <a:off x="7086600" y="4114800"/>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12174"/>
                                  </p:iterate>
                                  <p:childTnLst>
                                    <p:set>
                                      <p:cBhvr>
                                        <p:cTn id="6" dur="1" fill="hold">
                                          <p:stCondLst>
                                            <p:cond delay="0"/>
                                          </p:stCondLst>
                                        </p:cTn>
                                        <p:tgtEl>
                                          <p:spTgt spid="85"/>
                                        </p:tgtEl>
                                        <p:attrNameLst>
                                          <p:attrName>style.visibility</p:attrName>
                                        </p:attrNameLst>
                                      </p:cBhvr>
                                      <p:to>
                                        <p:strVal val="visible"/>
                                      </p:to>
                                    </p:set>
                                    <p:anim calcmode="discrete" valueType="clr">
                                      <p:cBhvr override="childStyle">
                                        <p:cTn id="7" dur="1000"/>
                                        <p:tgtEl>
                                          <p:spTgt spid="85"/>
                                        </p:tgtEl>
                                        <p:attrNameLst>
                                          <p:attrName>style.color</p:attrName>
                                        </p:attrNameLst>
                                      </p:cBhvr>
                                      <p:tavLst>
                                        <p:tav tm="0">
                                          <p:val>
                                            <p:clrVal>
                                              <a:schemeClr val="folHlink"/>
                                            </p:clrVal>
                                          </p:val>
                                        </p:tav>
                                        <p:tav tm="50000">
                                          <p:val>
                                            <p:clrVal>
                                              <a:schemeClr val="folHlink"/>
                                            </p:clrVal>
                                          </p:val>
                                        </p:tav>
                                      </p:tavLst>
                                    </p:anim>
                                    <p:anim calcmode="discrete" valueType="clr">
                                      <p:cBhvr>
                                        <p:cTn id="8" dur="1000"/>
                                        <p:tgtEl>
                                          <p:spTgt spid="85"/>
                                        </p:tgtEl>
                                        <p:attrNameLst>
                                          <p:attrName>fillcolor</p:attrName>
                                        </p:attrNameLst>
                                      </p:cBhvr>
                                      <p:tavLst>
                                        <p:tav tm="0">
                                          <p:val>
                                            <p:clrVal>
                                              <a:schemeClr val="accent2"/>
                                            </p:clrVal>
                                          </p:val>
                                        </p:tav>
                                        <p:tav tm="50000">
                                          <p:val>
                                            <p:clrVal>
                                              <a:schemeClr val="hlink"/>
                                            </p:clrVal>
                                          </p:val>
                                        </p:tav>
                                      </p:tavLst>
                                    </p:anim>
                                    <p:set>
                                      <p:cBhvr>
                                        <p:cTn id="9" dur="1000"/>
                                        <p:tgtEl>
                                          <p:spTgt spid="85"/>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 name="Picture 2"/>
          <p:cNvPicPr>
            <a:picLocks noChangeAspect="1" noChangeArrowheads="1"/>
          </p:cNvPicPr>
          <p:nvPr/>
        </p:nvPicPr>
        <p:blipFill>
          <a:blip r:embed="rId3"/>
          <a:srcRect r="16341" b="-41656"/>
          <a:stretch>
            <a:fillRect/>
          </a:stretch>
        </p:blipFill>
        <p:spPr bwMode="auto">
          <a:xfrm>
            <a:off x="1844040" y="3133413"/>
            <a:ext cx="6885296" cy="518363"/>
          </a:xfrm>
          <a:prstGeom prst="rect">
            <a:avLst/>
          </a:prstGeom>
          <a:noFill/>
          <a:ln w="9525">
            <a:noFill/>
            <a:miter lim="800000"/>
            <a:headEnd/>
            <a:tailEnd/>
          </a:ln>
          <a:effectLst/>
        </p:spPr>
      </p:pic>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Contact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72" name="Group 146"/>
          <p:cNvGrpSpPr/>
          <p:nvPr/>
        </p:nvGrpSpPr>
        <p:grpSpPr>
          <a:xfrm>
            <a:off x="6962775" y="2181225"/>
            <a:ext cx="2041515" cy="4356099"/>
            <a:chOff x="9131310" y="2180988"/>
            <a:chExt cx="2041515" cy="4356099"/>
          </a:xfrm>
        </p:grpSpPr>
        <p:grpSp>
          <p:nvGrpSpPr>
            <p:cNvPr id="73" name="Group 99"/>
            <p:cNvGrpSpPr/>
            <p:nvPr/>
          </p:nvGrpSpPr>
          <p:grpSpPr>
            <a:xfrm>
              <a:off x="9131310" y="2180988"/>
              <a:ext cx="2004059" cy="4356099"/>
              <a:chOff x="6987543" y="2095263"/>
              <a:chExt cx="2004059" cy="4356099"/>
            </a:xfrm>
          </p:grpSpPr>
          <p:sp>
            <p:nvSpPr>
              <p:cNvPr id="7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79" name="Rectangle 78"/>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80" name="Picture 79" descr="soft treatment.png"/>
              <p:cNvPicPr>
                <a:picLocks noChangeAspect="1"/>
              </p:cNvPicPr>
              <p:nvPr/>
            </p:nvPicPr>
            <p:blipFill>
              <a:blip r:embed="rId5"/>
              <a:srcRect l="5507" t="14507" r="3913"/>
              <a:stretch>
                <a:fillRect/>
              </a:stretch>
            </p:blipFill>
            <p:spPr>
              <a:xfrm rot="5400000">
                <a:off x="6468546" y="3991813"/>
                <a:ext cx="3263903" cy="1477403"/>
              </a:xfrm>
              <a:prstGeom prst="rect">
                <a:avLst/>
              </a:prstGeom>
            </p:spPr>
          </p:pic>
          <p:sp>
            <p:nvSpPr>
              <p:cNvPr id="81" name="Rectangle 80"/>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82" name="Rectangle 81"/>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83" name="Rectangle 82"/>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4" name="Group 160"/>
              <p:cNvGrpSpPr/>
              <p:nvPr/>
            </p:nvGrpSpPr>
            <p:grpSpPr>
              <a:xfrm>
                <a:off x="7976849" y="6149100"/>
                <a:ext cx="557551" cy="171212"/>
                <a:chOff x="5638800" y="2628900"/>
                <a:chExt cx="609600" cy="180987"/>
              </a:xfrm>
            </p:grpSpPr>
            <p:sp>
              <p:nvSpPr>
                <p:cNvPr id="111" name="Rectangle 11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2" name="Rectangle 11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85" name="Group 18"/>
              <p:cNvGrpSpPr/>
              <p:nvPr/>
            </p:nvGrpSpPr>
            <p:grpSpPr>
              <a:xfrm>
                <a:off x="7321549" y="6149082"/>
                <a:ext cx="557552" cy="171231"/>
                <a:chOff x="5638800" y="3048000"/>
                <a:chExt cx="609601" cy="181008"/>
              </a:xfrm>
            </p:grpSpPr>
            <p:sp>
              <p:nvSpPr>
                <p:cNvPr id="109" name="Rectangle 10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0" name="Rectangle 10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86" name="Rectangle 85"/>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87" name="Rectangle 86"/>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88" name="Rectangle 87"/>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89" name="Round Same Side Corner Rectangle 88"/>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90" name="Rectangle 89"/>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91" name="Group 460"/>
              <p:cNvGrpSpPr/>
              <p:nvPr/>
            </p:nvGrpSpPr>
            <p:grpSpPr>
              <a:xfrm>
                <a:off x="7127788" y="3540522"/>
                <a:ext cx="1635212" cy="457201"/>
                <a:chOff x="361228" y="3467100"/>
                <a:chExt cx="1635211" cy="457201"/>
              </a:xfrm>
            </p:grpSpPr>
            <p:sp>
              <p:nvSpPr>
                <p:cNvPr id="106" name="Rounded Rectangle 105"/>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07" name="Rectangle 106"/>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108" name="Rectangle 107"/>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List</a:t>
                  </a:r>
                </a:p>
              </p:txBody>
            </p:sp>
          </p:grpSp>
          <p:pic>
            <p:nvPicPr>
              <p:cNvPr id="93"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94" name="Round Same Side Corner Rectangle 9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95" name="Rectangle 9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96"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97" name="Rectangle 96"/>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8" name="Group 106"/>
              <p:cNvGrpSpPr/>
              <p:nvPr/>
            </p:nvGrpSpPr>
            <p:grpSpPr>
              <a:xfrm>
                <a:off x="8762271" y="2946163"/>
                <a:ext cx="107409" cy="101419"/>
                <a:chOff x="8762271" y="2946163"/>
                <a:chExt cx="107409" cy="101419"/>
              </a:xfrm>
            </p:grpSpPr>
            <p:sp>
              <p:nvSpPr>
                <p:cNvPr id="101" name="Rounded Rectangle 100"/>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02" name="Cross 101"/>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99"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00" name="Rectangle 99"/>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3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3</a:t>
                </a:r>
                <a:r>
                  <a:rPr lang="en-US" sz="600" b="0" dirty="0">
                    <a:solidFill>
                      <a:schemeClr val="accent1">
                        <a:lumMod val="75000"/>
                      </a:schemeClr>
                    </a:solidFill>
                    <a:latin typeface="Segoe UI" pitchFamily="34" charset="0"/>
                  </a:rPr>
                  <a:t> out of 3</a:t>
                </a:r>
              </a:p>
            </p:txBody>
          </p:sp>
        </p:grpSp>
        <p:sp>
          <p:nvSpPr>
            <p:cNvPr id="74" name="Rectangle 73"/>
            <p:cNvSpPr/>
            <p:nvPr/>
          </p:nvSpPr>
          <p:spPr>
            <a:xfrm>
              <a:off x="10376247" y="27146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pic>
          <p:nvPicPr>
            <p:cNvPr id="75" name="Picture 4"/>
            <p:cNvPicPr>
              <a:picLocks noChangeAspect="1" noChangeArrowheads="1"/>
            </p:cNvPicPr>
            <p:nvPr/>
          </p:nvPicPr>
          <p:blipFill>
            <a:blip r:embed="rId8"/>
            <a:srcRect/>
            <a:stretch>
              <a:fillRect/>
            </a:stretch>
          </p:blipFill>
          <p:spPr bwMode="auto">
            <a:xfrm>
              <a:off x="9239250" y="3667125"/>
              <a:ext cx="123825" cy="133350"/>
            </a:xfrm>
            <a:prstGeom prst="rect">
              <a:avLst/>
            </a:prstGeom>
            <a:noFill/>
            <a:ln w="9525">
              <a:noFill/>
              <a:miter lim="800000"/>
              <a:headEnd/>
              <a:tailEnd/>
            </a:ln>
            <a:effectLst/>
          </p:spPr>
        </p:pic>
        <p:sp>
          <p:nvSpPr>
            <p:cNvPr id="77" name="Rectangle 76"/>
            <p:cNvSpPr/>
            <p:nvPr/>
          </p:nvSpPr>
          <p:spPr>
            <a:xfrm>
              <a:off x="10376247" y="2928833"/>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(103)</a:t>
              </a:r>
            </a:p>
          </p:txBody>
        </p:sp>
      </p:grpSp>
      <p:grpSp>
        <p:nvGrpSpPr>
          <p:cNvPr id="113" name="Group 295"/>
          <p:cNvGrpSpPr/>
          <p:nvPr/>
        </p:nvGrpSpPr>
        <p:grpSpPr>
          <a:xfrm>
            <a:off x="8895706" y="0"/>
            <a:ext cx="248294" cy="6858000"/>
            <a:chOff x="8895706" y="0"/>
            <a:chExt cx="248294" cy="6858000"/>
          </a:xfrm>
        </p:grpSpPr>
        <p:pic>
          <p:nvPicPr>
            <p:cNvPr id="114" name="Picture 113"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115" name="Group 61"/>
            <p:cNvGrpSpPr/>
            <p:nvPr/>
          </p:nvGrpSpPr>
          <p:grpSpPr>
            <a:xfrm>
              <a:off x="8895706" y="884207"/>
              <a:ext cx="164592" cy="5623560"/>
              <a:chOff x="8901933" y="884725"/>
              <a:chExt cx="164592" cy="5623560"/>
            </a:xfrm>
          </p:grpSpPr>
          <p:sp>
            <p:nvSpPr>
              <p:cNvPr id="116" name="Rectangle 11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Rectangle 11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8" name="Group 67"/>
              <p:cNvGrpSpPr/>
              <p:nvPr/>
            </p:nvGrpSpPr>
            <p:grpSpPr>
              <a:xfrm>
                <a:off x="8939993" y="2382966"/>
                <a:ext cx="73152" cy="87341"/>
                <a:chOff x="8939993" y="2382966"/>
                <a:chExt cx="73152" cy="87341"/>
              </a:xfrm>
            </p:grpSpPr>
            <p:sp>
              <p:nvSpPr>
                <p:cNvPr id="121" name="Rounded Rectangle 12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Rounded Rectangle 12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ounded Rectangle 12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9" name="Isosceles Triangle 11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Isosceles Triangle 11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4" name="Rounded Rectangle 123"/>
          <p:cNvSpPr/>
          <p:nvPr/>
        </p:nvSpPr>
        <p:spPr>
          <a:xfrm>
            <a:off x="7103020" y="4617085"/>
            <a:ext cx="1635212"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5" name="Rectangle 124"/>
          <p:cNvSpPr/>
          <p:nvPr/>
        </p:nvSpPr>
        <p:spPr>
          <a:xfrm>
            <a:off x="7189466" y="4763563"/>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126" name="Rectangle 125"/>
          <p:cNvSpPr/>
          <p:nvPr/>
        </p:nvSpPr>
        <p:spPr>
          <a:xfrm>
            <a:off x="7189466" y="4632147"/>
            <a:ext cx="929053" cy="215444"/>
          </a:xfrm>
          <a:prstGeom prst="rect">
            <a:avLst/>
          </a:prstGeom>
        </p:spPr>
        <p:txBody>
          <a:bodyPr wrap="square">
            <a:spAutoFit/>
          </a:bodyPr>
          <a:lstStyle/>
          <a:p>
            <a:r>
              <a:rPr lang="en-US" sz="800" dirty="0">
                <a:solidFill>
                  <a:schemeClr val="tx1"/>
                </a:solidFill>
                <a:latin typeface="Segoe UI" pitchFamily="34" charset="0"/>
              </a:rPr>
              <a:t>Event List</a:t>
            </a:r>
          </a:p>
        </p:txBody>
      </p:sp>
      <p:pic>
        <p:nvPicPr>
          <p:cNvPr id="127" name="Picture 3"/>
          <p:cNvPicPr>
            <a:picLocks noChangeAspect="1" noChangeArrowheads="1"/>
          </p:cNvPicPr>
          <p:nvPr/>
        </p:nvPicPr>
        <p:blipFill>
          <a:blip r:embed="rId10"/>
          <a:srcRect/>
          <a:stretch>
            <a:fillRect/>
          </a:stretch>
        </p:blipFill>
        <p:spPr bwMode="auto">
          <a:xfrm>
            <a:off x="7080240" y="4657962"/>
            <a:ext cx="152400" cy="142875"/>
          </a:xfrm>
          <a:prstGeom prst="rect">
            <a:avLst/>
          </a:prstGeom>
          <a:noFill/>
          <a:ln w="9525">
            <a:noFill/>
            <a:miter lim="800000"/>
            <a:headEnd/>
            <a:tailEnd/>
          </a:ln>
          <a:effectLst/>
        </p:spPr>
      </p:pic>
      <p:grpSp>
        <p:nvGrpSpPr>
          <p:cNvPr id="131" name="Group 130"/>
          <p:cNvGrpSpPr/>
          <p:nvPr/>
        </p:nvGrpSpPr>
        <p:grpSpPr>
          <a:xfrm>
            <a:off x="7069415" y="4124911"/>
            <a:ext cx="1667516" cy="457201"/>
            <a:chOff x="8730695" y="5410200"/>
            <a:chExt cx="1667516" cy="457201"/>
          </a:xfrm>
        </p:grpSpPr>
        <p:sp>
          <p:nvSpPr>
            <p:cNvPr id="132" name="Rounded Rectangle 131"/>
            <p:cNvSpPr/>
            <p:nvPr/>
          </p:nvSpPr>
          <p:spPr>
            <a:xfrm>
              <a:off x="8763000" y="5410200"/>
              <a:ext cx="1635211"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33" name="Rectangle 132"/>
            <p:cNvSpPr/>
            <p:nvPr/>
          </p:nvSpPr>
          <p:spPr>
            <a:xfrm>
              <a:off x="8849446" y="5556817"/>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134" name="Rectangle 133"/>
            <p:cNvSpPr/>
            <p:nvPr/>
          </p:nvSpPr>
          <p:spPr>
            <a:xfrm>
              <a:off x="8849446" y="5425372"/>
              <a:ext cx="1169205" cy="215444"/>
            </a:xfrm>
            <a:prstGeom prst="rect">
              <a:avLst/>
            </a:prstGeom>
          </p:spPr>
          <p:txBody>
            <a:bodyPr wrap="square">
              <a:spAutoFit/>
            </a:bodyPr>
            <a:lstStyle/>
            <a:p>
              <a:r>
                <a:rPr lang="en-US" sz="800" dirty="0">
                  <a:solidFill>
                    <a:schemeClr val="tx1"/>
                  </a:solidFill>
                  <a:latin typeface="Segoe UI" pitchFamily="34" charset="0"/>
                </a:rPr>
                <a:t>Contact List</a:t>
              </a:r>
            </a:p>
          </p:txBody>
        </p:sp>
        <p:pic>
          <p:nvPicPr>
            <p:cNvPr id="135" name="Picture 5"/>
            <p:cNvPicPr>
              <a:picLocks noChangeAspect="1" noChangeArrowheads="1"/>
            </p:cNvPicPr>
            <p:nvPr/>
          </p:nvPicPr>
          <p:blipFill>
            <a:blip r:embed="rId11"/>
            <a:srcRect/>
            <a:stretch>
              <a:fillRect/>
            </a:stretch>
          </p:blipFill>
          <p:spPr bwMode="auto">
            <a:xfrm>
              <a:off x="8730695" y="5477747"/>
              <a:ext cx="152400" cy="114300"/>
            </a:xfrm>
            <a:prstGeom prst="rect">
              <a:avLst/>
            </a:prstGeom>
            <a:noFill/>
            <a:ln w="9525">
              <a:noFill/>
              <a:miter lim="800000"/>
              <a:headEnd/>
              <a:tailEnd/>
            </a:ln>
            <a:effectLst/>
          </p:spPr>
        </p:pic>
      </p:grpSp>
      <p:grpSp>
        <p:nvGrpSpPr>
          <p:cNvPr id="71" name="Group 70"/>
          <p:cNvGrpSpPr/>
          <p:nvPr/>
        </p:nvGrpSpPr>
        <p:grpSpPr>
          <a:xfrm>
            <a:off x="7016112" y="2438400"/>
            <a:ext cx="1687192" cy="215444"/>
            <a:chOff x="7016112" y="2438400"/>
            <a:chExt cx="1687192" cy="215444"/>
          </a:xfrm>
        </p:grpSpPr>
        <p:sp>
          <p:nvSpPr>
            <p:cNvPr id="76" name="Rectangle 75"/>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92" name="Rectangle 91"/>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03" name="Picture 102" descr="glyphs.jpg"/>
            <p:cNvPicPr>
              <a:picLocks noChangeAspect="1"/>
            </p:cNvPicPr>
            <p:nvPr/>
          </p:nvPicPr>
          <p:blipFill>
            <a:blip r:embed="rId12"/>
            <a:srcRect l="45336" t="52046" r="51370" b="43862"/>
            <a:stretch>
              <a:fillRect/>
            </a:stretch>
          </p:blipFill>
          <p:spPr>
            <a:xfrm>
              <a:off x="8555352" y="2478403"/>
              <a:ext cx="134854" cy="152400"/>
            </a:xfrm>
            <a:prstGeom prst="rect">
              <a:avLst/>
            </a:prstGeom>
          </p:spPr>
        </p:pic>
        <p:sp>
          <p:nvSpPr>
            <p:cNvPr id="104" name="Rectangle 103"/>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sp>
        <p:nvSpPr>
          <p:cNvPr id="128" name="Rectangle 127"/>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129" name="Group 128"/>
          <p:cNvGrpSpPr/>
          <p:nvPr/>
        </p:nvGrpSpPr>
        <p:grpSpPr>
          <a:xfrm>
            <a:off x="2066925" y="3615611"/>
            <a:ext cx="838200" cy="232489"/>
            <a:chOff x="2057400" y="3593645"/>
            <a:chExt cx="838200" cy="232489"/>
          </a:xfrm>
        </p:grpSpPr>
        <p:sp>
          <p:nvSpPr>
            <p:cNvPr id="130" name="Rounded Rectangle 129"/>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36" name="Cross 135"/>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37" name="TextBox 136"/>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138" name="Rectangle 137">
            <a:hlinkClick r:id="" action="ppaction://hlinkshowjump?jump=nextslide"/>
          </p:cNvPr>
          <p:cNvSpPr/>
          <p:nvPr/>
        </p:nvSpPr>
        <p:spPr>
          <a:xfrm>
            <a:off x="7086600" y="4629150"/>
            <a:ext cx="16764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22" name="Picture 2"/>
          <p:cNvPicPr>
            <a:picLocks noChangeAspect="1" noChangeArrowheads="1"/>
          </p:cNvPicPr>
          <p:nvPr/>
        </p:nvPicPr>
        <p:blipFill>
          <a:blip r:embed="rId3"/>
          <a:srcRect/>
          <a:stretch>
            <a:fillRect/>
          </a:stretch>
        </p:blipFill>
        <p:spPr bwMode="auto">
          <a:xfrm>
            <a:off x="1843723" y="3137535"/>
            <a:ext cx="6331621" cy="423181"/>
          </a:xfrm>
          <a:prstGeom prst="rect">
            <a:avLst/>
          </a:prstGeom>
          <a:noFill/>
          <a:ln w="9525">
            <a:noFill/>
            <a:miter lim="800000"/>
            <a:headEnd/>
            <a:tailEnd/>
          </a:ln>
          <a:effectLst/>
        </p:spPr>
      </p:pic>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Event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2" name="Group 146"/>
          <p:cNvGrpSpPr/>
          <p:nvPr/>
        </p:nvGrpSpPr>
        <p:grpSpPr>
          <a:xfrm>
            <a:off x="6962775" y="2181225"/>
            <a:ext cx="2041515" cy="4356099"/>
            <a:chOff x="9131310" y="2180988"/>
            <a:chExt cx="2041515" cy="4356099"/>
          </a:xfrm>
        </p:grpSpPr>
        <p:grpSp>
          <p:nvGrpSpPr>
            <p:cNvPr id="4" name="Group 99"/>
            <p:cNvGrpSpPr/>
            <p:nvPr/>
          </p:nvGrpSpPr>
          <p:grpSpPr>
            <a:xfrm>
              <a:off x="9131310" y="2180988"/>
              <a:ext cx="2004059" cy="4356099"/>
              <a:chOff x="6987543" y="2095263"/>
              <a:chExt cx="2004059" cy="4356099"/>
            </a:xfrm>
          </p:grpSpPr>
          <p:sp>
            <p:nvSpPr>
              <p:cNvPr id="7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79" name="Rectangle 78"/>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80" name="Picture 79" descr="soft treatment.png"/>
              <p:cNvPicPr>
                <a:picLocks noChangeAspect="1"/>
              </p:cNvPicPr>
              <p:nvPr/>
            </p:nvPicPr>
            <p:blipFill>
              <a:blip r:embed="rId5"/>
              <a:srcRect l="5507" t="14507" r="3913"/>
              <a:stretch>
                <a:fillRect/>
              </a:stretch>
            </p:blipFill>
            <p:spPr>
              <a:xfrm rot="5400000">
                <a:off x="6468546" y="3991813"/>
                <a:ext cx="3263903" cy="1477403"/>
              </a:xfrm>
              <a:prstGeom prst="rect">
                <a:avLst/>
              </a:prstGeom>
            </p:spPr>
          </p:pic>
          <p:sp>
            <p:nvSpPr>
              <p:cNvPr id="81" name="Rectangle 80"/>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82" name="Rectangle 81"/>
              <p:cNvSpPr/>
              <p:nvPr/>
            </p:nvSpPr>
            <p:spPr>
              <a:xfrm>
                <a:off x="8291741" y="237854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83" name="Rectangle 82"/>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60"/>
              <p:cNvGrpSpPr/>
              <p:nvPr/>
            </p:nvGrpSpPr>
            <p:grpSpPr>
              <a:xfrm>
                <a:off x="7976849" y="6149100"/>
                <a:ext cx="557551" cy="171212"/>
                <a:chOff x="5638800" y="2628900"/>
                <a:chExt cx="609600" cy="180987"/>
              </a:xfrm>
            </p:grpSpPr>
            <p:sp>
              <p:nvSpPr>
                <p:cNvPr id="111" name="Rectangle 11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2" name="Rectangle 11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109" name="Rectangle 10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0" name="Rectangle 10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86" name="Rectangle 85"/>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87" name="Rectangle 86"/>
              <p:cNvSpPr/>
              <p:nvPr/>
            </p:nvSpPr>
            <p:spPr>
              <a:xfrm>
                <a:off x="8276271" y="3183185"/>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88" name="Rectangle 87"/>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89" name="Round Same Side Corner Rectangle 88"/>
              <p:cNvSpPr/>
              <p:nvPr/>
            </p:nvSpPr>
            <p:spPr>
              <a:xfrm>
                <a:off x="7071354" y="2616129"/>
                <a:ext cx="167640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90" name="Rectangle 89"/>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grpSp>
            <p:nvGrpSpPr>
              <p:cNvPr id="7" name="Group 460"/>
              <p:cNvGrpSpPr/>
              <p:nvPr/>
            </p:nvGrpSpPr>
            <p:grpSpPr>
              <a:xfrm>
                <a:off x="7127788" y="3540522"/>
                <a:ext cx="1635212" cy="457201"/>
                <a:chOff x="361228" y="3467100"/>
                <a:chExt cx="1635211" cy="457201"/>
              </a:xfrm>
            </p:grpSpPr>
            <p:sp>
              <p:nvSpPr>
                <p:cNvPr id="106" name="Rounded Rectangle 105"/>
                <p:cNvSpPr/>
                <p:nvPr/>
              </p:nvSpPr>
              <p:spPr>
                <a:xfrm>
                  <a:off x="361228" y="3467100"/>
                  <a:ext cx="1635211" cy="457201"/>
                </a:xfrm>
                <a:prstGeom prst="roundRect">
                  <a:avLst>
                    <a:gd name="adj" fmla="val 10347"/>
                  </a:avLst>
                </a:prstGeom>
                <a:solidFill>
                  <a:schemeClr val="bg1">
                    <a:alpha val="53000"/>
                  </a:schemeClr>
                </a:solidFill>
                <a:ln w="3175" cap="sq" cmpd="dbl">
                  <a:solidFill>
                    <a:schemeClr val="tx2">
                      <a:lumMod val="75000"/>
                      <a:alpha val="7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07" name="Rectangle 106"/>
                <p:cNvSpPr/>
                <p:nvPr/>
              </p:nvSpPr>
              <p:spPr>
                <a:xfrm>
                  <a:off x="447674" y="3594528"/>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An empty workspace and the basis for any project</a:t>
                  </a:r>
                </a:p>
              </p:txBody>
            </p:sp>
            <p:sp>
              <p:nvSpPr>
                <p:cNvPr id="108" name="Rectangle 107"/>
                <p:cNvSpPr/>
                <p:nvPr/>
              </p:nvSpPr>
              <p:spPr>
                <a:xfrm>
                  <a:off x="447674" y="3470732"/>
                  <a:ext cx="1038225" cy="215444"/>
                </a:xfrm>
                <a:prstGeom prst="rect">
                  <a:avLst/>
                </a:prstGeom>
              </p:spPr>
              <p:txBody>
                <a:bodyPr wrap="square">
                  <a:spAutoFit/>
                </a:bodyPr>
                <a:lstStyle/>
                <a:p>
                  <a:r>
                    <a:rPr lang="en-US" sz="800" b="1" dirty="0">
                      <a:latin typeface="Segoe UI" pitchFamily="34" charset="0"/>
                    </a:rPr>
                    <a:t>Blank List</a:t>
                  </a:r>
                </a:p>
              </p:txBody>
            </p:sp>
          </p:grpSp>
          <p:grpSp>
            <p:nvGrpSpPr>
              <p:cNvPr id="8" name="Group 461"/>
              <p:cNvGrpSpPr/>
              <p:nvPr/>
            </p:nvGrpSpPr>
            <p:grpSpPr>
              <a:xfrm>
                <a:off x="7127788" y="4037728"/>
                <a:ext cx="1635211" cy="457201"/>
                <a:chOff x="361228" y="3924301"/>
                <a:chExt cx="1635211" cy="457201"/>
              </a:xfrm>
            </p:grpSpPr>
            <p:sp>
              <p:nvSpPr>
                <p:cNvPr id="103" name="Rounded Rectangle 102"/>
                <p:cNvSpPr/>
                <p:nvPr/>
              </p:nvSpPr>
              <p:spPr>
                <a:xfrm>
                  <a:off x="361228" y="3924301"/>
                  <a:ext cx="1635211"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04" name="Rectangle 103"/>
                <p:cNvSpPr/>
                <p:nvPr/>
              </p:nvSpPr>
              <p:spPr>
                <a:xfrm>
                  <a:off x="447674" y="4070918"/>
                  <a:ext cx="1164651"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Plan a successful event at work or at home.</a:t>
                  </a:r>
                </a:p>
              </p:txBody>
            </p:sp>
            <p:sp>
              <p:nvSpPr>
                <p:cNvPr id="105" name="Rectangle 104"/>
                <p:cNvSpPr/>
                <p:nvPr/>
              </p:nvSpPr>
              <p:spPr>
                <a:xfrm>
                  <a:off x="447674" y="3939473"/>
                  <a:ext cx="1169205" cy="215444"/>
                </a:xfrm>
                <a:prstGeom prst="rect">
                  <a:avLst/>
                </a:prstGeom>
              </p:spPr>
              <p:txBody>
                <a:bodyPr wrap="square">
                  <a:spAutoFit/>
                </a:bodyPr>
                <a:lstStyle/>
                <a:p>
                  <a:r>
                    <a:rPr lang="en-US" sz="800" dirty="0">
                      <a:solidFill>
                        <a:schemeClr val="tx1"/>
                      </a:solidFill>
                      <a:latin typeface="Segoe UI" pitchFamily="34" charset="0"/>
                    </a:rPr>
                    <a:t>Contact List</a:t>
                  </a:r>
                </a:p>
              </p:txBody>
            </p:sp>
          </p:grpSp>
          <p:pic>
            <p:nvPicPr>
              <p:cNvPr id="93"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94" name="Round Same Side Corner Rectangle 9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95" name="Rectangle 9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96"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97" name="Rectangle 96"/>
              <p:cNvSpPr/>
              <p:nvPr/>
            </p:nvSpPr>
            <p:spPr>
              <a:xfrm>
                <a:off x="7071354" y="3022362"/>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 name="Group 106"/>
              <p:cNvGrpSpPr/>
              <p:nvPr/>
            </p:nvGrpSpPr>
            <p:grpSpPr>
              <a:xfrm>
                <a:off x="8762271" y="2946163"/>
                <a:ext cx="107409" cy="101419"/>
                <a:chOff x="8762271" y="2946163"/>
                <a:chExt cx="107409" cy="101419"/>
              </a:xfrm>
            </p:grpSpPr>
            <p:sp>
              <p:nvSpPr>
                <p:cNvPr id="101" name="Rounded Rectangle 100"/>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02" name="Cross 101"/>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99"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00" name="Rectangle 99"/>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3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3</a:t>
                </a:r>
                <a:r>
                  <a:rPr lang="en-US" sz="600" b="0" dirty="0">
                    <a:solidFill>
                      <a:schemeClr val="accent1">
                        <a:lumMod val="75000"/>
                      </a:schemeClr>
                    </a:solidFill>
                    <a:latin typeface="Segoe UI" pitchFamily="34" charset="0"/>
                  </a:rPr>
                  <a:t> out of 3</a:t>
                </a:r>
              </a:p>
            </p:txBody>
          </p:sp>
        </p:grpSp>
        <p:sp>
          <p:nvSpPr>
            <p:cNvPr id="74" name="Rectangle 73"/>
            <p:cNvSpPr/>
            <p:nvPr/>
          </p:nvSpPr>
          <p:spPr>
            <a:xfrm>
              <a:off x="10376247" y="27146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pic>
          <p:nvPicPr>
            <p:cNvPr id="75" name="Picture 4"/>
            <p:cNvPicPr>
              <a:picLocks noChangeAspect="1" noChangeArrowheads="1"/>
            </p:cNvPicPr>
            <p:nvPr/>
          </p:nvPicPr>
          <p:blipFill>
            <a:blip r:embed="rId8"/>
            <a:srcRect/>
            <a:stretch>
              <a:fillRect/>
            </a:stretch>
          </p:blipFill>
          <p:spPr bwMode="auto">
            <a:xfrm>
              <a:off x="9239250" y="3667125"/>
              <a:ext cx="123825" cy="133350"/>
            </a:xfrm>
            <a:prstGeom prst="rect">
              <a:avLst/>
            </a:prstGeom>
            <a:noFill/>
            <a:ln w="9525">
              <a:noFill/>
              <a:miter lim="800000"/>
              <a:headEnd/>
              <a:tailEnd/>
            </a:ln>
            <a:effectLst/>
          </p:spPr>
        </p:pic>
        <p:pic>
          <p:nvPicPr>
            <p:cNvPr id="76" name="Picture 5"/>
            <p:cNvPicPr>
              <a:picLocks noChangeAspect="1" noChangeArrowheads="1"/>
            </p:cNvPicPr>
            <p:nvPr/>
          </p:nvPicPr>
          <p:blipFill>
            <a:blip r:embed="rId9"/>
            <a:srcRect/>
            <a:stretch>
              <a:fillRect/>
            </a:stretch>
          </p:blipFill>
          <p:spPr bwMode="auto">
            <a:xfrm>
              <a:off x="9239250" y="4191000"/>
              <a:ext cx="152400" cy="114300"/>
            </a:xfrm>
            <a:prstGeom prst="rect">
              <a:avLst/>
            </a:prstGeom>
            <a:noFill/>
            <a:ln w="9525">
              <a:noFill/>
              <a:miter lim="800000"/>
              <a:headEnd/>
              <a:tailEnd/>
            </a:ln>
            <a:effectLst/>
          </p:spPr>
        </p:pic>
        <p:sp>
          <p:nvSpPr>
            <p:cNvPr id="77" name="Rectangle 76"/>
            <p:cNvSpPr/>
            <p:nvPr/>
          </p:nvSpPr>
          <p:spPr>
            <a:xfrm>
              <a:off x="10376247" y="2928833"/>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(103)</a:t>
              </a:r>
            </a:p>
          </p:txBody>
        </p:sp>
      </p:grpSp>
      <p:grpSp>
        <p:nvGrpSpPr>
          <p:cNvPr id="10" name="Group 295"/>
          <p:cNvGrpSpPr/>
          <p:nvPr/>
        </p:nvGrpSpPr>
        <p:grpSpPr>
          <a:xfrm>
            <a:off x="8895706" y="0"/>
            <a:ext cx="248294" cy="6858000"/>
            <a:chOff x="8895706" y="0"/>
            <a:chExt cx="248294" cy="6858000"/>
          </a:xfrm>
        </p:grpSpPr>
        <p:pic>
          <p:nvPicPr>
            <p:cNvPr id="114" name="Picture 113" descr="Picture1.png"/>
            <p:cNvPicPr>
              <a:picLocks noChangeAspect="1"/>
            </p:cNvPicPr>
            <p:nvPr/>
          </p:nvPicPr>
          <p:blipFill>
            <a:blip r:embed="rId10"/>
            <a:srcRect l="98332"/>
            <a:stretch>
              <a:fillRect/>
            </a:stretch>
          </p:blipFill>
          <p:spPr>
            <a:xfrm>
              <a:off x="8991600" y="0"/>
              <a:ext cx="152400" cy="6858000"/>
            </a:xfrm>
            <a:prstGeom prst="rect">
              <a:avLst/>
            </a:prstGeom>
          </p:spPr>
        </p:pic>
        <p:grpSp>
          <p:nvGrpSpPr>
            <p:cNvPr id="11" name="Group 61"/>
            <p:cNvGrpSpPr/>
            <p:nvPr/>
          </p:nvGrpSpPr>
          <p:grpSpPr>
            <a:xfrm>
              <a:off x="8895706" y="884207"/>
              <a:ext cx="164592" cy="5623560"/>
              <a:chOff x="8901933" y="884725"/>
              <a:chExt cx="164592" cy="5623560"/>
            </a:xfrm>
          </p:grpSpPr>
          <p:sp>
            <p:nvSpPr>
              <p:cNvPr id="116" name="Rectangle 11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Rectangle 11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67"/>
              <p:cNvGrpSpPr/>
              <p:nvPr/>
            </p:nvGrpSpPr>
            <p:grpSpPr>
              <a:xfrm>
                <a:off x="8939993" y="2382966"/>
                <a:ext cx="73152" cy="87341"/>
                <a:chOff x="8939993" y="2382966"/>
                <a:chExt cx="73152" cy="87341"/>
              </a:xfrm>
            </p:grpSpPr>
            <p:sp>
              <p:nvSpPr>
                <p:cNvPr id="121" name="Rounded Rectangle 12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Rounded Rectangle 12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ounded Rectangle 12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9" name="Isosceles Triangle 11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Isosceles Triangle 11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4" name="Rounded Rectangle 123"/>
          <p:cNvSpPr/>
          <p:nvPr/>
        </p:nvSpPr>
        <p:spPr>
          <a:xfrm>
            <a:off x="7103020" y="4617085"/>
            <a:ext cx="1635212"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5" name="Rectangle 124"/>
          <p:cNvSpPr/>
          <p:nvPr/>
        </p:nvSpPr>
        <p:spPr>
          <a:xfrm>
            <a:off x="7189466" y="4763563"/>
            <a:ext cx="1266825"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Organize your class items,</a:t>
            </a:r>
            <a:br>
              <a:rPr lang="en-US" sz="700" dirty="0">
                <a:solidFill>
                  <a:schemeClr val="tx1">
                    <a:lumMod val="50000"/>
                    <a:lumOff val="50000"/>
                  </a:schemeClr>
                </a:solidFill>
                <a:latin typeface="Segoe UI" pitchFamily="34" charset="0"/>
              </a:rPr>
            </a:br>
            <a:r>
              <a:rPr lang="en-US" sz="700" dirty="0">
                <a:solidFill>
                  <a:schemeClr val="tx1">
                    <a:lumMod val="50000"/>
                    <a:lumOff val="50000"/>
                  </a:schemeClr>
                </a:solidFill>
                <a:latin typeface="Segoe UI" pitchFamily="34" charset="0"/>
              </a:rPr>
              <a:t>notes, and assignments.</a:t>
            </a:r>
          </a:p>
        </p:txBody>
      </p:sp>
      <p:sp>
        <p:nvSpPr>
          <p:cNvPr id="126" name="Rectangle 125"/>
          <p:cNvSpPr/>
          <p:nvPr/>
        </p:nvSpPr>
        <p:spPr>
          <a:xfrm>
            <a:off x="7189466" y="4632147"/>
            <a:ext cx="929053" cy="215444"/>
          </a:xfrm>
          <a:prstGeom prst="rect">
            <a:avLst/>
          </a:prstGeom>
        </p:spPr>
        <p:txBody>
          <a:bodyPr wrap="square">
            <a:spAutoFit/>
          </a:bodyPr>
          <a:lstStyle/>
          <a:p>
            <a:r>
              <a:rPr lang="en-US" sz="800" dirty="0">
                <a:solidFill>
                  <a:schemeClr val="tx1"/>
                </a:solidFill>
                <a:latin typeface="Segoe UI" pitchFamily="34" charset="0"/>
              </a:rPr>
              <a:t>Event List</a:t>
            </a:r>
          </a:p>
        </p:txBody>
      </p:sp>
      <p:pic>
        <p:nvPicPr>
          <p:cNvPr id="127" name="Picture 3"/>
          <p:cNvPicPr>
            <a:picLocks noChangeAspect="1" noChangeArrowheads="1"/>
          </p:cNvPicPr>
          <p:nvPr/>
        </p:nvPicPr>
        <p:blipFill>
          <a:blip r:embed="rId11"/>
          <a:srcRect/>
          <a:stretch>
            <a:fillRect/>
          </a:stretch>
        </p:blipFill>
        <p:spPr bwMode="auto">
          <a:xfrm>
            <a:off x="7080240" y="4657962"/>
            <a:ext cx="152400" cy="142875"/>
          </a:xfrm>
          <a:prstGeom prst="rect">
            <a:avLst/>
          </a:prstGeom>
          <a:noFill/>
          <a:ln w="9525">
            <a:noFill/>
            <a:miter lim="800000"/>
            <a:headEnd/>
            <a:tailEnd/>
          </a:ln>
          <a:effectLst/>
        </p:spPr>
      </p:pic>
      <p:grpSp>
        <p:nvGrpSpPr>
          <p:cNvPr id="71" name="Group 70"/>
          <p:cNvGrpSpPr/>
          <p:nvPr/>
        </p:nvGrpSpPr>
        <p:grpSpPr>
          <a:xfrm>
            <a:off x="7016112" y="2438400"/>
            <a:ext cx="1687192" cy="215444"/>
            <a:chOff x="7016112" y="2438400"/>
            <a:chExt cx="1687192" cy="215444"/>
          </a:xfrm>
        </p:grpSpPr>
        <p:sp>
          <p:nvSpPr>
            <p:cNvPr id="72" name="Rectangle 7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73" name="Rectangle 7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84" name="Picture 83" descr="glyphs.jpg"/>
            <p:cNvPicPr>
              <a:picLocks noChangeAspect="1"/>
            </p:cNvPicPr>
            <p:nvPr/>
          </p:nvPicPr>
          <p:blipFill>
            <a:blip r:embed="rId12"/>
            <a:srcRect l="45336" t="52046" r="51370" b="43862"/>
            <a:stretch>
              <a:fillRect/>
            </a:stretch>
          </p:blipFill>
          <p:spPr>
            <a:xfrm>
              <a:off x="8555352" y="2478403"/>
              <a:ext cx="134854" cy="152400"/>
            </a:xfrm>
            <a:prstGeom prst="rect">
              <a:avLst/>
            </a:prstGeom>
          </p:spPr>
        </p:pic>
        <p:sp>
          <p:nvSpPr>
            <p:cNvPr id="85" name="Rectangle 84"/>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sp>
        <p:nvSpPr>
          <p:cNvPr id="128" name="Rectangle 127"/>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129" name="Group 128"/>
          <p:cNvGrpSpPr/>
          <p:nvPr/>
        </p:nvGrpSpPr>
        <p:grpSpPr>
          <a:xfrm>
            <a:off x="2066925" y="3615611"/>
            <a:ext cx="838200" cy="232489"/>
            <a:chOff x="2057400" y="3593645"/>
            <a:chExt cx="838200" cy="232489"/>
          </a:xfrm>
        </p:grpSpPr>
        <p:sp>
          <p:nvSpPr>
            <p:cNvPr id="130" name="Rounded Rectangle 129"/>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31" name="Cross 130"/>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32" name="TextBox 131"/>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92" name="Rectangle 91">
            <a:hlinkClick r:id="" action="ppaction://hlinkshowjump?jump=nextslide"/>
          </p:cNvPr>
          <p:cNvSpPr/>
          <p:nvPr/>
        </p:nvSpPr>
        <p:spPr>
          <a:xfrm>
            <a:off x="7010400" y="2438400"/>
            <a:ext cx="15240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Contacts List Theme</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53" name="Freeform 9"/>
          <p:cNvSpPr>
            <a:spLocks/>
          </p:cNvSpPr>
          <p:nvPr/>
        </p:nvSpPr>
        <p:spPr bwMode="auto">
          <a:xfrm rot="16200000">
            <a:off x="5786755" y="3357245"/>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46588" y="3184526"/>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43778" y="4077775"/>
            <a:ext cx="3263903" cy="1477403"/>
          </a:xfrm>
          <a:prstGeom prst="rect">
            <a:avLst/>
          </a:prstGeom>
        </p:spPr>
      </p:pic>
      <p:sp>
        <p:nvSpPr>
          <p:cNvPr id="156" name="Rectangle 155"/>
          <p:cNvSpPr/>
          <p:nvPr/>
        </p:nvSpPr>
        <p:spPr>
          <a:xfrm>
            <a:off x="6970391" y="2183642"/>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60" name="Rectangle 159"/>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60"/>
          <p:cNvGrpSpPr/>
          <p:nvPr/>
        </p:nvGrpSpPr>
        <p:grpSpPr>
          <a:xfrm>
            <a:off x="7952081" y="6235062"/>
            <a:ext cx="557551" cy="171212"/>
            <a:chOff x="5638800" y="2628900"/>
            <a:chExt cx="609600" cy="180987"/>
          </a:xfrm>
        </p:grpSpPr>
        <p:sp>
          <p:nvSpPr>
            <p:cNvPr id="240" name="Rectangle 23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41" name="Rectangle 240"/>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296781" y="6235044"/>
            <a:ext cx="557552" cy="171231"/>
            <a:chOff x="5638800" y="3048000"/>
            <a:chExt cx="609601" cy="181008"/>
          </a:xfrm>
        </p:grpSpPr>
        <p:sp>
          <p:nvSpPr>
            <p:cNvPr id="238" name="Rectangle 237"/>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39" name="Rectangle 238"/>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66" name="Round Same Side Corner Rectangle 165"/>
          <p:cNvSpPr/>
          <p:nvPr/>
        </p:nvSpPr>
        <p:spPr>
          <a:xfrm>
            <a:off x="7046586" y="2702091"/>
            <a:ext cx="167640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algn="r"/>
            <a:endParaRPr lang="en-US" sz="1200" dirty="0"/>
          </a:p>
        </p:txBody>
      </p:sp>
      <p:sp>
        <p:nvSpPr>
          <p:cNvPr id="168" name="Rectangle 167"/>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80" name="Round Same Side Corner Rectangle 179"/>
          <p:cNvSpPr/>
          <p:nvPr/>
        </p:nvSpPr>
        <p:spPr>
          <a:xfrm>
            <a:off x="7046586" y="2902585"/>
            <a:ext cx="172974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81" name="Rectangle 180"/>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sp>
        <p:nvSpPr>
          <p:cNvPr id="183" name="Rectangle 182"/>
          <p:cNvSpPr/>
          <p:nvPr/>
        </p:nvSpPr>
        <p:spPr>
          <a:xfrm>
            <a:off x="7046586" y="3108324"/>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9" name="Group 106"/>
          <p:cNvGrpSpPr/>
          <p:nvPr/>
        </p:nvGrpSpPr>
        <p:grpSpPr>
          <a:xfrm>
            <a:off x="8737503" y="3032125"/>
            <a:ext cx="107409" cy="101419"/>
            <a:chOff x="8762271" y="2946163"/>
            <a:chExt cx="107409" cy="101419"/>
          </a:xfrm>
        </p:grpSpPr>
        <p:sp>
          <p:nvSpPr>
            <p:cNvPr id="205" name="Rounded Rectangle 204"/>
            <p:cNvSpPr/>
            <p:nvPr/>
          </p:nvSpPr>
          <p:spPr>
            <a:xfrm>
              <a:off x="8762271" y="2946163"/>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6" name="Cross 205"/>
            <p:cNvSpPr/>
            <p:nvPr/>
          </p:nvSpPr>
          <p:spPr>
            <a:xfrm>
              <a:off x="8783003" y="296045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9" name="Rectangle 148"/>
          <p:cNvSpPr/>
          <p:nvPr/>
        </p:nvSpPr>
        <p:spPr>
          <a:xfrm>
            <a:off x="8207712" y="2714862"/>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(0)</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53" name="Rectangle 252"/>
          <p:cNvSpPr/>
          <p:nvPr/>
        </p:nvSpPr>
        <p:spPr>
          <a:xfrm>
            <a:off x="8201025" y="2905125"/>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(103)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10" name="Group 295"/>
          <p:cNvGrpSpPr/>
          <p:nvPr/>
        </p:nvGrpSpPr>
        <p:grpSpPr>
          <a:xfrm>
            <a:off x="8895706" y="0"/>
            <a:ext cx="248294" cy="6858000"/>
            <a:chOff x="8895706" y="0"/>
            <a:chExt cx="248294" cy="6858000"/>
          </a:xfrm>
        </p:grpSpPr>
        <p:pic>
          <p:nvPicPr>
            <p:cNvPr id="243" name="Picture 242" descr="Picture1.png"/>
            <p:cNvPicPr>
              <a:picLocks noChangeAspect="1"/>
            </p:cNvPicPr>
            <p:nvPr/>
          </p:nvPicPr>
          <p:blipFill>
            <a:blip r:embed="rId7"/>
            <a:srcRect l="98332"/>
            <a:stretch>
              <a:fillRect/>
            </a:stretch>
          </p:blipFill>
          <p:spPr>
            <a:xfrm>
              <a:off x="8991600" y="0"/>
              <a:ext cx="152400" cy="6858000"/>
            </a:xfrm>
            <a:prstGeom prst="rect">
              <a:avLst/>
            </a:prstGeom>
          </p:spPr>
        </p:pic>
        <p:grpSp>
          <p:nvGrpSpPr>
            <p:cNvPr id="11" name="Group 61"/>
            <p:cNvGrpSpPr/>
            <p:nvPr/>
          </p:nvGrpSpPr>
          <p:grpSpPr>
            <a:xfrm>
              <a:off x="8895706" y="884207"/>
              <a:ext cx="164592" cy="5623560"/>
              <a:chOff x="8901933" y="884725"/>
              <a:chExt cx="164592" cy="5623560"/>
            </a:xfrm>
          </p:grpSpPr>
          <p:sp>
            <p:nvSpPr>
              <p:cNvPr id="245" name="Rectangle 244"/>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6" name="Rectangle 24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67"/>
              <p:cNvGrpSpPr/>
              <p:nvPr/>
            </p:nvGrpSpPr>
            <p:grpSpPr>
              <a:xfrm>
                <a:off x="8939993" y="2382966"/>
                <a:ext cx="73152" cy="87341"/>
                <a:chOff x="8939993" y="2382966"/>
                <a:chExt cx="73152" cy="87341"/>
              </a:xfrm>
            </p:grpSpPr>
            <p:sp>
              <p:nvSpPr>
                <p:cNvPr id="250" name="Rounded Rectangle 2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1" name="Rounded Rectangle 2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Rounded Rectangle 2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8" name="Isosceles Triangle 2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Isosceles Triangle 2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68" name="Rectangle 67"/>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69" name="Rectangle 68"/>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74" name="Picture 73"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sp>
        <p:nvSpPr>
          <p:cNvPr id="80" name="Rectangle 79"/>
          <p:cNvSpPr/>
          <p:nvPr/>
        </p:nvSpPr>
        <p:spPr>
          <a:xfrm>
            <a:off x="7016112" y="2438400"/>
            <a:ext cx="471604" cy="215444"/>
          </a:xfrm>
          <a:prstGeom prst="rect">
            <a:avLst/>
          </a:prstGeom>
        </p:spPr>
        <p:txBody>
          <a:bodyPr wrap="none">
            <a:spAutoFit/>
          </a:bodyPr>
          <a:lstStyle/>
          <a:p>
            <a:r>
              <a:rPr lang="en-US" sz="800" dirty="0">
                <a:solidFill>
                  <a:schemeClr val="tx2">
                    <a:lumMod val="75000"/>
                  </a:schemeClr>
                </a:solidFill>
                <a:latin typeface="Segoe UI" pitchFamily="34" charset="0"/>
              </a:rPr>
              <a:t>Donor</a:t>
            </a:r>
          </a:p>
        </p:txBody>
      </p:sp>
      <p:sp>
        <p:nvSpPr>
          <p:cNvPr id="101" name="Rectangle 100"/>
          <p:cNvSpPr/>
          <p:nvPr/>
        </p:nvSpPr>
        <p:spPr>
          <a:xfrm rot="16200000">
            <a:off x="8010369" y="5259222"/>
            <a:ext cx="1442721"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2" name="Rectangle 101"/>
          <p:cNvSpPr/>
          <p:nvPr/>
        </p:nvSpPr>
        <p:spPr>
          <a:xfrm rot="16200000">
            <a:off x="8159113" y="4104638"/>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35" name="Group 134"/>
          <p:cNvGrpSpPr/>
          <p:nvPr/>
        </p:nvGrpSpPr>
        <p:grpSpPr>
          <a:xfrm>
            <a:off x="7077065" y="3580764"/>
            <a:ext cx="1616085" cy="460177"/>
            <a:chOff x="7077065" y="3474720"/>
            <a:chExt cx="1616085" cy="460177"/>
          </a:xfrm>
        </p:grpSpPr>
        <p:grpSp>
          <p:nvGrpSpPr>
            <p:cNvPr id="81" name="Group 102"/>
            <p:cNvGrpSpPr/>
            <p:nvPr/>
          </p:nvGrpSpPr>
          <p:grpSpPr>
            <a:xfrm>
              <a:off x="7077065" y="3474720"/>
              <a:ext cx="1616085" cy="460177"/>
              <a:chOff x="7077065" y="3581400"/>
              <a:chExt cx="1616085" cy="460177"/>
            </a:xfrm>
          </p:grpSpPr>
          <p:sp>
            <p:nvSpPr>
              <p:cNvPr id="108" name="Rounded Rectangle 107"/>
              <p:cNvSpPr/>
              <p:nvPr/>
            </p:nvSpPr>
            <p:spPr>
              <a:xfrm>
                <a:off x="7103020" y="3581400"/>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09" name="Rectangle 108"/>
              <p:cNvSpPr/>
              <p:nvPr/>
            </p:nvSpPr>
            <p:spPr>
              <a:xfrm>
                <a:off x="7195816" y="3733800"/>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Counting intervals for categorical errors</a:t>
                </a:r>
              </a:p>
            </p:txBody>
          </p:sp>
          <p:sp>
            <p:nvSpPr>
              <p:cNvPr id="110" name="Rectangle 109"/>
              <p:cNvSpPr/>
              <p:nvPr/>
            </p:nvSpPr>
            <p:spPr>
              <a:xfrm>
                <a:off x="7195816" y="3610004"/>
                <a:ext cx="1497334" cy="215444"/>
              </a:xfrm>
              <a:prstGeom prst="rect">
                <a:avLst/>
              </a:prstGeom>
            </p:spPr>
            <p:txBody>
              <a:bodyPr wrap="square">
                <a:spAutoFit/>
              </a:bodyPr>
              <a:lstStyle/>
              <a:p>
                <a:r>
                  <a:rPr lang="en-US" sz="800" b="1" dirty="0">
                    <a:latin typeface="Segoe UI" pitchFamily="34" charset="0"/>
                  </a:rPr>
                  <a:t>Interval List</a:t>
                </a:r>
              </a:p>
            </p:txBody>
          </p:sp>
          <p:pic>
            <p:nvPicPr>
              <p:cNvPr id="111" name="Picture 4"/>
              <p:cNvPicPr>
                <a:picLocks noChangeAspect="1" noChangeArrowheads="1"/>
              </p:cNvPicPr>
              <p:nvPr/>
            </p:nvPicPr>
            <p:blipFill>
              <a:blip r:embed="rId9"/>
              <a:srcRect/>
              <a:stretch>
                <a:fillRect/>
              </a:stretch>
            </p:blipFill>
            <p:spPr bwMode="auto">
              <a:xfrm>
                <a:off x="7077065" y="3647250"/>
                <a:ext cx="123825" cy="133350"/>
              </a:xfrm>
              <a:prstGeom prst="rect">
                <a:avLst/>
              </a:prstGeom>
              <a:noFill/>
              <a:ln w="9525">
                <a:noFill/>
                <a:miter lim="800000"/>
                <a:headEnd/>
                <a:tailEnd/>
              </a:ln>
              <a:effectLst/>
            </p:spPr>
          </p:pic>
        </p:grpSp>
        <p:pic>
          <p:nvPicPr>
            <p:cNvPr id="103" name="Picture 102" descr="faith33x33.png"/>
            <p:cNvPicPr>
              <a:picLocks noChangeAspect="1"/>
            </p:cNvPicPr>
            <p:nvPr/>
          </p:nvPicPr>
          <p:blipFill>
            <a:blip r:embed="rId10"/>
            <a:stretch>
              <a:fillRect/>
            </a:stretch>
          </p:blipFill>
          <p:spPr>
            <a:xfrm>
              <a:off x="8401050" y="3531870"/>
              <a:ext cx="228600" cy="228600"/>
            </a:xfrm>
            <a:prstGeom prst="rect">
              <a:avLst/>
            </a:prstGeom>
            <a:ln>
              <a:solidFill>
                <a:schemeClr val="tx2">
                  <a:lumMod val="50000"/>
                </a:schemeClr>
              </a:solidFill>
            </a:ln>
          </p:spPr>
        </p:pic>
      </p:grpSp>
      <p:grpSp>
        <p:nvGrpSpPr>
          <p:cNvPr id="125" name="Group 124"/>
          <p:cNvGrpSpPr/>
          <p:nvPr/>
        </p:nvGrpSpPr>
        <p:grpSpPr>
          <a:xfrm>
            <a:off x="7077065" y="4615814"/>
            <a:ext cx="1616085" cy="457836"/>
            <a:chOff x="7077065" y="4509770"/>
            <a:chExt cx="1616085" cy="457836"/>
          </a:xfrm>
        </p:grpSpPr>
        <p:grpSp>
          <p:nvGrpSpPr>
            <p:cNvPr id="86" name="Group 103"/>
            <p:cNvGrpSpPr/>
            <p:nvPr/>
          </p:nvGrpSpPr>
          <p:grpSpPr>
            <a:xfrm>
              <a:off x="7077065" y="4509770"/>
              <a:ext cx="1616085" cy="457836"/>
              <a:chOff x="7077065" y="4121150"/>
              <a:chExt cx="1616085" cy="457836"/>
            </a:xfrm>
          </p:grpSpPr>
          <p:sp>
            <p:nvSpPr>
              <p:cNvPr id="87" name="Rounded Rectangle 86"/>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88" name="Rectangle 87"/>
              <p:cNvSpPr/>
              <p:nvPr/>
            </p:nvSpPr>
            <p:spPr>
              <a:xfrm>
                <a:off x="7195816" y="4244946"/>
                <a:ext cx="126682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Todd has a list, yes.</a:t>
                </a:r>
              </a:p>
            </p:txBody>
          </p:sp>
          <p:sp>
            <p:nvSpPr>
              <p:cNvPr id="89" name="Rectangle 88"/>
              <p:cNvSpPr/>
              <p:nvPr/>
            </p:nvSpPr>
            <p:spPr>
              <a:xfrm>
                <a:off x="7195816" y="4121150"/>
                <a:ext cx="1497334" cy="215444"/>
              </a:xfrm>
              <a:prstGeom prst="rect">
                <a:avLst/>
              </a:prstGeom>
            </p:spPr>
            <p:txBody>
              <a:bodyPr wrap="square">
                <a:spAutoFit/>
              </a:bodyPr>
              <a:lstStyle/>
              <a:p>
                <a:r>
                  <a:rPr lang="en-US" sz="800" b="1" dirty="0">
                    <a:latin typeface="Segoe UI" pitchFamily="34" charset="0"/>
                  </a:rPr>
                  <a:t>Taskmasters</a:t>
                </a:r>
              </a:p>
            </p:txBody>
          </p:sp>
          <p:pic>
            <p:nvPicPr>
              <p:cNvPr id="90"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05" name="Picture 104" descr="faith33x33.png"/>
            <p:cNvPicPr>
              <a:picLocks noChangeAspect="1"/>
            </p:cNvPicPr>
            <p:nvPr/>
          </p:nvPicPr>
          <p:blipFill>
            <a:blip r:embed="rId11" cstate="print"/>
            <a:stretch>
              <a:fillRect/>
            </a:stretch>
          </p:blipFill>
          <p:spPr>
            <a:xfrm>
              <a:off x="8401050" y="4560570"/>
              <a:ext cx="228600" cy="171450"/>
            </a:xfrm>
            <a:prstGeom prst="rect">
              <a:avLst/>
            </a:prstGeom>
            <a:ln>
              <a:solidFill>
                <a:schemeClr val="tx2">
                  <a:lumMod val="50000"/>
                </a:schemeClr>
              </a:solidFill>
            </a:ln>
          </p:spPr>
        </p:pic>
      </p:grpSp>
      <p:grpSp>
        <p:nvGrpSpPr>
          <p:cNvPr id="123" name="Group 122"/>
          <p:cNvGrpSpPr/>
          <p:nvPr/>
        </p:nvGrpSpPr>
        <p:grpSpPr>
          <a:xfrm>
            <a:off x="7077065" y="5104764"/>
            <a:ext cx="1616085" cy="457836"/>
            <a:chOff x="7077065" y="4998720"/>
            <a:chExt cx="1616085" cy="457836"/>
          </a:xfrm>
        </p:grpSpPr>
        <p:grpSp>
          <p:nvGrpSpPr>
            <p:cNvPr id="91" name="Group 108"/>
            <p:cNvGrpSpPr/>
            <p:nvPr/>
          </p:nvGrpSpPr>
          <p:grpSpPr>
            <a:xfrm>
              <a:off x="7077065" y="4998720"/>
              <a:ext cx="1616085" cy="457836"/>
              <a:chOff x="7077065" y="4121150"/>
              <a:chExt cx="1616085" cy="457836"/>
            </a:xfrm>
          </p:grpSpPr>
          <p:sp>
            <p:nvSpPr>
              <p:cNvPr id="92" name="Rounded Rectangle 91"/>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93" name="Rectangle 92"/>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Counting intervals for categorical errors</a:t>
                </a:r>
              </a:p>
            </p:txBody>
          </p:sp>
          <p:sp>
            <p:nvSpPr>
              <p:cNvPr id="94" name="Rectangle 93"/>
              <p:cNvSpPr/>
              <p:nvPr/>
            </p:nvSpPr>
            <p:spPr>
              <a:xfrm>
                <a:off x="7195816" y="4121150"/>
                <a:ext cx="1497334" cy="215444"/>
              </a:xfrm>
              <a:prstGeom prst="rect">
                <a:avLst/>
              </a:prstGeom>
            </p:spPr>
            <p:txBody>
              <a:bodyPr wrap="square">
                <a:spAutoFit/>
              </a:bodyPr>
              <a:lstStyle/>
              <a:p>
                <a:r>
                  <a:rPr lang="en-US" sz="800" b="1" dirty="0">
                    <a:latin typeface="Segoe UI" pitchFamily="34" charset="0"/>
                  </a:rPr>
                  <a:t>Crankshaft Tenfold</a:t>
                </a:r>
              </a:p>
            </p:txBody>
          </p:sp>
          <p:pic>
            <p:nvPicPr>
              <p:cNvPr id="95"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06" name="Picture 105" descr="faith33x33.png"/>
            <p:cNvPicPr>
              <a:picLocks noChangeAspect="1"/>
            </p:cNvPicPr>
            <p:nvPr/>
          </p:nvPicPr>
          <p:blipFill>
            <a:blip r:embed="rId12" cstate="print"/>
            <a:stretch>
              <a:fillRect/>
            </a:stretch>
          </p:blipFill>
          <p:spPr>
            <a:xfrm>
              <a:off x="8401050" y="5027295"/>
              <a:ext cx="228600" cy="228600"/>
            </a:xfrm>
            <a:prstGeom prst="rect">
              <a:avLst/>
            </a:prstGeom>
            <a:ln>
              <a:solidFill>
                <a:schemeClr val="tx2">
                  <a:lumMod val="50000"/>
                </a:schemeClr>
              </a:solidFill>
            </a:ln>
          </p:spPr>
        </p:pic>
      </p:grpSp>
      <p:grpSp>
        <p:nvGrpSpPr>
          <p:cNvPr id="122" name="Group 121"/>
          <p:cNvGrpSpPr/>
          <p:nvPr/>
        </p:nvGrpSpPr>
        <p:grpSpPr>
          <a:xfrm>
            <a:off x="7077065" y="5600064"/>
            <a:ext cx="1616085" cy="457836"/>
            <a:chOff x="7077065" y="5494020"/>
            <a:chExt cx="1616085" cy="457836"/>
          </a:xfrm>
        </p:grpSpPr>
        <p:grpSp>
          <p:nvGrpSpPr>
            <p:cNvPr id="96" name="Group 113"/>
            <p:cNvGrpSpPr/>
            <p:nvPr/>
          </p:nvGrpSpPr>
          <p:grpSpPr>
            <a:xfrm>
              <a:off x="7077065" y="5494020"/>
              <a:ext cx="1616085" cy="457836"/>
              <a:chOff x="7077065" y="4121150"/>
              <a:chExt cx="1616085" cy="457836"/>
            </a:xfrm>
          </p:grpSpPr>
          <p:sp>
            <p:nvSpPr>
              <p:cNvPr id="97" name="Rounded Rectangle 96"/>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98" name="Rectangle 97"/>
              <p:cNvSpPr/>
              <p:nvPr/>
            </p:nvSpPr>
            <p:spPr>
              <a:xfrm>
                <a:off x="7195816" y="4244946"/>
                <a:ext cx="126682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Todd has a list, yes.</a:t>
                </a:r>
              </a:p>
            </p:txBody>
          </p:sp>
          <p:sp>
            <p:nvSpPr>
              <p:cNvPr id="99" name="Rectangle 98"/>
              <p:cNvSpPr/>
              <p:nvPr/>
            </p:nvSpPr>
            <p:spPr>
              <a:xfrm>
                <a:off x="7195816" y="4121150"/>
                <a:ext cx="1497334" cy="215444"/>
              </a:xfrm>
              <a:prstGeom prst="rect">
                <a:avLst/>
              </a:prstGeom>
            </p:spPr>
            <p:txBody>
              <a:bodyPr wrap="square">
                <a:spAutoFit/>
              </a:bodyPr>
              <a:lstStyle/>
              <a:p>
                <a:r>
                  <a:rPr lang="en-US" sz="800" b="1" dirty="0">
                    <a:latin typeface="Segoe UI" pitchFamily="34" charset="0"/>
                  </a:rPr>
                  <a:t>Fairly Accurate</a:t>
                </a:r>
              </a:p>
            </p:txBody>
          </p:sp>
          <p:pic>
            <p:nvPicPr>
              <p:cNvPr id="100"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07" name="Picture 106" descr="faith33x33.png"/>
            <p:cNvPicPr>
              <a:picLocks noChangeAspect="1"/>
            </p:cNvPicPr>
            <p:nvPr/>
          </p:nvPicPr>
          <p:blipFill>
            <a:blip r:embed="rId13"/>
            <a:stretch>
              <a:fillRect/>
            </a:stretch>
          </p:blipFill>
          <p:spPr>
            <a:xfrm>
              <a:off x="8401050" y="5513070"/>
              <a:ext cx="228600" cy="228600"/>
            </a:xfrm>
            <a:prstGeom prst="rect">
              <a:avLst/>
            </a:prstGeom>
            <a:ln>
              <a:solidFill>
                <a:schemeClr val="tx2">
                  <a:lumMod val="50000"/>
                </a:schemeClr>
              </a:solidFill>
            </a:ln>
          </p:spPr>
        </p:pic>
      </p:grpSp>
      <p:grpSp>
        <p:nvGrpSpPr>
          <p:cNvPr id="134" name="Group 133"/>
          <p:cNvGrpSpPr/>
          <p:nvPr/>
        </p:nvGrpSpPr>
        <p:grpSpPr>
          <a:xfrm>
            <a:off x="7078980" y="4120514"/>
            <a:ext cx="1616085" cy="457836"/>
            <a:chOff x="7078980" y="4014470"/>
            <a:chExt cx="1616085" cy="457836"/>
          </a:xfrm>
        </p:grpSpPr>
        <p:sp>
          <p:nvSpPr>
            <p:cNvPr id="129" name="Rounded Rectangle 128"/>
            <p:cNvSpPr/>
            <p:nvPr/>
          </p:nvSpPr>
          <p:spPr>
            <a:xfrm>
              <a:off x="7103020" y="401510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pic>
          <p:nvPicPr>
            <p:cNvPr id="130" name="Picture 129" descr="faith33x33.png"/>
            <p:cNvPicPr>
              <a:picLocks noChangeAspect="1"/>
            </p:cNvPicPr>
            <p:nvPr/>
          </p:nvPicPr>
          <p:blipFill>
            <a:blip r:embed="rId14"/>
            <a:stretch>
              <a:fillRect/>
            </a:stretch>
          </p:blipFill>
          <p:spPr>
            <a:xfrm>
              <a:off x="8402965" y="4027170"/>
              <a:ext cx="228600" cy="228600"/>
            </a:xfrm>
            <a:prstGeom prst="rect">
              <a:avLst/>
            </a:prstGeom>
            <a:ln>
              <a:solidFill>
                <a:schemeClr val="tx2">
                  <a:lumMod val="50000"/>
                </a:schemeClr>
              </a:solidFill>
            </a:ln>
          </p:spPr>
        </p:pic>
        <p:sp>
          <p:nvSpPr>
            <p:cNvPr id="131" name="Rectangle 130"/>
            <p:cNvSpPr/>
            <p:nvPr/>
          </p:nvSpPr>
          <p:spPr>
            <a:xfrm>
              <a:off x="7197731" y="413826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Counting intervals for categorical errors</a:t>
              </a:r>
            </a:p>
          </p:txBody>
        </p:sp>
        <p:sp>
          <p:nvSpPr>
            <p:cNvPr id="132" name="Rectangle 131"/>
            <p:cNvSpPr/>
            <p:nvPr/>
          </p:nvSpPr>
          <p:spPr>
            <a:xfrm>
              <a:off x="7197731" y="4014470"/>
              <a:ext cx="1497334" cy="215444"/>
            </a:xfrm>
            <a:prstGeom prst="rect">
              <a:avLst/>
            </a:prstGeom>
          </p:spPr>
          <p:txBody>
            <a:bodyPr wrap="square">
              <a:spAutoFit/>
            </a:bodyPr>
            <a:lstStyle/>
            <a:p>
              <a:r>
                <a:rPr lang="en-US" sz="800" b="1" dirty="0">
                  <a:latin typeface="Segoe UI" pitchFamily="34" charset="0"/>
                </a:rPr>
                <a:t>Random Interval List</a:t>
              </a:r>
            </a:p>
          </p:txBody>
        </p:sp>
        <p:pic>
          <p:nvPicPr>
            <p:cNvPr id="133" name="Picture 4"/>
            <p:cNvPicPr>
              <a:picLocks noChangeAspect="1" noChangeArrowheads="1"/>
            </p:cNvPicPr>
            <p:nvPr/>
          </p:nvPicPr>
          <p:blipFill>
            <a:blip r:embed="rId9"/>
            <a:srcRect/>
            <a:stretch>
              <a:fillRect/>
            </a:stretch>
          </p:blipFill>
          <p:spPr bwMode="auto">
            <a:xfrm>
              <a:off x="7078980" y="4051716"/>
              <a:ext cx="123825" cy="133350"/>
            </a:xfrm>
            <a:prstGeom prst="rect">
              <a:avLst/>
            </a:prstGeom>
            <a:noFill/>
            <a:ln w="9525">
              <a:noFill/>
              <a:miter lim="800000"/>
              <a:headEnd/>
              <a:tailEnd/>
            </a:ln>
            <a:effectLst/>
          </p:spPr>
        </p:pic>
      </p:grpSp>
      <p:sp>
        <p:nvSpPr>
          <p:cNvPr id="136" name="Rectangle 135"/>
          <p:cNvSpPr/>
          <p:nvPr/>
        </p:nvSpPr>
        <p:spPr>
          <a:xfrm>
            <a:off x="7184390" y="318791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pic>
        <p:nvPicPr>
          <p:cNvPr id="137"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3220483"/>
            <a:ext cx="145994" cy="145631"/>
          </a:xfrm>
          <a:prstGeom prst="rect">
            <a:avLst/>
          </a:prstGeom>
          <a:noFill/>
        </p:spPr>
      </p:pic>
      <p:sp>
        <p:nvSpPr>
          <p:cNvPr id="138" name="Rectangle 137"/>
          <p:cNvSpPr/>
          <p:nvPr/>
        </p:nvSpPr>
        <p:spPr>
          <a:xfrm>
            <a:off x="7170420" y="333478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nvGrpSpPr>
          <p:cNvPr id="142" name="Group 141"/>
          <p:cNvGrpSpPr/>
          <p:nvPr/>
        </p:nvGrpSpPr>
        <p:grpSpPr>
          <a:xfrm>
            <a:off x="7077075" y="5600064"/>
            <a:ext cx="1616085" cy="457836"/>
            <a:chOff x="7077065" y="5494020"/>
            <a:chExt cx="1616085" cy="457836"/>
          </a:xfrm>
        </p:grpSpPr>
        <p:grpSp>
          <p:nvGrpSpPr>
            <p:cNvPr id="143" name="Group 113"/>
            <p:cNvGrpSpPr/>
            <p:nvPr/>
          </p:nvGrpSpPr>
          <p:grpSpPr>
            <a:xfrm>
              <a:off x="7077065" y="5494020"/>
              <a:ext cx="1616085" cy="457836"/>
              <a:chOff x="7077065" y="4121150"/>
              <a:chExt cx="1616085" cy="457836"/>
            </a:xfrm>
          </p:grpSpPr>
          <p:sp>
            <p:nvSpPr>
              <p:cNvPr id="145" name="Rounded Rectangle 144"/>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46" name="Rectangle 145"/>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47" name="Rectangle 146"/>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2007 for…</a:t>
                </a:r>
              </a:p>
            </p:txBody>
          </p:sp>
          <p:pic>
            <p:nvPicPr>
              <p:cNvPr id="148"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44" name="Picture 143" descr="faith33x33.png"/>
            <p:cNvPicPr>
              <a:picLocks noChangeAspect="1"/>
            </p:cNvPicPr>
            <p:nvPr/>
          </p:nvPicPr>
          <p:blipFill>
            <a:blip r:embed="rId13"/>
            <a:stretch>
              <a:fillRect/>
            </a:stretch>
          </p:blipFill>
          <p:spPr>
            <a:xfrm>
              <a:off x="8401050" y="5513070"/>
              <a:ext cx="228600" cy="228600"/>
            </a:xfrm>
            <a:prstGeom prst="rect">
              <a:avLst/>
            </a:prstGeom>
            <a:ln>
              <a:solidFill>
                <a:schemeClr val="tx2">
                  <a:lumMod val="50000"/>
                </a:schemeClr>
              </a:solidFill>
            </a:ln>
          </p:spPr>
        </p:pic>
      </p:grpSp>
      <p:grpSp>
        <p:nvGrpSpPr>
          <p:cNvPr id="150" name="Group 149"/>
          <p:cNvGrpSpPr/>
          <p:nvPr/>
        </p:nvGrpSpPr>
        <p:grpSpPr>
          <a:xfrm>
            <a:off x="7080240" y="5600700"/>
            <a:ext cx="1616085" cy="457836"/>
            <a:chOff x="7077065" y="5494020"/>
            <a:chExt cx="1616085" cy="457836"/>
          </a:xfrm>
        </p:grpSpPr>
        <p:grpSp>
          <p:nvGrpSpPr>
            <p:cNvPr id="151" name="Group 113"/>
            <p:cNvGrpSpPr/>
            <p:nvPr/>
          </p:nvGrpSpPr>
          <p:grpSpPr>
            <a:xfrm>
              <a:off x="7077065" y="5494020"/>
              <a:ext cx="1616085" cy="457836"/>
              <a:chOff x="7077065" y="4121150"/>
              <a:chExt cx="1616085" cy="457836"/>
            </a:xfrm>
          </p:grpSpPr>
          <p:sp>
            <p:nvSpPr>
              <p:cNvPr id="157" name="Rounded Rectangle 156"/>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58" name="Rectangle 157"/>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59" name="Rectangle 158"/>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2008 for…</a:t>
                </a:r>
              </a:p>
            </p:txBody>
          </p:sp>
          <p:pic>
            <p:nvPicPr>
              <p:cNvPr id="161"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52" name="Picture 151" descr="faith33x33.png"/>
            <p:cNvPicPr>
              <a:picLocks noChangeAspect="1"/>
            </p:cNvPicPr>
            <p:nvPr/>
          </p:nvPicPr>
          <p:blipFill>
            <a:blip r:embed="rId13"/>
            <a:stretch>
              <a:fillRect/>
            </a:stretch>
          </p:blipFill>
          <p:spPr>
            <a:xfrm>
              <a:off x="8401050" y="5513070"/>
              <a:ext cx="228600" cy="228600"/>
            </a:xfrm>
            <a:prstGeom prst="rect">
              <a:avLst/>
            </a:prstGeom>
            <a:ln>
              <a:solidFill>
                <a:schemeClr val="tx2">
                  <a:lumMod val="50000"/>
                </a:schemeClr>
              </a:solidFill>
            </a:ln>
          </p:spPr>
        </p:pic>
      </p:grpSp>
      <p:sp>
        <p:nvSpPr>
          <p:cNvPr id="112" name="Rectangle 11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pic>
        <p:nvPicPr>
          <p:cNvPr id="113" name="Picture 3"/>
          <p:cNvPicPr>
            <a:picLocks noChangeAspect="1" noChangeArrowheads="1"/>
          </p:cNvPicPr>
          <p:nvPr/>
        </p:nvPicPr>
        <p:blipFill>
          <a:blip r:embed="rId15">
            <a:clrChange>
              <a:clrFrom>
                <a:srgbClr val="FFFFFF"/>
              </a:clrFrom>
              <a:clrTo>
                <a:srgbClr val="FFFFFF">
                  <a:alpha val="0"/>
                </a:srgbClr>
              </a:clrTo>
            </a:clrChange>
          </a:blip>
          <a:srcRect/>
          <a:stretch>
            <a:fillRect/>
          </a:stretch>
        </p:blipFill>
        <p:spPr bwMode="auto">
          <a:xfrm>
            <a:off x="1857828" y="3135730"/>
            <a:ext cx="1418772" cy="359422"/>
          </a:xfrm>
          <a:prstGeom prst="rect">
            <a:avLst/>
          </a:prstGeom>
          <a:noFill/>
          <a:ln w="9525">
            <a:noFill/>
            <a:miter lim="800000"/>
            <a:headEnd/>
            <a:tailEnd/>
          </a:ln>
          <a:effectLst/>
        </p:spPr>
      </p:pic>
      <p:grpSp>
        <p:nvGrpSpPr>
          <p:cNvPr id="114" name="Group 113"/>
          <p:cNvGrpSpPr/>
          <p:nvPr/>
        </p:nvGrpSpPr>
        <p:grpSpPr>
          <a:xfrm>
            <a:off x="3429000" y="3200400"/>
            <a:ext cx="914400" cy="232489"/>
            <a:chOff x="2057400" y="3593645"/>
            <a:chExt cx="914400" cy="232489"/>
          </a:xfrm>
        </p:grpSpPr>
        <p:sp>
          <p:nvSpPr>
            <p:cNvPr id="115" name="Rounded Rectangle 114"/>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16" name="Cross 115"/>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17" name="TextBox 116"/>
            <p:cNvSpPr txBox="1"/>
            <p:nvPr/>
          </p:nvSpPr>
          <p:spPr>
            <a:xfrm>
              <a:off x="2232025" y="3610690"/>
              <a:ext cx="739775" cy="215444"/>
            </a:xfrm>
            <a:prstGeom prst="rect">
              <a:avLst/>
            </a:prstGeom>
            <a:noFill/>
          </p:spPr>
          <p:txBody>
            <a:bodyPr wrap="square" rtlCol="0">
              <a:spAutoFit/>
            </a:bodyPr>
            <a:lstStyle/>
            <a:p>
              <a:r>
                <a:rPr lang="en-US" sz="800" dirty="0"/>
                <a:t>Add Column</a:t>
              </a:r>
            </a:p>
          </p:txBody>
        </p:sp>
      </p:grpSp>
      <p:grpSp>
        <p:nvGrpSpPr>
          <p:cNvPr id="118" name="Group 117"/>
          <p:cNvGrpSpPr/>
          <p:nvPr/>
        </p:nvGrpSpPr>
        <p:grpSpPr>
          <a:xfrm>
            <a:off x="2066925" y="3615611"/>
            <a:ext cx="838200" cy="232489"/>
            <a:chOff x="2057400" y="3593645"/>
            <a:chExt cx="838200" cy="232489"/>
          </a:xfrm>
        </p:grpSpPr>
        <p:sp>
          <p:nvSpPr>
            <p:cNvPr id="119" name="Rounded Rectangle 118"/>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20" name="Cross 119"/>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21" name="TextBox 120"/>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Tree>
  </p:cSld>
  <p:clrMapOvr>
    <a:masterClrMapping/>
  </p:clrMapOvr>
  <p:transition advClick="0" advTm="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35000"/>
                                  </p:iterate>
                                  <p:childTnLst>
                                    <p:set>
                                      <p:cBhvr>
                                        <p:cTn id="6" dur="1" fill="hold">
                                          <p:stCondLst>
                                            <p:cond delay="0"/>
                                          </p:stCondLst>
                                        </p:cTn>
                                        <p:tgtEl>
                                          <p:spTgt spid="80"/>
                                        </p:tgtEl>
                                        <p:attrNameLst>
                                          <p:attrName>style.visibility</p:attrName>
                                        </p:attrNameLst>
                                      </p:cBhvr>
                                      <p:to>
                                        <p:strVal val="visible"/>
                                      </p:to>
                                    </p:set>
                                    <p:anim calcmode="discrete" valueType="clr">
                                      <p:cBhvr override="childStyle">
                                        <p:cTn id="7" dur="1000"/>
                                        <p:tgtEl>
                                          <p:spTgt spid="80"/>
                                        </p:tgtEl>
                                        <p:attrNameLst>
                                          <p:attrName>style.color</p:attrName>
                                        </p:attrNameLst>
                                      </p:cBhvr>
                                      <p:tavLst>
                                        <p:tav tm="0">
                                          <p:val>
                                            <p:clrVal>
                                              <a:schemeClr val="accent2"/>
                                            </p:clrVal>
                                          </p:val>
                                        </p:tav>
                                        <p:tav tm="50000">
                                          <p:val>
                                            <p:clrVal>
                                              <a:schemeClr val="hlink"/>
                                            </p:clrVal>
                                          </p:val>
                                        </p:tav>
                                      </p:tavLst>
                                    </p:anim>
                                    <p:anim calcmode="discrete" valueType="clr">
                                      <p:cBhvr>
                                        <p:cTn id="8" dur="1000"/>
                                        <p:tgtEl>
                                          <p:spTgt spid="80"/>
                                        </p:tgtEl>
                                        <p:attrNameLst>
                                          <p:attrName>fillcolor</p:attrName>
                                        </p:attrNameLst>
                                      </p:cBhvr>
                                      <p:tavLst>
                                        <p:tav tm="0">
                                          <p:val>
                                            <p:clrVal>
                                              <a:schemeClr val="accent2"/>
                                            </p:clrVal>
                                          </p:val>
                                        </p:tav>
                                        <p:tav tm="50000">
                                          <p:val>
                                            <p:clrVal>
                                              <a:schemeClr val="hlink"/>
                                            </p:clrVal>
                                          </p:val>
                                        </p:tav>
                                      </p:tavLst>
                                    </p:anim>
                                    <p:set>
                                      <p:cBhvr>
                                        <p:cTn id="9" dur="1000"/>
                                        <p:tgtEl>
                                          <p:spTgt spid="80"/>
                                        </p:tgtEl>
                                        <p:attrNameLst>
                                          <p:attrName>fill.type</p:attrName>
                                        </p:attrNameLst>
                                      </p:cBhvr>
                                      <p:to>
                                        <p:strVal val="solid"/>
                                      </p:to>
                                    </p:set>
                                  </p:childTnLst>
                                </p:cTn>
                              </p:par>
                              <p:par>
                                <p:cTn id="10" presetID="10" presetClass="exit" presetSubtype="0" fill="hold" nodeType="withEffect">
                                  <p:stCondLst>
                                    <p:cond delay="0"/>
                                  </p:stCondLst>
                                  <p:childTnLst>
                                    <p:animEffect transition="out" filter="fade">
                                      <p:cBhvr>
                                        <p:cTn id="11" dur="500"/>
                                        <p:tgtEl>
                                          <p:spTgt spid="135"/>
                                        </p:tgtEl>
                                      </p:cBhvr>
                                    </p:animEffect>
                                    <p:set>
                                      <p:cBhvr>
                                        <p:cTn id="12" dur="1" fill="hold">
                                          <p:stCondLst>
                                            <p:cond delay="499"/>
                                          </p:stCondLst>
                                        </p:cTn>
                                        <p:tgtEl>
                                          <p:spTgt spid="135"/>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500"/>
                                        <p:tgtEl>
                                          <p:spTgt spid="125"/>
                                        </p:tgtEl>
                                      </p:cBhvr>
                                    </p:animEffect>
                                    <p:set>
                                      <p:cBhvr>
                                        <p:cTn id="15" dur="1" fill="hold">
                                          <p:stCondLst>
                                            <p:cond delay="499"/>
                                          </p:stCondLst>
                                        </p:cTn>
                                        <p:tgtEl>
                                          <p:spTgt spid="125"/>
                                        </p:tgtEl>
                                        <p:attrNameLst>
                                          <p:attrName>style.visibility</p:attrName>
                                        </p:attrNameLst>
                                      </p:cBhvr>
                                      <p:to>
                                        <p:strVal val="hidden"/>
                                      </p:to>
                                    </p:set>
                                  </p:childTnLst>
                                </p:cTn>
                              </p:par>
                              <p:par>
                                <p:cTn id="16" presetID="10" presetClass="exit" presetSubtype="0" fill="hold" nodeType="withEffect">
                                  <p:stCondLst>
                                    <p:cond delay="400"/>
                                  </p:stCondLst>
                                  <p:childTnLst>
                                    <p:animEffect transition="out" filter="fade">
                                      <p:cBhvr>
                                        <p:cTn id="17" dur="600"/>
                                        <p:tgtEl>
                                          <p:spTgt spid="122"/>
                                        </p:tgtEl>
                                      </p:cBhvr>
                                    </p:animEffect>
                                    <p:set>
                                      <p:cBhvr>
                                        <p:cTn id="18" dur="1" fill="hold">
                                          <p:stCondLst>
                                            <p:cond delay="599"/>
                                          </p:stCondLst>
                                        </p:cTn>
                                        <p:tgtEl>
                                          <p:spTgt spid="122"/>
                                        </p:tgtEl>
                                        <p:attrNameLst>
                                          <p:attrName>style.visibility</p:attrName>
                                        </p:attrNameLst>
                                      </p:cBhvr>
                                      <p:to>
                                        <p:strVal val="hidden"/>
                                      </p:to>
                                    </p:set>
                                  </p:childTnLst>
                                </p:cTn>
                              </p:par>
                              <p:par>
                                <p:cTn id="19" presetID="10" presetClass="exit" presetSubtype="0" fill="hold" nodeType="withEffect">
                                  <p:stCondLst>
                                    <p:cond delay="300"/>
                                  </p:stCondLst>
                                  <p:childTnLst>
                                    <p:animEffect transition="out" filter="fade">
                                      <p:cBhvr>
                                        <p:cTn id="20" dur="500"/>
                                        <p:tgtEl>
                                          <p:spTgt spid="134"/>
                                        </p:tgtEl>
                                      </p:cBhvr>
                                    </p:animEffect>
                                    <p:set>
                                      <p:cBhvr>
                                        <p:cTn id="21" dur="1" fill="hold">
                                          <p:stCondLst>
                                            <p:cond delay="499"/>
                                          </p:stCondLst>
                                        </p:cTn>
                                        <p:tgtEl>
                                          <p:spTgt spid="134"/>
                                        </p:tgtEl>
                                        <p:attrNameLst>
                                          <p:attrName>style.visibility</p:attrName>
                                        </p:attrNameLst>
                                      </p:cBhvr>
                                      <p:to>
                                        <p:strVal val="hidden"/>
                                      </p:to>
                                    </p:set>
                                  </p:childTnLst>
                                </p:cTn>
                              </p:par>
                              <p:par>
                                <p:cTn id="22" presetID="10" presetClass="exit" presetSubtype="0" fill="hold" nodeType="withEffect">
                                  <p:stCondLst>
                                    <p:cond delay="700"/>
                                  </p:stCondLst>
                                  <p:childTnLst>
                                    <p:animEffect transition="out" filter="fade">
                                      <p:cBhvr>
                                        <p:cTn id="23" dur="600"/>
                                        <p:tgtEl>
                                          <p:spTgt spid="123"/>
                                        </p:tgtEl>
                                      </p:cBhvr>
                                    </p:animEffect>
                                    <p:set>
                                      <p:cBhvr>
                                        <p:cTn id="24" dur="1" fill="hold">
                                          <p:stCondLst>
                                            <p:cond delay="599"/>
                                          </p:stCondLst>
                                        </p:cTn>
                                        <p:tgtEl>
                                          <p:spTgt spid="123"/>
                                        </p:tgtEl>
                                        <p:attrNameLst>
                                          <p:attrName>style.visibility</p:attrName>
                                        </p:attrNameLst>
                                      </p:cBhvr>
                                      <p:to>
                                        <p:strVal val="hidden"/>
                                      </p:to>
                                    </p:set>
                                  </p:childTnLst>
                                </p:cTn>
                              </p:par>
                              <p:par>
                                <p:cTn id="25" presetID="10" presetClass="entr" presetSubtype="0" fill="hold" nodeType="withEffect">
                                  <p:stCondLst>
                                    <p:cond delay="700"/>
                                  </p:stCondLst>
                                  <p:childTnLst>
                                    <p:set>
                                      <p:cBhvr>
                                        <p:cTn id="26" dur="1" fill="hold">
                                          <p:stCondLst>
                                            <p:cond delay="0"/>
                                          </p:stCondLst>
                                        </p:cTn>
                                        <p:tgtEl>
                                          <p:spTgt spid="142"/>
                                        </p:tgtEl>
                                        <p:attrNameLst>
                                          <p:attrName>style.visibility</p:attrName>
                                        </p:attrNameLst>
                                      </p:cBhvr>
                                      <p:to>
                                        <p:strVal val="visible"/>
                                      </p:to>
                                    </p:set>
                                    <p:animEffect transition="in" filter="fade">
                                      <p:cBhvr>
                                        <p:cTn id="27" dur="800"/>
                                        <p:tgtEl>
                                          <p:spTgt spid="142"/>
                                        </p:tgtEl>
                                      </p:cBhvr>
                                    </p:animEffect>
                                  </p:childTnLst>
                                </p:cTn>
                              </p:par>
                              <p:par>
                                <p:cTn id="28" presetID="64" presetClass="path" presetSubtype="0" accel="50000" decel="50000" fill="hold" nodeType="withEffect">
                                  <p:stCondLst>
                                    <p:cond delay="1300"/>
                                  </p:stCondLst>
                                  <p:childTnLst>
                                    <p:animMotion origin="layout" path="M 3.61111E-6 1.11022E-16 L 3.61111E-6 -0.27222 " pathEditMode="relative" rAng="0" ptsTypes="AA">
                                      <p:cBhvr>
                                        <p:cTn id="29" dur="1400" fill="hold"/>
                                        <p:tgtEl>
                                          <p:spTgt spid="142"/>
                                        </p:tgtEl>
                                        <p:attrNameLst>
                                          <p:attrName>ppt_x</p:attrName>
                                          <p:attrName>ppt_y</p:attrName>
                                        </p:attrNameLst>
                                      </p:cBhvr>
                                      <p:rCtr x="0" y="-136"/>
                                    </p:animMotion>
                                  </p:childTnLst>
                                </p:cTn>
                              </p:par>
                              <p:par>
                                <p:cTn id="30" presetID="10" presetClass="entr" presetSubtype="0" fill="hold" nodeType="withEffect">
                                  <p:stCondLst>
                                    <p:cond delay="700"/>
                                  </p:stCondLst>
                                  <p:childTnLst>
                                    <p:set>
                                      <p:cBhvr>
                                        <p:cTn id="31" dur="1" fill="hold">
                                          <p:stCondLst>
                                            <p:cond delay="0"/>
                                          </p:stCondLst>
                                        </p:cTn>
                                        <p:tgtEl>
                                          <p:spTgt spid="150"/>
                                        </p:tgtEl>
                                        <p:attrNameLst>
                                          <p:attrName>style.visibility</p:attrName>
                                        </p:attrNameLst>
                                      </p:cBhvr>
                                      <p:to>
                                        <p:strVal val="visible"/>
                                      </p:to>
                                    </p:set>
                                    <p:animEffect transition="in" filter="fade">
                                      <p:cBhvr>
                                        <p:cTn id="32" dur="800"/>
                                        <p:tgtEl>
                                          <p:spTgt spid="150"/>
                                        </p:tgtEl>
                                      </p:cBhvr>
                                    </p:animEffect>
                                  </p:childTnLst>
                                </p:cTn>
                              </p:par>
                              <p:par>
                                <p:cTn id="33" presetID="64" presetClass="path" presetSubtype="0" accel="50000" decel="50000" fill="hold" nodeType="withEffect">
                                  <p:stCondLst>
                                    <p:cond delay="1300"/>
                                  </p:stCondLst>
                                  <p:childTnLst>
                                    <p:animMotion origin="layout" path="M -3.61111E-6 1.11022E-16 L -3.61111E-6 -0.19444 " pathEditMode="relative" rAng="0" ptsTypes="AA">
                                      <p:cBhvr>
                                        <p:cTn id="34" dur="1400" fill="hold"/>
                                        <p:tgtEl>
                                          <p:spTgt spid="150"/>
                                        </p:tgtEl>
                                        <p:attrNameLst>
                                          <p:attrName>ppt_x</p:attrName>
                                          <p:attrName>ppt_y</p:attrName>
                                        </p:attrNameLst>
                                      </p:cBhvr>
                                      <p:rCtr x="0" y="-97"/>
                                    </p:animMotion>
                                  </p:childTnLst>
                                </p:cTn>
                              </p:par>
                              <p:par>
                                <p:cTn id="35" presetID="10" presetClass="exit" presetSubtype="0" fill="hold" grpId="0" nodeType="withEffect">
                                  <p:stCondLst>
                                    <p:cond delay="1400"/>
                                  </p:stCondLst>
                                  <p:childTnLst>
                                    <p:animEffect transition="out" filter="fade">
                                      <p:cBhvr>
                                        <p:cTn id="36" dur="900"/>
                                        <p:tgtEl>
                                          <p:spTgt spid="101"/>
                                        </p:tgtEl>
                                      </p:cBhvr>
                                    </p:animEffect>
                                    <p:set>
                                      <p:cBhvr>
                                        <p:cTn id="37" dur="1" fill="hold">
                                          <p:stCondLst>
                                            <p:cond delay="899"/>
                                          </p:stCondLst>
                                        </p:cTn>
                                        <p:tgtEl>
                                          <p:spTgt spid="101"/>
                                        </p:tgtEl>
                                        <p:attrNameLst>
                                          <p:attrName>style.visibility</p:attrName>
                                        </p:attrNameLst>
                                      </p:cBhvr>
                                      <p:to>
                                        <p:strVal val="hidden"/>
                                      </p:to>
                                    </p:set>
                                  </p:childTnLst>
                                </p:cTn>
                              </p:par>
                              <p:par>
                                <p:cTn id="38" presetID="10" presetClass="exit" presetSubtype="0" fill="hold" grpId="0" nodeType="withEffect">
                                  <p:stCondLst>
                                    <p:cond delay="1300"/>
                                  </p:stCondLst>
                                  <p:childTnLst>
                                    <p:animEffect transition="out" filter="fade">
                                      <p:cBhvr>
                                        <p:cTn id="39" dur="900"/>
                                        <p:tgtEl>
                                          <p:spTgt spid="102"/>
                                        </p:tgtEl>
                                      </p:cBhvr>
                                    </p:animEffect>
                                    <p:set>
                                      <p:cBhvr>
                                        <p:cTn id="40" dur="1" fill="hold">
                                          <p:stCondLst>
                                            <p:cond delay="899"/>
                                          </p:stCondLst>
                                        </p:cTn>
                                        <p:tgtEl>
                                          <p:spTgt spid="1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p:bldP spid="101" grpId="0" animBg="1"/>
      <p:bldP spid="10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4"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68546" y="3991813"/>
              <a:ext cx="3263903" cy="1477403"/>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60" name="Rectangle 159"/>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 name="Group 160"/>
            <p:cNvGrpSpPr/>
            <p:nvPr/>
          </p:nvGrpSpPr>
          <p:grpSpPr>
            <a:xfrm>
              <a:off x="7976849" y="6149100"/>
              <a:ext cx="557551" cy="171212"/>
              <a:chOff x="5638800" y="2628900"/>
              <a:chExt cx="609600" cy="180987"/>
            </a:xfrm>
          </p:grpSpPr>
          <p:sp>
            <p:nvSpPr>
              <p:cNvPr id="240" name="Rectangle 239"/>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41" name="Rectangle 240"/>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6" name="Group 18"/>
            <p:cNvGrpSpPr/>
            <p:nvPr/>
          </p:nvGrpSpPr>
          <p:grpSpPr>
            <a:xfrm>
              <a:off x="7321549" y="6149082"/>
              <a:ext cx="557552" cy="171231"/>
              <a:chOff x="5638800" y="3048000"/>
              <a:chExt cx="609601" cy="181008"/>
            </a:xfrm>
          </p:grpSpPr>
          <p:sp>
            <p:nvSpPr>
              <p:cNvPr id="238" name="Rectangle 237"/>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39" name="Rectangle 238"/>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337441" y="3183185"/>
              <a:ext cx="537327"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used</a:t>
              </a: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pic>
          <p:nvPicPr>
            <p:cNvPr id="19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99" name="Rectangle 198"/>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5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5</a:t>
              </a:r>
              <a:r>
                <a:rPr lang="en-US" sz="600" b="0" dirty="0">
                  <a:solidFill>
                    <a:schemeClr val="accent1">
                      <a:lumMod val="75000"/>
                    </a:schemeClr>
                  </a:solidFill>
                  <a:latin typeface="Segoe UI" pitchFamily="34" charset="0"/>
                </a:rPr>
                <a:t> out of 151</a:t>
              </a:r>
            </a:p>
          </p:txBody>
        </p:sp>
      </p:grpSp>
      <p:grpSp>
        <p:nvGrpSpPr>
          <p:cNvPr id="8" name="Group 295"/>
          <p:cNvGrpSpPr/>
          <p:nvPr/>
        </p:nvGrpSpPr>
        <p:grpSpPr>
          <a:xfrm>
            <a:off x="8895706" y="0"/>
            <a:ext cx="248294" cy="6858000"/>
            <a:chOff x="8895706" y="0"/>
            <a:chExt cx="248294" cy="6858000"/>
          </a:xfrm>
        </p:grpSpPr>
        <p:pic>
          <p:nvPicPr>
            <p:cNvPr id="243" name="Picture 242" descr="Picture1.png"/>
            <p:cNvPicPr>
              <a:picLocks noChangeAspect="1"/>
            </p:cNvPicPr>
            <p:nvPr/>
          </p:nvPicPr>
          <p:blipFill>
            <a:blip r:embed="rId7"/>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45" name="Rectangle 244"/>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6" name="Rectangle 24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50" name="Rounded Rectangle 2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1" name="Rounded Rectangle 2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Rounded Rectangle 2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48" name="Isosceles Triangle 2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Isosceles Triangle 2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1" name="Group 74"/>
          <p:cNvGrpSpPr/>
          <p:nvPr/>
        </p:nvGrpSpPr>
        <p:grpSpPr>
          <a:xfrm>
            <a:off x="7046586" y="2702091"/>
            <a:ext cx="1957704" cy="234252"/>
            <a:chOff x="7046586" y="2702091"/>
            <a:chExt cx="1957704" cy="234252"/>
          </a:xfrm>
        </p:grpSpPr>
        <p:sp>
          <p:nvSpPr>
            <p:cNvPr id="71" name="Round Same Side Corner Rectangle 70"/>
            <p:cNvSpPr/>
            <p:nvPr/>
          </p:nvSpPr>
          <p:spPr>
            <a:xfrm>
              <a:off x="7046586" y="2702091"/>
              <a:ext cx="167640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algn="r"/>
              <a:endParaRPr lang="en-US" sz="1200" dirty="0"/>
            </a:p>
          </p:txBody>
        </p:sp>
        <p:sp>
          <p:nvSpPr>
            <p:cNvPr id="72" name="Rectangle 71"/>
            <p:cNvSpPr/>
            <p:nvPr/>
          </p:nvSpPr>
          <p:spPr>
            <a:xfrm>
              <a:off x="7166807" y="2716627"/>
              <a:ext cx="664645" cy="200055"/>
            </a:xfrm>
            <a:prstGeom prst="rect">
              <a:avLst/>
            </a:prstGeom>
          </p:spPr>
          <p:txBody>
            <a:bodyPr wrap="square">
              <a:spAutoFit/>
            </a:bodyPr>
            <a:lstStyle/>
            <a:p>
              <a:r>
                <a:rPr lang="en-US" sz="700" dirty="0">
                  <a:latin typeface="Segoe UI" pitchFamily="34" charset="0"/>
                  <a:cs typeface="Segoe UI" pitchFamily="34" charset="0"/>
                </a:rPr>
                <a:t>Office Live</a:t>
              </a:r>
              <a:endParaRPr lang="en-US" sz="700" dirty="0">
                <a:solidFill>
                  <a:srgbClr val="969696"/>
                </a:solidFill>
                <a:latin typeface="Segoe UI" pitchFamily="34" charset="0"/>
                <a:cs typeface="Segoe UI" pitchFamily="34" charset="0"/>
              </a:endParaRPr>
            </a:p>
          </p:txBody>
        </p:sp>
        <p:pic>
          <p:nvPicPr>
            <p:cNvPr id="7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74" name="Rectangle 73"/>
            <p:cNvSpPr/>
            <p:nvPr/>
          </p:nvSpPr>
          <p:spPr>
            <a:xfrm>
              <a:off x="8207712" y="2714862"/>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sp>
        <p:nvSpPr>
          <p:cNvPr id="85" name="Round Same Side Corner Rectangle 84"/>
          <p:cNvSpPr/>
          <p:nvPr/>
        </p:nvSpPr>
        <p:spPr>
          <a:xfrm>
            <a:off x="7046586" y="2902585"/>
            <a:ext cx="172974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86" name="Rectangle 85"/>
          <p:cNvSpPr/>
          <p:nvPr/>
        </p:nvSpPr>
        <p:spPr>
          <a:xfrm>
            <a:off x="7046586" y="3108324"/>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87" name="Rectangle 86"/>
          <p:cNvSpPr/>
          <p:nvPr/>
        </p:nvSpPr>
        <p:spPr>
          <a:xfrm>
            <a:off x="7166807" y="2917825"/>
            <a:ext cx="1519993" cy="200055"/>
          </a:xfrm>
          <a:prstGeom prst="rect">
            <a:avLst/>
          </a:prstGeom>
        </p:spPr>
        <p:txBody>
          <a:bodyPr wrap="square">
            <a:spAutoFit/>
          </a:bodyPr>
          <a:lstStyle/>
          <a:p>
            <a:r>
              <a:rPr lang="en-US" sz="700" b="1" dirty="0">
                <a:latin typeface="Segoe UI" pitchFamily="34" charset="0"/>
                <a:cs typeface="Segoe UI" pitchFamily="34" charset="0"/>
              </a:rPr>
              <a:t>Office Live Network Friends</a:t>
            </a:r>
            <a:endParaRPr lang="en-US" sz="700" b="1" dirty="0">
              <a:solidFill>
                <a:srgbClr val="969696"/>
              </a:solidFill>
              <a:latin typeface="Segoe UI" pitchFamily="34" charset="0"/>
              <a:cs typeface="Segoe UI" pitchFamily="34" charset="0"/>
            </a:endParaRPr>
          </a:p>
        </p:txBody>
      </p:sp>
      <p:pic>
        <p:nvPicPr>
          <p:cNvPr id="8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sp>
        <p:nvSpPr>
          <p:cNvPr id="89" name="Rectangle 88"/>
          <p:cNvSpPr/>
          <p:nvPr/>
        </p:nvSpPr>
        <p:spPr>
          <a:xfrm>
            <a:off x="8207712" y="2929070"/>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(151)</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121" name="Rounded Rectangle 120"/>
          <p:cNvSpPr/>
          <p:nvPr/>
        </p:nvSpPr>
        <p:spPr>
          <a:xfrm>
            <a:off x="8737503" y="3032125"/>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2" name="Cross 121"/>
          <p:cNvSpPr/>
          <p:nvPr/>
        </p:nvSpPr>
        <p:spPr>
          <a:xfrm>
            <a:off x="8758235" y="3046414"/>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nvGrpSpPr>
          <p:cNvPr id="16" name="Group 81"/>
          <p:cNvGrpSpPr/>
          <p:nvPr/>
        </p:nvGrpSpPr>
        <p:grpSpPr>
          <a:xfrm>
            <a:off x="7046520" y="2462361"/>
            <a:ext cx="1656784" cy="176463"/>
            <a:chOff x="7046520" y="2462361"/>
            <a:chExt cx="1656784" cy="176463"/>
          </a:xfrm>
        </p:grpSpPr>
        <p:sp>
          <p:nvSpPr>
            <p:cNvPr id="83" name="Rectangle 82"/>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84" name="Rectangle 83"/>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90" name="Picture 89"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grpSp>
      <p:grpSp>
        <p:nvGrpSpPr>
          <p:cNvPr id="93" name="Group 92"/>
          <p:cNvGrpSpPr/>
          <p:nvPr/>
        </p:nvGrpSpPr>
        <p:grpSpPr>
          <a:xfrm>
            <a:off x="7086600" y="3657600"/>
            <a:ext cx="1616085" cy="457836"/>
            <a:chOff x="7077065" y="5494020"/>
            <a:chExt cx="1616085" cy="457836"/>
          </a:xfrm>
        </p:grpSpPr>
        <p:grpSp>
          <p:nvGrpSpPr>
            <p:cNvPr id="94" name="Group 113"/>
            <p:cNvGrpSpPr/>
            <p:nvPr/>
          </p:nvGrpSpPr>
          <p:grpSpPr>
            <a:xfrm>
              <a:off x="7077065" y="5494020"/>
              <a:ext cx="1616085" cy="457836"/>
              <a:chOff x="7077065" y="4121150"/>
              <a:chExt cx="1616085" cy="457836"/>
            </a:xfrm>
          </p:grpSpPr>
          <p:sp>
            <p:nvSpPr>
              <p:cNvPr id="96" name="Rounded Rectangle 95"/>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97" name="Rectangle 96"/>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98" name="Rectangle 97"/>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2007 for…</a:t>
                </a:r>
              </a:p>
            </p:txBody>
          </p:sp>
          <p:pic>
            <p:nvPicPr>
              <p:cNvPr id="99"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95" name="Picture 94" descr="faith33x33.png"/>
            <p:cNvPicPr>
              <a:picLocks noChangeAspect="1"/>
            </p:cNvPicPr>
            <p:nvPr/>
          </p:nvPicPr>
          <p:blipFill>
            <a:blip r:embed="rId10"/>
            <a:stretch>
              <a:fillRect/>
            </a:stretch>
          </p:blipFill>
          <p:spPr>
            <a:xfrm>
              <a:off x="8401050" y="5513070"/>
              <a:ext cx="228600" cy="228600"/>
            </a:xfrm>
            <a:prstGeom prst="rect">
              <a:avLst/>
            </a:prstGeom>
            <a:ln>
              <a:solidFill>
                <a:schemeClr val="tx2">
                  <a:lumMod val="50000"/>
                </a:schemeClr>
              </a:solidFill>
            </a:ln>
          </p:spPr>
        </p:pic>
      </p:grpSp>
      <p:grpSp>
        <p:nvGrpSpPr>
          <p:cNvPr id="100" name="Group 99"/>
          <p:cNvGrpSpPr/>
          <p:nvPr/>
        </p:nvGrpSpPr>
        <p:grpSpPr>
          <a:xfrm>
            <a:off x="7086600" y="4161789"/>
            <a:ext cx="1616085" cy="457836"/>
            <a:chOff x="7077065" y="5494020"/>
            <a:chExt cx="1616085" cy="457836"/>
          </a:xfrm>
        </p:grpSpPr>
        <p:grpSp>
          <p:nvGrpSpPr>
            <p:cNvPr id="101" name="Group 113"/>
            <p:cNvGrpSpPr/>
            <p:nvPr/>
          </p:nvGrpSpPr>
          <p:grpSpPr>
            <a:xfrm>
              <a:off x="7077065" y="5494020"/>
              <a:ext cx="1616085" cy="457836"/>
              <a:chOff x="7077065" y="4121150"/>
              <a:chExt cx="1616085" cy="457836"/>
            </a:xfrm>
          </p:grpSpPr>
          <p:sp>
            <p:nvSpPr>
              <p:cNvPr id="103" name="Rounded Rectangle 102"/>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04" name="Rectangle 103"/>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05" name="Rectangle 104"/>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2008 for…</a:t>
                </a:r>
              </a:p>
            </p:txBody>
          </p:sp>
          <p:pic>
            <p:nvPicPr>
              <p:cNvPr id="106"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02" name="Picture 101" descr="faith33x33.png"/>
            <p:cNvPicPr>
              <a:picLocks noChangeAspect="1"/>
            </p:cNvPicPr>
            <p:nvPr/>
          </p:nvPicPr>
          <p:blipFill>
            <a:blip r:embed="rId10"/>
            <a:stretch>
              <a:fillRect/>
            </a:stretch>
          </p:blipFill>
          <p:spPr>
            <a:xfrm>
              <a:off x="8401050" y="5513070"/>
              <a:ext cx="228600" cy="228600"/>
            </a:xfrm>
            <a:prstGeom prst="rect">
              <a:avLst/>
            </a:prstGeom>
            <a:ln>
              <a:solidFill>
                <a:schemeClr val="tx2">
                  <a:lumMod val="50000"/>
                </a:schemeClr>
              </a:solidFill>
            </a:ln>
          </p:spPr>
        </p:pic>
      </p:grpSp>
      <p:sp>
        <p:nvSpPr>
          <p:cNvPr id="107" name="Rectangle 106"/>
          <p:cNvSpPr/>
          <p:nvPr/>
        </p:nvSpPr>
        <p:spPr>
          <a:xfrm>
            <a:off x="7016112" y="2438400"/>
            <a:ext cx="471604" cy="215444"/>
          </a:xfrm>
          <a:prstGeom prst="rect">
            <a:avLst/>
          </a:prstGeom>
        </p:spPr>
        <p:txBody>
          <a:bodyPr wrap="none">
            <a:spAutoFit/>
          </a:bodyPr>
          <a:lstStyle/>
          <a:p>
            <a:r>
              <a:rPr lang="en-US" sz="800" dirty="0">
                <a:solidFill>
                  <a:schemeClr val="tx2">
                    <a:lumMod val="75000"/>
                  </a:schemeClr>
                </a:solidFill>
                <a:latin typeface="Segoe UI" pitchFamily="34" charset="0"/>
              </a:rPr>
              <a:t>Donor</a:t>
            </a:r>
          </a:p>
        </p:txBody>
      </p:sp>
      <p:sp>
        <p:nvSpPr>
          <p:cNvPr id="108" name="Rectangle 107">
            <a:hlinkClick r:id="" action="ppaction://hlinkshowjump?jump=nextslide"/>
          </p:cNvPr>
          <p:cNvSpPr/>
          <p:nvPr/>
        </p:nvSpPr>
        <p:spPr>
          <a:xfrm>
            <a:off x="7086600" y="4114800"/>
            <a:ext cx="1524000" cy="533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13" name="Rectangle 112"/>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pic>
        <p:nvPicPr>
          <p:cNvPr id="114" name="Picture 3"/>
          <p:cNvPicPr>
            <a:picLocks noChangeAspect="1" noChangeArrowheads="1"/>
          </p:cNvPicPr>
          <p:nvPr/>
        </p:nvPicPr>
        <p:blipFill>
          <a:blip r:embed="rId11">
            <a:clrChange>
              <a:clrFrom>
                <a:srgbClr val="FFFFFF"/>
              </a:clrFrom>
              <a:clrTo>
                <a:srgbClr val="FFFFFF">
                  <a:alpha val="0"/>
                </a:srgbClr>
              </a:clrTo>
            </a:clrChange>
          </a:blip>
          <a:srcRect/>
          <a:stretch>
            <a:fillRect/>
          </a:stretch>
        </p:blipFill>
        <p:spPr bwMode="auto">
          <a:xfrm>
            <a:off x="1857828" y="3135730"/>
            <a:ext cx="1418772" cy="359422"/>
          </a:xfrm>
          <a:prstGeom prst="rect">
            <a:avLst/>
          </a:prstGeom>
          <a:noFill/>
          <a:ln w="9525">
            <a:noFill/>
            <a:miter lim="800000"/>
            <a:headEnd/>
            <a:tailEnd/>
          </a:ln>
          <a:effectLst/>
        </p:spPr>
      </p:pic>
      <p:grpSp>
        <p:nvGrpSpPr>
          <p:cNvPr id="115" name="Group 114"/>
          <p:cNvGrpSpPr/>
          <p:nvPr/>
        </p:nvGrpSpPr>
        <p:grpSpPr>
          <a:xfrm>
            <a:off x="3429000" y="3200400"/>
            <a:ext cx="914400" cy="232489"/>
            <a:chOff x="2057400" y="3593645"/>
            <a:chExt cx="914400" cy="232489"/>
          </a:xfrm>
        </p:grpSpPr>
        <p:sp>
          <p:nvSpPr>
            <p:cNvPr id="116" name="Rounded Rectangle 115"/>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17" name="Cross 116"/>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18" name="TextBox 117"/>
            <p:cNvSpPr txBox="1"/>
            <p:nvPr/>
          </p:nvSpPr>
          <p:spPr>
            <a:xfrm>
              <a:off x="2232025" y="3610690"/>
              <a:ext cx="739775" cy="215444"/>
            </a:xfrm>
            <a:prstGeom prst="rect">
              <a:avLst/>
            </a:prstGeom>
            <a:noFill/>
          </p:spPr>
          <p:txBody>
            <a:bodyPr wrap="square" rtlCol="0">
              <a:spAutoFit/>
            </a:bodyPr>
            <a:lstStyle/>
            <a:p>
              <a:r>
                <a:rPr lang="en-US" sz="800" dirty="0"/>
                <a:t>Add Column</a:t>
              </a:r>
            </a:p>
          </p:txBody>
        </p:sp>
      </p:grpSp>
      <p:grpSp>
        <p:nvGrpSpPr>
          <p:cNvPr id="119" name="Group 118"/>
          <p:cNvGrpSpPr/>
          <p:nvPr/>
        </p:nvGrpSpPr>
        <p:grpSpPr>
          <a:xfrm>
            <a:off x="2066925" y="3615611"/>
            <a:ext cx="838200" cy="232489"/>
            <a:chOff x="2057400" y="3593645"/>
            <a:chExt cx="838200" cy="232489"/>
          </a:xfrm>
        </p:grpSpPr>
        <p:sp>
          <p:nvSpPr>
            <p:cNvPr id="120" name="Rounded Rectangle 119"/>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23" name="Cross 122"/>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24" name="TextBox 123"/>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Tree>
  </p:cSld>
  <p:clrMapOvr>
    <a:masterClrMapping/>
  </p:clrMapOvr>
  <p:transition advClick="0">
    <p:fade/>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45"/>
          <p:cNvSpPr/>
          <p:nvPr/>
        </p:nvSpPr>
        <p:spPr>
          <a:xfrm>
            <a:off x="5762599" y="4562475"/>
            <a:ext cx="862737" cy="307777"/>
          </a:xfrm>
          <a:prstGeom prst="rect">
            <a:avLst/>
          </a:prstGeom>
        </p:spPr>
        <p:txBody>
          <a:bodyPr wrap="none">
            <a:spAutoFit/>
          </a:bodyPr>
          <a:lstStyle/>
          <a:p>
            <a:r>
              <a:rPr lang="en-US" sz="1400" dirty="0">
                <a:solidFill>
                  <a:schemeClr val="accent1">
                    <a:lumMod val="75000"/>
                  </a:schemeClr>
                </a:solidFill>
                <a:latin typeface="Segoe UI" pitchFamily="34" charset="0"/>
              </a:rPr>
              <a:t>*********</a:t>
            </a:r>
          </a:p>
        </p:txBody>
      </p:sp>
      <p:sp>
        <p:nvSpPr>
          <p:cNvPr id="44" name="Rectangle 43">
            <a:hlinkClick r:id="" action="ppaction://hlinkshowjump?jump=nextslide"/>
          </p:cNvPr>
          <p:cNvSpPr/>
          <p:nvPr/>
        </p:nvSpPr>
        <p:spPr>
          <a:xfrm>
            <a:off x="7194550" y="5105400"/>
            <a:ext cx="1229013" cy="3810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r>
              <a:rPr lang="en-US" dirty="0"/>
              <a:t> </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2050" name="Picture 2"/>
          <p:cNvPicPr>
            <a:picLocks noChangeAspect="1" noChangeArrowheads="1"/>
          </p:cNvPicPr>
          <p:nvPr/>
        </p:nvPicPr>
        <p:blipFill>
          <a:blip r:embed="rId4"/>
          <a:srcRect b="8598"/>
          <a:stretch>
            <a:fillRect/>
          </a:stretch>
        </p:blipFill>
        <p:spPr bwMode="auto">
          <a:xfrm>
            <a:off x="1843768" y="3116580"/>
            <a:ext cx="5381897" cy="3378925"/>
          </a:xfrm>
          <a:prstGeom prst="rect">
            <a:avLst/>
          </a:prstGeom>
          <a:noFill/>
          <a:ln w="9525">
            <a:noFill/>
            <a:miter lim="800000"/>
            <a:headEnd/>
            <a:tailEnd/>
          </a:ln>
          <a:effectLst/>
        </p:spPr>
      </p:pic>
      <p:sp>
        <p:nvSpPr>
          <p:cNvPr id="81" name="Freeform 9"/>
          <p:cNvSpPr>
            <a:spLocks/>
          </p:cNvSpPr>
          <p:nvPr/>
        </p:nvSpPr>
        <p:spPr bwMode="auto">
          <a:xfrm rot="16200000">
            <a:off x="5786755" y="3357245"/>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82" name="Rectangle 81"/>
          <p:cNvSpPr/>
          <p:nvPr/>
        </p:nvSpPr>
        <p:spPr>
          <a:xfrm>
            <a:off x="7046588" y="3184526"/>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92" name="Picture 91" descr="soft treatment.png"/>
          <p:cNvPicPr>
            <a:picLocks noChangeAspect="1"/>
          </p:cNvPicPr>
          <p:nvPr/>
        </p:nvPicPr>
        <p:blipFill>
          <a:blip r:embed="rId5"/>
          <a:srcRect l="5507" t="14507" r="3913"/>
          <a:stretch>
            <a:fillRect/>
          </a:stretch>
        </p:blipFill>
        <p:spPr>
          <a:xfrm rot="5400000">
            <a:off x="6443778" y="4077775"/>
            <a:ext cx="3263903" cy="1477403"/>
          </a:xfrm>
          <a:prstGeom prst="rect">
            <a:avLst/>
          </a:prstGeom>
        </p:spPr>
      </p:pic>
      <p:sp>
        <p:nvSpPr>
          <p:cNvPr id="93" name="Rectangle 92"/>
          <p:cNvSpPr/>
          <p:nvPr/>
        </p:nvSpPr>
        <p:spPr>
          <a:xfrm>
            <a:off x="6970391" y="2183642"/>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07" name="Rectangle 106"/>
          <p:cNvSpPr/>
          <p:nvPr/>
        </p:nvSpPr>
        <p:spPr>
          <a:xfrm>
            <a:off x="7159622" y="3190061"/>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08" name="Rectangle 107"/>
          <p:cNvSpPr/>
          <p:nvPr/>
        </p:nvSpPr>
        <p:spPr>
          <a:xfrm>
            <a:off x="8312673" y="3269147"/>
            <a:ext cx="537327"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used</a:t>
            </a:r>
            <a:endParaRPr lang="en-US" sz="600" b="0" dirty="0">
              <a:solidFill>
                <a:schemeClr val="accent1">
                  <a:lumMod val="75000"/>
                </a:schemeClr>
              </a:solidFill>
              <a:latin typeface="Segoe UI" pitchFamily="34" charset="0"/>
            </a:endParaRPr>
          </a:p>
        </p:txBody>
      </p:sp>
      <p:sp>
        <p:nvSpPr>
          <p:cNvPr id="109" name="Rectangle 108"/>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pic>
        <p:nvPicPr>
          <p:cNvPr id="110"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3222625"/>
            <a:ext cx="145994" cy="145631"/>
          </a:xfrm>
          <a:prstGeom prst="rect">
            <a:avLst/>
          </a:prstGeom>
          <a:noFill/>
        </p:spPr>
      </p:pic>
      <p:sp>
        <p:nvSpPr>
          <p:cNvPr id="111" name="Rectangle 110"/>
          <p:cNvSpPr/>
          <p:nvPr/>
        </p:nvSpPr>
        <p:spPr>
          <a:xfrm>
            <a:off x="7145652" y="3336925"/>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5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5</a:t>
            </a:r>
            <a:r>
              <a:rPr lang="en-US" sz="600" b="0" dirty="0">
                <a:solidFill>
                  <a:schemeClr val="accent1">
                    <a:lumMod val="75000"/>
                  </a:schemeClr>
                </a:solidFill>
                <a:latin typeface="Segoe UI" pitchFamily="34" charset="0"/>
              </a:rPr>
              <a:t> out of 151</a:t>
            </a:r>
          </a:p>
        </p:txBody>
      </p:sp>
      <p:grpSp>
        <p:nvGrpSpPr>
          <p:cNvPr id="116" name="Group 74"/>
          <p:cNvGrpSpPr/>
          <p:nvPr/>
        </p:nvGrpSpPr>
        <p:grpSpPr>
          <a:xfrm>
            <a:off x="7046586" y="2702091"/>
            <a:ext cx="1957704" cy="234252"/>
            <a:chOff x="7046586" y="2702091"/>
            <a:chExt cx="1957704" cy="234252"/>
          </a:xfrm>
        </p:grpSpPr>
        <p:sp>
          <p:nvSpPr>
            <p:cNvPr id="117" name="Round Same Side Corner Rectangle 116"/>
            <p:cNvSpPr/>
            <p:nvPr/>
          </p:nvSpPr>
          <p:spPr>
            <a:xfrm>
              <a:off x="7046586" y="2702091"/>
              <a:ext cx="167640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algn="r"/>
              <a:endParaRPr lang="en-US" sz="1200" dirty="0"/>
            </a:p>
          </p:txBody>
        </p:sp>
        <p:sp>
          <p:nvSpPr>
            <p:cNvPr id="118" name="Rectangle 117"/>
            <p:cNvSpPr/>
            <p:nvPr/>
          </p:nvSpPr>
          <p:spPr>
            <a:xfrm>
              <a:off x="7166807" y="2716627"/>
              <a:ext cx="664645" cy="200055"/>
            </a:xfrm>
            <a:prstGeom prst="rect">
              <a:avLst/>
            </a:prstGeom>
          </p:spPr>
          <p:txBody>
            <a:bodyPr wrap="square">
              <a:spAutoFit/>
            </a:bodyPr>
            <a:lstStyle/>
            <a:p>
              <a:r>
                <a:rPr lang="en-US" sz="700" dirty="0">
                  <a:latin typeface="Segoe UI" pitchFamily="34" charset="0"/>
                  <a:cs typeface="Segoe UI" pitchFamily="34" charset="0"/>
                </a:rPr>
                <a:t>Office Live</a:t>
              </a:r>
              <a:endParaRPr lang="en-US" sz="700" dirty="0">
                <a:solidFill>
                  <a:srgbClr val="969696"/>
                </a:solidFill>
                <a:latin typeface="Segoe UI" pitchFamily="34" charset="0"/>
                <a:cs typeface="Segoe UI" pitchFamily="34" charset="0"/>
              </a:endParaRPr>
            </a:p>
          </p:txBody>
        </p:sp>
        <p:pic>
          <p:nvPicPr>
            <p:cNvPr id="119"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20" name="Rectangle 119"/>
            <p:cNvSpPr/>
            <p:nvPr/>
          </p:nvSpPr>
          <p:spPr>
            <a:xfrm>
              <a:off x="8207712" y="2714862"/>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sp>
        <p:nvSpPr>
          <p:cNvPr id="123" name="Round Same Side Corner Rectangle 122"/>
          <p:cNvSpPr/>
          <p:nvPr/>
        </p:nvSpPr>
        <p:spPr>
          <a:xfrm>
            <a:off x="7046586" y="2902585"/>
            <a:ext cx="172974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24" name="Rectangle 123"/>
          <p:cNvSpPr/>
          <p:nvPr/>
        </p:nvSpPr>
        <p:spPr>
          <a:xfrm>
            <a:off x="7046586" y="3108324"/>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25" name="Rectangle 124"/>
          <p:cNvSpPr/>
          <p:nvPr/>
        </p:nvSpPr>
        <p:spPr>
          <a:xfrm>
            <a:off x="7166807" y="2917825"/>
            <a:ext cx="1519993" cy="200055"/>
          </a:xfrm>
          <a:prstGeom prst="rect">
            <a:avLst/>
          </a:prstGeom>
        </p:spPr>
        <p:txBody>
          <a:bodyPr wrap="square">
            <a:spAutoFit/>
          </a:bodyPr>
          <a:lstStyle/>
          <a:p>
            <a:r>
              <a:rPr lang="en-US" sz="700" b="1" dirty="0">
                <a:latin typeface="Segoe UI" pitchFamily="34" charset="0"/>
                <a:cs typeface="Segoe UI" pitchFamily="34" charset="0"/>
              </a:rPr>
              <a:t>Office Live Network Friends</a:t>
            </a:r>
            <a:endParaRPr lang="en-US" sz="700" b="1" dirty="0">
              <a:solidFill>
                <a:srgbClr val="969696"/>
              </a:solidFill>
              <a:latin typeface="Segoe UI" pitchFamily="34" charset="0"/>
              <a:cs typeface="Segoe UI" pitchFamily="34" charset="0"/>
            </a:endParaRPr>
          </a:p>
        </p:txBody>
      </p:sp>
      <p:pic>
        <p:nvPicPr>
          <p:cNvPr id="126"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sp>
        <p:nvSpPr>
          <p:cNvPr id="127" name="Rectangle 126"/>
          <p:cNvSpPr/>
          <p:nvPr/>
        </p:nvSpPr>
        <p:spPr>
          <a:xfrm>
            <a:off x="8207712" y="2929070"/>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(151)</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128" name="Rounded Rectangle 127"/>
          <p:cNvSpPr/>
          <p:nvPr/>
        </p:nvSpPr>
        <p:spPr>
          <a:xfrm>
            <a:off x="8737503" y="3032125"/>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9" name="Cross 128"/>
          <p:cNvSpPr/>
          <p:nvPr/>
        </p:nvSpPr>
        <p:spPr>
          <a:xfrm>
            <a:off x="8758235" y="3046414"/>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nvGrpSpPr>
          <p:cNvPr id="130" name="Group 81"/>
          <p:cNvGrpSpPr/>
          <p:nvPr/>
        </p:nvGrpSpPr>
        <p:grpSpPr>
          <a:xfrm>
            <a:off x="7016112" y="2438400"/>
            <a:ext cx="1687192" cy="215444"/>
            <a:chOff x="7016112" y="2438400"/>
            <a:chExt cx="1687192" cy="215444"/>
          </a:xfrm>
        </p:grpSpPr>
        <p:sp>
          <p:nvSpPr>
            <p:cNvPr id="131" name="Rectangle 130"/>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32" name="Rectangle 131"/>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33" name="Picture 132"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sp>
          <p:nvSpPr>
            <p:cNvPr id="134" name="Rectangle 133"/>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35" name="Group 92"/>
          <p:cNvGrpSpPr/>
          <p:nvPr/>
        </p:nvGrpSpPr>
        <p:grpSpPr>
          <a:xfrm>
            <a:off x="7086600" y="3657600"/>
            <a:ext cx="1616085" cy="457836"/>
            <a:chOff x="7077065" y="5494020"/>
            <a:chExt cx="1616085" cy="457836"/>
          </a:xfrm>
        </p:grpSpPr>
        <p:grpSp>
          <p:nvGrpSpPr>
            <p:cNvPr id="136" name="Group 113"/>
            <p:cNvGrpSpPr/>
            <p:nvPr/>
          </p:nvGrpSpPr>
          <p:grpSpPr>
            <a:xfrm>
              <a:off x="7077065" y="5494020"/>
              <a:ext cx="1616085" cy="457836"/>
              <a:chOff x="7077065" y="4121150"/>
              <a:chExt cx="1616085" cy="457836"/>
            </a:xfrm>
          </p:grpSpPr>
          <p:sp>
            <p:nvSpPr>
              <p:cNvPr id="138" name="Rounded Rectangle 137"/>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39" name="Rectangle 138"/>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40" name="Rectangle 139"/>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2007 for…</a:t>
                </a:r>
              </a:p>
            </p:txBody>
          </p:sp>
          <p:pic>
            <p:nvPicPr>
              <p:cNvPr id="141"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37" name="Picture 136" descr="faith33x33.png"/>
            <p:cNvPicPr>
              <a:picLocks noChangeAspect="1"/>
            </p:cNvPicPr>
            <p:nvPr/>
          </p:nvPicPr>
          <p:blipFill>
            <a:blip r:embed="rId10"/>
            <a:stretch>
              <a:fillRect/>
            </a:stretch>
          </p:blipFill>
          <p:spPr>
            <a:xfrm>
              <a:off x="8401050" y="5513070"/>
              <a:ext cx="228600" cy="228600"/>
            </a:xfrm>
            <a:prstGeom prst="rect">
              <a:avLst/>
            </a:prstGeom>
            <a:ln>
              <a:solidFill>
                <a:schemeClr val="tx2">
                  <a:lumMod val="50000"/>
                </a:schemeClr>
              </a:solidFill>
            </a:ln>
          </p:spPr>
        </p:pic>
      </p:grpSp>
      <p:sp>
        <p:nvSpPr>
          <p:cNvPr id="145" name="Rounded Rectangle 144"/>
          <p:cNvSpPr/>
          <p:nvPr/>
        </p:nvSpPr>
        <p:spPr>
          <a:xfrm>
            <a:off x="7112555" y="4162424"/>
            <a:ext cx="1507580" cy="457201"/>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46" name="Rectangle 145"/>
          <p:cNvSpPr/>
          <p:nvPr/>
        </p:nvSpPr>
        <p:spPr>
          <a:xfrm>
            <a:off x="7205351" y="4285585"/>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47" name="Rectangle 146"/>
          <p:cNvSpPr/>
          <p:nvPr/>
        </p:nvSpPr>
        <p:spPr>
          <a:xfrm>
            <a:off x="7205351" y="4161789"/>
            <a:ext cx="1497334" cy="215444"/>
          </a:xfrm>
          <a:prstGeom prst="rect">
            <a:avLst/>
          </a:prstGeom>
        </p:spPr>
        <p:txBody>
          <a:bodyPr wrap="square">
            <a:spAutoFit/>
          </a:bodyPr>
          <a:lstStyle/>
          <a:p>
            <a:r>
              <a:rPr lang="en-US" sz="800" b="1" dirty="0">
                <a:latin typeface="Segoe UI" pitchFamily="34" charset="0"/>
              </a:rPr>
              <a:t>Donor List 2008 for…</a:t>
            </a:r>
          </a:p>
        </p:txBody>
      </p:sp>
      <p:pic>
        <p:nvPicPr>
          <p:cNvPr id="148" name="Picture 4"/>
          <p:cNvPicPr>
            <a:picLocks noChangeAspect="1" noChangeArrowheads="1"/>
          </p:cNvPicPr>
          <p:nvPr/>
        </p:nvPicPr>
        <p:blipFill>
          <a:blip r:embed="rId9"/>
          <a:srcRect/>
          <a:stretch>
            <a:fillRect/>
          </a:stretch>
        </p:blipFill>
        <p:spPr bwMode="auto">
          <a:xfrm>
            <a:off x="7086600" y="4199035"/>
            <a:ext cx="123825" cy="133350"/>
          </a:xfrm>
          <a:prstGeom prst="rect">
            <a:avLst/>
          </a:prstGeom>
          <a:noFill/>
          <a:ln w="9525">
            <a:noFill/>
            <a:miter lim="800000"/>
            <a:headEnd/>
            <a:tailEnd/>
          </a:ln>
          <a:effectLst/>
        </p:spPr>
      </p:pic>
      <p:pic>
        <p:nvPicPr>
          <p:cNvPr id="144" name="Picture 143" descr="faith33x33.png"/>
          <p:cNvPicPr>
            <a:picLocks noChangeAspect="1"/>
          </p:cNvPicPr>
          <p:nvPr/>
        </p:nvPicPr>
        <p:blipFill>
          <a:blip r:embed="rId10"/>
          <a:stretch>
            <a:fillRect/>
          </a:stretch>
        </p:blipFill>
        <p:spPr>
          <a:xfrm>
            <a:off x="8410585" y="4180839"/>
            <a:ext cx="228600" cy="228600"/>
          </a:xfrm>
          <a:prstGeom prst="rect">
            <a:avLst/>
          </a:prstGeom>
          <a:ln>
            <a:solidFill>
              <a:schemeClr val="tx2">
                <a:lumMod val="50000"/>
              </a:schemeClr>
            </a:solidFill>
          </a:ln>
        </p:spPr>
      </p:pic>
      <p:grpSp>
        <p:nvGrpSpPr>
          <p:cNvPr id="151" name="Group 61"/>
          <p:cNvGrpSpPr/>
          <p:nvPr/>
        </p:nvGrpSpPr>
        <p:grpSpPr>
          <a:xfrm>
            <a:off x="6739128" y="3022162"/>
            <a:ext cx="172212" cy="3346888"/>
            <a:chOff x="8894313" y="884725"/>
            <a:chExt cx="172212" cy="3346888"/>
          </a:xfrm>
        </p:grpSpPr>
        <p:sp>
          <p:nvSpPr>
            <p:cNvPr id="152" name="Rectangle 151"/>
            <p:cNvSpPr/>
            <p:nvPr/>
          </p:nvSpPr>
          <p:spPr>
            <a:xfrm>
              <a:off x="8894313" y="884725"/>
              <a:ext cx="172212" cy="3346888"/>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7" name="Rectangle 15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8" name="Group 67"/>
            <p:cNvGrpSpPr/>
            <p:nvPr/>
          </p:nvGrpSpPr>
          <p:grpSpPr>
            <a:xfrm>
              <a:off x="8939993" y="2382966"/>
              <a:ext cx="73152" cy="87341"/>
              <a:chOff x="8939993" y="2382966"/>
              <a:chExt cx="73152" cy="87341"/>
            </a:xfrm>
          </p:grpSpPr>
          <p:sp>
            <p:nvSpPr>
              <p:cNvPr id="162" name="Rounded Rectangle 16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Rounded Rectangle 165"/>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ounded Rectangle 166"/>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59" name="Isosceles Triangle 15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1" name="Isosceles Triangle 160"/>
            <p:cNvSpPr/>
            <p:nvPr/>
          </p:nvSpPr>
          <p:spPr>
            <a:xfrm rot="10800000">
              <a:off x="8942079" y="41300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92" name="Group 295"/>
          <p:cNvGrpSpPr/>
          <p:nvPr/>
        </p:nvGrpSpPr>
        <p:grpSpPr>
          <a:xfrm>
            <a:off x="8895706" y="0"/>
            <a:ext cx="248294" cy="6858000"/>
            <a:chOff x="8895706" y="0"/>
            <a:chExt cx="248294" cy="6858000"/>
          </a:xfrm>
        </p:grpSpPr>
        <p:pic>
          <p:nvPicPr>
            <p:cNvPr id="193" name="Picture 192"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194" name="Group 61"/>
            <p:cNvGrpSpPr/>
            <p:nvPr/>
          </p:nvGrpSpPr>
          <p:grpSpPr>
            <a:xfrm>
              <a:off x="8895706" y="884207"/>
              <a:ext cx="164592" cy="5623560"/>
              <a:chOff x="8901933" y="884725"/>
              <a:chExt cx="164592" cy="5623560"/>
            </a:xfrm>
          </p:grpSpPr>
          <p:sp>
            <p:nvSpPr>
              <p:cNvPr id="195" name="Rectangle 194"/>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6" name="Rectangle 195"/>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7" name="Group 67"/>
              <p:cNvGrpSpPr/>
              <p:nvPr/>
            </p:nvGrpSpPr>
            <p:grpSpPr>
              <a:xfrm>
                <a:off x="8939993" y="2382966"/>
                <a:ext cx="73152" cy="87341"/>
                <a:chOff x="8939993" y="2382966"/>
                <a:chExt cx="73152" cy="87341"/>
              </a:xfrm>
            </p:grpSpPr>
            <p:sp>
              <p:nvSpPr>
                <p:cNvPr id="202" name="Rounded Rectangle 20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3" name="Rounded Rectangle 20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ounded Rectangle 20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0" name="Isosceles Triangle 19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Isosceles Triangle 20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13" name="Group 61"/>
          <p:cNvGrpSpPr/>
          <p:nvPr/>
        </p:nvGrpSpPr>
        <p:grpSpPr>
          <a:xfrm rot="16200000">
            <a:off x="4202903" y="3978310"/>
            <a:ext cx="172212" cy="4869618"/>
            <a:chOff x="8894313" y="-467825"/>
            <a:chExt cx="172212" cy="4869618"/>
          </a:xfrm>
        </p:grpSpPr>
        <p:sp>
          <p:nvSpPr>
            <p:cNvPr id="214" name="Rectangle 213"/>
            <p:cNvSpPr/>
            <p:nvPr/>
          </p:nvSpPr>
          <p:spPr>
            <a:xfrm>
              <a:off x="8894313" y="-467825"/>
              <a:ext cx="172212" cy="4869618"/>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Isosceles Triangle 214"/>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Isosceles Triangle 215"/>
            <p:cNvSpPr/>
            <p:nvPr/>
          </p:nvSpPr>
          <p:spPr>
            <a:xfrm rot="10800000">
              <a:off x="8942079" y="4307558"/>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7" name="Rectangle 216"/>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8" name="Rounded Rectangle 217"/>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9" name="Rectangle 88"/>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122" name="Group 121"/>
          <p:cNvGrpSpPr/>
          <p:nvPr/>
        </p:nvGrpSpPr>
        <p:grpSpPr>
          <a:xfrm>
            <a:off x="7076511" y="5410200"/>
            <a:ext cx="1715061" cy="1050925"/>
            <a:chOff x="7076511" y="5410200"/>
            <a:chExt cx="1715061" cy="1050925"/>
          </a:xfrm>
        </p:grpSpPr>
        <p:sp>
          <p:nvSpPr>
            <p:cNvPr id="94" name="Rectangle 93"/>
            <p:cNvSpPr/>
            <p:nvPr/>
          </p:nvSpPr>
          <p:spPr>
            <a:xfrm>
              <a:off x="7076511" y="5410200"/>
              <a:ext cx="1715061" cy="1050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00" name="Group 160"/>
            <p:cNvGrpSpPr/>
            <p:nvPr/>
          </p:nvGrpSpPr>
          <p:grpSpPr>
            <a:xfrm>
              <a:off x="7952081" y="6235061"/>
              <a:ext cx="557551" cy="171217"/>
              <a:chOff x="5638800" y="2628895"/>
              <a:chExt cx="609600" cy="180992"/>
            </a:xfrm>
          </p:grpSpPr>
          <p:sp>
            <p:nvSpPr>
              <p:cNvPr id="114" name="Rectangle 113"/>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5" name="Rectangle 114"/>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01" name="Group 18"/>
            <p:cNvGrpSpPr/>
            <p:nvPr/>
          </p:nvGrpSpPr>
          <p:grpSpPr>
            <a:xfrm>
              <a:off x="7296781" y="6235044"/>
              <a:ext cx="557551" cy="171235"/>
              <a:chOff x="5638801" y="3047996"/>
              <a:chExt cx="609600" cy="181012"/>
            </a:xfrm>
          </p:grpSpPr>
          <p:sp>
            <p:nvSpPr>
              <p:cNvPr id="112" name="Rectangle 111"/>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3" name="Rectangle 112"/>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21" name="Rectangle 120"/>
            <p:cNvSpPr/>
            <p:nvPr/>
          </p:nvSpPr>
          <p:spPr>
            <a:xfrm>
              <a:off x="7139710" y="5486401"/>
              <a:ext cx="1584902" cy="666750"/>
            </a:xfrm>
            <a:prstGeom prst="rect">
              <a:avLst/>
            </a:prstGeom>
            <a:solidFill>
              <a:schemeClr val="accent1">
                <a:lumMod val="20000"/>
                <a:lumOff val="8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90" name="Rectangle 89"/>
            <p:cNvSpPr/>
            <p:nvPr/>
          </p:nvSpPr>
          <p:spPr>
            <a:xfrm>
              <a:off x="7205351" y="5486400"/>
              <a:ext cx="1100449" cy="200055"/>
            </a:xfrm>
            <a:prstGeom prst="rect">
              <a:avLst/>
            </a:prstGeom>
          </p:spPr>
          <p:txBody>
            <a:bodyPr wrap="square">
              <a:spAutoFit/>
            </a:bodyPr>
            <a:lstStyle/>
            <a:p>
              <a:r>
                <a:rPr lang="en-US" sz="700" dirty="0">
                  <a:latin typeface="Segoe UI" pitchFamily="34" charset="0"/>
                </a:rPr>
                <a:t>Apply from this list:</a:t>
              </a:r>
            </a:p>
          </p:txBody>
        </p:sp>
        <p:sp>
          <p:nvSpPr>
            <p:cNvPr id="91" name="Rectangle 90"/>
            <p:cNvSpPr/>
            <p:nvPr/>
          </p:nvSpPr>
          <p:spPr>
            <a:xfrm>
              <a:off x="7402201" y="5651500"/>
              <a:ext cx="1100449" cy="215444"/>
            </a:xfrm>
            <a:prstGeom prst="rect">
              <a:avLst/>
            </a:prstGeom>
          </p:spPr>
          <p:txBody>
            <a:bodyPr wrap="square">
              <a:spAutoFit/>
            </a:bodyPr>
            <a:lstStyle/>
            <a:p>
              <a:r>
                <a:rPr lang="en-US" sz="800" dirty="0">
                  <a:latin typeface="Segoe UI" pitchFamily="34" charset="0"/>
                </a:rPr>
                <a:t>Headers</a:t>
              </a:r>
            </a:p>
          </p:txBody>
        </p:sp>
        <p:sp>
          <p:nvSpPr>
            <p:cNvPr id="95" name="Rectangle 94"/>
            <p:cNvSpPr/>
            <p:nvPr/>
          </p:nvSpPr>
          <p:spPr>
            <a:xfrm>
              <a:off x="7402201" y="5842000"/>
              <a:ext cx="1100449" cy="215444"/>
            </a:xfrm>
            <a:prstGeom prst="rect">
              <a:avLst/>
            </a:prstGeom>
          </p:spPr>
          <p:txBody>
            <a:bodyPr wrap="square">
              <a:spAutoFit/>
            </a:bodyPr>
            <a:lstStyle/>
            <a:p>
              <a:r>
                <a:rPr lang="en-US" sz="800" dirty="0">
                  <a:latin typeface="Segoe UI" pitchFamily="34" charset="0"/>
                </a:rPr>
                <a:t>Row Data</a:t>
              </a:r>
            </a:p>
          </p:txBody>
        </p:sp>
        <p:grpSp>
          <p:nvGrpSpPr>
            <p:cNvPr id="96" name="Group 126"/>
            <p:cNvGrpSpPr/>
            <p:nvPr/>
          </p:nvGrpSpPr>
          <p:grpSpPr>
            <a:xfrm>
              <a:off x="7308850" y="5717152"/>
              <a:ext cx="108857" cy="290852"/>
              <a:chOff x="565038" y="850105"/>
              <a:chExt cx="108857" cy="290852"/>
            </a:xfrm>
          </p:grpSpPr>
          <p:grpSp>
            <p:nvGrpSpPr>
              <p:cNvPr id="97" name="Group 125"/>
              <p:cNvGrpSpPr/>
              <p:nvPr/>
            </p:nvGrpSpPr>
            <p:grpSpPr>
              <a:xfrm>
                <a:off x="565038" y="850105"/>
                <a:ext cx="108857" cy="106136"/>
                <a:chOff x="565038" y="850105"/>
                <a:chExt cx="108857" cy="106136"/>
              </a:xfrm>
            </p:grpSpPr>
            <p:sp>
              <p:nvSpPr>
                <p:cNvPr id="99"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02"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98" name="Rectangle 20"/>
              <p:cNvSpPr>
                <a:spLocks noChangeArrowheads="1"/>
              </p:cNvSpPr>
              <p:nvPr/>
            </p:nvSpPr>
            <p:spPr bwMode="auto">
              <a:xfrm>
                <a:off x="565038" y="1034821"/>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106" name="Freeform 19"/>
            <p:cNvSpPr>
              <a:spLocks/>
            </p:cNvSpPr>
            <p:nvPr/>
          </p:nvSpPr>
          <p:spPr bwMode="auto">
            <a:xfrm>
              <a:off x="7333343" y="5924550"/>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103" name="Rectangle 102">
            <a:hlinkClick r:id="" action="ppaction://hlinkshowjump?jump=nextslide"/>
          </p:cNvPr>
          <p:cNvSpPr/>
          <p:nvPr/>
        </p:nvSpPr>
        <p:spPr>
          <a:xfrm>
            <a:off x="7251700" y="5867399"/>
            <a:ext cx="215900" cy="184151"/>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1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p:cNvGrpSpPr/>
          <p:nvPr/>
        </p:nvGrpSpPr>
        <p:grpSpPr>
          <a:xfrm>
            <a:off x="1843768" y="3128555"/>
            <a:ext cx="5381897" cy="353785"/>
            <a:chOff x="1843768" y="3128555"/>
            <a:chExt cx="5381897" cy="353785"/>
          </a:xfrm>
        </p:grpSpPr>
        <p:pic>
          <p:nvPicPr>
            <p:cNvPr id="2050"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0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30"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35"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3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42"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43"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4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151" name="Group 150"/>
          <p:cNvGrpSpPr/>
          <p:nvPr/>
        </p:nvGrpSpPr>
        <p:grpSpPr>
          <a:xfrm>
            <a:off x="1854200" y="6327013"/>
            <a:ext cx="5080000" cy="172212"/>
            <a:chOff x="1854200" y="6327013"/>
            <a:chExt cx="5080000" cy="172212"/>
          </a:xfrm>
        </p:grpSpPr>
        <p:grpSp>
          <p:nvGrpSpPr>
            <p:cNvPr id="12" name="Group 61"/>
            <p:cNvGrpSpPr/>
            <p:nvPr/>
          </p:nvGrpSpPr>
          <p:grpSpPr>
            <a:xfrm rot="16200000">
              <a:off x="4308094" y="3873119"/>
              <a:ext cx="172212" cy="5080000"/>
              <a:chOff x="8894313" y="-467825"/>
              <a:chExt cx="172212" cy="5080000"/>
            </a:xfrm>
          </p:grpSpPr>
          <p:sp>
            <p:nvSpPr>
              <p:cNvPr id="169" name="Rectangle 168"/>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2" name="Isosceles Triangle 17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3" name="Isosceles Triangle 17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77" name="Rectangle 176"/>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8" name="Rounded Rectangle 177"/>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9" name="Rounded Rectangle 178"/>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ounded Rectangle 179"/>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3" name="Group 152"/>
          <p:cNvGrpSpPr/>
          <p:nvPr/>
        </p:nvGrpSpPr>
        <p:grpSpPr>
          <a:xfrm>
            <a:off x="2059305" y="3611880"/>
            <a:ext cx="838200" cy="232489"/>
            <a:chOff x="2057400" y="3593645"/>
            <a:chExt cx="838200" cy="232489"/>
          </a:xfrm>
        </p:grpSpPr>
        <p:sp>
          <p:nvSpPr>
            <p:cNvPr id="154" name="Rounded Rectangle 153"/>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55" name="Cross 154"/>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56" name="TextBox 155"/>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106" name="Rectangle 105"/>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174" name="Group 99"/>
          <p:cNvGrpSpPr/>
          <p:nvPr/>
        </p:nvGrpSpPr>
        <p:grpSpPr>
          <a:xfrm>
            <a:off x="6962775" y="2181225"/>
            <a:ext cx="2004059" cy="4356099"/>
            <a:chOff x="6987543" y="2095263"/>
            <a:chExt cx="2004059" cy="4356099"/>
          </a:xfrm>
        </p:grpSpPr>
        <p:sp>
          <p:nvSpPr>
            <p:cNvPr id="175"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76" name="Rectangle 175"/>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81" name="Picture 180" descr="soft treatment.png"/>
            <p:cNvPicPr>
              <a:picLocks noChangeAspect="1"/>
            </p:cNvPicPr>
            <p:nvPr/>
          </p:nvPicPr>
          <p:blipFill>
            <a:blip r:embed="rId5"/>
            <a:srcRect l="5507" t="14507" r="3913"/>
            <a:stretch>
              <a:fillRect/>
            </a:stretch>
          </p:blipFill>
          <p:spPr>
            <a:xfrm rot="5400000">
              <a:off x="6468546" y="3991813"/>
              <a:ext cx="3263903" cy="1477403"/>
            </a:xfrm>
            <a:prstGeom prst="rect">
              <a:avLst/>
            </a:prstGeom>
          </p:spPr>
        </p:pic>
        <p:sp>
          <p:nvSpPr>
            <p:cNvPr id="182" name="Rectangle 181"/>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183" name="Rectangle 182"/>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84" name="Group 160"/>
            <p:cNvGrpSpPr/>
            <p:nvPr/>
          </p:nvGrpSpPr>
          <p:grpSpPr>
            <a:xfrm>
              <a:off x="7976849" y="6149100"/>
              <a:ext cx="557551" cy="171212"/>
              <a:chOff x="5638800" y="2628900"/>
              <a:chExt cx="609600" cy="180987"/>
            </a:xfrm>
          </p:grpSpPr>
          <p:sp>
            <p:nvSpPr>
              <p:cNvPr id="205" name="Rectangle 20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06" name="Rectangle 20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86" name="Group 18"/>
            <p:cNvGrpSpPr/>
            <p:nvPr/>
          </p:nvGrpSpPr>
          <p:grpSpPr>
            <a:xfrm>
              <a:off x="7321549" y="6149082"/>
              <a:ext cx="557552" cy="171231"/>
              <a:chOff x="5638800" y="3048000"/>
              <a:chExt cx="609601" cy="181008"/>
            </a:xfrm>
          </p:grpSpPr>
          <p:sp>
            <p:nvSpPr>
              <p:cNvPr id="198" name="Rectangle 197"/>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9" name="Rectangle 198"/>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sp>
          <p:nvSpPr>
            <p:cNvPr id="190" name="Rectangle 189"/>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91" name="Rectangle 190"/>
            <p:cNvSpPr/>
            <p:nvPr/>
          </p:nvSpPr>
          <p:spPr>
            <a:xfrm>
              <a:off x="8337441" y="3183185"/>
              <a:ext cx="537327"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used</a:t>
              </a:r>
              <a:endParaRPr lang="en-US" sz="600" b="0" dirty="0">
                <a:solidFill>
                  <a:schemeClr val="accent1">
                    <a:lumMod val="75000"/>
                  </a:schemeClr>
                </a:solidFill>
                <a:latin typeface="Segoe UI" pitchFamily="34" charset="0"/>
              </a:endParaRPr>
            </a:p>
          </p:txBody>
        </p:sp>
        <p:sp>
          <p:nvSpPr>
            <p:cNvPr id="192" name="Rectangle 191"/>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pic>
          <p:nvPicPr>
            <p:cNvPr id="194"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97" name="Rectangle 196"/>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5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5</a:t>
              </a:r>
              <a:r>
                <a:rPr lang="en-US" sz="600" b="0" dirty="0">
                  <a:solidFill>
                    <a:schemeClr val="accent1">
                      <a:lumMod val="75000"/>
                    </a:schemeClr>
                  </a:solidFill>
                  <a:latin typeface="Segoe UI" pitchFamily="34" charset="0"/>
                </a:rPr>
                <a:t> out of 151</a:t>
              </a:r>
            </a:p>
          </p:txBody>
        </p:sp>
      </p:grpSp>
      <p:grpSp>
        <p:nvGrpSpPr>
          <p:cNvPr id="207" name="Group 74"/>
          <p:cNvGrpSpPr/>
          <p:nvPr/>
        </p:nvGrpSpPr>
        <p:grpSpPr>
          <a:xfrm>
            <a:off x="7046586" y="2702091"/>
            <a:ext cx="1957704" cy="234252"/>
            <a:chOff x="7046586" y="2702091"/>
            <a:chExt cx="1957704" cy="234252"/>
          </a:xfrm>
        </p:grpSpPr>
        <p:sp>
          <p:nvSpPr>
            <p:cNvPr id="208" name="Round Same Side Corner Rectangle 207"/>
            <p:cNvSpPr/>
            <p:nvPr/>
          </p:nvSpPr>
          <p:spPr>
            <a:xfrm>
              <a:off x="7046586" y="2702091"/>
              <a:ext cx="167640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algn="r"/>
              <a:endParaRPr lang="en-US" sz="1200" dirty="0"/>
            </a:p>
          </p:txBody>
        </p:sp>
        <p:sp>
          <p:nvSpPr>
            <p:cNvPr id="209" name="Rectangle 208"/>
            <p:cNvSpPr/>
            <p:nvPr/>
          </p:nvSpPr>
          <p:spPr>
            <a:xfrm>
              <a:off x="7166807" y="2716627"/>
              <a:ext cx="664645" cy="200055"/>
            </a:xfrm>
            <a:prstGeom prst="rect">
              <a:avLst/>
            </a:prstGeom>
          </p:spPr>
          <p:txBody>
            <a:bodyPr wrap="square">
              <a:spAutoFit/>
            </a:bodyPr>
            <a:lstStyle/>
            <a:p>
              <a:r>
                <a:rPr lang="en-US" sz="700" dirty="0">
                  <a:latin typeface="Segoe UI" pitchFamily="34" charset="0"/>
                  <a:cs typeface="Segoe UI" pitchFamily="34" charset="0"/>
                </a:rPr>
                <a:t>Office Live</a:t>
              </a:r>
              <a:endParaRPr lang="en-US" sz="700" dirty="0">
                <a:solidFill>
                  <a:srgbClr val="969696"/>
                </a:solidFill>
                <a:latin typeface="Segoe UI" pitchFamily="34" charset="0"/>
                <a:cs typeface="Segoe UI" pitchFamily="34" charset="0"/>
              </a:endParaRPr>
            </a:p>
          </p:txBody>
        </p:sp>
        <p:pic>
          <p:nvPicPr>
            <p:cNvPr id="210"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211" name="Rectangle 210"/>
            <p:cNvSpPr/>
            <p:nvPr/>
          </p:nvSpPr>
          <p:spPr>
            <a:xfrm>
              <a:off x="8207712" y="2714862"/>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sp>
        <p:nvSpPr>
          <p:cNvPr id="212" name="Round Same Side Corner Rectangle 211"/>
          <p:cNvSpPr/>
          <p:nvPr/>
        </p:nvSpPr>
        <p:spPr>
          <a:xfrm>
            <a:off x="7046586" y="2902585"/>
            <a:ext cx="172974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3" name="Rectangle 212"/>
          <p:cNvSpPr/>
          <p:nvPr/>
        </p:nvSpPr>
        <p:spPr>
          <a:xfrm>
            <a:off x="7046586" y="3108324"/>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14" name="Rectangle 213"/>
          <p:cNvSpPr/>
          <p:nvPr/>
        </p:nvSpPr>
        <p:spPr>
          <a:xfrm>
            <a:off x="7166807" y="2917825"/>
            <a:ext cx="1519993" cy="200055"/>
          </a:xfrm>
          <a:prstGeom prst="rect">
            <a:avLst/>
          </a:prstGeom>
        </p:spPr>
        <p:txBody>
          <a:bodyPr wrap="square">
            <a:spAutoFit/>
          </a:bodyPr>
          <a:lstStyle/>
          <a:p>
            <a:r>
              <a:rPr lang="en-US" sz="700" b="1" dirty="0">
                <a:latin typeface="Segoe UI" pitchFamily="34" charset="0"/>
                <a:cs typeface="Segoe UI" pitchFamily="34" charset="0"/>
              </a:rPr>
              <a:t>Office Live Network Friends</a:t>
            </a:r>
            <a:endParaRPr lang="en-US" sz="700" b="1" dirty="0">
              <a:solidFill>
                <a:srgbClr val="969696"/>
              </a:solidFill>
              <a:latin typeface="Segoe UI" pitchFamily="34" charset="0"/>
              <a:cs typeface="Segoe UI" pitchFamily="34" charset="0"/>
            </a:endParaRPr>
          </a:p>
        </p:txBody>
      </p:sp>
      <p:pic>
        <p:nvPicPr>
          <p:cNvPr id="215"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sp>
        <p:nvSpPr>
          <p:cNvPr id="216" name="Rectangle 215"/>
          <p:cNvSpPr/>
          <p:nvPr/>
        </p:nvSpPr>
        <p:spPr>
          <a:xfrm>
            <a:off x="8207712" y="2929070"/>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(151)</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17" name="Rounded Rectangle 216"/>
          <p:cNvSpPr/>
          <p:nvPr/>
        </p:nvSpPr>
        <p:spPr>
          <a:xfrm>
            <a:off x="8737503" y="3032125"/>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8" name="Cross 217"/>
          <p:cNvSpPr/>
          <p:nvPr/>
        </p:nvSpPr>
        <p:spPr>
          <a:xfrm>
            <a:off x="8758235" y="3046414"/>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nvGrpSpPr>
          <p:cNvPr id="219" name="Group 81"/>
          <p:cNvGrpSpPr/>
          <p:nvPr/>
        </p:nvGrpSpPr>
        <p:grpSpPr>
          <a:xfrm>
            <a:off x="7016112" y="2438400"/>
            <a:ext cx="1687192" cy="215444"/>
            <a:chOff x="7016112" y="2438400"/>
            <a:chExt cx="1687192" cy="215444"/>
          </a:xfrm>
        </p:grpSpPr>
        <p:sp>
          <p:nvSpPr>
            <p:cNvPr id="220" name="Rectangle 219"/>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21" name="Rectangle 220"/>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22" name="Picture 221"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sp>
          <p:nvSpPr>
            <p:cNvPr id="223" name="Rectangle 222"/>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224" name="Group 92"/>
          <p:cNvGrpSpPr/>
          <p:nvPr/>
        </p:nvGrpSpPr>
        <p:grpSpPr>
          <a:xfrm>
            <a:off x="7086600" y="3657600"/>
            <a:ext cx="1616085" cy="457836"/>
            <a:chOff x="7077065" y="5494020"/>
            <a:chExt cx="1616085" cy="457836"/>
          </a:xfrm>
        </p:grpSpPr>
        <p:grpSp>
          <p:nvGrpSpPr>
            <p:cNvPr id="225" name="Group 113"/>
            <p:cNvGrpSpPr/>
            <p:nvPr/>
          </p:nvGrpSpPr>
          <p:grpSpPr>
            <a:xfrm>
              <a:off x="7077065" y="5494020"/>
              <a:ext cx="1616085" cy="457836"/>
              <a:chOff x="7077065" y="4121150"/>
              <a:chExt cx="1616085" cy="457836"/>
            </a:xfrm>
          </p:grpSpPr>
          <p:sp>
            <p:nvSpPr>
              <p:cNvPr id="227" name="Rounded Rectangle 226"/>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8" name="Rectangle 227"/>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229" name="Rectangle 228"/>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2007 for…</a:t>
                </a:r>
              </a:p>
            </p:txBody>
          </p:sp>
          <p:pic>
            <p:nvPicPr>
              <p:cNvPr id="230"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226" name="Picture 225" descr="faith33x33.png"/>
            <p:cNvPicPr>
              <a:picLocks noChangeAspect="1"/>
            </p:cNvPicPr>
            <p:nvPr/>
          </p:nvPicPr>
          <p:blipFill>
            <a:blip r:embed="rId10"/>
            <a:stretch>
              <a:fillRect/>
            </a:stretch>
          </p:blipFill>
          <p:spPr>
            <a:xfrm>
              <a:off x="8401050" y="5513070"/>
              <a:ext cx="228600" cy="228600"/>
            </a:xfrm>
            <a:prstGeom prst="rect">
              <a:avLst/>
            </a:prstGeom>
            <a:ln>
              <a:solidFill>
                <a:schemeClr val="tx2">
                  <a:lumMod val="50000"/>
                </a:schemeClr>
              </a:solidFill>
            </a:ln>
          </p:spPr>
        </p:pic>
      </p:grpSp>
      <p:sp>
        <p:nvSpPr>
          <p:cNvPr id="231" name="Rounded Rectangle 230"/>
          <p:cNvSpPr/>
          <p:nvPr/>
        </p:nvSpPr>
        <p:spPr>
          <a:xfrm>
            <a:off x="7112555" y="4162424"/>
            <a:ext cx="1507580" cy="4857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32" name="Rectangle 231"/>
          <p:cNvSpPr/>
          <p:nvPr/>
        </p:nvSpPr>
        <p:spPr>
          <a:xfrm>
            <a:off x="7205351" y="4285585"/>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233" name="Rectangle 232"/>
          <p:cNvSpPr/>
          <p:nvPr/>
        </p:nvSpPr>
        <p:spPr>
          <a:xfrm>
            <a:off x="7205351" y="4161789"/>
            <a:ext cx="1497334" cy="215444"/>
          </a:xfrm>
          <a:prstGeom prst="rect">
            <a:avLst/>
          </a:prstGeom>
        </p:spPr>
        <p:txBody>
          <a:bodyPr wrap="square">
            <a:spAutoFit/>
          </a:bodyPr>
          <a:lstStyle/>
          <a:p>
            <a:r>
              <a:rPr lang="en-US" sz="800" b="1" dirty="0">
                <a:latin typeface="Segoe UI" pitchFamily="34" charset="0"/>
              </a:rPr>
              <a:t>Donor List 2008 for…</a:t>
            </a:r>
          </a:p>
        </p:txBody>
      </p:sp>
      <p:pic>
        <p:nvPicPr>
          <p:cNvPr id="234" name="Picture 4"/>
          <p:cNvPicPr>
            <a:picLocks noChangeAspect="1" noChangeArrowheads="1"/>
          </p:cNvPicPr>
          <p:nvPr/>
        </p:nvPicPr>
        <p:blipFill>
          <a:blip r:embed="rId9"/>
          <a:srcRect/>
          <a:stretch>
            <a:fillRect/>
          </a:stretch>
        </p:blipFill>
        <p:spPr bwMode="auto">
          <a:xfrm>
            <a:off x="7086600" y="4199035"/>
            <a:ext cx="123825" cy="133350"/>
          </a:xfrm>
          <a:prstGeom prst="rect">
            <a:avLst/>
          </a:prstGeom>
          <a:noFill/>
          <a:ln w="9525">
            <a:noFill/>
            <a:miter lim="800000"/>
            <a:headEnd/>
            <a:tailEnd/>
          </a:ln>
          <a:effectLst/>
        </p:spPr>
      </p:pic>
      <p:pic>
        <p:nvPicPr>
          <p:cNvPr id="235" name="Picture 234" descr="faith33x33.png"/>
          <p:cNvPicPr>
            <a:picLocks noChangeAspect="1"/>
          </p:cNvPicPr>
          <p:nvPr/>
        </p:nvPicPr>
        <p:blipFill>
          <a:blip r:embed="rId10"/>
          <a:stretch>
            <a:fillRect/>
          </a:stretch>
        </p:blipFill>
        <p:spPr>
          <a:xfrm>
            <a:off x="8410585" y="4180839"/>
            <a:ext cx="228600" cy="228600"/>
          </a:xfrm>
          <a:prstGeom prst="rect">
            <a:avLst/>
          </a:prstGeom>
          <a:ln>
            <a:solidFill>
              <a:schemeClr val="tx2">
                <a:lumMod val="50000"/>
              </a:schemeClr>
            </a:solidFill>
          </a:ln>
        </p:spPr>
      </p:pic>
      <p:grpSp>
        <p:nvGrpSpPr>
          <p:cNvPr id="125" name="Group 124"/>
          <p:cNvGrpSpPr/>
          <p:nvPr/>
        </p:nvGrpSpPr>
        <p:grpSpPr>
          <a:xfrm>
            <a:off x="7076511" y="5410200"/>
            <a:ext cx="1715061" cy="1050925"/>
            <a:chOff x="7076511" y="5410200"/>
            <a:chExt cx="1715061" cy="1050925"/>
          </a:xfrm>
        </p:grpSpPr>
        <p:sp>
          <p:nvSpPr>
            <p:cNvPr id="126" name="Rectangle 125"/>
            <p:cNvSpPr/>
            <p:nvPr/>
          </p:nvSpPr>
          <p:spPr>
            <a:xfrm>
              <a:off x="7076511" y="5410200"/>
              <a:ext cx="1715061" cy="1050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27" name="Group 160"/>
            <p:cNvGrpSpPr/>
            <p:nvPr/>
          </p:nvGrpSpPr>
          <p:grpSpPr>
            <a:xfrm>
              <a:off x="7952081" y="6235061"/>
              <a:ext cx="557551" cy="171217"/>
              <a:chOff x="5638800" y="2628895"/>
              <a:chExt cx="609600" cy="180992"/>
            </a:xfrm>
          </p:grpSpPr>
          <p:sp>
            <p:nvSpPr>
              <p:cNvPr id="147" name="Rectangle 146"/>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48" name="Rectangle 147"/>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28" name="Group 18"/>
            <p:cNvGrpSpPr/>
            <p:nvPr/>
          </p:nvGrpSpPr>
          <p:grpSpPr>
            <a:xfrm>
              <a:off x="7296781" y="6235044"/>
              <a:ext cx="557551" cy="171235"/>
              <a:chOff x="5638801" y="3047996"/>
              <a:chExt cx="609600" cy="181012"/>
            </a:xfrm>
          </p:grpSpPr>
          <p:sp>
            <p:nvSpPr>
              <p:cNvPr id="145" name="Rectangle 144"/>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46" name="Rectangle 145"/>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29" name="Rectangle 128"/>
            <p:cNvSpPr/>
            <p:nvPr/>
          </p:nvSpPr>
          <p:spPr>
            <a:xfrm>
              <a:off x="7139710" y="5486401"/>
              <a:ext cx="1584902" cy="666750"/>
            </a:xfrm>
            <a:prstGeom prst="rect">
              <a:avLst/>
            </a:prstGeom>
            <a:solidFill>
              <a:schemeClr val="accent1">
                <a:lumMod val="20000"/>
                <a:lumOff val="8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1" name="Rectangle 130"/>
            <p:cNvSpPr/>
            <p:nvPr/>
          </p:nvSpPr>
          <p:spPr>
            <a:xfrm>
              <a:off x="7205351" y="5486400"/>
              <a:ext cx="1100449" cy="200055"/>
            </a:xfrm>
            <a:prstGeom prst="rect">
              <a:avLst/>
            </a:prstGeom>
          </p:spPr>
          <p:txBody>
            <a:bodyPr wrap="square">
              <a:spAutoFit/>
            </a:bodyPr>
            <a:lstStyle/>
            <a:p>
              <a:r>
                <a:rPr lang="en-US" sz="700" dirty="0">
                  <a:latin typeface="Segoe UI" pitchFamily="34" charset="0"/>
                </a:rPr>
                <a:t>Apply from this list:</a:t>
              </a:r>
            </a:p>
          </p:txBody>
        </p:sp>
        <p:sp>
          <p:nvSpPr>
            <p:cNvPr id="132" name="Rectangle 131"/>
            <p:cNvSpPr/>
            <p:nvPr/>
          </p:nvSpPr>
          <p:spPr>
            <a:xfrm>
              <a:off x="7402201" y="5651500"/>
              <a:ext cx="1100449" cy="215444"/>
            </a:xfrm>
            <a:prstGeom prst="rect">
              <a:avLst/>
            </a:prstGeom>
          </p:spPr>
          <p:txBody>
            <a:bodyPr wrap="square">
              <a:spAutoFit/>
            </a:bodyPr>
            <a:lstStyle/>
            <a:p>
              <a:r>
                <a:rPr lang="en-US" sz="800" dirty="0">
                  <a:latin typeface="Segoe UI" pitchFamily="34" charset="0"/>
                </a:rPr>
                <a:t>Headers</a:t>
              </a:r>
            </a:p>
          </p:txBody>
        </p:sp>
        <p:sp>
          <p:nvSpPr>
            <p:cNvPr id="133" name="Rectangle 132"/>
            <p:cNvSpPr/>
            <p:nvPr/>
          </p:nvSpPr>
          <p:spPr>
            <a:xfrm>
              <a:off x="7402201" y="5842000"/>
              <a:ext cx="1100449" cy="215444"/>
            </a:xfrm>
            <a:prstGeom prst="rect">
              <a:avLst/>
            </a:prstGeom>
          </p:spPr>
          <p:txBody>
            <a:bodyPr wrap="square">
              <a:spAutoFit/>
            </a:bodyPr>
            <a:lstStyle/>
            <a:p>
              <a:r>
                <a:rPr lang="en-US" sz="800" dirty="0">
                  <a:latin typeface="Segoe UI" pitchFamily="34" charset="0"/>
                </a:rPr>
                <a:t>Row Data</a:t>
              </a:r>
            </a:p>
          </p:txBody>
        </p:sp>
        <p:grpSp>
          <p:nvGrpSpPr>
            <p:cNvPr id="134" name="Group 126"/>
            <p:cNvGrpSpPr/>
            <p:nvPr/>
          </p:nvGrpSpPr>
          <p:grpSpPr>
            <a:xfrm>
              <a:off x="7308850" y="5717152"/>
              <a:ext cx="108857" cy="290852"/>
              <a:chOff x="565038" y="850105"/>
              <a:chExt cx="108857" cy="290852"/>
            </a:xfrm>
          </p:grpSpPr>
          <p:grpSp>
            <p:nvGrpSpPr>
              <p:cNvPr id="139" name="Group 125"/>
              <p:cNvGrpSpPr/>
              <p:nvPr/>
            </p:nvGrpSpPr>
            <p:grpSpPr>
              <a:xfrm>
                <a:off x="565038" y="850105"/>
                <a:ext cx="108857" cy="106136"/>
                <a:chOff x="565038" y="850105"/>
                <a:chExt cx="108857" cy="106136"/>
              </a:xfrm>
            </p:grpSpPr>
            <p:sp>
              <p:nvSpPr>
                <p:cNvPr id="141"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44"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140" name="Rectangle 20"/>
              <p:cNvSpPr>
                <a:spLocks noChangeArrowheads="1"/>
              </p:cNvSpPr>
              <p:nvPr/>
            </p:nvSpPr>
            <p:spPr bwMode="auto">
              <a:xfrm>
                <a:off x="565038" y="1034821"/>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grpSp>
        <p:nvGrpSpPr>
          <p:cNvPr id="152" name="Group 295"/>
          <p:cNvGrpSpPr/>
          <p:nvPr/>
        </p:nvGrpSpPr>
        <p:grpSpPr>
          <a:xfrm>
            <a:off x="8895706" y="0"/>
            <a:ext cx="248294" cy="6858000"/>
            <a:chOff x="8895706" y="0"/>
            <a:chExt cx="248294" cy="6858000"/>
          </a:xfrm>
        </p:grpSpPr>
        <p:pic>
          <p:nvPicPr>
            <p:cNvPr id="157" name="Picture 156"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158" name="Group 61"/>
            <p:cNvGrpSpPr/>
            <p:nvPr/>
          </p:nvGrpSpPr>
          <p:grpSpPr>
            <a:xfrm>
              <a:off x="8895706" y="884207"/>
              <a:ext cx="164592" cy="5623560"/>
              <a:chOff x="8901933" y="884725"/>
              <a:chExt cx="164592" cy="5623560"/>
            </a:xfrm>
          </p:grpSpPr>
          <p:sp>
            <p:nvSpPr>
              <p:cNvPr id="159" name="Rectangle 15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Rectangle 15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1" name="Group 67"/>
              <p:cNvGrpSpPr/>
              <p:nvPr/>
            </p:nvGrpSpPr>
            <p:grpSpPr>
              <a:xfrm>
                <a:off x="8939993" y="2382966"/>
                <a:ext cx="73152" cy="87341"/>
                <a:chOff x="8939993" y="2382966"/>
                <a:chExt cx="73152" cy="87341"/>
              </a:xfrm>
            </p:grpSpPr>
            <p:sp>
              <p:nvSpPr>
                <p:cNvPr id="164" name="Rounded Rectangle 16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ounded Rectangle 16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6" name="Rounded Rectangle 16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2" name="Isosceles Triangle 16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Isosceles Triangle 16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7" name="Rectangle 106">
            <a:hlinkClick r:id="" action="ppaction://hlinkshowjump?jump=nextslide"/>
          </p:cNvPr>
          <p:cNvSpPr/>
          <p:nvPr/>
        </p:nvSpPr>
        <p:spPr>
          <a:xfrm>
            <a:off x="7239000" y="6200775"/>
            <a:ext cx="6858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fade">
                                      <p:cBhvr>
                                        <p:cTn id="7" dur="10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3" name="Group 152"/>
          <p:cNvGrpSpPr/>
          <p:nvPr/>
        </p:nvGrpSpPr>
        <p:grpSpPr>
          <a:xfrm>
            <a:off x="1843768" y="3128555"/>
            <a:ext cx="5381897" cy="353785"/>
            <a:chOff x="1843768" y="3128555"/>
            <a:chExt cx="5381897" cy="353785"/>
          </a:xfrm>
        </p:grpSpPr>
        <p:pic>
          <p:nvPicPr>
            <p:cNvPr id="154"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5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56"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60"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7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77"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78"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7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76" name="Group 75"/>
          <p:cNvGrpSpPr/>
          <p:nvPr/>
        </p:nvGrpSpPr>
        <p:grpSpPr>
          <a:xfrm>
            <a:off x="1854200" y="6327013"/>
            <a:ext cx="5080000" cy="172212"/>
            <a:chOff x="1854200" y="6327013"/>
            <a:chExt cx="5080000" cy="172212"/>
          </a:xfrm>
        </p:grpSpPr>
        <p:grpSp>
          <p:nvGrpSpPr>
            <p:cNvPr id="77" name="Group 61"/>
            <p:cNvGrpSpPr/>
            <p:nvPr/>
          </p:nvGrpSpPr>
          <p:grpSpPr>
            <a:xfrm rot="16200000">
              <a:off x="4308094" y="3873119"/>
              <a:ext cx="172212" cy="5080000"/>
              <a:chOff x="8894313" y="-467825"/>
              <a:chExt cx="172212" cy="5080000"/>
            </a:xfrm>
          </p:grpSpPr>
          <p:sp>
            <p:nvSpPr>
              <p:cNvPr id="82" name="Rectangle 81"/>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Isosceles Triangle 9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77"/>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ounded Rectangle 80"/>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59" name="Group 158"/>
          <p:cNvGrpSpPr/>
          <p:nvPr/>
        </p:nvGrpSpPr>
        <p:grpSpPr>
          <a:xfrm>
            <a:off x="6962775" y="2181225"/>
            <a:ext cx="2041515" cy="4356099"/>
            <a:chOff x="6962775" y="2181225"/>
            <a:chExt cx="2041515" cy="4356099"/>
          </a:xfrm>
        </p:grpSpPr>
        <p:grpSp>
          <p:nvGrpSpPr>
            <p:cNvPr id="94" name="Group 99"/>
            <p:cNvGrpSpPr/>
            <p:nvPr/>
          </p:nvGrpSpPr>
          <p:grpSpPr>
            <a:xfrm>
              <a:off x="6962775" y="2181225"/>
              <a:ext cx="2004059" cy="4356099"/>
              <a:chOff x="6987543" y="2095263"/>
              <a:chExt cx="2004059" cy="4356099"/>
            </a:xfrm>
          </p:grpSpPr>
          <p:sp>
            <p:nvSpPr>
              <p:cNvPr id="95"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96" name="Rectangle 95"/>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97" name="Picture 96" descr="soft treatment.png"/>
              <p:cNvPicPr>
                <a:picLocks noChangeAspect="1"/>
              </p:cNvPicPr>
              <p:nvPr/>
            </p:nvPicPr>
            <p:blipFill>
              <a:blip r:embed="rId5"/>
              <a:srcRect l="5507" t="14507" r="3913"/>
              <a:stretch>
                <a:fillRect/>
              </a:stretch>
            </p:blipFill>
            <p:spPr>
              <a:xfrm rot="5400000">
                <a:off x="6468546" y="3991813"/>
                <a:ext cx="3263903" cy="1477403"/>
              </a:xfrm>
              <a:prstGeom prst="rect">
                <a:avLst/>
              </a:prstGeom>
            </p:spPr>
          </p:pic>
          <p:sp>
            <p:nvSpPr>
              <p:cNvPr id="98" name="Rectangle 97"/>
              <p:cNvSpPr/>
              <p:nvPr/>
            </p:nvSpPr>
            <p:spPr>
              <a:xfrm>
                <a:off x="6995159" y="2097680"/>
                <a:ext cx="1986274"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list template…</a:t>
                </a:r>
              </a:p>
            </p:txBody>
          </p:sp>
          <p:sp>
            <p:nvSpPr>
              <p:cNvPr id="99" name="Rectangle 98"/>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00" name="Group 160"/>
              <p:cNvGrpSpPr/>
              <p:nvPr/>
            </p:nvGrpSpPr>
            <p:grpSpPr>
              <a:xfrm>
                <a:off x="7976849" y="6149100"/>
                <a:ext cx="557551" cy="171212"/>
                <a:chOff x="5638800" y="2628900"/>
                <a:chExt cx="609600" cy="180987"/>
              </a:xfrm>
            </p:grpSpPr>
            <p:sp>
              <p:nvSpPr>
                <p:cNvPr id="109" name="Rectangle 108"/>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10" name="Rectangle 10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01" name="Group 18"/>
              <p:cNvGrpSpPr/>
              <p:nvPr/>
            </p:nvGrpSpPr>
            <p:grpSpPr>
              <a:xfrm>
                <a:off x="7321549" y="6149082"/>
                <a:ext cx="557552" cy="171231"/>
                <a:chOff x="5638800" y="3048000"/>
                <a:chExt cx="609601" cy="181008"/>
              </a:xfrm>
            </p:grpSpPr>
            <p:sp>
              <p:nvSpPr>
                <p:cNvPr id="107" name="Rectangle 106"/>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08" name="Rectangle 10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grpSp>
          <p:sp>
            <p:nvSpPr>
              <p:cNvPr id="102" name="Rectangle 101"/>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03" name="Rectangle 102"/>
              <p:cNvSpPr/>
              <p:nvPr/>
            </p:nvSpPr>
            <p:spPr>
              <a:xfrm>
                <a:off x="8337441" y="3183185"/>
                <a:ext cx="537327"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used</a:t>
                </a:r>
                <a:endParaRPr lang="en-US" sz="600" b="0" dirty="0">
                  <a:solidFill>
                    <a:schemeClr val="accent1">
                      <a:lumMod val="75000"/>
                    </a:schemeClr>
                  </a:solidFill>
                  <a:latin typeface="Segoe UI" pitchFamily="34" charset="0"/>
                </a:endParaRPr>
              </a:p>
            </p:txBody>
          </p:sp>
          <p:sp>
            <p:nvSpPr>
              <p:cNvPr id="104" name="Rectangle 103"/>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pic>
            <p:nvPicPr>
              <p:cNvPr id="105"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117080" y="3136663"/>
                <a:ext cx="145994" cy="145631"/>
              </a:xfrm>
              <a:prstGeom prst="rect">
                <a:avLst/>
              </a:prstGeom>
              <a:noFill/>
            </p:spPr>
          </p:pic>
          <p:sp>
            <p:nvSpPr>
              <p:cNvPr id="106" name="Rectangle 105"/>
              <p:cNvSpPr/>
              <p:nvPr/>
            </p:nvSpPr>
            <p:spPr>
              <a:xfrm>
                <a:off x="7170420" y="3250963"/>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5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a:t>
                </a:r>
                <a:r>
                  <a:rPr lang="en-US" sz="600" dirty="0">
                    <a:solidFill>
                      <a:schemeClr val="accent1">
                        <a:lumMod val="75000"/>
                      </a:schemeClr>
                    </a:solidFill>
                    <a:latin typeface="Segoe UI" pitchFamily="34" charset="0"/>
                  </a:rPr>
                  <a:t>5</a:t>
                </a:r>
                <a:r>
                  <a:rPr lang="en-US" sz="600" b="0" dirty="0">
                    <a:solidFill>
                      <a:schemeClr val="accent1">
                        <a:lumMod val="75000"/>
                      </a:schemeClr>
                    </a:solidFill>
                    <a:latin typeface="Segoe UI" pitchFamily="34" charset="0"/>
                  </a:rPr>
                  <a:t> out of 151</a:t>
                </a:r>
              </a:p>
            </p:txBody>
          </p:sp>
        </p:grpSp>
        <p:grpSp>
          <p:nvGrpSpPr>
            <p:cNvPr id="111" name="Group 74"/>
            <p:cNvGrpSpPr/>
            <p:nvPr/>
          </p:nvGrpSpPr>
          <p:grpSpPr>
            <a:xfrm>
              <a:off x="7046586" y="2702091"/>
              <a:ext cx="1957704" cy="234252"/>
              <a:chOff x="7046586" y="2702091"/>
              <a:chExt cx="1957704" cy="234252"/>
            </a:xfrm>
          </p:grpSpPr>
          <p:sp>
            <p:nvSpPr>
              <p:cNvPr id="112" name="Round Same Side Corner Rectangle 111"/>
              <p:cNvSpPr/>
              <p:nvPr/>
            </p:nvSpPr>
            <p:spPr>
              <a:xfrm>
                <a:off x="7046586" y="2702091"/>
                <a:ext cx="167640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algn="r"/>
                <a:endParaRPr lang="en-US" sz="1200" dirty="0"/>
              </a:p>
            </p:txBody>
          </p:sp>
          <p:sp>
            <p:nvSpPr>
              <p:cNvPr id="113" name="Rectangle 112"/>
              <p:cNvSpPr/>
              <p:nvPr/>
            </p:nvSpPr>
            <p:spPr>
              <a:xfrm>
                <a:off x="7166807" y="2716627"/>
                <a:ext cx="664645" cy="200055"/>
              </a:xfrm>
              <a:prstGeom prst="rect">
                <a:avLst/>
              </a:prstGeom>
            </p:spPr>
            <p:txBody>
              <a:bodyPr wrap="square">
                <a:spAutoFit/>
              </a:bodyPr>
              <a:lstStyle/>
              <a:p>
                <a:r>
                  <a:rPr lang="en-US" sz="700" dirty="0">
                    <a:latin typeface="Segoe UI" pitchFamily="34" charset="0"/>
                    <a:cs typeface="Segoe UI" pitchFamily="34" charset="0"/>
                  </a:rPr>
                  <a:t>Office Live</a:t>
                </a:r>
                <a:endParaRPr lang="en-US" sz="700" dirty="0">
                  <a:solidFill>
                    <a:srgbClr val="969696"/>
                  </a:solidFill>
                  <a:latin typeface="Segoe UI" pitchFamily="34" charset="0"/>
                  <a:cs typeface="Segoe UI" pitchFamily="34" charset="0"/>
                </a:endParaRPr>
              </a:p>
            </p:txBody>
          </p:sp>
          <p:pic>
            <p:nvPicPr>
              <p:cNvPr id="114"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15" name="Rectangle 114"/>
              <p:cNvSpPr/>
              <p:nvPr/>
            </p:nvSpPr>
            <p:spPr>
              <a:xfrm>
                <a:off x="8207712" y="2714862"/>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sp>
          <p:nvSpPr>
            <p:cNvPr id="116" name="Round Same Side Corner Rectangle 115"/>
            <p:cNvSpPr/>
            <p:nvPr/>
          </p:nvSpPr>
          <p:spPr>
            <a:xfrm>
              <a:off x="7046586" y="2902585"/>
              <a:ext cx="1729746"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46586" y="3108324"/>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8" name="Rectangle 117"/>
            <p:cNvSpPr/>
            <p:nvPr/>
          </p:nvSpPr>
          <p:spPr>
            <a:xfrm>
              <a:off x="7166807" y="2917825"/>
              <a:ext cx="1519993" cy="200055"/>
            </a:xfrm>
            <a:prstGeom prst="rect">
              <a:avLst/>
            </a:prstGeom>
          </p:spPr>
          <p:txBody>
            <a:bodyPr wrap="square">
              <a:spAutoFit/>
            </a:bodyPr>
            <a:lstStyle/>
            <a:p>
              <a:r>
                <a:rPr lang="en-US" sz="700" b="1" dirty="0">
                  <a:latin typeface="Segoe UI" pitchFamily="34" charset="0"/>
                  <a:cs typeface="Segoe UI" pitchFamily="34" charset="0"/>
                </a:rPr>
                <a:t>Office Live Network Friends</a:t>
              </a:r>
              <a:endParaRPr lang="en-US" sz="700" b="1" dirty="0">
                <a:solidFill>
                  <a:srgbClr val="969696"/>
                </a:solidFill>
                <a:latin typeface="Segoe UI" pitchFamily="34" charset="0"/>
                <a:cs typeface="Segoe UI" pitchFamily="34" charset="0"/>
              </a:endParaRPr>
            </a:p>
          </p:txBody>
        </p:sp>
        <p:pic>
          <p:nvPicPr>
            <p:cNvPr id="119" name="Picture 15" descr="Microsoft Office Online">
              <a:hlinkClick r:id="rId6" tooltip="Microsoft Office Online"/>
            </p:cNvPr>
            <p:cNvPicPr>
              <a:picLocks noChangeAspect="1" noChangeArrowheads="1"/>
            </p:cNvPicPr>
            <p:nvPr/>
          </p:nvPicPr>
          <p:blipFill>
            <a:blip r:embed="rId7">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sp>
          <p:nvSpPr>
            <p:cNvPr id="120" name="Rectangle 119"/>
            <p:cNvSpPr/>
            <p:nvPr/>
          </p:nvSpPr>
          <p:spPr>
            <a:xfrm>
              <a:off x="8207712" y="2929070"/>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(151)</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123" name="Rounded Rectangle 122"/>
            <p:cNvSpPr/>
            <p:nvPr/>
          </p:nvSpPr>
          <p:spPr>
            <a:xfrm>
              <a:off x="8737503" y="3032125"/>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4" name="Cross 123"/>
            <p:cNvSpPr/>
            <p:nvPr/>
          </p:nvSpPr>
          <p:spPr>
            <a:xfrm>
              <a:off x="8758235" y="3046414"/>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nvGrpSpPr>
            <p:cNvPr id="125" name="Group 81"/>
            <p:cNvGrpSpPr/>
            <p:nvPr/>
          </p:nvGrpSpPr>
          <p:grpSpPr>
            <a:xfrm>
              <a:off x="7016112" y="2438400"/>
              <a:ext cx="1687192" cy="215444"/>
              <a:chOff x="7016112" y="2438400"/>
              <a:chExt cx="1687192" cy="215444"/>
            </a:xfrm>
          </p:grpSpPr>
          <p:sp>
            <p:nvSpPr>
              <p:cNvPr id="126" name="Rectangle 125"/>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27" name="Rectangle 126"/>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28" name="Picture 127"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sp>
            <p:nvSpPr>
              <p:cNvPr id="129" name="Rectangle 128"/>
              <p:cNvSpPr/>
              <p:nvPr/>
            </p:nvSpPr>
            <p:spPr>
              <a:xfrm>
                <a:off x="7016112"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grpSp>
          <p:nvGrpSpPr>
            <p:cNvPr id="130" name="Group 92"/>
            <p:cNvGrpSpPr/>
            <p:nvPr/>
          </p:nvGrpSpPr>
          <p:grpSpPr>
            <a:xfrm>
              <a:off x="7086600" y="3657600"/>
              <a:ext cx="1616085" cy="457836"/>
              <a:chOff x="7077065" y="5494020"/>
              <a:chExt cx="1616085" cy="457836"/>
            </a:xfrm>
          </p:grpSpPr>
          <p:grpSp>
            <p:nvGrpSpPr>
              <p:cNvPr id="131" name="Group 113"/>
              <p:cNvGrpSpPr/>
              <p:nvPr/>
            </p:nvGrpSpPr>
            <p:grpSpPr>
              <a:xfrm>
                <a:off x="7077065" y="5494020"/>
                <a:ext cx="1616085" cy="457836"/>
                <a:chOff x="7077065" y="4121150"/>
                <a:chExt cx="1616085" cy="457836"/>
              </a:xfrm>
            </p:grpSpPr>
            <p:sp>
              <p:nvSpPr>
                <p:cNvPr id="133" name="Rounded Rectangle 132"/>
                <p:cNvSpPr/>
                <p:nvPr/>
              </p:nvSpPr>
              <p:spPr>
                <a:xfrm>
                  <a:off x="7103020" y="4121785"/>
                  <a:ext cx="1507580" cy="457201"/>
                </a:xfrm>
                <a:prstGeom prst="roundRect">
                  <a:avLst>
                    <a:gd name="adj" fmla="val 10347"/>
                  </a:avLst>
                </a:prstGeom>
                <a:solidFill>
                  <a:schemeClr val="bg1">
                    <a:alpha val="25000"/>
                  </a:scheme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34" name="Rectangle 133"/>
                <p:cNvSpPr/>
                <p:nvPr/>
              </p:nvSpPr>
              <p:spPr>
                <a:xfrm>
                  <a:off x="7195816" y="4244946"/>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35" name="Rectangle 134"/>
                <p:cNvSpPr/>
                <p:nvPr/>
              </p:nvSpPr>
              <p:spPr>
                <a:xfrm>
                  <a:off x="7195816" y="4121150"/>
                  <a:ext cx="1497334" cy="215444"/>
                </a:xfrm>
                <a:prstGeom prst="rect">
                  <a:avLst/>
                </a:prstGeom>
              </p:spPr>
              <p:txBody>
                <a:bodyPr wrap="square">
                  <a:spAutoFit/>
                </a:bodyPr>
                <a:lstStyle/>
                <a:p>
                  <a:r>
                    <a:rPr lang="en-US" sz="800" b="1" dirty="0">
                      <a:latin typeface="Segoe UI" pitchFamily="34" charset="0"/>
                    </a:rPr>
                    <a:t>Donor List 2007 for…</a:t>
                  </a:r>
                </a:p>
              </p:txBody>
            </p:sp>
            <p:pic>
              <p:nvPicPr>
                <p:cNvPr id="136" name="Picture 4"/>
                <p:cNvPicPr>
                  <a:picLocks noChangeAspect="1" noChangeArrowheads="1"/>
                </p:cNvPicPr>
                <p:nvPr/>
              </p:nvPicPr>
              <p:blipFill>
                <a:blip r:embed="rId9"/>
                <a:srcRect/>
                <a:stretch>
                  <a:fillRect/>
                </a:stretch>
              </p:blipFill>
              <p:spPr bwMode="auto">
                <a:xfrm>
                  <a:off x="7077065" y="4158396"/>
                  <a:ext cx="123825" cy="133350"/>
                </a:xfrm>
                <a:prstGeom prst="rect">
                  <a:avLst/>
                </a:prstGeom>
                <a:noFill/>
                <a:ln w="9525">
                  <a:noFill/>
                  <a:miter lim="800000"/>
                  <a:headEnd/>
                  <a:tailEnd/>
                </a:ln>
                <a:effectLst/>
              </p:spPr>
            </p:pic>
          </p:grpSp>
          <p:pic>
            <p:nvPicPr>
              <p:cNvPr id="132" name="Picture 131" descr="faith33x33.png"/>
              <p:cNvPicPr>
                <a:picLocks noChangeAspect="1"/>
              </p:cNvPicPr>
              <p:nvPr/>
            </p:nvPicPr>
            <p:blipFill>
              <a:blip r:embed="rId10"/>
              <a:stretch>
                <a:fillRect/>
              </a:stretch>
            </p:blipFill>
            <p:spPr>
              <a:xfrm>
                <a:off x="8401050" y="5513070"/>
                <a:ext cx="228600" cy="228600"/>
              </a:xfrm>
              <a:prstGeom prst="rect">
                <a:avLst/>
              </a:prstGeom>
              <a:ln>
                <a:solidFill>
                  <a:schemeClr val="tx2">
                    <a:lumMod val="50000"/>
                  </a:schemeClr>
                </a:solidFill>
              </a:ln>
            </p:spPr>
          </p:pic>
        </p:grpSp>
        <p:sp>
          <p:nvSpPr>
            <p:cNvPr id="137" name="Rounded Rectangle 136"/>
            <p:cNvSpPr/>
            <p:nvPr/>
          </p:nvSpPr>
          <p:spPr>
            <a:xfrm>
              <a:off x="7112555" y="4162424"/>
              <a:ext cx="1507580" cy="4857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38" name="Rectangle 137"/>
            <p:cNvSpPr/>
            <p:nvPr/>
          </p:nvSpPr>
          <p:spPr>
            <a:xfrm>
              <a:off x="7205351" y="4285585"/>
              <a:ext cx="1266826" cy="307777"/>
            </a:xfrm>
            <a:prstGeom prst="rect">
              <a:avLst/>
            </a:prstGeom>
          </p:spPr>
          <p:txBody>
            <a:bodyPr wrap="square">
              <a:spAutoFit/>
            </a:bodyPr>
            <a:lstStyle/>
            <a:p>
              <a:r>
                <a:rPr lang="en-US" sz="700" dirty="0">
                  <a:solidFill>
                    <a:schemeClr val="tx1">
                      <a:lumMod val="50000"/>
                      <a:lumOff val="50000"/>
                    </a:schemeClr>
                  </a:solidFill>
                  <a:latin typeface="Segoe UI" pitchFamily="34" charset="0"/>
                </a:rPr>
                <a:t>Fundraising list of Donors for CRC Non-Profit 2006</a:t>
              </a:r>
            </a:p>
          </p:txBody>
        </p:sp>
        <p:sp>
          <p:nvSpPr>
            <p:cNvPr id="139" name="Rectangle 138"/>
            <p:cNvSpPr/>
            <p:nvPr/>
          </p:nvSpPr>
          <p:spPr>
            <a:xfrm>
              <a:off x="7205351" y="4161789"/>
              <a:ext cx="1497334" cy="215444"/>
            </a:xfrm>
            <a:prstGeom prst="rect">
              <a:avLst/>
            </a:prstGeom>
          </p:spPr>
          <p:txBody>
            <a:bodyPr wrap="square">
              <a:spAutoFit/>
            </a:bodyPr>
            <a:lstStyle/>
            <a:p>
              <a:r>
                <a:rPr lang="en-US" sz="800" b="1" dirty="0">
                  <a:latin typeface="Segoe UI" pitchFamily="34" charset="0"/>
                </a:rPr>
                <a:t>Donor List 2008 for…</a:t>
              </a:r>
            </a:p>
          </p:txBody>
        </p:sp>
        <p:pic>
          <p:nvPicPr>
            <p:cNvPr id="140" name="Picture 4"/>
            <p:cNvPicPr>
              <a:picLocks noChangeAspect="1" noChangeArrowheads="1"/>
            </p:cNvPicPr>
            <p:nvPr/>
          </p:nvPicPr>
          <p:blipFill>
            <a:blip r:embed="rId9"/>
            <a:srcRect/>
            <a:stretch>
              <a:fillRect/>
            </a:stretch>
          </p:blipFill>
          <p:spPr bwMode="auto">
            <a:xfrm>
              <a:off x="7086600" y="4199035"/>
              <a:ext cx="123825" cy="133350"/>
            </a:xfrm>
            <a:prstGeom prst="rect">
              <a:avLst/>
            </a:prstGeom>
            <a:noFill/>
            <a:ln w="9525">
              <a:noFill/>
              <a:miter lim="800000"/>
              <a:headEnd/>
              <a:tailEnd/>
            </a:ln>
            <a:effectLst/>
          </p:spPr>
        </p:pic>
        <p:pic>
          <p:nvPicPr>
            <p:cNvPr id="141" name="Picture 140" descr="faith33x33.png"/>
            <p:cNvPicPr>
              <a:picLocks noChangeAspect="1"/>
            </p:cNvPicPr>
            <p:nvPr/>
          </p:nvPicPr>
          <p:blipFill>
            <a:blip r:embed="rId10"/>
            <a:stretch>
              <a:fillRect/>
            </a:stretch>
          </p:blipFill>
          <p:spPr>
            <a:xfrm>
              <a:off x="8410585" y="4180839"/>
              <a:ext cx="228600" cy="228600"/>
            </a:xfrm>
            <a:prstGeom prst="rect">
              <a:avLst/>
            </a:prstGeom>
            <a:ln>
              <a:solidFill>
                <a:schemeClr val="tx2">
                  <a:lumMod val="50000"/>
                </a:schemeClr>
              </a:solidFill>
            </a:ln>
          </p:spPr>
        </p:pic>
      </p:grpSp>
      <p:sp>
        <p:nvSpPr>
          <p:cNvPr id="122" name="Rectangle 12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185" name="Group 184"/>
          <p:cNvGrpSpPr/>
          <p:nvPr/>
        </p:nvGrpSpPr>
        <p:grpSpPr>
          <a:xfrm>
            <a:off x="2059305" y="3611880"/>
            <a:ext cx="838200" cy="232489"/>
            <a:chOff x="2057400" y="3593645"/>
            <a:chExt cx="838200" cy="232489"/>
          </a:xfrm>
        </p:grpSpPr>
        <p:sp>
          <p:nvSpPr>
            <p:cNvPr id="186" name="Rounded Rectangle 185"/>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7" name="Cross 186"/>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9" name="TextBox 188"/>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191" name="Rectangle 190">
            <a:hlinkClick r:id="" action="ppaction://hlinkshowjump?jump=nextslide"/>
          </p:cNvPr>
          <p:cNvSpPr/>
          <p:nvPr/>
        </p:nvSpPr>
        <p:spPr>
          <a:xfrm>
            <a:off x="2038928" y="3334328"/>
            <a:ext cx="7620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91" name="Group 295"/>
          <p:cNvGrpSpPr/>
          <p:nvPr/>
        </p:nvGrpSpPr>
        <p:grpSpPr>
          <a:xfrm>
            <a:off x="8895706" y="0"/>
            <a:ext cx="248294" cy="6858000"/>
            <a:chOff x="8895706" y="0"/>
            <a:chExt cx="248294" cy="6858000"/>
          </a:xfrm>
        </p:grpSpPr>
        <p:pic>
          <p:nvPicPr>
            <p:cNvPr id="121" name="Picture 120"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142" name="Group 61"/>
            <p:cNvGrpSpPr/>
            <p:nvPr/>
          </p:nvGrpSpPr>
          <p:grpSpPr>
            <a:xfrm>
              <a:off x="8895706" y="884207"/>
              <a:ext cx="164592" cy="5623560"/>
              <a:chOff x="8901933" y="884725"/>
              <a:chExt cx="164592" cy="5623560"/>
            </a:xfrm>
          </p:grpSpPr>
          <p:sp>
            <p:nvSpPr>
              <p:cNvPr id="143" name="Rectangle 14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Rectangle 14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5" name="Group 67"/>
              <p:cNvGrpSpPr/>
              <p:nvPr/>
            </p:nvGrpSpPr>
            <p:grpSpPr>
              <a:xfrm>
                <a:off x="8939993" y="2382966"/>
                <a:ext cx="73152" cy="87341"/>
                <a:chOff x="8939993" y="2382966"/>
                <a:chExt cx="73152" cy="87341"/>
              </a:xfrm>
            </p:grpSpPr>
            <p:sp>
              <p:nvSpPr>
                <p:cNvPr id="148" name="Rounded Rectangle 14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Rounded Rectangle 14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Rounded Rectangle 14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46" name="Isosceles Triangle 14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Isosceles Triangle 14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advClick="0">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1000" fill="hold"/>
                                        <p:tgtEl>
                                          <p:spTgt spid="159"/>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52"/>
          <p:cNvGrpSpPr/>
          <p:nvPr/>
        </p:nvGrpSpPr>
        <p:grpSpPr>
          <a:xfrm>
            <a:off x="1843768" y="3128555"/>
            <a:ext cx="5381897" cy="353785"/>
            <a:chOff x="1843768" y="3128555"/>
            <a:chExt cx="5381897" cy="353785"/>
          </a:xfrm>
        </p:grpSpPr>
        <p:pic>
          <p:nvPicPr>
            <p:cNvPr id="154"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5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56"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60"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7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77"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78"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7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pic>
        <p:nvPicPr>
          <p:cNvPr id="184" name="Picture 2"/>
          <p:cNvPicPr>
            <a:picLocks noChangeAspect="1" noChangeArrowheads="1"/>
          </p:cNvPicPr>
          <p:nvPr/>
        </p:nvPicPr>
        <p:blipFill>
          <a:blip r:embed="rId3"/>
          <a:srcRect t="13899" b="81978"/>
          <a:stretch>
            <a:fillRect/>
          </a:stretch>
        </p:blipFill>
        <p:spPr bwMode="auto">
          <a:xfrm>
            <a:off x="1843768" y="3329940"/>
            <a:ext cx="5381897" cy="152400"/>
          </a:xfrm>
          <a:prstGeom prst="rect">
            <a:avLst/>
          </a:prstGeom>
          <a:noFill/>
          <a:ln w="9525">
            <a:noFill/>
            <a:miter lim="800000"/>
            <a:headEnd/>
            <a:tailEnd/>
          </a:ln>
          <a:effectLst/>
        </p:spPr>
      </p:pic>
      <p:grpSp>
        <p:nvGrpSpPr>
          <p:cNvPr id="4" name="Group 179"/>
          <p:cNvGrpSpPr/>
          <p:nvPr/>
        </p:nvGrpSpPr>
        <p:grpSpPr>
          <a:xfrm>
            <a:off x="2059305" y="3653711"/>
            <a:ext cx="838200" cy="232489"/>
            <a:chOff x="2057400" y="3593645"/>
            <a:chExt cx="838200" cy="232489"/>
          </a:xfrm>
        </p:grpSpPr>
        <p:sp>
          <p:nvSpPr>
            <p:cNvPr id="181" name="Rounded Rectangle 180"/>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Cross 181"/>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3" name="TextBox 182"/>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5" name="Group 75"/>
          <p:cNvGrpSpPr/>
          <p:nvPr/>
        </p:nvGrpSpPr>
        <p:grpSpPr>
          <a:xfrm>
            <a:off x="1854200" y="6327013"/>
            <a:ext cx="5080000" cy="172212"/>
            <a:chOff x="1854200" y="6327013"/>
            <a:chExt cx="5080000" cy="172212"/>
          </a:xfrm>
        </p:grpSpPr>
        <p:grpSp>
          <p:nvGrpSpPr>
            <p:cNvPr id="6" name="Group 61"/>
            <p:cNvGrpSpPr/>
            <p:nvPr/>
          </p:nvGrpSpPr>
          <p:grpSpPr>
            <a:xfrm rot="16200000">
              <a:off x="4308094" y="3873119"/>
              <a:ext cx="172212" cy="5080000"/>
              <a:chOff x="8894313" y="-467825"/>
              <a:chExt cx="172212" cy="5080000"/>
            </a:xfrm>
          </p:grpSpPr>
          <p:sp>
            <p:nvSpPr>
              <p:cNvPr id="82" name="Rectangle 81"/>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Isosceles Triangle 9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77"/>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ounded Rectangle 80"/>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95"/>
          <p:cNvGrpSpPr/>
          <p:nvPr/>
        </p:nvGrpSpPr>
        <p:grpSpPr>
          <a:xfrm>
            <a:off x="8895706" y="0"/>
            <a:ext cx="248294" cy="6858000"/>
            <a:chOff x="8895706" y="0"/>
            <a:chExt cx="248294" cy="6858000"/>
          </a:xfrm>
        </p:grpSpPr>
        <p:pic>
          <p:nvPicPr>
            <p:cNvPr id="162" name="Picture 161"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164" name="Rectangle 1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169" name="Rounded Rectangle 1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ounded Rectangle 1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ounded Rectangle 1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Isosceles Triangle 1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Isosceles Triangle 1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2" name="Rectangle 12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sp>
        <p:nvSpPr>
          <p:cNvPr id="44" name="Rectangle 43">
            <a:hlinkClick r:id="" action="ppaction://hlinkshowjump?jump=nextslide"/>
          </p:cNvPr>
          <p:cNvSpPr/>
          <p:nvPr/>
        </p:nvSpPr>
        <p:spPr>
          <a:xfrm>
            <a:off x="1981200" y="3606800"/>
            <a:ext cx="99060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52"/>
          <p:cNvGrpSpPr/>
          <p:nvPr/>
        </p:nvGrpSpPr>
        <p:grpSpPr>
          <a:xfrm>
            <a:off x="1843768" y="3128555"/>
            <a:ext cx="5381897" cy="353785"/>
            <a:chOff x="1843768" y="3128555"/>
            <a:chExt cx="5381897" cy="353785"/>
          </a:xfrm>
        </p:grpSpPr>
        <p:pic>
          <p:nvPicPr>
            <p:cNvPr id="154"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5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56"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60"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7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77"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78"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7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pic>
        <p:nvPicPr>
          <p:cNvPr id="184" name="Picture 2"/>
          <p:cNvPicPr>
            <a:picLocks noChangeAspect="1" noChangeArrowheads="1"/>
          </p:cNvPicPr>
          <p:nvPr/>
        </p:nvPicPr>
        <p:blipFill>
          <a:blip r:embed="rId3"/>
          <a:srcRect t="13899" b="68786"/>
          <a:stretch>
            <a:fillRect/>
          </a:stretch>
        </p:blipFill>
        <p:spPr bwMode="auto">
          <a:xfrm>
            <a:off x="1843768" y="3329940"/>
            <a:ext cx="5381897" cy="640080"/>
          </a:xfrm>
          <a:prstGeom prst="rect">
            <a:avLst/>
          </a:prstGeom>
          <a:noFill/>
          <a:ln w="9525">
            <a:noFill/>
            <a:miter lim="800000"/>
            <a:headEnd/>
            <a:tailEnd/>
          </a:ln>
          <a:effectLst/>
        </p:spPr>
      </p:pic>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5" name="Group 75"/>
          <p:cNvGrpSpPr/>
          <p:nvPr/>
        </p:nvGrpSpPr>
        <p:grpSpPr>
          <a:xfrm>
            <a:off x="1854200" y="6327013"/>
            <a:ext cx="5080000" cy="172212"/>
            <a:chOff x="1854200" y="6327013"/>
            <a:chExt cx="5080000" cy="172212"/>
          </a:xfrm>
        </p:grpSpPr>
        <p:grpSp>
          <p:nvGrpSpPr>
            <p:cNvPr id="6" name="Group 61"/>
            <p:cNvGrpSpPr/>
            <p:nvPr/>
          </p:nvGrpSpPr>
          <p:grpSpPr>
            <a:xfrm rot="16200000">
              <a:off x="4308094" y="3873119"/>
              <a:ext cx="172212" cy="5080000"/>
              <a:chOff x="8894313" y="-467825"/>
              <a:chExt cx="172212" cy="5080000"/>
            </a:xfrm>
          </p:grpSpPr>
          <p:sp>
            <p:nvSpPr>
              <p:cNvPr id="82" name="Rectangle 81"/>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Isosceles Triangle 9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77"/>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ounded Rectangle 80"/>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95"/>
          <p:cNvGrpSpPr/>
          <p:nvPr/>
        </p:nvGrpSpPr>
        <p:grpSpPr>
          <a:xfrm>
            <a:off x="8895706" y="0"/>
            <a:ext cx="248294" cy="6858000"/>
            <a:chOff x="8895706" y="0"/>
            <a:chExt cx="248294" cy="6858000"/>
          </a:xfrm>
        </p:grpSpPr>
        <p:pic>
          <p:nvPicPr>
            <p:cNvPr id="162" name="Picture 161"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164" name="Rectangle 1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169" name="Rounded Rectangle 1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ounded Rectangle 1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ounded Rectangle 1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Isosceles Triangle 1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Isosceles Triangle 1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2" name="Rectangle 12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grpSp>
        <p:nvGrpSpPr>
          <p:cNvPr id="44" name="Group 179"/>
          <p:cNvGrpSpPr/>
          <p:nvPr/>
        </p:nvGrpSpPr>
        <p:grpSpPr>
          <a:xfrm>
            <a:off x="2059305" y="4161711"/>
            <a:ext cx="838200" cy="232489"/>
            <a:chOff x="2057400" y="3593645"/>
            <a:chExt cx="838200" cy="232489"/>
          </a:xfrm>
        </p:grpSpPr>
        <p:sp>
          <p:nvSpPr>
            <p:cNvPr id="45" name="Rounded Rectangle 44"/>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46" name="Cross 45"/>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50" name="TextBox 49"/>
            <p:cNvSpPr txBox="1"/>
            <p:nvPr/>
          </p:nvSpPr>
          <p:spPr>
            <a:xfrm>
              <a:off x="2232025" y="3610690"/>
              <a:ext cx="663575" cy="215444"/>
            </a:xfrm>
            <a:prstGeom prst="rect">
              <a:avLst/>
            </a:prstGeom>
            <a:noFill/>
          </p:spPr>
          <p:txBody>
            <a:bodyPr wrap="square" rtlCol="0">
              <a:spAutoFit/>
            </a:bodyPr>
            <a:lstStyle/>
            <a:p>
              <a:r>
                <a:rPr lang="en-US" sz="800" dirty="0"/>
                <a:t>Add Row</a:t>
              </a:r>
            </a:p>
          </p:txBody>
        </p:sp>
      </p:grpSp>
      <p:sp>
        <p:nvSpPr>
          <p:cNvPr id="52" name="Rectangle 51">
            <a:hlinkClick r:id="" action="ppaction://hlinkshowjump?jump=nextslide"/>
          </p:cNvPr>
          <p:cNvSpPr/>
          <p:nvPr/>
        </p:nvSpPr>
        <p:spPr>
          <a:xfrm>
            <a:off x="1981200" y="4114800"/>
            <a:ext cx="99060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wipe dir="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52"/>
          <p:cNvGrpSpPr/>
          <p:nvPr/>
        </p:nvGrpSpPr>
        <p:grpSpPr>
          <a:xfrm>
            <a:off x="1843768" y="3128555"/>
            <a:ext cx="5381897" cy="353785"/>
            <a:chOff x="1843768" y="3128555"/>
            <a:chExt cx="5381897" cy="353785"/>
          </a:xfrm>
        </p:grpSpPr>
        <p:pic>
          <p:nvPicPr>
            <p:cNvPr id="154"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5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56"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60"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7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77"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78"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7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pic>
        <p:nvPicPr>
          <p:cNvPr id="184" name="Picture 2"/>
          <p:cNvPicPr>
            <a:picLocks noChangeAspect="1" noChangeArrowheads="1"/>
          </p:cNvPicPr>
          <p:nvPr/>
        </p:nvPicPr>
        <p:blipFill>
          <a:blip r:embed="rId3"/>
          <a:srcRect t="13899" b="51472"/>
          <a:stretch>
            <a:fillRect/>
          </a:stretch>
        </p:blipFill>
        <p:spPr bwMode="auto">
          <a:xfrm>
            <a:off x="1843768" y="3329940"/>
            <a:ext cx="5381897" cy="1280160"/>
          </a:xfrm>
          <a:prstGeom prst="rect">
            <a:avLst/>
          </a:prstGeom>
          <a:noFill/>
          <a:ln w="9525">
            <a:noFill/>
            <a:miter lim="800000"/>
            <a:headEnd/>
            <a:tailEnd/>
          </a:ln>
          <a:effectLst/>
        </p:spPr>
      </p:pic>
      <p:grpSp>
        <p:nvGrpSpPr>
          <p:cNvPr id="4" name="Group 179"/>
          <p:cNvGrpSpPr/>
          <p:nvPr/>
        </p:nvGrpSpPr>
        <p:grpSpPr>
          <a:xfrm>
            <a:off x="2059305" y="4790975"/>
            <a:ext cx="838200" cy="221898"/>
            <a:chOff x="2057400" y="3591640"/>
            <a:chExt cx="838200" cy="221898"/>
          </a:xfrm>
        </p:grpSpPr>
        <p:sp>
          <p:nvSpPr>
            <p:cNvPr id="181" name="Rounded Rectangle 180"/>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2" name="Cross 181"/>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83" name="TextBox 182"/>
            <p:cNvSpPr txBox="1"/>
            <p:nvPr/>
          </p:nvSpPr>
          <p:spPr>
            <a:xfrm>
              <a:off x="2232025" y="3591640"/>
              <a:ext cx="663575" cy="215444"/>
            </a:xfrm>
            <a:prstGeom prst="rect">
              <a:avLst/>
            </a:prstGeom>
            <a:noFill/>
          </p:spPr>
          <p:txBody>
            <a:bodyPr wrap="square" rtlCol="0">
              <a:spAutoFit/>
            </a:bodyPr>
            <a:lstStyle/>
            <a:p>
              <a:r>
                <a:rPr lang="en-US" sz="800" dirty="0"/>
                <a:t>Add Row</a:t>
              </a:r>
            </a:p>
          </p:txBody>
        </p:sp>
      </p:gr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5" name="Group 75"/>
          <p:cNvGrpSpPr/>
          <p:nvPr/>
        </p:nvGrpSpPr>
        <p:grpSpPr>
          <a:xfrm>
            <a:off x="1854200" y="6327013"/>
            <a:ext cx="5080000" cy="172212"/>
            <a:chOff x="1854200" y="6327013"/>
            <a:chExt cx="5080000" cy="172212"/>
          </a:xfrm>
        </p:grpSpPr>
        <p:grpSp>
          <p:nvGrpSpPr>
            <p:cNvPr id="6" name="Group 61"/>
            <p:cNvGrpSpPr/>
            <p:nvPr/>
          </p:nvGrpSpPr>
          <p:grpSpPr>
            <a:xfrm rot="16200000">
              <a:off x="4308094" y="3873119"/>
              <a:ext cx="172212" cy="5080000"/>
              <a:chOff x="8894313" y="-467825"/>
              <a:chExt cx="172212" cy="5080000"/>
            </a:xfrm>
          </p:grpSpPr>
          <p:sp>
            <p:nvSpPr>
              <p:cNvPr id="82" name="Rectangle 81"/>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Isosceles Triangle 9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77"/>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ounded Rectangle 80"/>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95"/>
          <p:cNvGrpSpPr/>
          <p:nvPr/>
        </p:nvGrpSpPr>
        <p:grpSpPr>
          <a:xfrm>
            <a:off x="8895706" y="0"/>
            <a:ext cx="248294" cy="6858000"/>
            <a:chOff x="8895706" y="0"/>
            <a:chExt cx="248294" cy="6858000"/>
          </a:xfrm>
        </p:grpSpPr>
        <p:pic>
          <p:nvPicPr>
            <p:cNvPr id="162" name="Picture 161"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164" name="Rectangle 1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169" name="Rounded Rectangle 1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ounded Rectangle 1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ounded Rectangle 1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Isosceles Triangle 1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Isosceles Triangle 1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2" name="Rectangle 12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sp>
        <p:nvSpPr>
          <p:cNvPr id="44" name="Rectangle 43">
            <a:hlinkClick r:id="" action="ppaction://hlinkshowjump?jump=nextslide"/>
          </p:cNvPr>
          <p:cNvSpPr/>
          <p:nvPr/>
        </p:nvSpPr>
        <p:spPr>
          <a:xfrm>
            <a:off x="2354580" y="1470660"/>
            <a:ext cx="533400" cy="533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wipe dir="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52"/>
          <p:cNvGrpSpPr/>
          <p:nvPr/>
        </p:nvGrpSpPr>
        <p:grpSpPr>
          <a:xfrm>
            <a:off x="1843768" y="3128555"/>
            <a:ext cx="5381897" cy="353785"/>
            <a:chOff x="1843768" y="3128555"/>
            <a:chExt cx="5381897" cy="353785"/>
          </a:xfrm>
        </p:grpSpPr>
        <p:pic>
          <p:nvPicPr>
            <p:cNvPr id="154" name="Picture 2"/>
            <p:cNvPicPr>
              <a:picLocks noChangeAspect="1" noChangeArrowheads="1"/>
            </p:cNvPicPr>
            <p:nvPr/>
          </p:nvPicPr>
          <p:blipFill>
            <a:blip r:embed="rId3"/>
            <a:srcRect b="90430"/>
            <a:stretch>
              <a:fillRect/>
            </a:stretch>
          </p:blipFill>
          <p:spPr bwMode="auto">
            <a:xfrm>
              <a:off x="1843768" y="3128555"/>
              <a:ext cx="5381897" cy="353785"/>
            </a:xfrm>
            <a:prstGeom prst="rect">
              <a:avLst/>
            </a:prstGeom>
            <a:noFill/>
            <a:ln w="9525">
              <a:noFill/>
              <a:miter lim="800000"/>
              <a:headEnd/>
              <a:tailEnd/>
            </a:ln>
            <a:effectLst/>
          </p:spPr>
        </p:pic>
        <p:pic>
          <p:nvPicPr>
            <p:cNvPr id="155" name="Picture 2"/>
            <p:cNvPicPr>
              <a:picLocks noChangeAspect="1" noChangeArrowheads="1"/>
            </p:cNvPicPr>
            <p:nvPr/>
          </p:nvPicPr>
          <p:blipFill>
            <a:blip r:embed="rId3"/>
            <a:srcRect l="83536" t="6184" r="2470" b="90580"/>
            <a:stretch>
              <a:fillRect/>
            </a:stretch>
          </p:blipFill>
          <p:spPr bwMode="auto">
            <a:xfrm>
              <a:off x="5265420" y="3367643"/>
              <a:ext cx="518160" cy="82313"/>
            </a:xfrm>
            <a:prstGeom prst="rect">
              <a:avLst/>
            </a:prstGeom>
            <a:noFill/>
            <a:ln w="9525">
              <a:noFill/>
              <a:miter lim="800000"/>
              <a:headEnd/>
              <a:tailEnd/>
            </a:ln>
            <a:effectLst/>
          </p:spPr>
        </p:pic>
        <p:pic>
          <p:nvPicPr>
            <p:cNvPr id="156" name="Picture 2"/>
            <p:cNvPicPr>
              <a:picLocks noChangeAspect="1" noChangeArrowheads="1"/>
            </p:cNvPicPr>
            <p:nvPr/>
          </p:nvPicPr>
          <p:blipFill>
            <a:blip r:embed="rId3"/>
            <a:srcRect l="83536" t="6184" r="2470" b="90580"/>
            <a:stretch>
              <a:fillRect/>
            </a:stretch>
          </p:blipFill>
          <p:spPr bwMode="auto">
            <a:xfrm>
              <a:off x="5988365" y="3367643"/>
              <a:ext cx="518160" cy="82313"/>
            </a:xfrm>
            <a:prstGeom prst="rect">
              <a:avLst/>
            </a:prstGeom>
            <a:noFill/>
            <a:ln w="9525">
              <a:noFill/>
              <a:miter lim="800000"/>
              <a:headEnd/>
              <a:tailEnd/>
            </a:ln>
            <a:effectLst/>
          </p:spPr>
        </p:pic>
        <p:pic>
          <p:nvPicPr>
            <p:cNvPr id="160" name="Picture 2"/>
            <p:cNvPicPr>
              <a:picLocks noChangeAspect="1" noChangeArrowheads="1"/>
            </p:cNvPicPr>
            <p:nvPr/>
          </p:nvPicPr>
          <p:blipFill>
            <a:blip r:embed="rId3"/>
            <a:srcRect l="83536" t="6184" r="2470" b="90580"/>
            <a:stretch>
              <a:fillRect/>
            </a:stretch>
          </p:blipFill>
          <p:spPr bwMode="auto">
            <a:xfrm>
              <a:off x="4392928" y="3367643"/>
              <a:ext cx="518160" cy="82313"/>
            </a:xfrm>
            <a:prstGeom prst="rect">
              <a:avLst/>
            </a:prstGeom>
            <a:noFill/>
            <a:ln w="9525">
              <a:noFill/>
              <a:miter lim="800000"/>
              <a:headEnd/>
              <a:tailEnd/>
            </a:ln>
            <a:effectLst/>
          </p:spPr>
        </p:pic>
        <p:pic>
          <p:nvPicPr>
            <p:cNvPr id="176" name="Picture 2"/>
            <p:cNvPicPr>
              <a:picLocks noChangeAspect="1" noChangeArrowheads="1"/>
            </p:cNvPicPr>
            <p:nvPr/>
          </p:nvPicPr>
          <p:blipFill>
            <a:blip r:embed="rId3"/>
            <a:srcRect l="83536" t="6184" r="2470" b="90580"/>
            <a:stretch>
              <a:fillRect/>
            </a:stretch>
          </p:blipFill>
          <p:spPr bwMode="auto">
            <a:xfrm>
              <a:off x="4640580" y="3367643"/>
              <a:ext cx="518160" cy="82313"/>
            </a:xfrm>
            <a:prstGeom prst="rect">
              <a:avLst/>
            </a:prstGeom>
            <a:noFill/>
            <a:ln w="9525">
              <a:noFill/>
              <a:miter lim="800000"/>
              <a:headEnd/>
              <a:tailEnd/>
            </a:ln>
            <a:effectLst/>
          </p:spPr>
        </p:pic>
        <p:pic>
          <p:nvPicPr>
            <p:cNvPr id="177" name="Picture 2"/>
            <p:cNvPicPr>
              <a:picLocks noChangeAspect="1" noChangeArrowheads="1"/>
            </p:cNvPicPr>
            <p:nvPr/>
          </p:nvPicPr>
          <p:blipFill>
            <a:blip r:embed="rId3"/>
            <a:srcRect l="83536" t="6184" r="2470" b="90580"/>
            <a:stretch>
              <a:fillRect/>
            </a:stretch>
          </p:blipFill>
          <p:spPr bwMode="auto">
            <a:xfrm>
              <a:off x="3649980" y="3367643"/>
              <a:ext cx="518160" cy="82313"/>
            </a:xfrm>
            <a:prstGeom prst="rect">
              <a:avLst/>
            </a:prstGeom>
            <a:noFill/>
            <a:ln w="9525">
              <a:noFill/>
              <a:miter lim="800000"/>
              <a:headEnd/>
              <a:tailEnd/>
            </a:ln>
            <a:effectLst/>
          </p:spPr>
        </p:pic>
        <p:pic>
          <p:nvPicPr>
            <p:cNvPr id="178" name="Picture 2"/>
            <p:cNvPicPr>
              <a:picLocks noChangeAspect="1" noChangeArrowheads="1"/>
            </p:cNvPicPr>
            <p:nvPr/>
          </p:nvPicPr>
          <p:blipFill>
            <a:blip r:embed="rId3"/>
            <a:srcRect l="83536" t="6184" r="2470" b="90580"/>
            <a:stretch>
              <a:fillRect/>
            </a:stretch>
          </p:blipFill>
          <p:spPr bwMode="auto">
            <a:xfrm>
              <a:off x="2841309" y="3367643"/>
              <a:ext cx="518160" cy="82313"/>
            </a:xfrm>
            <a:prstGeom prst="rect">
              <a:avLst/>
            </a:prstGeom>
            <a:noFill/>
            <a:ln w="9525">
              <a:noFill/>
              <a:miter lim="800000"/>
              <a:headEnd/>
              <a:tailEnd/>
            </a:ln>
            <a:effectLst/>
          </p:spPr>
        </p:pic>
        <p:pic>
          <p:nvPicPr>
            <p:cNvPr id="179" name="Picture 2"/>
            <p:cNvPicPr>
              <a:picLocks noChangeAspect="1" noChangeArrowheads="1"/>
            </p:cNvPicPr>
            <p:nvPr/>
          </p:nvPicPr>
          <p:blipFill>
            <a:blip r:embed="rId3"/>
            <a:srcRect l="83536" t="6184" r="2470" b="90580"/>
            <a:stretch>
              <a:fillRect/>
            </a:stretch>
          </p:blipFill>
          <p:spPr bwMode="auto">
            <a:xfrm>
              <a:off x="2031679" y="3367643"/>
              <a:ext cx="518160" cy="82313"/>
            </a:xfrm>
            <a:prstGeom prst="rect">
              <a:avLst/>
            </a:prstGeom>
            <a:noFill/>
            <a:ln w="9525">
              <a:noFill/>
              <a:miter lim="800000"/>
              <a:headEnd/>
              <a:tailEnd/>
            </a:ln>
            <a:effectLst/>
          </p:spPr>
        </p:pic>
      </p:grpSp>
      <p:pic>
        <p:nvPicPr>
          <p:cNvPr id="184" name="Picture 2"/>
          <p:cNvPicPr>
            <a:picLocks noChangeAspect="1" noChangeArrowheads="1"/>
          </p:cNvPicPr>
          <p:nvPr/>
        </p:nvPicPr>
        <p:blipFill>
          <a:blip r:embed="rId3"/>
          <a:srcRect t="13899" b="51472"/>
          <a:stretch>
            <a:fillRect/>
          </a:stretch>
        </p:blipFill>
        <p:spPr bwMode="auto">
          <a:xfrm>
            <a:off x="1843768" y="3329940"/>
            <a:ext cx="5381897" cy="1280160"/>
          </a:xfrm>
          <a:prstGeom prst="rect">
            <a:avLst/>
          </a:prstGeom>
          <a:noFill/>
          <a:ln w="9525">
            <a:noFill/>
            <a:miter lim="800000"/>
            <a:headEnd/>
            <a:tailEnd/>
          </a:ln>
          <a:effectLst/>
        </p:spPr>
      </p:pic>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…Preview the donors list</a:t>
            </a:r>
            <a:endParaRPr lang="en-US" dirty="0"/>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4"/>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4"/>
          <a:srcRect/>
          <a:stretch>
            <a:fillRect/>
          </a:stretch>
        </p:blipFill>
        <p:spPr bwMode="auto">
          <a:xfrm>
            <a:off x="74613" y="-411163"/>
            <a:ext cx="9525" cy="9525"/>
          </a:xfrm>
          <a:prstGeom prst="rect">
            <a:avLst/>
          </a:prstGeom>
          <a:noFill/>
        </p:spPr>
      </p:pic>
      <p:grpSp>
        <p:nvGrpSpPr>
          <p:cNvPr id="5" name="Group 75"/>
          <p:cNvGrpSpPr/>
          <p:nvPr/>
        </p:nvGrpSpPr>
        <p:grpSpPr>
          <a:xfrm>
            <a:off x="1854200" y="6327013"/>
            <a:ext cx="5080000" cy="172212"/>
            <a:chOff x="1854200" y="6327013"/>
            <a:chExt cx="5080000" cy="172212"/>
          </a:xfrm>
        </p:grpSpPr>
        <p:grpSp>
          <p:nvGrpSpPr>
            <p:cNvPr id="6" name="Group 61"/>
            <p:cNvGrpSpPr/>
            <p:nvPr/>
          </p:nvGrpSpPr>
          <p:grpSpPr>
            <a:xfrm rot="16200000">
              <a:off x="4308094" y="3873119"/>
              <a:ext cx="172212" cy="5080000"/>
              <a:chOff x="8894313" y="-467825"/>
              <a:chExt cx="172212" cy="5080000"/>
            </a:xfrm>
          </p:grpSpPr>
          <p:sp>
            <p:nvSpPr>
              <p:cNvPr id="82" name="Rectangle 81"/>
              <p:cNvSpPr/>
              <p:nvPr/>
            </p:nvSpPr>
            <p:spPr>
              <a:xfrm>
                <a:off x="8894313" y="-467825"/>
                <a:ext cx="172212" cy="508000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2" name="Isosceles Triangle 91"/>
              <p:cNvSpPr/>
              <p:nvPr/>
            </p:nvSpPr>
            <p:spPr>
              <a:xfrm>
                <a:off x="8942079" y="-433789"/>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3" name="Isosceles Triangle 92"/>
              <p:cNvSpPr/>
              <p:nvPr/>
            </p:nvSpPr>
            <p:spPr>
              <a:xfrm rot="10800000">
                <a:off x="8942079" y="4506511"/>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8" name="Rectangle 77"/>
            <p:cNvSpPr/>
            <p:nvPr/>
          </p:nvSpPr>
          <p:spPr>
            <a:xfrm rot="16200000">
              <a:off x="3312790" y="5043003"/>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Rounded Rectangle 78"/>
            <p:cNvSpPr/>
            <p:nvPr/>
          </p:nvSpPr>
          <p:spPr>
            <a:xfrm rot="16200000">
              <a:off x="3309130"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Rounded Rectangle 79"/>
            <p:cNvSpPr/>
            <p:nvPr/>
          </p:nvSpPr>
          <p:spPr>
            <a:xfrm rot="16200000">
              <a:off x="3378183"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Rounded Rectangle 80"/>
            <p:cNvSpPr/>
            <p:nvPr/>
          </p:nvSpPr>
          <p:spPr>
            <a:xfrm rot="16200000">
              <a:off x="3342466" y="640782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7" name="Group 295"/>
          <p:cNvGrpSpPr/>
          <p:nvPr/>
        </p:nvGrpSpPr>
        <p:grpSpPr>
          <a:xfrm>
            <a:off x="8895706" y="0"/>
            <a:ext cx="248294" cy="6858000"/>
            <a:chOff x="8895706" y="0"/>
            <a:chExt cx="248294" cy="6858000"/>
          </a:xfrm>
        </p:grpSpPr>
        <p:pic>
          <p:nvPicPr>
            <p:cNvPr id="162" name="Picture 161"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164" name="Rectangle 16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169" name="Rounded Rectangle 16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0" name="Rounded Rectangle 16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1" name="Rounded Rectangle 17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67" name="Isosceles Triangle 16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8" name="Isosceles Triangle 16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22" name="Rectangle 121"/>
          <p:cNvSpPr/>
          <p:nvPr/>
        </p:nvSpPr>
        <p:spPr>
          <a:xfrm>
            <a:off x="2084382" y="2344902"/>
            <a:ext cx="2085827" cy="276999"/>
          </a:xfrm>
          <a:prstGeom prst="rect">
            <a:avLst/>
          </a:prstGeom>
        </p:spPr>
        <p:txBody>
          <a:bodyPr wrap="none">
            <a:spAutoFit/>
          </a:bodyPr>
          <a:lstStyle/>
          <a:p>
            <a:r>
              <a:rPr lang="en-US" sz="1200" dirty="0">
                <a:solidFill>
                  <a:srgbClr val="002060"/>
                </a:solidFill>
                <a:latin typeface="Segoe UI" pitchFamily="34" charset="0"/>
              </a:rPr>
              <a:t>2008 Fundraising Donor List</a:t>
            </a:r>
            <a:endParaRPr lang="en-US" sz="1200" dirty="0"/>
          </a:p>
        </p:txBody>
      </p:sp>
      <p:sp>
        <p:nvSpPr>
          <p:cNvPr id="44" name="Rectangle 43">
            <a:hlinkClick r:id="" action="ppaction://hlinkshowjump?jump=nextslide"/>
          </p:cNvPr>
          <p:cNvSpPr/>
          <p:nvPr/>
        </p:nvSpPr>
        <p:spPr>
          <a:xfrm>
            <a:off x="3086100" y="2202180"/>
            <a:ext cx="10668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45" name="Rounded Rectangle 44"/>
          <p:cNvSpPr/>
          <p:nvPr/>
        </p:nvSpPr>
        <p:spPr>
          <a:xfrm>
            <a:off x="5867400" y="2362200"/>
            <a:ext cx="838200" cy="21989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p>
        </p:txBody>
      </p:sp>
      <p:sp>
        <p:nvSpPr>
          <p:cNvPr id="46" name="TextBox 45"/>
          <p:cNvSpPr txBox="1"/>
          <p:nvPr/>
        </p:nvSpPr>
        <p:spPr>
          <a:xfrm>
            <a:off x="5934075" y="2357279"/>
            <a:ext cx="892175" cy="246221"/>
          </a:xfrm>
          <a:prstGeom prst="rect">
            <a:avLst/>
          </a:prstGeom>
          <a:noFill/>
        </p:spPr>
        <p:txBody>
          <a:bodyPr wrap="square" rtlCol="0">
            <a:spAutoFit/>
          </a:bodyPr>
          <a:lstStyle/>
          <a:p>
            <a:r>
              <a:rPr lang="en-US" sz="1000" b="1" dirty="0"/>
              <a:t>List Saved</a:t>
            </a:r>
          </a:p>
        </p:txBody>
      </p:sp>
      <p:grpSp>
        <p:nvGrpSpPr>
          <p:cNvPr id="50" name="Group 179"/>
          <p:cNvGrpSpPr/>
          <p:nvPr/>
        </p:nvGrpSpPr>
        <p:grpSpPr>
          <a:xfrm>
            <a:off x="2059305" y="4790975"/>
            <a:ext cx="838200" cy="221898"/>
            <a:chOff x="2057400" y="3591640"/>
            <a:chExt cx="838200" cy="221898"/>
          </a:xfrm>
        </p:grpSpPr>
        <p:sp>
          <p:nvSpPr>
            <p:cNvPr id="52" name="Rounded Rectangle 51"/>
            <p:cNvSpPr/>
            <p:nvPr/>
          </p:nvSpPr>
          <p:spPr>
            <a:xfrm>
              <a:off x="2057400" y="3593645"/>
              <a:ext cx="838200" cy="219893"/>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53" name="Cross 52"/>
            <p:cNvSpPr/>
            <p:nvPr/>
          </p:nvSpPr>
          <p:spPr>
            <a:xfrm>
              <a:off x="2111375" y="3629978"/>
              <a:ext cx="142875" cy="142875"/>
            </a:xfrm>
            <a:prstGeom prst="plus">
              <a:avLst>
                <a:gd name="adj" fmla="val 35417"/>
              </a:avLst>
            </a:prstGeom>
            <a:solidFill>
              <a:schemeClr val="bg1"/>
            </a:solidFill>
            <a:ln/>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54" name="TextBox 53"/>
            <p:cNvSpPr txBox="1"/>
            <p:nvPr/>
          </p:nvSpPr>
          <p:spPr>
            <a:xfrm>
              <a:off x="2232025" y="3591640"/>
              <a:ext cx="663575" cy="215444"/>
            </a:xfrm>
            <a:prstGeom prst="rect">
              <a:avLst/>
            </a:prstGeom>
            <a:noFill/>
          </p:spPr>
          <p:txBody>
            <a:bodyPr wrap="square" rtlCol="0">
              <a:spAutoFit/>
            </a:bodyPr>
            <a:lstStyle/>
            <a:p>
              <a:r>
                <a:rPr lang="en-US" sz="800" dirty="0"/>
                <a:t>Add Row</a:t>
              </a:r>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fade">
                                      <p:cBhvr>
                                        <p:cTn id="10" dur="500"/>
                                        <p:tgtEl>
                                          <p:spTgt spid="46"/>
                                        </p:tgtEl>
                                      </p:cBhvr>
                                    </p:animEffect>
                                  </p:childTnLst>
                                </p:cTn>
                              </p:par>
                              <p:par>
                                <p:cTn id="11" presetID="10" presetClass="exit" presetSubtype="0" fill="hold" grpId="1" nodeType="withEffect">
                                  <p:stCondLst>
                                    <p:cond delay="2500"/>
                                  </p:stCondLst>
                                  <p:childTnLst>
                                    <p:animEffect transition="out" filter="fade">
                                      <p:cBhvr>
                                        <p:cTn id="12" dur="1000"/>
                                        <p:tgtEl>
                                          <p:spTgt spid="46"/>
                                        </p:tgtEl>
                                      </p:cBhvr>
                                    </p:animEffect>
                                    <p:set>
                                      <p:cBhvr>
                                        <p:cTn id="13" dur="1" fill="hold">
                                          <p:stCondLst>
                                            <p:cond delay="999"/>
                                          </p:stCondLst>
                                        </p:cTn>
                                        <p:tgtEl>
                                          <p:spTgt spid="46"/>
                                        </p:tgtEl>
                                        <p:attrNameLst>
                                          <p:attrName>style.visibility</p:attrName>
                                        </p:attrNameLst>
                                      </p:cBhvr>
                                      <p:to>
                                        <p:strVal val="hidden"/>
                                      </p:to>
                                    </p:set>
                                  </p:childTnLst>
                                </p:cTn>
                              </p:par>
                              <p:par>
                                <p:cTn id="14" presetID="10" presetClass="exit" presetSubtype="0" fill="hold" grpId="1" nodeType="withEffect">
                                  <p:stCondLst>
                                    <p:cond delay="2500"/>
                                  </p:stCondLst>
                                  <p:childTnLst>
                                    <p:animEffect transition="out" filter="fade">
                                      <p:cBhvr>
                                        <p:cTn id="15" dur="1000"/>
                                        <p:tgtEl>
                                          <p:spTgt spid="45"/>
                                        </p:tgtEl>
                                      </p:cBhvr>
                                    </p:animEffect>
                                    <p:set>
                                      <p:cBhvr>
                                        <p:cTn id="16" dur="1" fill="hold">
                                          <p:stCondLst>
                                            <p:cond delay="999"/>
                                          </p:stCondLst>
                                        </p:cTn>
                                        <p:tgtEl>
                                          <p:spTgt spid="4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46" grpId="0"/>
      <p:bldP spid="46" grpId="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--------To be done later… Lots of steps to apply the card view, promote right chart, change abstract</a:t>
            </a:r>
            <a:r>
              <a:rPr lang="en-US" dirty="0"/>
              <a:t> ---------------</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87"/>
          <p:cNvGrpSpPr/>
          <p:nvPr/>
        </p:nvGrpSpPr>
        <p:grpSpPr>
          <a:xfrm>
            <a:off x="9305928" y="2193290"/>
            <a:ext cx="2200272" cy="4331333"/>
            <a:chOff x="9172969" y="2117090"/>
            <a:chExt cx="2200272" cy="4331333"/>
          </a:xfrm>
        </p:grpSpPr>
        <p:grpSp>
          <p:nvGrpSpPr>
            <p:cNvPr id="4" name="Group 3"/>
            <p:cNvGrpSpPr/>
            <p:nvPr/>
          </p:nvGrpSpPr>
          <p:grpSpPr>
            <a:xfrm>
              <a:off x="9172969" y="2117090"/>
              <a:ext cx="2200272" cy="4331333"/>
              <a:chOff x="8953513" y="2117090"/>
              <a:chExt cx="2200272" cy="4331333"/>
            </a:xfrm>
          </p:grpSpPr>
          <p:sp>
            <p:nvSpPr>
              <p:cNvPr id="244" name="Freeform 9"/>
              <p:cNvSpPr>
                <a:spLocks/>
              </p:cNvSpPr>
              <p:nvPr/>
            </p:nvSpPr>
            <p:spPr bwMode="auto">
              <a:xfrm rot="16200000">
                <a:off x="7887982" y="3182621"/>
                <a:ext cx="4331333" cy="2200272"/>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glow rad="63500">
                  <a:schemeClr val="accent5">
                    <a:satMod val="175000"/>
                    <a:alpha val="40000"/>
                  </a:schemeClr>
                </a:glow>
              </a:effectLst>
            </p:spPr>
            <p:txBody>
              <a:bodyPr vert="horz" wrap="none" lIns="91440" tIns="45720" rIns="91440" bIns="45720" numCol="1" anchor="ctr" anchorCtr="0" compatLnSpc="1">
                <a:prstTxWarp prst="textNoShape">
                  <a:avLst/>
                </a:prstTxWarp>
              </a:bodyPr>
              <a:lstStyle/>
              <a:p>
                <a:endParaRPr lang="en-US" sz="800" dirty="0"/>
              </a:p>
            </p:txBody>
          </p:sp>
          <p:sp>
            <p:nvSpPr>
              <p:cNvPr id="187" name="Rectangle 186"/>
              <p:cNvSpPr/>
              <p:nvPr/>
            </p:nvSpPr>
            <p:spPr>
              <a:xfrm>
                <a:off x="8991598" y="2140752"/>
                <a:ext cx="208788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grpSp>
            <p:nvGrpSpPr>
              <p:cNvPr id="5" name="Group 305"/>
              <p:cNvGrpSpPr/>
              <p:nvPr/>
            </p:nvGrpSpPr>
            <p:grpSpPr>
              <a:xfrm>
                <a:off x="9063278" y="2573888"/>
                <a:ext cx="1861903" cy="3856122"/>
                <a:chOff x="6751338" y="2582778"/>
                <a:chExt cx="1700937" cy="3856122"/>
              </a:xfrm>
            </p:grpSpPr>
            <p:sp>
              <p:nvSpPr>
                <p:cNvPr id="231" name="Rectangle 230"/>
                <p:cNvSpPr/>
                <p:nvPr/>
              </p:nvSpPr>
              <p:spPr>
                <a:xfrm>
                  <a:off x="6751338" y="2971800"/>
                  <a:ext cx="1631326" cy="346710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32" name="Picture 231" descr="soft treatment.png"/>
                <p:cNvPicPr>
                  <a:picLocks noChangeAspect="1"/>
                </p:cNvPicPr>
                <p:nvPr/>
              </p:nvPicPr>
              <p:blipFill>
                <a:blip r:embed="rId4"/>
                <a:srcRect l="5507" t="14507" r="3913"/>
                <a:stretch>
                  <a:fillRect/>
                </a:stretch>
              </p:blipFill>
              <p:spPr>
                <a:xfrm rot="5400000">
                  <a:off x="6157931" y="4000980"/>
                  <a:ext cx="3271383" cy="1317304"/>
                </a:xfrm>
                <a:prstGeom prst="rect">
                  <a:avLst/>
                </a:prstGeom>
              </p:spPr>
            </p:pic>
            <p:grpSp>
              <p:nvGrpSpPr>
                <p:cNvPr id="6" name="Group 367"/>
                <p:cNvGrpSpPr/>
                <p:nvPr/>
              </p:nvGrpSpPr>
              <p:grpSpPr>
                <a:xfrm>
                  <a:off x="6751338" y="2582778"/>
                  <a:ext cx="1631328" cy="420726"/>
                  <a:chOff x="6751320" y="2582778"/>
                  <a:chExt cx="1631323" cy="420726"/>
                </a:xfrm>
              </p:grpSpPr>
              <p:sp>
                <p:nvSpPr>
                  <p:cNvPr id="236" name="Round Same Side Corner Rectangle 235"/>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37" name="Round Same Side Corner Rectangle 236"/>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8" name="Round Same Side Corner Rectangle 237"/>
                  <p:cNvSpPr/>
                  <p:nvPr/>
                </p:nvSpPr>
                <p:spPr>
                  <a:xfrm>
                    <a:off x="8117841" y="2694940"/>
                    <a:ext cx="264801"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9" name="Rectangle 238"/>
                  <p:cNvSpPr/>
                  <p:nvPr/>
                </p:nvSpPr>
                <p:spPr>
                  <a:xfrm>
                    <a:off x="6751321" y="2919663"/>
                    <a:ext cx="1631322" cy="61027"/>
                  </a:xfrm>
                  <a:prstGeom prst="rect">
                    <a:avLst/>
                  </a:prstGeom>
                  <a:gradFill>
                    <a:gsLst>
                      <a:gs pos="57000">
                        <a:schemeClr val="bg1">
                          <a:lumMod val="95000"/>
                        </a:schemeClr>
                      </a:gs>
                      <a:gs pos="100000">
                        <a:schemeClr val="accent1">
                          <a:tint val="23500"/>
                          <a:satMod val="160000"/>
                        </a:schemeClr>
                      </a:gs>
                    </a:gsLst>
                    <a:lin ang="5400000" scaled="0"/>
                  </a:gradFill>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40" name="Rectangle 239"/>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241" name="Rectangle 240"/>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grpSp>
          <p:pic>
            <p:nvPicPr>
              <p:cNvPr id="192" name="Picture 191" descr="officelive.png"/>
              <p:cNvPicPr>
                <a:picLocks noChangeAspect="1"/>
              </p:cNvPicPr>
              <p:nvPr/>
            </p:nvPicPr>
            <p:blipFill>
              <a:blip r:embed="rId5"/>
              <a:stretch>
                <a:fillRect/>
              </a:stretch>
            </p:blipFill>
            <p:spPr>
              <a:xfrm>
                <a:off x="9090658" y="2712365"/>
                <a:ext cx="537482" cy="163285"/>
              </a:xfrm>
              <a:prstGeom prst="rect">
                <a:avLst/>
              </a:prstGeom>
            </p:spPr>
          </p:pic>
          <p:sp>
            <p:nvSpPr>
              <p:cNvPr id="193" name="Cross 192"/>
              <p:cNvSpPr/>
              <p:nvPr/>
            </p:nvSpPr>
            <p:spPr>
              <a:xfrm>
                <a:off x="10664197" y="2753360"/>
                <a:ext cx="89538" cy="89538"/>
              </a:xfrm>
              <a:prstGeom prst="plus">
                <a:avLst>
                  <a:gd name="adj" fmla="val 37379"/>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pic>
            <p:nvPicPr>
              <p:cNvPr id="195" name="Picture 194" descr="officelive.png"/>
              <p:cNvPicPr>
                <a:picLocks noChangeAspect="1"/>
              </p:cNvPicPr>
              <p:nvPr/>
            </p:nvPicPr>
            <p:blipFill>
              <a:blip r:embed="rId5">
                <a:duotone>
                  <a:schemeClr val="bg2">
                    <a:shade val="45000"/>
                    <a:satMod val="135000"/>
                  </a:schemeClr>
                  <a:prstClr val="white"/>
                </a:duotone>
                <a:lum bright="100000"/>
              </a:blip>
              <a:stretch>
                <a:fillRect/>
              </a:stretch>
            </p:blipFill>
            <p:spPr>
              <a:xfrm>
                <a:off x="9851122" y="2724786"/>
                <a:ext cx="537482" cy="142875"/>
              </a:xfrm>
              <a:prstGeom prst="rect">
                <a:avLst/>
              </a:prstGeom>
              <a:ln w="3175">
                <a:solidFill>
                  <a:schemeClr val="bg1">
                    <a:lumMod val="85000"/>
                  </a:schemeClr>
                </a:solidFill>
              </a:ln>
            </p:spPr>
          </p:pic>
          <p:pic>
            <p:nvPicPr>
              <p:cNvPr id="196" name="Picture 3" descr="F:\00Office12\01OneNote\08Icons\Person\Person_Blue.png"/>
              <p:cNvPicPr>
                <a:picLocks noChangeAspect="1" noChangeArrowheads="1"/>
              </p:cNvPicPr>
              <p:nvPr/>
            </p:nvPicPr>
            <p:blipFill>
              <a:blip r:embed="rId6" cstate="print">
                <a:clrChange>
                  <a:clrFrom>
                    <a:srgbClr val="000000">
                      <a:alpha val="0"/>
                    </a:srgbClr>
                  </a:clrFrom>
                  <a:clrTo>
                    <a:srgbClr val="000000">
                      <a:alpha val="0"/>
                    </a:srgbClr>
                  </a:clrTo>
                </a:clrChange>
                <a:lum contrast="40000"/>
              </a:blip>
              <a:srcRect/>
              <a:stretch>
                <a:fillRect/>
              </a:stretch>
            </p:blipFill>
            <p:spPr bwMode="auto">
              <a:xfrm>
                <a:off x="9846090" y="2750352"/>
                <a:ext cx="96003" cy="98165"/>
              </a:xfrm>
              <a:prstGeom prst="rect">
                <a:avLst/>
              </a:prstGeom>
              <a:gradFill>
                <a:gsLst>
                  <a:gs pos="60000">
                    <a:srgbClr val="FBFCFC">
                      <a:alpha val="41000"/>
                    </a:srgbClr>
                  </a:gs>
                  <a:gs pos="85000">
                    <a:srgbClr val="F3F3F3"/>
                  </a:gs>
                </a:gsLst>
                <a:lin ang="5400000" scaled="0"/>
              </a:gradFill>
              <a:ln w="9525">
                <a:noFill/>
              </a:ln>
              <a:effectLst/>
            </p:spPr>
          </p:pic>
          <p:sp>
            <p:nvSpPr>
              <p:cNvPr id="197" name="TextBox 196"/>
              <p:cNvSpPr txBox="1"/>
              <p:nvPr/>
            </p:nvSpPr>
            <p:spPr>
              <a:xfrm>
                <a:off x="9860505" y="2692352"/>
                <a:ext cx="707229" cy="200055"/>
              </a:xfrm>
              <a:prstGeom prst="rect">
                <a:avLst/>
              </a:prstGeom>
              <a:noFill/>
            </p:spPr>
            <p:txBody>
              <a:bodyPr wrap="square" rtlCol="0">
                <a:spAutoFit/>
              </a:bodyPr>
              <a:lstStyle/>
              <a:p>
                <a:r>
                  <a:rPr lang="en-US" sz="700" b="1" dirty="0"/>
                  <a:t>Community</a:t>
                </a:r>
              </a:p>
            </p:txBody>
          </p:sp>
          <p:grpSp>
            <p:nvGrpSpPr>
              <p:cNvPr id="7" name="Group 239"/>
              <p:cNvGrpSpPr/>
              <p:nvPr/>
            </p:nvGrpSpPr>
            <p:grpSpPr>
              <a:xfrm>
                <a:off x="9141056" y="3054350"/>
                <a:ext cx="1831744" cy="374650"/>
                <a:chOff x="9141056" y="3054350"/>
                <a:chExt cx="1831744" cy="374650"/>
              </a:xfrm>
            </p:grpSpPr>
            <p:sp>
              <p:nvSpPr>
                <p:cNvPr id="222" name="Rounded Rectangle 221"/>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223" name="Rectangle 222"/>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224" name="Rectangle 223"/>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201" name="Rectangle 200"/>
              <p:cNvSpPr/>
              <p:nvPr/>
            </p:nvSpPr>
            <p:spPr>
              <a:xfrm>
                <a:off x="10344158" y="576707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8" name="Group 238"/>
              <p:cNvGrpSpPr/>
              <p:nvPr/>
            </p:nvGrpSpPr>
            <p:grpSpPr>
              <a:xfrm>
                <a:off x="9141056" y="3511550"/>
                <a:ext cx="1993288" cy="374650"/>
                <a:chOff x="9141056" y="3474720"/>
                <a:chExt cx="1993288" cy="374650"/>
              </a:xfrm>
            </p:grpSpPr>
            <p:sp>
              <p:nvSpPr>
                <p:cNvPr id="219" name="Rounded Rectangle 2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0" name="Rectangle 219"/>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221" name="Rectangle 2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9" name="Group 240"/>
              <p:cNvGrpSpPr/>
              <p:nvPr/>
            </p:nvGrpSpPr>
            <p:grpSpPr>
              <a:xfrm>
                <a:off x="9141056" y="3968750"/>
                <a:ext cx="1831744" cy="374650"/>
                <a:chOff x="9141056" y="3474720"/>
                <a:chExt cx="1831744" cy="374650"/>
              </a:xfrm>
            </p:grpSpPr>
            <p:sp>
              <p:nvSpPr>
                <p:cNvPr id="216" name="Rounded Rectangle 2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7" name="Rectangle 216"/>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218" name="Rectangle 217"/>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0" name="Group 244"/>
              <p:cNvGrpSpPr/>
              <p:nvPr/>
            </p:nvGrpSpPr>
            <p:grpSpPr>
              <a:xfrm>
                <a:off x="9141056" y="4425950"/>
                <a:ext cx="1831744" cy="374650"/>
                <a:chOff x="9141056" y="3474720"/>
                <a:chExt cx="1831744" cy="374650"/>
              </a:xfrm>
            </p:grpSpPr>
            <p:sp>
              <p:nvSpPr>
                <p:cNvPr id="213" name="Rounded Rectangle 212"/>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4" name="Rectangle 213"/>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215" name="Rectangle 214"/>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11" name="Group 248"/>
              <p:cNvGrpSpPr/>
              <p:nvPr/>
            </p:nvGrpSpPr>
            <p:grpSpPr>
              <a:xfrm>
                <a:off x="9141056" y="4883150"/>
                <a:ext cx="1831744" cy="374650"/>
                <a:chOff x="9141056" y="3474720"/>
                <a:chExt cx="1831744" cy="374650"/>
              </a:xfrm>
            </p:grpSpPr>
            <p:sp>
              <p:nvSpPr>
                <p:cNvPr id="210" name="Rounded Rectangle 209"/>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1" name="Rectangle 210"/>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212" name="Rectangle 211"/>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grpSp>
            <p:nvGrpSpPr>
              <p:cNvPr id="12" name="Group 252"/>
              <p:cNvGrpSpPr/>
              <p:nvPr/>
            </p:nvGrpSpPr>
            <p:grpSpPr>
              <a:xfrm>
                <a:off x="9141056" y="5340350"/>
                <a:ext cx="1831744" cy="374650"/>
                <a:chOff x="9141056" y="3474720"/>
                <a:chExt cx="1831744" cy="374650"/>
              </a:xfrm>
            </p:grpSpPr>
            <p:sp>
              <p:nvSpPr>
                <p:cNvPr id="207" name="Rounded Rectangle 206"/>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08" name="Rectangle 207"/>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Paint, draw</a:t>
                  </a:r>
                </a:p>
              </p:txBody>
            </p:sp>
            <p:sp>
              <p:nvSpPr>
                <p:cNvPr id="209" name="Rectangle 208"/>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Canvas</a:t>
                  </a:r>
                </a:p>
              </p:txBody>
            </p:sp>
          </p:grpSp>
        </p:grpSp>
        <p:sp>
          <p:nvSpPr>
            <p:cNvPr id="178" name="Rounded Rectangle 177"/>
            <p:cNvSpPr/>
            <p:nvPr/>
          </p:nvSpPr>
          <p:spPr>
            <a:xfrm>
              <a:off x="9431044" y="4033274"/>
              <a:ext cx="241917" cy="241917"/>
            </a:xfrm>
            <a:prstGeom prst="round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ounded Rectangle 178"/>
            <p:cNvSpPr/>
            <p:nvPr/>
          </p:nvSpPr>
          <p:spPr>
            <a:xfrm>
              <a:off x="9431044" y="4492250"/>
              <a:ext cx="241917" cy="241917"/>
            </a:xfrm>
            <a:prstGeom prst="roundRect">
              <a:avLst/>
            </a:prstGeom>
            <a:blipFill>
              <a:blip r:embed="rId8"/>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ounded Rectangle 179"/>
            <p:cNvSpPr/>
            <p:nvPr/>
          </p:nvSpPr>
          <p:spPr>
            <a:xfrm>
              <a:off x="9431044" y="5410200"/>
              <a:ext cx="241917" cy="241917"/>
            </a:xfrm>
            <a:prstGeom prst="roundRect">
              <a:avLst/>
            </a:prstGeom>
            <a:blipFill>
              <a:blip r:embed="rId9"/>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ounded Rectangle 180"/>
            <p:cNvSpPr/>
            <p:nvPr/>
          </p:nvSpPr>
          <p:spPr>
            <a:xfrm>
              <a:off x="9431044" y="3574298"/>
              <a:ext cx="241917" cy="241917"/>
            </a:xfrm>
            <a:prstGeom prst="roundRect">
              <a:avLst/>
            </a:prstGeom>
            <a:blipFill>
              <a:blip r:embed="rId10"/>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ounded Rectangle 181"/>
            <p:cNvSpPr/>
            <p:nvPr/>
          </p:nvSpPr>
          <p:spPr>
            <a:xfrm>
              <a:off x="9431044" y="4951226"/>
              <a:ext cx="241917" cy="241917"/>
            </a:xfrm>
            <a:prstGeom prst="roundRect">
              <a:avLst/>
            </a:prstGeom>
            <a:blipFill>
              <a:blip r:embed="rId11"/>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ounded Rectangle 182"/>
            <p:cNvSpPr/>
            <p:nvPr/>
          </p:nvSpPr>
          <p:spPr>
            <a:xfrm>
              <a:off x="9431044" y="31153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grpSp>
        <p:nvGrpSpPr>
          <p:cNvPr id="13" name="Group 295"/>
          <p:cNvGrpSpPr/>
          <p:nvPr/>
        </p:nvGrpSpPr>
        <p:grpSpPr>
          <a:xfrm>
            <a:off x="8895706" y="0"/>
            <a:ext cx="248294" cy="6858000"/>
            <a:chOff x="8895706" y="0"/>
            <a:chExt cx="248294" cy="6858000"/>
          </a:xfrm>
        </p:grpSpPr>
        <p:pic>
          <p:nvPicPr>
            <p:cNvPr id="246" name="Picture 245"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4" name="Group 61"/>
            <p:cNvGrpSpPr/>
            <p:nvPr/>
          </p:nvGrpSpPr>
          <p:grpSpPr>
            <a:xfrm>
              <a:off x="8895706" y="884207"/>
              <a:ext cx="164592" cy="5623560"/>
              <a:chOff x="8901933" y="884725"/>
              <a:chExt cx="164592" cy="5623560"/>
            </a:xfrm>
          </p:grpSpPr>
          <p:sp>
            <p:nvSpPr>
              <p:cNvPr id="248" name="Rectangle 247"/>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Rectangle 248"/>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67"/>
              <p:cNvGrpSpPr/>
              <p:nvPr/>
            </p:nvGrpSpPr>
            <p:grpSpPr>
              <a:xfrm>
                <a:off x="8939993" y="2382966"/>
                <a:ext cx="73152" cy="87341"/>
                <a:chOff x="8939993" y="2382966"/>
                <a:chExt cx="73152" cy="87341"/>
              </a:xfrm>
            </p:grpSpPr>
            <p:sp>
              <p:nvSpPr>
                <p:cNvPr id="253" name="Rounded Rectangle 252"/>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4" name="Rounded Rectangle 253"/>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5" name="Rounded Rectangle 25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1" name="Isosceles Triangle 25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Isosceles Triangle 251"/>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9" name="Rectangle 258"/>
          <p:cNvSpPr/>
          <p:nvPr/>
        </p:nvSpPr>
        <p:spPr>
          <a:xfrm>
            <a:off x="9457759"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60" name="Rectangle 259"/>
          <p:cNvSpPr/>
          <p:nvPr/>
        </p:nvSpPr>
        <p:spPr>
          <a:xfrm>
            <a:off x="10314279" y="6235072"/>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61" name="Rectangle 260"/>
          <p:cNvSpPr/>
          <p:nvPr/>
        </p:nvSpPr>
        <p:spPr>
          <a:xfrm>
            <a:off x="9658980" y="6235073"/>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74" name="Rectangle 73"/>
          <p:cNvSpPr/>
          <p:nvPr/>
        </p:nvSpPr>
        <p:spPr>
          <a:xfrm>
            <a:off x="2128179"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aphicFrame>
        <p:nvGraphicFramePr>
          <p:cNvPr id="75" name="Table 74"/>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9" name="Table 78"/>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80" name="Group 79"/>
          <p:cNvGrpSpPr/>
          <p:nvPr/>
        </p:nvGrpSpPr>
        <p:grpSpPr>
          <a:xfrm>
            <a:off x="1875246" y="3384127"/>
            <a:ext cx="4892040" cy="1258236"/>
            <a:chOff x="1875246" y="3384127"/>
            <a:chExt cx="4892040" cy="1258236"/>
          </a:xfrm>
        </p:grpSpPr>
        <p:pic>
          <p:nvPicPr>
            <p:cNvPr id="81" name="Picture 2"/>
            <p:cNvPicPr>
              <a:picLocks noChangeAspect="1" noChangeArrowheads="1"/>
            </p:cNvPicPr>
            <p:nvPr/>
          </p:nvPicPr>
          <p:blipFill>
            <a:blip r:embed="rId13"/>
            <a:stretch>
              <a:fillRect/>
            </a:stretch>
          </p:blipFill>
          <p:spPr bwMode="auto">
            <a:xfrm>
              <a:off x="2234566" y="4472940"/>
              <a:ext cx="89806" cy="114300"/>
            </a:xfrm>
            <a:prstGeom prst="rect">
              <a:avLst/>
            </a:prstGeom>
            <a:noFill/>
            <a:ln>
              <a:noFill/>
            </a:ln>
          </p:spPr>
        </p:pic>
        <p:pic>
          <p:nvPicPr>
            <p:cNvPr id="82" name="Picture 81" descr="WSExplore0010 12-14-2007.png"/>
            <p:cNvPicPr>
              <a:picLocks noChangeAspect="1"/>
            </p:cNvPicPr>
            <p:nvPr/>
          </p:nvPicPr>
          <p:blipFill>
            <a:blip r:embed="rId14"/>
            <a:stretch>
              <a:fillRect/>
            </a:stretch>
          </p:blipFill>
          <p:spPr>
            <a:xfrm>
              <a:off x="1934028" y="3599267"/>
              <a:ext cx="104775" cy="104775"/>
            </a:xfrm>
            <a:prstGeom prst="rect">
              <a:avLst/>
            </a:prstGeom>
          </p:spPr>
        </p:pic>
        <p:pic>
          <p:nvPicPr>
            <p:cNvPr id="83" name="Picture 82" descr="WSExplore0010 12-14-2007.png"/>
            <p:cNvPicPr>
              <a:picLocks noChangeAspect="1"/>
            </p:cNvPicPr>
            <p:nvPr/>
          </p:nvPicPr>
          <p:blipFill>
            <a:blip r:embed="rId14"/>
            <a:stretch>
              <a:fillRect/>
            </a:stretch>
          </p:blipFill>
          <p:spPr>
            <a:xfrm>
              <a:off x="1934028" y="4038991"/>
              <a:ext cx="104775" cy="104775"/>
            </a:xfrm>
            <a:prstGeom prst="rect">
              <a:avLst/>
            </a:prstGeom>
          </p:spPr>
        </p:pic>
        <p:pic>
          <p:nvPicPr>
            <p:cNvPr id="84" name="Picture 83" descr="WSExplore0010 12-14-2007.png"/>
            <p:cNvPicPr>
              <a:picLocks noChangeAspect="1"/>
            </p:cNvPicPr>
            <p:nvPr/>
          </p:nvPicPr>
          <p:blipFill>
            <a:blip r:embed="rId14"/>
            <a:stretch>
              <a:fillRect/>
            </a:stretch>
          </p:blipFill>
          <p:spPr>
            <a:xfrm>
              <a:off x="1934028" y="3819129"/>
              <a:ext cx="104775" cy="104775"/>
            </a:xfrm>
            <a:prstGeom prst="rect">
              <a:avLst/>
            </a:prstGeom>
          </p:spPr>
        </p:pic>
        <p:pic>
          <p:nvPicPr>
            <p:cNvPr id="85" name="Picture 84" descr="IC16DOCX.gif"/>
            <p:cNvPicPr>
              <a:picLocks noChangeAspect="1"/>
            </p:cNvPicPr>
            <p:nvPr/>
          </p:nvPicPr>
          <p:blipFill>
            <a:blip r:embed="rId15"/>
            <a:stretch>
              <a:fillRect/>
            </a:stretch>
          </p:blipFill>
          <p:spPr>
            <a:xfrm>
              <a:off x="2225766" y="3813713"/>
              <a:ext cx="115389" cy="115389"/>
            </a:xfrm>
            <a:prstGeom prst="rect">
              <a:avLst/>
            </a:prstGeom>
          </p:spPr>
        </p:pic>
        <p:pic>
          <p:nvPicPr>
            <p:cNvPr id="86" name="Picture 85" descr="ppt16.png"/>
            <p:cNvPicPr>
              <a:picLocks noChangeAspect="1"/>
            </p:cNvPicPr>
            <p:nvPr/>
          </p:nvPicPr>
          <p:blipFill>
            <a:blip r:embed="rId16"/>
            <a:stretch>
              <a:fillRect/>
            </a:stretch>
          </p:blipFill>
          <p:spPr>
            <a:xfrm>
              <a:off x="2217057" y="3593822"/>
              <a:ext cx="126664" cy="126664"/>
            </a:xfrm>
            <a:prstGeom prst="rect">
              <a:avLst/>
            </a:prstGeom>
          </p:spPr>
        </p:pic>
        <p:grpSp>
          <p:nvGrpSpPr>
            <p:cNvPr id="87" name="Group 148"/>
            <p:cNvGrpSpPr/>
            <p:nvPr/>
          </p:nvGrpSpPr>
          <p:grpSpPr>
            <a:xfrm>
              <a:off x="1875246" y="3536950"/>
              <a:ext cx="4892040" cy="656647"/>
              <a:chOff x="1889760" y="4503151"/>
              <a:chExt cx="5196840" cy="656647"/>
            </a:xfrm>
          </p:grpSpPr>
          <p:cxnSp>
            <p:nvCxnSpPr>
              <p:cNvPr id="96" name="Straight Connector 95"/>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8" name="Picture 87" descr="xls16.png"/>
            <p:cNvPicPr>
              <a:picLocks noChangeAspect="1"/>
            </p:cNvPicPr>
            <p:nvPr/>
          </p:nvPicPr>
          <p:blipFill>
            <a:blip r:embed="rId17"/>
            <a:stretch>
              <a:fillRect/>
            </a:stretch>
          </p:blipFill>
          <p:spPr>
            <a:xfrm>
              <a:off x="2226945" y="4031159"/>
              <a:ext cx="104775" cy="104775"/>
            </a:xfrm>
            <a:prstGeom prst="rect">
              <a:avLst/>
            </a:prstGeom>
          </p:spPr>
        </p:pic>
        <p:pic>
          <p:nvPicPr>
            <p:cNvPr id="89" name="Picture 88" descr="WSExplore0010 12-14-2007.png"/>
            <p:cNvPicPr>
              <a:picLocks noChangeAspect="1"/>
            </p:cNvPicPr>
            <p:nvPr/>
          </p:nvPicPr>
          <p:blipFill>
            <a:blip r:embed="rId14"/>
            <a:stretch>
              <a:fillRect/>
            </a:stretch>
          </p:blipFill>
          <p:spPr>
            <a:xfrm>
              <a:off x="1934028" y="4258188"/>
              <a:ext cx="104775" cy="104775"/>
            </a:xfrm>
            <a:prstGeom prst="rect">
              <a:avLst/>
            </a:prstGeom>
          </p:spPr>
        </p:pic>
        <p:cxnSp>
          <p:nvCxnSpPr>
            <p:cNvPr id="90" name="Straight Connector 89"/>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1" name="Picture 90" descr="xls16.png"/>
            <p:cNvPicPr>
              <a:picLocks noChangeAspect="1"/>
            </p:cNvPicPr>
            <p:nvPr/>
          </p:nvPicPr>
          <p:blipFill>
            <a:blip r:embed="rId17"/>
            <a:stretch>
              <a:fillRect/>
            </a:stretch>
          </p:blipFill>
          <p:spPr>
            <a:xfrm>
              <a:off x="2226945" y="4250356"/>
              <a:ext cx="104775" cy="104775"/>
            </a:xfrm>
            <a:prstGeom prst="rect">
              <a:avLst/>
            </a:prstGeom>
          </p:spPr>
        </p:pic>
        <p:pic>
          <p:nvPicPr>
            <p:cNvPr id="92" name="Picture 91" descr="WSExplore0010 12-14-2007.png"/>
            <p:cNvPicPr>
              <a:picLocks noChangeAspect="1"/>
            </p:cNvPicPr>
            <p:nvPr/>
          </p:nvPicPr>
          <p:blipFill>
            <a:blip r:embed="rId14"/>
            <a:stretch>
              <a:fillRect/>
            </a:stretch>
          </p:blipFill>
          <p:spPr>
            <a:xfrm>
              <a:off x="1928857" y="3384127"/>
              <a:ext cx="104775" cy="104775"/>
            </a:xfrm>
            <a:prstGeom prst="rect">
              <a:avLst/>
            </a:prstGeom>
          </p:spPr>
        </p:pic>
        <p:pic>
          <p:nvPicPr>
            <p:cNvPr id="93" name="Picture 92" descr="xls16.png"/>
            <p:cNvPicPr>
              <a:picLocks noChangeAspect="1"/>
            </p:cNvPicPr>
            <p:nvPr/>
          </p:nvPicPr>
          <p:blipFill>
            <a:blip r:embed="rId17"/>
            <a:stretch>
              <a:fillRect/>
            </a:stretch>
          </p:blipFill>
          <p:spPr>
            <a:xfrm>
              <a:off x="2231299" y="3395345"/>
              <a:ext cx="104775" cy="104775"/>
            </a:xfrm>
            <a:prstGeom prst="rect">
              <a:avLst/>
            </a:prstGeom>
          </p:spPr>
        </p:pic>
        <p:pic>
          <p:nvPicPr>
            <p:cNvPr id="94" name="Picture 93" descr="WSExplore0010 12-14-2007.png"/>
            <p:cNvPicPr>
              <a:picLocks noChangeAspect="1"/>
            </p:cNvPicPr>
            <p:nvPr/>
          </p:nvPicPr>
          <p:blipFill>
            <a:blip r:embed="rId14"/>
            <a:stretch>
              <a:fillRect/>
            </a:stretch>
          </p:blipFill>
          <p:spPr>
            <a:xfrm>
              <a:off x="1934028" y="4487757"/>
              <a:ext cx="104775" cy="104775"/>
            </a:xfrm>
            <a:prstGeom prst="rect">
              <a:avLst/>
            </a:prstGeom>
          </p:spPr>
        </p:pic>
        <p:cxnSp>
          <p:nvCxnSpPr>
            <p:cNvPr id="95" name="Straight Connector 94"/>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00" name="Table 99"/>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01" name="Rectangle 100">
            <a:hlinkClick r:id="" action="ppaction://hlinkshowjump?jump=nextslide"/>
          </p:cNvPr>
          <p:cNvSpPr/>
          <p:nvPr/>
        </p:nvSpPr>
        <p:spPr>
          <a:xfrm>
            <a:off x="3543300" y="1219200"/>
            <a:ext cx="571500" cy="152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--------To be done later… Lots of steps to apply the card view, promote right chart, change abstract</a:t>
            </a:r>
            <a:r>
              <a:rPr lang="en-US" dirty="0"/>
              <a:t> ---------------</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87"/>
          <p:cNvGrpSpPr/>
          <p:nvPr/>
        </p:nvGrpSpPr>
        <p:grpSpPr>
          <a:xfrm>
            <a:off x="9305928" y="2193290"/>
            <a:ext cx="2200272" cy="4331333"/>
            <a:chOff x="9172969" y="2117090"/>
            <a:chExt cx="2200272" cy="4331333"/>
          </a:xfrm>
        </p:grpSpPr>
        <p:grpSp>
          <p:nvGrpSpPr>
            <p:cNvPr id="3" name="Group 3"/>
            <p:cNvGrpSpPr/>
            <p:nvPr/>
          </p:nvGrpSpPr>
          <p:grpSpPr>
            <a:xfrm>
              <a:off x="9172969" y="2117090"/>
              <a:ext cx="2200272" cy="4331333"/>
              <a:chOff x="8953513" y="2117090"/>
              <a:chExt cx="2200272" cy="4331333"/>
            </a:xfrm>
          </p:grpSpPr>
          <p:sp>
            <p:nvSpPr>
              <p:cNvPr id="244" name="Freeform 9"/>
              <p:cNvSpPr>
                <a:spLocks/>
              </p:cNvSpPr>
              <p:nvPr/>
            </p:nvSpPr>
            <p:spPr bwMode="auto">
              <a:xfrm rot="16200000">
                <a:off x="7887982" y="3182621"/>
                <a:ext cx="4331333" cy="2200272"/>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glow rad="63500">
                  <a:schemeClr val="accent5">
                    <a:satMod val="175000"/>
                    <a:alpha val="40000"/>
                  </a:schemeClr>
                </a:glow>
              </a:effectLst>
            </p:spPr>
            <p:txBody>
              <a:bodyPr vert="horz" wrap="none" lIns="91440" tIns="45720" rIns="91440" bIns="45720" numCol="1" anchor="ctr" anchorCtr="0" compatLnSpc="1">
                <a:prstTxWarp prst="textNoShape">
                  <a:avLst/>
                </a:prstTxWarp>
              </a:bodyPr>
              <a:lstStyle/>
              <a:p>
                <a:endParaRPr lang="en-US" sz="800" dirty="0"/>
              </a:p>
            </p:txBody>
          </p:sp>
          <p:sp>
            <p:nvSpPr>
              <p:cNvPr id="187" name="Rectangle 186"/>
              <p:cNvSpPr/>
              <p:nvPr/>
            </p:nvSpPr>
            <p:spPr>
              <a:xfrm>
                <a:off x="8991598" y="2140752"/>
                <a:ext cx="208788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grpSp>
            <p:nvGrpSpPr>
              <p:cNvPr id="4" name="Group 305"/>
              <p:cNvGrpSpPr/>
              <p:nvPr/>
            </p:nvGrpSpPr>
            <p:grpSpPr>
              <a:xfrm>
                <a:off x="9063278" y="2573888"/>
                <a:ext cx="1861903" cy="3856122"/>
                <a:chOff x="6751338" y="2582778"/>
                <a:chExt cx="1700937" cy="3856122"/>
              </a:xfrm>
            </p:grpSpPr>
            <p:sp>
              <p:nvSpPr>
                <p:cNvPr id="231" name="Rectangle 230"/>
                <p:cNvSpPr/>
                <p:nvPr/>
              </p:nvSpPr>
              <p:spPr>
                <a:xfrm>
                  <a:off x="6751338" y="2971800"/>
                  <a:ext cx="1631326" cy="346710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32" name="Picture 231" descr="soft treatment.png"/>
                <p:cNvPicPr>
                  <a:picLocks noChangeAspect="1"/>
                </p:cNvPicPr>
                <p:nvPr/>
              </p:nvPicPr>
              <p:blipFill>
                <a:blip r:embed="rId4"/>
                <a:srcRect l="5507" t="14507" r="3913"/>
                <a:stretch>
                  <a:fillRect/>
                </a:stretch>
              </p:blipFill>
              <p:spPr>
                <a:xfrm rot="5400000">
                  <a:off x="6157931" y="4000980"/>
                  <a:ext cx="3271383" cy="1317304"/>
                </a:xfrm>
                <a:prstGeom prst="rect">
                  <a:avLst/>
                </a:prstGeom>
              </p:spPr>
            </p:pic>
            <p:grpSp>
              <p:nvGrpSpPr>
                <p:cNvPr id="5" name="Group 367"/>
                <p:cNvGrpSpPr/>
                <p:nvPr/>
              </p:nvGrpSpPr>
              <p:grpSpPr>
                <a:xfrm>
                  <a:off x="6751338" y="2582778"/>
                  <a:ext cx="1631328" cy="420726"/>
                  <a:chOff x="6751320" y="2582778"/>
                  <a:chExt cx="1631323" cy="420726"/>
                </a:xfrm>
              </p:grpSpPr>
              <p:sp>
                <p:nvSpPr>
                  <p:cNvPr id="236" name="Round Same Side Corner Rectangle 235"/>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37" name="Round Same Side Corner Rectangle 236"/>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8" name="Round Same Side Corner Rectangle 237"/>
                  <p:cNvSpPr/>
                  <p:nvPr/>
                </p:nvSpPr>
                <p:spPr>
                  <a:xfrm>
                    <a:off x="8117841" y="2694940"/>
                    <a:ext cx="264801"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9" name="Rectangle 238"/>
                  <p:cNvSpPr/>
                  <p:nvPr/>
                </p:nvSpPr>
                <p:spPr>
                  <a:xfrm>
                    <a:off x="6751321" y="2919663"/>
                    <a:ext cx="1631322" cy="61027"/>
                  </a:xfrm>
                  <a:prstGeom prst="rect">
                    <a:avLst/>
                  </a:prstGeom>
                  <a:gradFill>
                    <a:gsLst>
                      <a:gs pos="57000">
                        <a:schemeClr val="bg1">
                          <a:lumMod val="95000"/>
                        </a:schemeClr>
                      </a:gs>
                      <a:gs pos="100000">
                        <a:schemeClr val="accent1">
                          <a:tint val="23500"/>
                          <a:satMod val="160000"/>
                        </a:schemeClr>
                      </a:gs>
                    </a:gsLst>
                    <a:lin ang="5400000" scaled="0"/>
                  </a:gradFill>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40" name="Rectangle 239"/>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241" name="Rectangle 240"/>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grpSp>
          <p:pic>
            <p:nvPicPr>
              <p:cNvPr id="192" name="Picture 191" descr="officelive.png"/>
              <p:cNvPicPr>
                <a:picLocks noChangeAspect="1"/>
              </p:cNvPicPr>
              <p:nvPr/>
            </p:nvPicPr>
            <p:blipFill>
              <a:blip r:embed="rId5"/>
              <a:stretch>
                <a:fillRect/>
              </a:stretch>
            </p:blipFill>
            <p:spPr>
              <a:xfrm>
                <a:off x="9090658" y="2712365"/>
                <a:ext cx="537482" cy="163285"/>
              </a:xfrm>
              <a:prstGeom prst="rect">
                <a:avLst/>
              </a:prstGeom>
            </p:spPr>
          </p:pic>
          <p:sp>
            <p:nvSpPr>
              <p:cNvPr id="193" name="Cross 192"/>
              <p:cNvSpPr/>
              <p:nvPr/>
            </p:nvSpPr>
            <p:spPr>
              <a:xfrm>
                <a:off x="10664197" y="2753360"/>
                <a:ext cx="89538" cy="89538"/>
              </a:xfrm>
              <a:prstGeom prst="plus">
                <a:avLst>
                  <a:gd name="adj" fmla="val 37379"/>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pic>
            <p:nvPicPr>
              <p:cNvPr id="195" name="Picture 194" descr="officelive.png"/>
              <p:cNvPicPr>
                <a:picLocks noChangeAspect="1"/>
              </p:cNvPicPr>
              <p:nvPr/>
            </p:nvPicPr>
            <p:blipFill>
              <a:blip r:embed="rId5">
                <a:duotone>
                  <a:schemeClr val="bg2">
                    <a:shade val="45000"/>
                    <a:satMod val="135000"/>
                  </a:schemeClr>
                  <a:prstClr val="white"/>
                </a:duotone>
                <a:lum bright="100000"/>
              </a:blip>
              <a:stretch>
                <a:fillRect/>
              </a:stretch>
            </p:blipFill>
            <p:spPr>
              <a:xfrm>
                <a:off x="9851122" y="2724786"/>
                <a:ext cx="537482" cy="142875"/>
              </a:xfrm>
              <a:prstGeom prst="rect">
                <a:avLst/>
              </a:prstGeom>
              <a:ln w="3175">
                <a:solidFill>
                  <a:schemeClr val="bg1">
                    <a:lumMod val="85000"/>
                  </a:schemeClr>
                </a:solidFill>
              </a:ln>
            </p:spPr>
          </p:pic>
          <p:pic>
            <p:nvPicPr>
              <p:cNvPr id="196" name="Picture 3" descr="F:\00Office12\01OneNote\08Icons\Person\Person_Blue.png"/>
              <p:cNvPicPr>
                <a:picLocks noChangeAspect="1" noChangeArrowheads="1"/>
              </p:cNvPicPr>
              <p:nvPr/>
            </p:nvPicPr>
            <p:blipFill>
              <a:blip r:embed="rId6" cstate="print">
                <a:clrChange>
                  <a:clrFrom>
                    <a:srgbClr val="000000">
                      <a:alpha val="0"/>
                    </a:srgbClr>
                  </a:clrFrom>
                  <a:clrTo>
                    <a:srgbClr val="000000">
                      <a:alpha val="0"/>
                    </a:srgbClr>
                  </a:clrTo>
                </a:clrChange>
                <a:lum contrast="40000"/>
              </a:blip>
              <a:srcRect/>
              <a:stretch>
                <a:fillRect/>
              </a:stretch>
            </p:blipFill>
            <p:spPr bwMode="auto">
              <a:xfrm>
                <a:off x="9846090" y="2750352"/>
                <a:ext cx="96003" cy="98165"/>
              </a:xfrm>
              <a:prstGeom prst="rect">
                <a:avLst/>
              </a:prstGeom>
              <a:gradFill>
                <a:gsLst>
                  <a:gs pos="60000">
                    <a:srgbClr val="FBFCFC">
                      <a:alpha val="41000"/>
                    </a:srgbClr>
                  </a:gs>
                  <a:gs pos="85000">
                    <a:srgbClr val="F3F3F3"/>
                  </a:gs>
                </a:gsLst>
                <a:lin ang="5400000" scaled="0"/>
              </a:gradFill>
              <a:ln w="9525">
                <a:noFill/>
              </a:ln>
              <a:effectLst/>
            </p:spPr>
          </p:pic>
          <p:sp>
            <p:nvSpPr>
              <p:cNvPr id="197" name="TextBox 196"/>
              <p:cNvSpPr txBox="1"/>
              <p:nvPr/>
            </p:nvSpPr>
            <p:spPr>
              <a:xfrm>
                <a:off x="9860505" y="2692352"/>
                <a:ext cx="707229" cy="200055"/>
              </a:xfrm>
              <a:prstGeom prst="rect">
                <a:avLst/>
              </a:prstGeom>
              <a:noFill/>
            </p:spPr>
            <p:txBody>
              <a:bodyPr wrap="square" rtlCol="0">
                <a:spAutoFit/>
              </a:bodyPr>
              <a:lstStyle/>
              <a:p>
                <a:r>
                  <a:rPr lang="en-US" sz="700" b="1" dirty="0"/>
                  <a:t>Community</a:t>
                </a:r>
              </a:p>
            </p:txBody>
          </p:sp>
          <p:grpSp>
            <p:nvGrpSpPr>
              <p:cNvPr id="6" name="Group 239"/>
              <p:cNvGrpSpPr/>
              <p:nvPr/>
            </p:nvGrpSpPr>
            <p:grpSpPr>
              <a:xfrm>
                <a:off x="9141056" y="3054350"/>
                <a:ext cx="1831744" cy="374650"/>
                <a:chOff x="9141056" y="3054350"/>
                <a:chExt cx="1831744" cy="374650"/>
              </a:xfrm>
            </p:grpSpPr>
            <p:sp>
              <p:nvSpPr>
                <p:cNvPr id="222" name="Rounded Rectangle 221"/>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223" name="Rectangle 222"/>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224" name="Rectangle 223"/>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201" name="Rectangle 200"/>
              <p:cNvSpPr/>
              <p:nvPr/>
            </p:nvSpPr>
            <p:spPr>
              <a:xfrm>
                <a:off x="10344158" y="576707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7" name="Group 238"/>
              <p:cNvGrpSpPr/>
              <p:nvPr/>
            </p:nvGrpSpPr>
            <p:grpSpPr>
              <a:xfrm>
                <a:off x="9141056" y="3511550"/>
                <a:ext cx="1993288" cy="374650"/>
                <a:chOff x="9141056" y="3474720"/>
                <a:chExt cx="1993288" cy="374650"/>
              </a:xfrm>
            </p:grpSpPr>
            <p:sp>
              <p:nvSpPr>
                <p:cNvPr id="219" name="Rounded Rectangle 2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20" name="Rectangle 219"/>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221" name="Rectangle 2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8" name="Group 240"/>
              <p:cNvGrpSpPr/>
              <p:nvPr/>
            </p:nvGrpSpPr>
            <p:grpSpPr>
              <a:xfrm>
                <a:off x="9141056" y="3968750"/>
                <a:ext cx="1831744" cy="374650"/>
                <a:chOff x="9141056" y="3474720"/>
                <a:chExt cx="1831744" cy="374650"/>
              </a:xfrm>
            </p:grpSpPr>
            <p:sp>
              <p:nvSpPr>
                <p:cNvPr id="216" name="Rounded Rectangle 2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7" name="Rectangle 216"/>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218" name="Rectangle 217"/>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9" name="Group 244"/>
              <p:cNvGrpSpPr/>
              <p:nvPr/>
            </p:nvGrpSpPr>
            <p:grpSpPr>
              <a:xfrm>
                <a:off x="9141056" y="4425950"/>
                <a:ext cx="1831744" cy="374650"/>
                <a:chOff x="9141056" y="3474720"/>
                <a:chExt cx="1831744" cy="374650"/>
              </a:xfrm>
            </p:grpSpPr>
            <p:sp>
              <p:nvSpPr>
                <p:cNvPr id="213" name="Rounded Rectangle 212"/>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4" name="Rectangle 213"/>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215" name="Rectangle 214"/>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10" name="Group 248"/>
              <p:cNvGrpSpPr/>
              <p:nvPr/>
            </p:nvGrpSpPr>
            <p:grpSpPr>
              <a:xfrm>
                <a:off x="9141056" y="4883150"/>
                <a:ext cx="1831744" cy="374650"/>
                <a:chOff x="9141056" y="3474720"/>
                <a:chExt cx="1831744" cy="374650"/>
              </a:xfrm>
            </p:grpSpPr>
            <p:sp>
              <p:nvSpPr>
                <p:cNvPr id="210" name="Rounded Rectangle 209"/>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1" name="Rectangle 210"/>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212" name="Rectangle 211"/>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grpSp>
            <p:nvGrpSpPr>
              <p:cNvPr id="11" name="Group 252"/>
              <p:cNvGrpSpPr/>
              <p:nvPr/>
            </p:nvGrpSpPr>
            <p:grpSpPr>
              <a:xfrm>
                <a:off x="9141056" y="5340350"/>
                <a:ext cx="1831744" cy="374650"/>
                <a:chOff x="9141056" y="3474720"/>
                <a:chExt cx="1831744" cy="374650"/>
              </a:xfrm>
            </p:grpSpPr>
            <p:sp>
              <p:nvSpPr>
                <p:cNvPr id="207" name="Rounded Rectangle 206"/>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08" name="Rectangle 207"/>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Paint, draw</a:t>
                  </a:r>
                </a:p>
              </p:txBody>
            </p:sp>
            <p:sp>
              <p:nvSpPr>
                <p:cNvPr id="209" name="Rectangle 208"/>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Canvas</a:t>
                  </a:r>
                </a:p>
              </p:txBody>
            </p:sp>
          </p:grpSp>
        </p:grpSp>
        <p:sp>
          <p:nvSpPr>
            <p:cNvPr id="178" name="Rounded Rectangle 177"/>
            <p:cNvSpPr/>
            <p:nvPr/>
          </p:nvSpPr>
          <p:spPr>
            <a:xfrm>
              <a:off x="9431044" y="4033274"/>
              <a:ext cx="241917" cy="241917"/>
            </a:xfrm>
            <a:prstGeom prst="round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ounded Rectangle 178"/>
            <p:cNvSpPr/>
            <p:nvPr/>
          </p:nvSpPr>
          <p:spPr>
            <a:xfrm>
              <a:off x="9431044" y="4492250"/>
              <a:ext cx="241917" cy="241917"/>
            </a:xfrm>
            <a:prstGeom prst="roundRect">
              <a:avLst/>
            </a:prstGeom>
            <a:blipFill>
              <a:blip r:embed="rId8"/>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ounded Rectangle 179"/>
            <p:cNvSpPr/>
            <p:nvPr/>
          </p:nvSpPr>
          <p:spPr>
            <a:xfrm>
              <a:off x="9431044" y="5410200"/>
              <a:ext cx="241917" cy="241917"/>
            </a:xfrm>
            <a:prstGeom prst="roundRect">
              <a:avLst/>
            </a:prstGeom>
            <a:blipFill>
              <a:blip r:embed="rId9"/>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ounded Rectangle 180"/>
            <p:cNvSpPr/>
            <p:nvPr/>
          </p:nvSpPr>
          <p:spPr>
            <a:xfrm>
              <a:off x="9431044" y="3574298"/>
              <a:ext cx="241917" cy="241917"/>
            </a:xfrm>
            <a:prstGeom prst="roundRect">
              <a:avLst/>
            </a:prstGeom>
            <a:blipFill>
              <a:blip r:embed="rId10"/>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ounded Rectangle 181"/>
            <p:cNvSpPr/>
            <p:nvPr/>
          </p:nvSpPr>
          <p:spPr>
            <a:xfrm>
              <a:off x="9431044" y="4951226"/>
              <a:ext cx="241917" cy="241917"/>
            </a:xfrm>
            <a:prstGeom prst="roundRect">
              <a:avLst/>
            </a:prstGeom>
            <a:blipFill>
              <a:blip r:embed="rId11"/>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ounded Rectangle 182"/>
            <p:cNvSpPr/>
            <p:nvPr/>
          </p:nvSpPr>
          <p:spPr>
            <a:xfrm>
              <a:off x="9431044" y="31153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grpSp>
        <p:nvGrpSpPr>
          <p:cNvPr id="12" name="Group 295"/>
          <p:cNvGrpSpPr/>
          <p:nvPr/>
        </p:nvGrpSpPr>
        <p:grpSpPr>
          <a:xfrm>
            <a:off x="8895706" y="0"/>
            <a:ext cx="248294" cy="6858000"/>
            <a:chOff x="8895706" y="0"/>
            <a:chExt cx="248294" cy="6858000"/>
          </a:xfrm>
        </p:grpSpPr>
        <p:pic>
          <p:nvPicPr>
            <p:cNvPr id="246" name="Picture 245"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13" name="Group 61"/>
            <p:cNvGrpSpPr/>
            <p:nvPr/>
          </p:nvGrpSpPr>
          <p:grpSpPr>
            <a:xfrm>
              <a:off x="8895706" y="884207"/>
              <a:ext cx="164592" cy="5623560"/>
              <a:chOff x="8901933" y="884725"/>
              <a:chExt cx="164592" cy="5623560"/>
            </a:xfrm>
          </p:grpSpPr>
          <p:sp>
            <p:nvSpPr>
              <p:cNvPr id="248" name="Rectangle 247"/>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9" name="Rectangle 248"/>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67"/>
              <p:cNvGrpSpPr/>
              <p:nvPr/>
            </p:nvGrpSpPr>
            <p:grpSpPr>
              <a:xfrm>
                <a:off x="8939993" y="2382966"/>
                <a:ext cx="73152" cy="87341"/>
                <a:chOff x="8939993" y="2382966"/>
                <a:chExt cx="73152" cy="87341"/>
              </a:xfrm>
            </p:grpSpPr>
            <p:sp>
              <p:nvSpPr>
                <p:cNvPr id="253" name="Rounded Rectangle 252"/>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4" name="Rounded Rectangle 253"/>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5" name="Rounded Rectangle 254"/>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1" name="Isosceles Triangle 250"/>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2" name="Isosceles Triangle 251"/>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9" name="Rectangle 258"/>
          <p:cNvSpPr/>
          <p:nvPr/>
        </p:nvSpPr>
        <p:spPr>
          <a:xfrm>
            <a:off x="9457759"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60" name="Rectangle 259"/>
          <p:cNvSpPr/>
          <p:nvPr/>
        </p:nvSpPr>
        <p:spPr>
          <a:xfrm>
            <a:off x="10314279" y="6235072"/>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261" name="Rectangle 260"/>
          <p:cNvSpPr/>
          <p:nvPr/>
        </p:nvSpPr>
        <p:spPr>
          <a:xfrm>
            <a:off x="9658980" y="6235073"/>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74" name="Rectangle 73"/>
          <p:cNvSpPr/>
          <p:nvPr/>
        </p:nvSpPr>
        <p:spPr>
          <a:xfrm>
            <a:off x="2128179"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aphicFrame>
        <p:nvGraphicFramePr>
          <p:cNvPr id="75" name="Table 74"/>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9" name="Table 78"/>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15" name="Group 79"/>
          <p:cNvGrpSpPr/>
          <p:nvPr/>
        </p:nvGrpSpPr>
        <p:grpSpPr>
          <a:xfrm>
            <a:off x="1875246" y="3384127"/>
            <a:ext cx="4892040" cy="1258236"/>
            <a:chOff x="1875246" y="3384127"/>
            <a:chExt cx="4892040" cy="1258236"/>
          </a:xfrm>
        </p:grpSpPr>
        <p:pic>
          <p:nvPicPr>
            <p:cNvPr id="81" name="Picture 2"/>
            <p:cNvPicPr>
              <a:picLocks noChangeAspect="1" noChangeArrowheads="1"/>
            </p:cNvPicPr>
            <p:nvPr/>
          </p:nvPicPr>
          <p:blipFill>
            <a:blip r:embed="rId13"/>
            <a:stretch>
              <a:fillRect/>
            </a:stretch>
          </p:blipFill>
          <p:spPr bwMode="auto">
            <a:xfrm>
              <a:off x="2234566" y="4472940"/>
              <a:ext cx="89806" cy="114300"/>
            </a:xfrm>
            <a:prstGeom prst="rect">
              <a:avLst/>
            </a:prstGeom>
            <a:noFill/>
            <a:ln>
              <a:noFill/>
            </a:ln>
          </p:spPr>
        </p:pic>
        <p:pic>
          <p:nvPicPr>
            <p:cNvPr id="82" name="Picture 81" descr="WSExplore0010 12-14-2007.png"/>
            <p:cNvPicPr>
              <a:picLocks noChangeAspect="1"/>
            </p:cNvPicPr>
            <p:nvPr/>
          </p:nvPicPr>
          <p:blipFill>
            <a:blip r:embed="rId14"/>
            <a:stretch>
              <a:fillRect/>
            </a:stretch>
          </p:blipFill>
          <p:spPr>
            <a:xfrm>
              <a:off x="1934028" y="3599267"/>
              <a:ext cx="104775" cy="104775"/>
            </a:xfrm>
            <a:prstGeom prst="rect">
              <a:avLst/>
            </a:prstGeom>
          </p:spPr>
        </p:pic>
        <p:pic>
          <p:nvPicPr>
            <p:cNvPr id="83" name="Picture 82" descr="WSExplore0010 12-14-2007.png"/>
            <p:cNvPicPr>
              <a:picLocks noChangeAspect="1"/>
            </p:cNvPicPr>
            <p:nvPr/>
          </p:nvPicPr>
          <p:blipFill>
            <a:blip r:embed="rId14"/>
            <a:stretch>
              <a:fillRect/>
            </a:stretch>
          </p:blipFill>
          <p:spPr>
            <a:xfrm>
              <a:off x="1934028" y="4038991"/>
              <a:ext cx="104775" cy="104775"/>
            </a:xfrm>
            <a:prstGeom prst="rect">
              <a:avLst/>
            </a:prstGeom>
          </p:spPr>
        </p:pic>
        <p:pic>
          <p:nvPicPr>
            <p:cNvPr id="84" name="Picture 83" descr="WSExplore0010 12-14-2007.png"/>
            <p:cNvPicPr>
              <a:picLocks noChangeAspect="1"/>
            </p:cNvPicPr>
            <p:nvPr/>
          </p:nvPicPr>
          <p:blipFill>
            <a:blip r:embed="rId14"/>
            <a:stretch>
              <a:fillRect/>
            </a:stretch>
          </p:blipFill>
          <p:spPr>
            <a:xfrm>
              <a:off x="1934028" y="3819129"/>
              <a:ext cx="104775" cy="104775"/>
            </a:xfrm>
            <a:prstGeom prst="rect">
              <a:avLst/>
            </a:prstGeom>
          </p:spPr>
        </p:pic>
        <p:pic>
          <p:nvPicPr>
            <p:cNvPr id="85" name="Picture 84" descr="IC16DOCX.gif"/>
            <p:cNvPicPr>
              <a:picLocks noChangeAspect="1"/>
            </p:cNvPicPr>
            <p:nvPr/>
          </p:nvPicPr>
          <p:blipFill>
            <a:blip r:embed="rId15"/>
            <a:stretch>
              <a:fillRect/>
            </a:stretch>
          </p:blipFill>
          <p:spPr>
            <a:xfrm>
              <a:off x="2225766" y="3813713"/>
              <a:ext cx="115389" cy="115389"/>
            </a:xfrm>
            <a:prstGeom prst="rect">
              <a:avLst/>
            </a:prstGeom>
          </p:spPr>
        </p:pic>
        <p:pic>
          <p:nvPicPr>
            <p:cNvPr id="86" name="Picture 85" descr="ppt16.png"/>
            <p:cNvPicPr>
              <a:picLocks noChangeAspect="1"/>
            </p:cNvPicPr>
            <p:nvPr/>
          </p:nvPicPr>
          <p:blipFill>
            <a:blip r:embed="rId16"/>
            <a:stretch>
              <a:fillRect/>
            </a:stretch>
          </p:blipFill>
          <p:spPr>
            <a:xfrm>
              <a:off x="2217057" y="3593822"/>
              <a:ext cx="126664" cy="126664"/>
            </a:xfrm>
            <a:prstGeom prst="rect">
              <a:avLst/>
            </a:prstGeom>
          </p:spPr>
        </p:pic>
        <p:grpSp>
          <p:nvGrpSpPr>
            <p:cNvPr id="16" name="Group 148"/>
            <p:cNvGrpSpPr/>
            <p:nvPr/>
          </p:nvGrpSpPr>
          <p:grpSpPr>
            <a:xfrm>
              <a:off x="1875246" y="3536950"/>
              <a:ext cx="4892040" cy="656647"/>
              <a:chOff x="1889760" y="4503151"/>
              <a:chExt cx="5196840" cy="656647"/>
            </a:xfrm>
          </p:grpSpPr>
          <p:cxnSp>
            <p:nvCxnSpPr>
              <p:cNvPr id="96" name="Straight Connector 95"/>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8" name="Picture 87" descr="xls16.png"/>
            <p:cNvPicPr>
              <a:picLocks noChangeAspect="1"/>
            </p:cNvPicPr>
            <p:nvPr/>
          </p:nvPicPr>
          <p:blipFill>
            <a:blip r:embed="rId17"/>
            <a:stretch>
              <a:fillRect/>
            </a:stretch>
          </p:blipFill>
          <p:spPr>
            <a:xfrm>
              <a:off x="2226945" y="4031159"/>
              <a:ext cx="104775" cy="104775"/>
            </a:xfrm>
            <a:prstGeom prst="rect">
              <a:avLst/>
            </a:prstGeom>
          </p:spPr>
        </p:pic>
        <p:pic>
          <p:nvPicPr>
            <p:cNvPr id="89" name="Picture 88" descr="WSExplore0010 12-14-2007.png"/>
            <p:cNvPicPr>
              <a:picLocks noChangeAspect="1"/>
            </p:cNvPicPr>
            <p:nvPr/>
          </p:nvPicPr>
          <p:blipFill>
            <a:blip r:embed="rId14"/>
            <a:stretch>
              <a:fillRect/>
            </a:stretch>
          </p:blipFill>
          <p:spPr>
            <a:xfrm>
              <a:off x="1934028" y="4258188"/>
              <a:ext cx="104775" cy="104775"/>
            </a:xfrm>
            <a:prstGeom prst="rect">
              <a:avLst/>
            </a:prstGeom>
          </p:spPr>
        </p:pic>
        <p:cxnSp>
          <p:nvCxnSpPr>
            <p:cNvPr id="90" name="Straight Connector 89"/>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1" name="Picture 90" descr="xls16.png"/>
            <p:cNvPicPr>
              <a:picLocks noChangeAspect="1"/>
            </p:cNvPicPr>
            <p:nvPr/>
          </p:nvPicPr>
          <p:blipFill>
            <a:blip r:embed="rId17"/>
            <a:stretch>
              <a:fillRect/>
            </a:stretch>
          </p:blipFill>
          <p:spPr>
            <a:xfrm>
              <a:off x="2226945" y="4250356"/>
              <a:ext cx="104775" cy="104775"/>
            </a:xfrm>
            <a:prstGeom prst="rect">
              <a:avLst/>
            </a:prstGeom>
          </p:spPr>
        </p:pic>
        <p:pic>
          <p:nvPicPr>
            <p:cNvPr id="92" name="Picture 91" descr="WSExplore0010 12-14-2007.png"/>
            <p:cNvPicPr>
              <a:picLocks noChangeAspect="1"/>
            </p:cNvPicPr>
            <p:nvPr/>
          </p:nvPicPr>
          <p:blipFill>
            <a:blip r:embed="rId14"/>
            <a:stretch>
              <a:fillRect/>
            </a:stretch>
          </p:blipFill>
          <p:spPr>
            <a:xfrm>
              <a:off x="1928857" y="3384127"/>
              <a:ext cx="104775" cy="104775"/>
            </a:xfrm>
            <a:prstGeom prst="rect">
              <a:avLst/>
            </a:prstGeom>
          </p:spPr>
        </p:pic>
        <p:pic>
          <p:nvPicPr>
            <p:cNvPr id="93" name="Picture 92" descr="xls16.png"/>
            <p:cNvPicPr>
              <a:picLocks noChangeAspect="1"/>
            </p:cNvPicPr>
            <p:nvPr/>
          </p:nvPicPr>
          <p:blipFill>
            <a:blip r:embed="rId17"/>
            <a:stretch>
              <a:fillRect/>
            </a:stretch>
          </p:blipFill>
          <p:spPr>
            <a:xfrm>
              <a:off x="2231299" y="3395345"/>
              <a:ext cx="104775" cy="104775"/>
            </a:xfrm>
            <a:prstGeom prst="rect">
              <a:avLst/>
            </a:prstGeom>
          </p:spPr>
        </p:pic>
        <p:pic>
          <p:nvPicPr>
            <p:cNvPr id="94" name="Picture 93" descr="WSExplore0010 12-14-2007.png"/>
            <p:cNvPicPr>
              <a:picLocks noChangeAspect="1"/>
            </p:cNvPicPr>
            <p:nvPr/>
          </p:nvPicPr>
          <p:blipFill>
            <a:blip r:embed="rId14"/>
            <a:stretch>
              <a:fillRect/>
            </a:stretch>
          </p:blipFill>
          <p:spPr>
            <a:xfrm>
              <a:off x="1934028" y="4487757"/>
              <a:ext cx="104775" cy="104775"/>
            </a:xfrm>
            <a:prstGeom prst="rect">
              <a:avLst/>
            </a:prstGeom>
          </p:spPr>
        </p:pic>
        <p:cxnSp>
          <p:nvCxnSpPr>
            <p:cNvPr id="95" name="Straight Connector 94"/>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00" name="Table 99"/>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27" name="Rectangle 126">
            <a:hlinkClick r:id="" action="ppaction://hlinkshowjump?jump=nextslide"/>
          </p:cNvPr>
          <p:cNvSpPr/>
          <p:nvPr/>
        </p:nvSpPr>
        <p:spPr>
          <a:xfrm>
            <a:off x="1828800" y="1390072"/>
            <a:ext cx="609600" cy="609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Select Apply Theme command</a:t>
            </a:r>
            <a:r>
              <a:rPr lang="en-US" dirty="0"/>
              <a:t> </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pic>
        <p:nvPicPr>
          <p:cNvPr id="195" name="Picture 194" descr="officelive.png"/>
          <p:cNvPicPr>
            <a:picLocks noChangeAspect="1"/>
          </p:cNvPicPr>
          <p:nvPr/>
        </p:nvPicPr>
        <p:blipFill>
          <a:blip r:embed="rId4">
            <a:duotone>
              <a:schemeClr val="bg2">
                <a:shade val="45000"/>
                <a:satMod val="135000"/>
              </a:schemeClr>
              <a:prstClr val="white"/>
            </a:duotone>
            <a:lum bright="100000"/>
          </a:blip>
          <a:stretch>
            <a:fillRect/>
          </a:stretch>
        </p:blipFill>
        <p:spPr>
          <a:xfrm>
            <a:off x="10098768" y="2800350"/>
            <a:ext cx="537482" cy="142875"/>
          </a:xfrm>
          <a:prstGeom prst="rect">
            <a:avLst/>
          </a:prstGeom>
          <a:ln w="3175">
            <a:solidFill>
              <a:schemeClr val="bg1">
                <a:lumMod val="85000"/>
              </a:schemeClr>
            </a:solidFill>
          </a:ln>
        </p:spPr>
      </p:pic>
      <p:graphicFrame>
        <p:nvGraphicFramePr>
          <p:cNvPr id="89" name="Table 88"/>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92" name="Table 91"/>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93" name="Table 92"/>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94" name="Table 93"/>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95" name="Table 94"/>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99" name="Group 98"/>
          <p:cNvGrpSpPr/>
          <p:nvPr/>
        </p:nvGrpSpPr>
        <p:grpSpPr>
          <a:xfrm>
            <a:off x="1875246" y="3384127"/>
            <a:ext cx="4892040" cy="1258236"/>
            <a:chOff x="1875246" y="3384127"/>
            <a:chExt cx="4892040" cy="1258236"/>
          </a:xfrm>
        </p:grpSpPr>
        <p:pic>
          <p:nvPicPr>
            <p:cNvPr id="74" name="Picture 2"/>
            <p:cNvPicPr>
              <a:picLocks noChangeAspect="1" noChangeArrowheads="1"/>
            </p:cNvPicPr>
            <p:nvPr/>
          </p:nvPicPr>
          <p:blipFill>
            <a:blip r:embed="rId5"/>
            <a:stretch>
              <a:fillRect/>
            </a:stretch>
          </p:blipFill>
          <p:spPr bwMode="auto">
            <a:xfrm>
              <a:off x="2234566" y="4472940"/>
              <a:ext cx="89806" cy="114300"/>
            </a:xfrm>
            <a:prstGeom prst="rect">
              <a:avLst/>
            </a:prstGeom>
            <a:noFill/>
            <a:ln>
              <a:noFill/>
            </a:ln>
          </p:spPr>
        </p:pic>
        <p:pic>
          <p:nvPicPr>
            <p:cNvPr id="75" name="Picture 74" descr="WSExplore0010 12-14-2007.png"/>
            <p:cNvPicPr>
              <a:picLocks noChangeAspect="1"/>
            </p:cNvPicPr>
            <p:nvPr/>
          </p:nvPicPr>
          <p:blipFill>
            <a:blip r:embed="rId6"/>
            <a:stretch>
              <a:fillRect/>
            </a:stretch>
          </p:blipFill>
          <p:spPr>
            <a:xfrm>
              <a:off x="1934028" y="3599267"/>
              <a:ext cx="104775" cy="104775"/>
            </a:xfrm>
            <a:prstGeom prst="rect">
              <a:avLst/>
            </a:prstGeom>
          </p:spPr>
        </p:pic>
        <p:pic>
          <p:nvPicPr>
            <p:cNvPr id="76" name="Picture 75" descr="WSExplore0010 12-14-2007.png"/>
            <p:cNvPicPr>
              <a:picLocks noChangeAspect="1"/>
            </p:cNvPicPr>
            <p:nvPr/>
          </p:nvPicPr>
          <p:blipFill>
            <a:blip r:embed="rId6"/>
            <a:stretch>
              <a:fillRect/>
            </a:stretch>
          </p:blipFill>
          <p:spPr>
            <a:xfrm>
              <a:off x="1934028" y="4038991"/>
              <a:ext cx="104775" cy="104775"/>
            </a:xfrm>
            <a:prstGeom prst="rect">
              <a:avLst/>
            </a:prstGeom>
          </p:spPr>
        </p:pic>
        <p:pic>
          <p:nvPicPr>
            <p:cNvPr id="77" name="Picture 76" descr="WSExplore0010 12-14-2007.png"/>
            <p:cNvPicPr>
              <a:picLocks noChangeAspect="1"/>
            </p:cNvPicPr>
            <p:nvPr/>
          </p:nvPicPr>
          <p:blipFill>
            <a:blip r:embed="rId6"/>
            <a:stretch>
              <a:fillRect/>
            </a:stretch>
          </p:blipFill>
          <p:spPr>
            <a:xfrm>
              <a:off x="1934028" y="3819129"/>
              <a:ext cx="104775" cy="104775"/>
            </a:xfrm>
            <a:prstGeom prst="rect">
              <a:avLst/>
            </a:prstGeom>
          </p:spPr>
        </p:pic>
        <p:pic>
          <p:nvPicPr>
            <p:cNvPr id="78" name="Picture 77" descr="IC16DOCX.gif"/>
            <p:cNvPicPr>
              <a:picLocks noChangeAspect="1"/>
            </p:cNvPicPr>
            <p:nvPr/>
          </p:nvPicPr>
          <p:blipFill>
            <a:blip r:embed="rId7"/>
            <a:stretch>
              <a:fillRect/>
            </a:stretch>
          </p:blipFill>
          <p:spPr>
            <a:xfrm>
              <a:off x="2225766" y="3813713"/>
              <a:ext cx="115389" cy="115389"/>
            </a:xfrm>
            <a:prstGeom prst="rect">
              <a:avLst/>
            </a:prstGeom>
          </p:spPr>
        </p:pic>
        <p:pic>
          <p:nvPicPr>
            <p:cNvPr id="79" name="Picture 78" descr="ppt16.png"/>
            <p:cNvPicPr>
              <a:picLocks noChangeAspect="1"/>
            </p:cNvPicPr>
            <p:nvPr/>
          </p:nvPicPr>
          <p:blipFill>
            <a:blip r:embed="rId8"/>
            <a:stretch>
              <a:fillRect/>
            </a:stretch>
          </p:blipFill>
          <p:spPr>
            <a:xfrm>
              <a:off x="2217057" y="3593822"/>
              <a:ext cx="126664" cy="126664"/>
            </a:xfrm>
            <a:prstGeom prst="rect">
              <a:avLst/>
            </a:prstGeom>
          </p:spPr>
        </p:pic>
        <p:grpSp>
          <p:nvGrpSpPr>
            <p:cNvPr id="80" name="Group 148"/>
            <p:cNvGrpSpPr/>
            <p:nvPr/>
          </p:nvGrpSpPr>
          <p:grpSpPr>
            <a:xfrm>
              <a:off x="1875246" y="3536950"/>
              <a:ext cx="4892040" cy="656647"/>
              <a:chOff x="1889760" y="4503151"/>
              <a:chExt cx="5196840" cy="656647"/>
            </a:xfrm>
          </p:grpSpPr>
          <p:cxnSp>
            <p:nvCxnSpPr>
              <p:cNvPr id="81" name="Straight Connector 80"/>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5" name="Picture 84" descr="xls16.png"/>
            <p:cNvPicPr>
              <a:picLocks noChangeAspect="1"/>
            </p:cNvPicPr>
            <p:nvPr/>
          </p:nvPicPr>
          <p:blipFill>
            <a:blip r:embed="rId9"/>
            <a:stretch>
              <a:fillRect/>
            </a:stretch>
          </p:blipFill>
          <p:spPr>
            <a:xfrm>
              <a:off x="2226945" y="4031159"/>
              <a:ext cx="104775" cy="104775"/>
            </a:xfrm>
            <a:prstGeom prst="rect">
              <a:avLst/>
            </a:prstGeom>
          </p:spPr>
        </p:pic>
        <p:pic>
          <p:nvPicPr>
            <p:cNvPr id="86" name="Picture 85" descr="WSExplore0010 12-14-2007.png"/>
            <p:cNvPicPr>
              <a:picLocks noChangeAspect="1"/>
            </p:cNvPicPr>
            <p:nvPr/>
          </p:nvPicPr>
          <p:blipFill>
            <a:blip r:embed="rId6"/>
            <a:stretch>
              <a:fillRect/>
            </a:stretch>
          </p:blipFill>
          <p:spPr>
            <a:xfrm>
              <a:off x="1934028" y="4258188"/>
              <a:ext cx="104775" cy="104775"/>
            </a:xfrm>
            <a:prstGeom prst="rect">
              <a:avLst/>
            </a:prstGeom>
          </p:spPr>
        </p:pic>
        <p:cxnSp>
          <p:nvCxnSpPr>
            <p:cNvPr id="87" name="Straight Connector 86"/>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88" name="Picture 87" descr="xls16.png"/>
            <p:cNvPicPr>
              <a:picLocks noChangeAspect="1"/>
            </p:cNvPicPr>
            <p:nvPr/>
          </p:nvPicPr>
          <p:blipFill>
            <a:blip r:embed="rId9"/>
            <a:stretch>
              <a:fillRect/>
            </a:stretch>
          </p:blipFill>
          <p:spPr>
            <a:xfrm>
              <a:off x="2226945" y="4250356"/>
              <a:ext cx="104775" cy="104775"/>
            </a:xfrm>
            <a:prstGeom prst="rect">
              <a:avLst/>
            </a:prstGeom>
          </p:spPr>
        </p:pic>
        <p:pic>
          <p:nvPicPr>
            <p:cNvPr id="90" name="Picture 89" descr="WSExplore0010 12-14-2007.png"/>
            <p:cNvPicPr>
              <a:picLocks noChangeAspect="1"/>
            </p:cNvPicPr>
            <p:nvPr/>
          </p:nvPicPr>
          <p:blipFill>
            <a:blip r:embed="rId6"/>
            <a:stretch>
              <a:fillRect/>
            </a:stretch>
          </p:blipFill>
          <p:spPr>
            <a:xfrm>
              <a:off x="1928857" y="3384127"/>
              <a:ext cx="104775" cy="104775"/>
            </a:xfrm>
            <a:prstGeom prst="rect">
              <a:avLst/>
            </a:prstGeom>
          </p:spPr>
        </p:pic>
        <p:pic>
          <p:nvPicPr>
            <p:cNvPr id="91" name="Picture 90" descr="xls16.png"/>
            <p:cNvPicPr>
              <a:picLocks noChangeAspect="1"/>
            </p:cNvPicPr>
            <p:nvPr/>
          </p:nvPicPr>
          <p:blipFill>
            <a:blip r:embed="rId9"/>
            <a:stretch>
              <a:fillRect/>
            </a:stretch>
          </p:blipFill>
          <p:spPr>
            <a:xfrm>
              <a:off x="2231299" y="3395345"/>
              <a:ext cx="104775" cy="104775"/>
            </a:xfrm>
            <a:prstGeom prst="rect">
              <a:avLst/>
            </a:prstGeom>
          </p:spPr>
        </p:pic>
        <p:pic>
          <p:nvPicPr>
            <p:cNvPr id="96" name="Picture 95" descr="WSExplore0010 12-14-2007.png"/>
            <p:cNvPicPr>
              <a:picLocks noChangeAspect="1"/>
            </p:cNvPicPr>
            <p:nvPr/>
          </p:nvPicPr>
          <p:blipFill>
            <a:blip r:embed="rId6"/>
            <a:stretch>
              <a:fillRect/>
            </a:stretch>
          </p:blipFill>
          <p:spPr>
            <a:xfrm>
              <a:off x="1934028" y="4487757"/>
              <a:ext cx="104775" cy="104775"/>
            </a:xfrm>
            <a:prstGeom prst="rect">
              <a:avLst/>
            </a:prstGeom>
          </p:spPr>
        </p:pic>
        <p:cxnSp>
          <p:nvCxnSpPr>
            <p:cNvPr id="97" name="Straight Connector 96"/>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98" name="Table 97"/>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00" name="Rectangle 99"/>
          <p:cNvSpPr/>
          <p:nvPr/>
        </p:nvSpPr>
        <p:spPr>
          <a:xfrm>
            <a:off x="2128179"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grpSp>
        <p:nvGrpSpPr>
          <p:cNvPr id="353" name="Group 352"/>
          <p:cNvGrpSpPr/>
          <p:nvPr/>
        </p:nvGrpSpPr>
        <p:grpSpPr>
          <a:xfrm>
            <a:off x="9216391" y="2179083"/>
            <a:ext cx="2124097" cy="4356099"/>
            <a:chOff x="9216391" y="2179083"/>
            <a:chExt cx="2124097" cy="4356099"/>
          </a:xfrm>
        </p:grpSpPr>
        <p:grpSp>
          <p:nvGrpSpPr>
            <p:cNvPr id="350" name="Group 349"/>
            <p:cNvGrpSpPr/>
            <p:nvPr/>
          </p:nvGrpSpPr>
          <p:grpSpPr>
            <a:xfrm>
              <a:off x="9216391" y="2179083"/>
              <a:ext cx="2004059" cy="4356099"/>
              <a:chOff x="9216391" y="2179083"/>
              <a:chExt cx="2004059" cy="4356099"/>
            </a:xfrm>
          </p:grpSpPr>
          <p:grpSp>
            <p:nvGrpSpPr>
              <p:cNvPr id="160" name="Group 143"/>
              <p:cNvGrpSpPr/>
              <p:nvPr/>
            </p:nvGrpSpPr>
            <p:grpSpPr>
              <a:xfrm>
                <a:off x="9216391" y="2179083"/>
                <a:ext cx="2004059" cy="4356099"/>
                <a:chOff x="6987543" y="2095263"/>
                <a:chExt cx="2004059" cy="4356099"/>
              </a:xfrm>
            </p:grpSpPr>
            <p:sp>
              <p:nvSpPr>
                <p:cNvPr id="291"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292" name="Picture 291" descr="soft treatment.png"/>
                <p:cNvPicPr>
                  <a:picLocks noChangeAspect="1"/>
                </p:cNvPicPr>
                <p:nvPr/>
              </p:nvPicPr>
              <p:blipFill>
                <a:blip r:embed="rId10"/>
                <a:srcRect l="5507" t="14507" r="3913"/>
                <a:stretch>
                  <a:fillRect/>
                </a:stretch>
              </p:blipFill>
              <p:spPr>
                <a:xfrm rot="5400000">
                  <a:off x="6591854" y="4115121"/>
                  <a:ext cx="3017286" cy="1477403"/>
                </a:xfrm>
                <a:prstGeom prst="rect">
                  <a:avLst/>
                </a:prstGeom>
              </p:spPr>
            </p:pic>
            <p:sp>
              <p:nvSpPr>
                <p:cNvPr id="293" name="Rectangle 292"/>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294" name="Rectangle 293"/>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295" name="Group 15"/>
                <p:cNvGrpSpPr/>
                <p:nvPr/>
              </p:nvGrpSpPr>
              <p:grpSpPr>
                <a:xfrm>
                  <a:off x="7976849" y="6149100"/>
                  <a:ext cx="557551" cy="171212"/>
                  <a:chOff x="5638800" y="2628900"/>
                  <a:chExt cx="609600" cy="180987"/>
                </a:xfrm>
              </p:grpSpPr>
              <p:sp>
                <p:nvSpPr>
                  <p:cNvPr id="299" name="Rectangle 298"/>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00" name="Rectangle 29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296" name="Group 18"/>
                <p:cNvGrpSpPr/>
                <p:nvPr/>
              </p:nvGrpSpPr>
              <p:grpSpPr>
                <a:xfrm>
                  <a:off x="7321549" y="6149082"/>
                  <a:ext cx="557552" cy="171231"/>
                  <a:chOff x="5638800" y="3048000"/>
                  <a:chExt cx="609601" cy="181008"/>
                </a:xfrm>
              </p:grpSpPr>
              <p:sp>
                <p:nvSpPr>
                  <p:cNvPr id="297" name="Rectangle 296"/>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98" name="Rectangle 29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70" name="Rectangle 169"/>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86" name="Rectangle 185"/>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89" name="Rectangle 18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90" name="Rectangle 18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94" name="Rectangle 193"/>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98" name="Rectangle 197"/>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99" name="Group 277"/>
              <p:cNvGrpSpPr/>
              <p:nvPr/>
            </p:nvGrpSpPr>
            <p:grpSpPr>
              <a:xfrm>
                <a:off x="9300136" y="2462361"/>
                <a:ext cx="1656784" cy="176463"/>
                <a:chOff x="7040808" y="2462361"/>
                <a:chExt cx="1656784" cy="176463"/>
              </a:xfrm>
            </p:grpSpPr>
            <p:sp>
              <p:nvSpPr>
                <p:cNvPr id="226" name="Rectangle 225"/>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27" name="Rectangle 226"/>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28" name="Picture 227" descr="glyphs.jpg"/>
                <p:cNvPicPr>
                  <a:picLocks noChangeAspect="1"/>
                </p:cNvPicPr>
                <p:nvPr/>
              </p:nvPicPr>
              <p:blipFill>
                <a:blip r:embed="rId11"/>
                <a:srcRect l="45336" t="52046" r="51370" b="43862"/>
                <a:stretch>
                  <a:fillRect/>
                </a:stretch>
              </p:blipFill>
              <p:spPr>
                <a:xfrm>
                  <a:off x="8549640" y="2478403"/>
                  <a:ext cx="134854" cy="152400"/>
                </a:xfrm>
                <a:prstGeom prst="rect">
                  <a:avLst/>
                </a:prstGeom>
              </p:spPr>
            </p:pic>
          </p:grpSp>
          <p:sp>
            <p:nvSpPr>
              <p:cNvPr id="225" name="Rectangle 224"/>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304" name="Group 303"/>
              <p:cNvGrpSpPr/>
              <p:nvPr/>
            </p:nvGrpSpPr>
            <p:grpSpPr>
              <a:xfrm>
                <a:off x="9305923" y="2650088"/>
                <a:ext cx="1768476" cy="420726"/>
                <a:chOff x="7053493" y="2650088"/>
                <a:chExt cx="1768476" cy="420726"/>
              </a:xfrm>
            </p:grpSpPr>
            <p:grpSp>
              <p:nvGrpSpPr>
                <p:cNvPr id="233" name="Group 367"/>
                <p:cNvGrpSpPr/>
                <p:nvPr/>
              </p:nvGrpSpPr>
              <p:grpSpPr>
                <a:xfrm>
                  <a:off x="7053493" y="2650088"/>
                  <a:ext cx="1768476" cy="420726"/>
                  <a:chOff x="6751320" y="2582778"/>
                  <a:chExt cx="1615582" cy="420726"/>
                </a:xfrm>
              </p:grpSpPr>
              <p:sp>
                <p:nvSpPr>
                  <p:cNvPr id="236" name="Round Same Side Corner Rectangle 235"/>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37" name="Round Same Side Corner Rectangle 236"/>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8" name="Round Same Side Corner Rectangle 237"/>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0" name="Rectangle 239"/>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241" name="Rectangle 240"/>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92" name="Picture 191" descr="officelive.png"/>
                <p:cNvPicPr>
                  <a:picLocks noChangeAspect="1"/>
                </p:cNvPicPr>
                <p:nvPr/>
              </p:nvPicPr>
              <p:blipFill>
                <a:blip r:embed="rId4"/>
                <a:stretch>
                  <a:fillRect/>
                </a:stretch>
              </p:blipFill>
              <p:spPr>
                <a:xfrm>
                  <a:off x="7080875" y="2788565"/>
                  <a:ext cx="537482" cy="163285"/>
                </a:xfrm>
                <a:prstGeom prst="rect">
                  <a:avLst/>
                </a:prstGeom>
              </p:spPr>
            </p:pic>
            <p:sp>
              <p:nvSpPr>
                <p:cNvPr id="197" name="TextBox 196"/>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301" name="Cross 300"/>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305" name="Rectangle 304"/>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306" name="Picture 305" descr="soft treatment.png"/>
              <p:cNvPicPr>
                <a:picLocks noChangeAspect="1"/>
              </p:cNvPicPr>
              <p:nvPr/>
            </p:nvPicPr>
            <p:blipFill>
              <a:blip r:embed="rId10"/>
              <a:srcRect l="5507" t="14507" r="3913"/>
              <a:stretch>
                <a:fillRect/>
              </a:stretch>
            </p:blipFill>
            <p:spPr>
              <a:xfrm rot="5400000">
                <a:off x="8648698" y="3860802"/>
                <a:ext cx="3048001" cy="1447800"/>
              </a:xfrm>
              <a:prstGeom prst="rect">
                <a:avLst/>
              </a:prstGeom>
            </p:spPr>
          </p:pic>
          <p:grpSp>
            <p:nvGrpSpPr>
              <p:cNvPr id="307" name="Group 243"/>
              <p:cNvGrpSpPr/>
              <p:nvPr/>
            </p:nvGrpSpPr>
            <p:grpSpPr>
              <a:xfrm>
                <a:off x="9445844" y="3086100"/>
                <a:ext cx="1637642" cy="596900"/>
                <a:chOff x="9452317" y="3567480"/>
                <a:chExt cx="1637642" cy="596900"/>
              </a:xfrm>
            </p:grpSpPr>
            <p:sp>
              <p:nvSpPr>
                <p:cNvPr id="308" name="Rectangle 307"/>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309" name="Rectangle 308"/>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310" name="Rectangle 309"/>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11" name="Rectangle 310"/>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317" name="Group 316"/>
              <p:cNvGrpSpPr/>
              <p:nvPr/>
            </p:nvGrpSpPr>
            <p:grpSpPr>
              <a:xfrm>
                <a:off x="9258300" y="3168650"/>
                <a:ext cx="196850" cy="196850"/>
                <a:chOff x="2081014" y="2364106"/>
                <a:chExt cx="123825" cy="123825"/>
              </a:xfrm>
            </p:grpSpPr>
            <p:sp>
              <p:nvSpPr>
                <p:cNvPr id="315" name="Rounded Rectangle 31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16" name="Rounded Rectangle 31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318" name="Group 317"/>
            <p:cNvGrpSpPr/>
            <p:nvPr/>
          </p:nvGrpSpPr>
          <p:grpSpPr>
            <a:xfrm>
              <a:off x="9347200" y="3716625"/>
              <a:ext cx="1993288" cy="2407980"/>
              <a:chOff x="7131273" y="3130550"/>
              <a:chExt cx="1993288" cy="2407980"/>
            </a:xfrm>
          </p:grpSpPr>
          <p:grpSp>
            <p:nvGrpSpPr>
              <p:cNvPr id="319" name="Group 239"/>
              <p:cNvGrpSpPr/>
              <p:nvPr/>
            </p:nvGrpSpPr>
            <p:grpSpPr>
              <a:xfrm>
                <a:off x="7131273" y="3130550"/>
                <a:ext cx="1831744" cy="374650"/>
                <a:chOff x="9141056" y="3054350"/>
                <a:chExt cx="1831744" cy="374650"/>
              </a:xfrm>
            </p:grpSpPr>
            <p:sp>
              <p:nvSpPr>
                <p:cNvPr id="347" name="Rounded Rectangle 346"/>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348" name="Rectangle 347"/>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349" name="Rectangle 348"/>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320" name="Rectangle 319"/>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321" name="Group 238"/>
              <p:cNvGrpSpPr/>
              <p:nvPr/>
            </p:nvGrpSpPr>
            <p:grpSpPr>
              <a:xfrm>
                <a:off x="7131273" y="3587750"/>
                <a:ext cx="1993288" cy="374650"/>
                <a:chOff x="9141056" y="3474720"/>
                <a:chExt cx="1993288" cy="374650"/>
              </a:xfrm>
            </p:grpSpPr>
            <p:sp>
              <p:nvSpPr>
                <p:cNvPr id="344" name="Rounded Rectangle 343"/>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45" name="Rectangle 344"/>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346" name="Rectangle 345"/>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322" name="Group 240"/>
              <p:cNvGrpSpPr/>
              <p:nvPr/>
            </p:nvGrpSpPr>
            <p:grpSpPr>
              <a:xfrm>
                <a:off x="7131273" y="4044950"/>
                <a:ext cx="1831744" cy="374650"/>
                <a:chOff x="9141056" y="3474720"/>
                <a:chExt cx="1831744" cy="374650"/>
              </a:xfrm>
            </p:grpSpPr>
            <p:sp>
              <p:nvSpPr>
                <p:cNvPr id="341" name="Rounded Rectangle 340"/>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42" name="Rectangle 341"/>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343" name="Rectangle 342"/>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323" name="Group 244"/>
              <p:cNvGrpSpPr/>
              <p:nvPr/>
            </p:nvGrpSpPr>
            <p:grpSpPr>
              <a:xfrm>
                <a:off x="7131273" y="4502150"/>
                <a:ext cx="1831744" cy="374650"/>
                <a:chOff x="9141056" y="3474720"/>
                <a:chExt cx="1831744" cy="374650"/>
              </a:xfrm>
            </p:grpSpPr>
            <p:sp>
              <p:nvSpPr>
                <p:cNvPr id="338" name="Rounded Rectangle 337"/>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39" name="Rectangle 338"/>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340" name="Rectangle 339"/>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324" name="Group 248"/>
              <p:cNvGrpSpPr/>
              <p:nvPr/>
            </p:nvGrpSpPr>
            <p:grpSpPr>
              <a:xfrm>
                <a:off x="7131273" y="4959350"/>
                <a:ext cx="1831744" cy="374650"/>
                <a:chOff x="9141056" y="3474720"/>
                <a:chExt cx="1831744" cy="374650"/>
              </a:xfrm>
            </p:grpSpPr>
            <p:sp>
              <p:nvSpPr>
                <p:cNvPr id="335" name="Rounded Rectangle 33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36" name="Rectangle 335"/>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337" name="Rectangle 336"/>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326" name="Rounded Rectangle 325"/>
              <p:cNvSpPr/>
              <p:nvPr/>
            </p:nvSpPr>
            <p:spPr>
              <a:xfrm>
                <a:off x="7201805" y="4109474"/>
                <a:ext cx="241917" cy="241917"/>
              </a:xfrm>
              <a:prstGeom prst="roundRect">
                <a:avLst/>
              </a:prstGeom>
              <a:blipFill>
                <a:blip r:embed="rId12"/>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Rounded Rectangle 326"/>
              <p:cNvSpPr/>
              <p:nvPr/>
            </p:nvSpPr>
            <p:spPr>
              <a:xfrm>
                <a:off x="7201805" y="4568450"/>
                <a:ext cx="241917" cy="241917"/>
              </a:xfrm>
              <a:prstGeom prst="roundRect">
                <a:avLst/>
              </a:prstGeom>
              <a:blipFill>
                <a:blip r:embed="rId13"/>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ounded Rectangle 328"/>
              <p:cNvSpPr/>
              <p:nvPr/>
            </p:nvSpPr>
            <p:spPr>
              <a:xfrm>
                <a:off x="7201805" y="3650498"/>
                <a:ext cx="241917" cy="241917"/>
              </a:xfrm>
              <a:prstGeom prst="roundRect">
                <a:avLst/>
              </a:prstGeom>
              <a:blipFill>
                <a:blip r:embed="rId14"/>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Rounded Rectangle 329"/>
              <p:cNvSpPr/>
              <p:nvPr/>
            </p:nvSpPr>
            <p:spPr>
              <a:xfrm>
                <a:off x="7201805" y="5027426"/>
                <a:ext cx="241917" cy="241917"/>
              </a:xfrm>
              <a:prstGeom prst="roundRect">
                <a:avLst/>
              </a:prstGeom>
              <a:blipFill>
                <a:blip r:embed="rId15"/>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Rounded Rectangle 330"/>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351" name="Picture 3" descr="F:\00Office12\01OneNote\08Icons\Person\Person_Blue.png"/>
            <p:cNvPicPr>
              <a:picLocks noChangeAspect="1" noChangeArrowheads="1"/>
            </p:cNvPicPr>
            <p:nvPr/>
          </p:nvPicPr>
          <p:blipFill>
            <a:blip r:embed="rId16"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354" name="Group 295"/>
          <p:cNvGrpSpPr/>
          <p:nvPr/>
        </p:nvGrpSpPr>
        <p:grpSpPr>
          <a:xfrm>
            <a:off x="8895706" y="0"/>
            <a:ext cx="248294" cy="6858000"/>
            <a:chOff x="8895706" y="0"/>
            <a:chExt cx="248294" cy="6858000"/>
          </a:xfrm>
        </p:grpSpPr>
        <p:pic>
          <p:nvPicPr>
            <p:cNvPr id="355" name="Picture 354"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356" name="Group 61"/>
            <p:cNvGrpSpPr/>
            <p:nvPr/>
          </p:nvGrpSpPr>
          <p:grpSpPr>
            <a:xfrm>
              <a:off x="8895706" y="884207"/>
              <a:ext cx="164592" cy="5623560"/>
              <a:chOff x="8901933" y="884725"/>
              <a:chExt cx="164592" cy="5623560"/>
            </a:xfrm>
          </p:grpSpPr>
          <p:sp>
            <p:nvSpPr>
              <p:cNvPr id="357" name="Rectangle 356"/>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8" name="Rectangle 357"/>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59" name="Group 67"/>
              <p:cNvGrpSpPr/>
              <p:nvPr/>
            </p:nvGrpSpPr>
            <p:grpSpPr>
              <a:xfrm>
                <a:off x="8939993" y="2382966"/>
                <a:ext cx="73152" cy="87341"/>
                <a:chOff x="8939993" y="2382966"/>
                <a:chExt cx="73152" cy="87341"/>
              </a:xfrm>
            </p:grpSpPr>
            <p:sp>
              <p:nvSpPr>
                <p:cNvPr id="362" name="Rounded Rectangle 361"/>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3" name="Rounded Rectangle 362"/>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4" name="Rounded Rectangle 363"/>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0" name="Isosceles Triangle 359"/>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1" name="Isosceles Triangle 360"/>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1000" fill="hold"/>
                                        <p:tgtEl>
                                          <p:spTgt spid="353"/>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normAutofit fontScale="90000"/>
          </a:bodyPr>
          <a:lstStyle/>
          <a:p>
            <a:r>
              <a:rPr lang="en-US" sz="1200" b="0" i="0" u="none" strike="noStrike" kern="1200" baseline="0" dirty="0">
                <a:solidFill>
                  <a:schemeClr val="bg1"/>
                </a:solidFill>
                <a:latin typeface="+mj-lt"/>
                <a:ea typeface="+mj-ea"/>
                <a:cs typeface="+mj-cs"/>
              </a:rPr>
              <a:t>Activity Center (Click “Workspaces”)</a:t>
            </a:r>
            <a:r>
              <a:rPr lang="en-US" dirty="0"/>
              <a:t> </a:t>
            </a:r>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4"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sp>
        <p:nvSpPr>
          <p:cNvPr id="173" name="Rectangle 172"/>
          <p:cNvSpPr/>
          <p:nvPr/>
        </p:nvSpPr>
        <p:spPr>
          <a:xfrm>
            <a:off x="5433535" y="2202180"/>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grpSp>
        <p:nvGrpSpPr>
          <p:cNvPr id="6" name="Group 330"/>
          <p:cNvGrpSpPr/>
          <p:nvPr/>
        </p:nvGrpSpPr>
        <p:grpSpPr>
          <a:xfrm>
            <a:off x="1897380" y="3032581"/>
            <a:ext cx="5196840" cy="276999"/>
            <a:chOff x="1897380" y="3314700"/>
            <a:chExt cx="5196840" cy="276999"/>
          </a:xfrm>
        </p:grpSpPr>
        <p:sp>
          <p:nvSpPr>
            <p:cNvPr id="143" name="Rectangle 142"/>
            <p:cNvSpPr/>
            <p:nvPr/>
          </p:nvSpPr>
          <p:spPr>
            <a:xfrm>
              <a:off x="2377440" y="3314700"/>
              <a:ext cx="2226892"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chemeClr val="tx1">
                      <a:lumMod val="50000"/>
                      <a:lumOff val="50000"/>
                    </a:schemeClr>
                  </a:solidFill>
                </a:rPr>
                <a:t>commented for review on          </a:t>
              </a:r>
              <a:r>
                <a:rPr lang="en-US" sz="800" b="1" dirty="0">
                  <a:solidFill>
                    <a:schemeClr val="accent1">
                      <a:lumMod val="75000"/>
                    </a:schemeClr>
                  </a:solidFill>
                </a:rPr>
                <a:t>Document B </a:t>
              </a:r>
            </a:p>
          </p:txBody>
        </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413760"/>
              <a:ext cx="104775" cy="104775"/>
            </a:xfrm>
            <a:prstGeom prst="rect">
              <a:avLst/>
            </a:prstGeom>
          </p:spPr>
        </p:pic>
        <p:sp>
          <p:nvSpPr>
            <p:cNvPr id="292" name="Rectangle 291"/>
            <p:cNvSpPr/>
            <p:nvPr/>
          </p:nvSpPr>
          <p:spPr>
            <a:xfrm>
              <a:off x="5761906" y="3360420"/>
              <a:ext cx="1223412"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13" name="Group 329"/>
          <p:cNvGrpSpPr/>
          <p:nvPr/>
        </p:nvGrpSpPr>
        <p:grpSpPr>
          <a:xfrm>
            <a:off x="1905000" y="3215461"/>
            <a:ext cx="5196840" cy="276999"/>
            <a:chOff x="1905000" y="3497580"/>
            <a:chExt cx="5196840" cy="276999"/>
          </a:xfrm>
        </p:grpSpPr>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a:xfrm>
              <a:off x="2377440" y="3497580"/>
              <a:ext cx="3076483" cy="276999"/>
            </a:xfrm>
            <a:prstGeom prst="rect">
              <a:avLst/>
            </a:prstGeom>
          </p:spPr>
          <p:txBody>
            <a:bodyPr wrap="none">
              <a:spAutoFit/>
            </a:bodyPr>
            <a:lstStyle/>
            <a:p>
              <a:pPr>
                <a:lnSpc>
                  <a:spcPct val="150000"/>
                </a:lnSpc>
              </a:pPr>
              <a:r>
                <a:rPr lang="en-US" sz="800" b="1" dirty="0">
                  <a:solidFill>
                    <a:schemeClr val="accent1">
                      <a:lumMod val="75000"/>
                    </a:schemeClr>
                  </a:solidFill>
                </a:rPr>
                <a:t>Deanna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        Snohomish Hardware</a:t>
              </a:r>
            </a:p>
          </p:txBody>
        </p:sp>
        <p:pic>
          <p:nvPicPr>
            <p:cNvPr id="170" name="Picture 169"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597703"/>
              <a:ext cx="104775" cy="104775"/>
            </a:xfrm>
            <a:prstGeom prst="rect">
              <a:avLst/>
            </a:prstGeom>
          </p:spPr>
        </p:pic>
        <p:sp>
          <p:nvSpPr>
            <p:cNvPr id="303" name="Rectangle 302"/>
            <p:cNvSpPr/>
            <p:nvPr/>
          </p:nvSpPr>
          <p:spPr>
            <a:xfrm>
              <a:off x="5761906" y="3541395"/>
              <a:ext cx="1285929"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3 minutes ago</a:t>
              </a:r>
            </a:p>
          </p:txBody>
        </p:sp>
      </p:grpSp>
      <p:grpSp>
        <p:nvGrpSpPr>
          <p:cNvPr id="26" name="Group 328"/>
          <p:cNvGrpSpPr/>
          <p:nvPr/>
        </p:nvGrpSpPr>
        <p:grpSpPr>
          <a:xfrm>
            <a:off x="1905000" y="4556402"/>
            <a:ext cx="5196840" cy="276999"/>
            <a:chOff x="1905000" y="3680460"/>
            <a:chExt cx="5196840" cy="276999"/>
          </a:xfrm>
        </p:grpSpPr>
        <p:cxnSp>
          <p:nvCxnSpPr>
            <p:cNvPr id="119" name="Straight Connector 118"/>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2377440" y="3680460"/>
              <a:ext cx="2946640"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chemeClr val="tx1">
                      <a:lumMod val="50000"/>
                      <a:lumOff val="50000"/>
                    </a:schemeClr>
                  </a:solidFill>
                </a:rPr>
                <a:t>accepted the invitation to become part of             </a:t>
              </a:r>
              <a:r>
                <a:rPr lang="en-US" sz="800" b="1" dirty="0">
                  <a:solidFill>
                    <a:schemeClr val="accent1">
                      <a:lumMod val="75000"/>
                    </a:schemeClr>
                  </a:solidFill>
                </a:rPr>
                <a:t>My Network!</a:t>
              </a:r>
            </a:p>
          </p:txBody>
        </p:sp>
        <p:pic>
          <p:nvPicPr>
            <p:cNvPr id="169" name="Picture 168"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781646"/>
              <a:ext cx="104775" cy="104775"/>
            </a:xfrm>
            <a:prstGeom prst="rect">
              <a:avLst/>
            </a:prstGeom>
          </p:spPr>
        </p:pic>
        <p:sp>
          <p:nvSpPr>
            <p:cNvPr id="307" name="Rectangle 306"/>
            <p:cNvSpPr/>
            <p:nvPr/>
          </p:nvSpPr>
          <p:spPr>
            <a:xfrm>
              <a:off x="5761906" y="3714750"/>
              <a:ext cx="1043876" cy="215444"/>
            </a:xfrm>
            <a:prstGeom prst="rect">
              <a:avLst/>
            </a:prstGeom>
          </p:spPr>
          <p:txBody>
            <a:bodyPr wrap="none">
              <a:spAutoFit/>
            </a:bodyPr>
            <a:lstStyle/>
            <a:p>
              <a:r>
                <a:rPr lang="en-US" sz="800" dirty="0">
                  <a:solidFill>
                    <a:schemeClr val="accent1">
                      <a:lumMod val="75000"/>
                    </a:schemeClr>
                  </a:solidFill>
                </a:rPr>
                <a:t>1/7/09;         4:15 PM</a:t>
              </a:r>
            </a:p>
          </p:txBody>
        </p:sp>
      </p:grpSp>
      <p:sp>
        <p:nvSpPr>
          <p:cNvPr id="2050" name="AutoShape 2" descr="https://mediabank.partners.extranet.microsoft.com/PreviewImage.asp?type=4&amp;repoid=%7b34C67789-57C8-48C5-9D05-AF38F41C397E%7d&amp;version=1&amp;md=8-14-200712-47-51PM">
            <a:hlinkClick r:id="rId6"/>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37" name="Group 337"/>
          <p:cNvGrpSpPr/>
          <p:nvPr/>
        </p:nvGrpSpPr>
        <p:grpSpPr>
          <a:xfrm>
            <a:off x="1897380" y="2842081"/>
            <a:ext cx="5196840" cy="276999"/>
            <a:chOff x="1897380" y="3314700"/>
            <a:chExt cx="5196840" cy="276999"/>
          </a:xfrm>
        </p:grpSpPr>
        <p:sp>
          <p:nvSpPr>
            <p:cNvPr id="339" name="Rectangle 338"/>
            <p:cNvSpPr/>
            <p:nvPr/>
          </p:nvSpPr>
          <p:spPr>
            <a:xfrm>
              <a:off x="2376301" y="3314700"/>
              <a:ext cx="2366353"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uploaded </a:t>
              </a:r>
              <a:r>
                <a:rPr lang="en-US" sz="800" b="1" dirty="0">
                  <a:solidFill>
                    <a:schemeClr val="accent1">
                      <a:lumMod val="75000"/>
                    </a:schemeClr>
                  </a:solidFill>
                </a:rPr>
                <a:t>4 files </a:t>
              </a:r>
              <a:r>
                <a:rPr lang="en-US" sz="800" dirty="0">
                  <a:solidFill>
                    <a:schemeClr val="tx1">
                      <a:lumMod val="50000"/>
                      <a:lumOff val="50000"/>
                    </a:schemeClr>
                  </a:solidFill>
                </a:rPr>
                <a:t>to</a:t>
              </a:r>
              <a:r>
                <a:rPr lang="en-US" sz="800" b="1" dirty="0">
                  <a:solidFill>
                    <a:schemeClr val="accent1">
                      <a:lumMod val="75000"/>
                    </a:schemeClr>
                  </a:solidFill>
                </a:rPr>
                <a:t>         Digital Photography</a:t>
              </a:r>
            </a:p>
          </p:txBody>
        </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413760"/>
              <a:ext cx="104775" cy="104775"/>
            </a:xfrm>
            <a:prstGeom prst="rect">
              <a:avLst/>
            </a:prstGeom>
          </p:spPr>
        </p:pic>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40"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41" name="Group 174"/>
            <p:cNvGrpSpPr/>
            <p:nvPr/>
          </p:nvGrpSpPr>
          <p:grpSpPr>
            <a:xfrm>
              <a:off x="2202180" y="2445243"/>
              <a:ext cx="4434840" cy="200055"/>
              <a:chOff x="2202180" y="3464239"/>
              <a:chExt cx="4434840" cy="200055"/>
            </a:xfrm>
          </p:grpSpPr>
          <p:sp>
            <p:nvSpPr>
              <p:cNvPr id="180" name="TextBox 179"/>
              <p:cNvSpPr txBox="1"/>
              <p:nvPr/>
            </p:nvSpPr>
            <p:spPr>
              <a:xfrm>
                <a:off x="5775960" y="3464239"/>
                <a:ext cx="86106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NEWEST ON TOP</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20218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ACTIVITIES</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grpSp>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63394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42" name="Group 355"/>
          <p:cNvGrpSpPr/>
          <p:nvPr/>
        </p:nvGrpSpPr>
        <p:grpSpPr>
          <a:xfrm>
            <a:off x="1905000" y="4945201"/>
            <a:ext cx="5196840" cy="276999"/>
            <a:chOff x="1905000" y="4046220"/>
            <a:chExt cx="5196840" cy="276999"/>
          </a:xfrm>
        </p:grpSpPr>
        <p:cxnSp>
          <p:nvCxnSpPr>
            <p:cNvPr id="357" name="Straight Connector 35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3" name="Group 357"/>
            <p:cNvGrpSpPr/>
            <p:nvPr/>
          </p:nvGrpSpPr>
          <p:grpSpPr>
            <a:xfrm>
              <a:off x="1995489" y="4046220"/>
              <a:ext cx="4802278" cy="276999"/>
              <a:chOff x="1995489" y="4046220"/>
              <a:chExt cx="4802278" cy="276999"/>
            </a:xfrm>
          </p:grpSpPr>
          <p:sp>
            <p:nvSpPr>
              <p:cNvPr id="360" name="Rectangle 359"/>
              <p:cNvSpPr/>
              <p:nvPr/>
            </p:nvSpPr>
            <p:spPr>
              <a:xfrm>
                <a:off x="2377440" y="4046220"/>
                <a:ext cx="3034805" cy="276999"/>
              </a:xfrm>
              <a:prstGeom prst="rect">
                <a:avLst/>
              </a:prstGeom>
            </p:spPr>
            <p:txBody>
              <a:bodyPr wrap="none">
                <a:spAutoFit/>
              </a:bodyPr>
              <a:lstStyle/>
              <a:p>
                <a:pPr>
                  <a:lnSpc>
                    <a:spcPct val="150000"/>
                  </a:lnSpc>
                </a:pPr>
                <a:r>
                  <a:rPr lang="en-US" sz="800" b="1" dirty="0">
                    <a:solidFill>
                      <a:schemeClr val="accent1">
                        <a:lumMod val="75000"/>
                      </a:schemeClr>
                    </a:solidFill>
                  </a:rPr>
                  <a:t>Sam </a:t>
                </a:r>
                <a:r>
                  <a:rPr lang="en-US" sz="800" dirty="0">
                    <a:solidFill>
                      <a:schemeClr val="tx1">
                        <a:lumMod val="50000"/>
                        <a:lumOff val="50000"/>
                      </a:schemeClr>
                    </a:solidFill>
                  </a:rPr>
                  <a:t>completed          </a:t>
                </a:r>
                <a:r>
                  <a:rPr lang="en-US" sz="800" b="1" dirty="0">
                    <a:solidFill>
                      <a:schemeClr val="accent1">
                        <a:lumMod val="75000"/>
                      </a:schemeClr>
                    </a:solidFill>
                  </a:rPr>
                  <a:t>Weekly Family Task List</a:t>
                </a:r>
                <a:r>
                  <a:rPr lang="en-US" sz="800" dirty="0">
                    <a:solidFill>
                      <a:schemeClr val="tx1">
                        <a:lumMod val="50000"/>
                        <a:lumOff val="50000"/>
                      </a:schemeClr>
                    </a:solidFill>
                  </a:rPr>
                  <a:t> for           </a:t>
                </a:r>
                <a:r>
                  <a:rPr lang="en-US" sz="800" b="1" dirty="0">
                    <a:solidFill>
                      <a:schemeClr val="accent1">
                        <a:lumMod val="75000"/>
                      </a:schemeClr>
                    </a:solidFill>
                  </a:rPr>
                  <a:t>Family Chores</a:t>
                </a:r>
              </a:p>
            </p:txBody>
          </p:sp>
          <p:pic>
            <p:nvPicPr>
              <p:cNvPr id="361" name="Picture 360"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4149532"/>
                <a:ext cx="104775" cy="104775"/>
              </a:xfrm>
              <a:prstGeom prst="rect">
                <a:avLst/>
              </a:prstGeom>
            </p:spPr>
          </p:pic>
          <p:sp>
            <p:nvSpPr>
              <p:cNvPr id="364" name="Rectangle 363"/>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1/7/09;         4:15 PM</a:t>
                </a:r>
              </a:p>
            </p:txBody>
          </p:sp>
        </p:grpSp>
      </p:grpSp>
      <p:grpSp>
        <p:nvGrpSpPr>
          <p:cNvPr id="46" name="Group 370"/>
          <p:cNvGrpSpPr/>
          <p:nvPr/>
        </p:nvGrpSpPr>
        <p:grpSpPr>
          <a:xfrm>
            <a:off x="1905000" y="4747081"/>
            <a:ext cx="5196840" cy="276999"/>
            <a:chOff x="1905000" y="3848100"/>
            <a:chExt cx="5196840" cy="276999"/>
          </a:xfrm>
        </p:grpSpPr>
        <p:cxnSp>
          <p:nvCxnSpPr>
            <p:cNvPr id="373" name="Straight Connector 37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74" name="Rectangle 373"/>
            <p:cNvSpPr/>
            <p:nvPr/>
          </p:nvSpPr>
          <p:spPr>
            <a:xfrm>
              <a:off x="2377440" y="3848100"/>
              <a:ext cx="2377574"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          Church</a:t>
              </a:r>
            </a:p>
          </p:txBody>
        </p:sp>
        <p:pic>
          <p:nvPicPr>
            <p:cNvPr id="375" name="Picture 374"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965589"/>
              <a:ext cx="104775" cy="104775"/>
            </a:xfrm>
            <a:prstGeom prst="rect">
              <a:avLst/>
            </a:prstGeom>
          </p:spPr>
        </p:pic>
        <p:sp>
          <p:nvSpPr>
            <p:cNvPr id="378" name="Rectangle 377"/>
            <p:cNvSpPr/>
            <p:nvPr/>
          </p:nvSpPr>
          <p:spPr>
            <a:xfrm>
              <a:off x="5761906" y="3893820"/>
              <a:ext cx="1035861" cy="215444"/>
            </a:xfrm>
            <a:prstGeom prst="rect">
              <a:avLst/>
            </a:prstGeom>
          </p:spPr>
          <p:txBody>
            <a:bodyPr wrap="none">
              <a:spAutoFit/>
            </a:bodyPr>
            <a:lstStyle/>
            <a:p>
              <a:r>
                <a:rPr lang="en-US" sz="800" dirty="0">
                  <a:solidFill>
                    <a:schemeClr val="accent1">
                      <a:lumMod val="75000"/>
                    </a:schemeClr>
                  </a:solidFill>
                </a:rPr>
                <a:t>1/7/09;         4:15 PM</a:t>
              </a:r>
            </a:p>
          </p:txBody>
        </p:sp>
      </p:grpSp>
      <p:grpSp>
        <p:nvGrpSpPr>
          <p:cNvPr id="49" name="Group 384"/>
          <p:cNvGrpSpPr/>
          <p:nvPr/>
        </p:nvGrpSpPr>
        <p:grpSpPr>
          <a:xfrm>
            <a:off x="1905000" y="5135701"/>
            <a:ext cx="5196840" cy="276999"/>
            <a:chOff x="1905000" y="4229100"/>
            <a:chExt cx="5196840" cy="276999"/>
          </a:xfrm>
        </p:grpSpPr>
        <p:cxnSp>
          <p:nvCxnSpPr>
            <p:cNvPr id="386" name="Straight Connector 38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0" name="Group 386"/>
            <p:cNvGrpSpPr/>
            <p:nvPr/>
          </p:nvGrpSpPr>
          <p:grpSpPr>
            <a:xfrm>
              <a:off x="1995489" y="4229100"/>
              <a:ext cx="4810293" cy="276999"/>
              <a:chOff x="1995489" y="4229100"/>
              <a:chExt cx="4810293" cy="276999"/>
            </a:xfrm>
          </p:grpSpPr>
          <p:sp>
            <p:nvSpPr>
              <p:cNvPr id="389" name="Rectangle 388"/>
              <p:cNvSpPr/>
              <p:nvPr/>
            </p:nvSpPr>
            <p:spPr>
              <a:xfrm>
                <a:off x="2369820" y="4229100"/>
                <a:ext cx="2731838"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Work At Home</a:t>
                </a:r>
              </a:p>
            </p:txBody>
          </p:sp>
          <p:pic>
            <p:nvPicPr>
              <p:cNvPr id="390" name="Picture 389"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4333475"/>
                <a:ext cx="104775" cy="104775"/>
              </a:xfrm>
              <a:prstGeom prst="rect">
                <a:avLst/>
              </a:prstGeom>
            </p:spPr>
          </p:pic>
          <p:sp>
            <p:nvSpPr>
              <p:cNvPr id="393" name="Rectangle 392"/>
              <p:cNvSpPr/>
              <p:nvPr/>
            </p:nvSpPr>
            <p:spPr>
              <a:xfrm>
                <a:off x="5761906" y="4280535"/>
                <a:ext cx="1043876" cy="215444"/>
              </a:xfrm>
              <a:prstGeom prst="rect">
                <a:avLst/>
              </a:prstGeom>
            </p:spPr>
            <p:txBody>
              <a:bodyPr wrap="none">
                <a:spAutoFit/>
              </a:bodyPr>
              <a:lstStyle/>
              <a:p>
                <a:r>
                  <a:rPr lang="en-US" sz="800" dirty="0">
                    <a:solidFill>
                      <a:schemeClr val="accent1">
                        <a:lumMod val="75000"/>
                      </a:schemeClr>
                    </a:solidFill>
                  </a:rPr>
                  <a:t>1/7/09;         4:15 PM</a:t>
                </a:r>
              </a:p>
            </p:txBody>
          </p:sp>
        </p:grpSp>
      </p:grpSp>
      <p:grpSp>
        <p:nvGrpSpPr>
          <p:cNvPr id="59"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0"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4" name="Rectangle 453"/>
          <p:cNvSpPr/>
          <p:nvPr/>
        </p:nvSpPr>
        <p:spPr>
          <a:xfrm>
            <a:off x="1933220" y="2659380"/>
            <a:ext cx="1007007" cy="276999"/>
          </a:xfrm>
          <a:prstGeom prst="rect">
            <a:avLst/>
          </a:prstGeom>
        </p:spPr>
        <p:txBody>
          <a:bodyPr wrap="none">
            <a:spAutoFit/>
          </a:bodyPr>
          <a:lstStyle/>
          <a:p>
            <a:pPr>
              <a:lnSpc>
                <a:spcPct val="150000"/>
              </a:lnSpc>
            </a:pPr>
            <a:r>
              <a:rPr lang="en-US" sz="800" b="1" dirty="0">
                <a:solidFill>
                  <a:schemeClr val="tx2">
                    <a:lumMod val="75000"/>
                  </a:schemeClr>
                </a:solidFill>
              </a:rPr>
              <a:t>TODAY:  </a:t>
            </a:r>
            <a:r>
              <a:rPr lang="en-US" sz="800" dirty="0">
                <a:solidFill>
                  <a:schemeClr val="tx1">
                    <a:lumMod val="50000"/>
                    <a:lumOff val="50000"/>
                  </a:schemeClr>
                </a:solidFill>
              </a:rPr>
              <a:t>(01/08/09)</a:t>
            </a:r>
          </a:p>
        </p:txBody>
      </p:sp>
      <p:sp>
        <p:nvSpPr>
          <p:cNvPr id="455" name="Rectangle 454"/>
          <p:cNvSpPr/>
          <p:nvPr/>
        </p:nvSpPr>
        <p:spPr>
          <a:xfrm>
            <a:off x="1933220" y="4350662"/>
            <a:ext cx="1144865" cy="461665"/>
          </a:xfrm>
          <a:prstGeom prst="rect">
            <a:avLst/>
          </a:prstGeom>
        </p:spPr>
        <p:txBody>
          <a:bodyPr wrap="none">
            <a:spAutoFit/>
          </a:bodyPr>
          <a:lstStyle/>
          <a:p>
            <a:pPr>
              <a:lnSpc>
                <a:spcPct val="150000"/>
              </a:lnSpc>
            </a:pPr>
            <a:r>
              <a:rPr lang="en-US" sz="800" b="1" dirty="0">
                <a:solidFill>
                  <a:schemeClr val="tx2">
                    <a:lumMod val="75000"/>
                  </a:schemeClr>
                </a:solidFill>
              </a:rPr>
              <a:t>YESTERDAY </a:t>
            </a:r>
            <a:r>
              <a:rPr lang="en-US" sz="800" dirty="0">
                <a:solidFill>
                  <a:schemeClr val="tx1">
                    <a:lumMod val="50000"/>
                    <a:lumOff val="50000"/>
                  </a:schemeClr>
                </a:solidFill>
              </a:rPr>
              <a:t>(01/07/09)</a:t>
            </a:r>
          </a:p>
          <a:p>
            <a:pPr>
              <a:lnSpc>
                <a:spcPct val="150000"/>
              </a:lnSpc>
            </a:pPr>
            <a:endParaRPr lang="en-US" sz="800" b="1" dirty="0">
              <a:solidFill>
                <a:schemeClr val="tx2">
                  <a:lumMod val="75000"/>
                </a:schemeClr>
              </a:solidFill>
            </a:endParaRPr>
          </a:p>
        </p:txBody>
      </p:sp>
      <p:sp>
        <p:nvSpPr>
          <p:cNvPr id="456" name="Rectangle 455"/>
          <p:cNvSpPr/>
          <p:nvPr/>
        </p:nvSpPr>
        <p:spPr>
          <a:xfrm>
            <a:off x="1933220" y="5577840"/>
            <a:ext cx="1596912" cy="461665"/>
          </a:xfrm>
          <a:prstGeom prst="rect">
            <a:avLst/>
          </a:prstGeom>
        </p:spPr>
        <p:txBody>
          <a:bodyPr wrap="none">
            <a:spAutoFit/>
          </a:bodyPr>
          <a:lstStyle/>
          <a:p>
            <a:pPr>
              <a:lnSpc>
                <a:spcPct val="150000"/>
              </a:lnSpc>
            </a:pPr>
            <a:r>
              <a:rPr lang="en-US" sz="800" b="1" dirty="0">
                <a:solidFill>
                  <a:schemeClr val="tx2">
                    <a:lumMod val="75000"/>
                  </a:schemeClr>
                </a:solidFill>
              </a:rPr>
              <a:t>LAST WEEK </a:t>
            </a:r>
            <a:r>
              <a:rPr lang="en-US" sz="800" dirty="0">
                <a:solidFill>
                  <a:schemeClr val="tx1">
                    <a:lumMod val="50000"/>
                    <a:lumOff val="50000"/>
                  </a:schemeClr>
                </a:solidFill>
              </a:rPr>
              <a:t>(12/21/08 - 01/06/09)</a:t>
            </a:r>
          </a:p>
          <a:p>
            <a:pPr>
              <a:lnSpc>
                <a:spcPct val="150000"/>
              </a:lnSpc>
            </a:pPr>
            <a:endParaRPr lang="en-US" sz="800" b="1" dirty="0">
              <a:solidFill>
                <a:schemeClr val="tx2">
                  <a:lumMod val="75000"/>
                </a:schemeClr>
              </a:solidFill>
            </a:endParaRPr>
          </a:p>
        </p:txBody>
      </p:sp>
      <p:pic>
        <p:nvPicPr>
          <p:cNvPr id="458" name="Picture 457" descr="collapso.gif"/>
          <p:cNvPicPr>
            <a:picLocks noChangeAspect="1"/>
          </p:cNvPicPr>
          <p:nvPr/>
        </p:nvPicPr>
        <p:blipFill>
          <a:blip r:embed="rId7"/>
          <a:stretch>
            <a:fillRect/>
          </a:stretch>
        </p:blipFill>
        <p:spPr>
          <a:xfrm>
            <a:off x="1889760" y="2766060"/>
            <a:ext cx="85725" cy="85725"/>
          </a:xfrm>
          <a:prstGeom prst="rect">
            <a:avLst/>
          </a:prstGeom>
        </p:spPr>
      </p:pic>
      <p:pic>
        <p:nvPicPr>
          <p:cNvPr id="460" name="Picture 459" descr="collapso.gif"/>
          <p:cNvPicPr>
            <a:picLocks noChangeAspect="1"/>
          </p:cNvPicPr>
          <p:nvPr/>
        </p:nvPicPr>
        <p:blipFill>
          <a:blip r:embed="rId7"/>
          <a:stretch>
            <a:fillRect/>
          </a:stretch>
        </p:blipFill>
        <p:spPr>
          <a:xfrm>
            <a:off x="1889760" y="4464962"/>
            <a:ext cx="85725" cy="85725"/>
          </a:xfrm>
          <a:prstGeom prst="rect">
            <a:avLst/>
          </a:prstGeom>
        </p:spPr>
      </p:pic>
      <p:pic>
        <p:nvPicPr>
          <p:cNvPr id="461" name="Picture 460" descr="collapso.gif"/>
          <p:cNvPicPr>
            <a:picLocks noChangeAspect="1"/>
          </p:cNvPicPr>
          <p:nvPr/>
        </p:nvPicPr>
        <p:blipFill>
          <a:blip r:embed="rId7"/>
          <a:stretch>
            <a:fillRect/>
          </a:stretch>
        </p:blipFill>
        <p:spPr>
          <a:xfrm>
            <a:off x="1889760" y="5684520"/>
            <a:ext cx="85725" cy="85725"/>
          </a:xfrm>
          <a:prstGeom prst="rect">
            <a:avLst/>
          </a:prstGeom>
        </p:spPr>
      </p:pic>
      <p:cxnSp>
        <p:nvCxnSpPr>
          <p:cNvPr id="464" name="Straight Connector 463"/>
          <p:cNvCxnSpPr/>
          <p:nvPr/>
        </p:nvCxnSpPr>
        <p:spPr>
          <a:xfrm>
            <a:off x="1889760" y="58216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a:off x="1889760" y="4602122"/>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72" name="Rectangle 471"/>
          <p:cNvSpPr/>
          <p:nvPr/>
        </p:nvSpPr>
        <p:spPr>
          <a:xfrm>
            <a:off x="2058486" y="2168128"/>
            <a:ext cx="1586396"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Today to Last Week</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61"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8"/>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8"/>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8"/>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50" name="Group 328"/>
          <p:cNvGrpSpPr/>
          <p:nvPr/>
        </p:nvGrpSpPr>
        <p:grpSpPr>
          <a:xfrm>
            <a:off x="1905000" y="3398520"/>
            <a:ext cx="5196840" cy="276999"/>
            <a:chOff x="1905000" y="3680460"/>
            <a:chExt cx="5196840" cy="276999"/>
          </a:xfrm>
        </p:grpSpPr>
        <p:cxnSp>
          <p:nvCxnSpPr>
            <p:cNvPr id="251" name="Straight Connector 250"/>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2" name="Rectangle 251"/>
            <p:cNvSpPr/>
            <p:nvPr/>
          </p:nvSpPr>
          <p:spPr>
            <a:xfrm>
              <a:off x="2377440" y="3680460"/>
              <a:ext cx="2334293" cy="276999"/>
            </a:xfrm>
            <a:prstGeom prst="rect">
              <a:avLst/>
            </a:prstGeom>
          </p:spPr>
          <p:txBody>
            <a:bodyPr wrap="none">
              <a:spAutoFit/>
            </a:bodyPr>
            <a:lstStyle/>
            <a:p>
              <a:pPr>
                <a:lnSpc>
                  <a:spcPct val="150000"/>
                </a:lnSpc>
              </a:pPr>
              <a:r>
                <a:rPr lang="en-US" sz="800" b="1" dirty="0">
                  <a:solidFill>
                    <a:schemeClr val="accent1">
                      <a:lumMod val="75000"/>
                    </a:schemeClr>
                  </a:solidFill>
                </a:rPr>
                <a:t>Kim </a:t>
              </a:r>
              <a:r>
                <a:rPr lang="en-US" sz="800" dirty="0">
                  <a:solidFill>
                    <a:schemeClr val="tx1">
                      <a:lumMod val="50000"/>
                      <a:lumOff val="50000"/>
                    </a:schemeClr>
                  </a:solidFill>
                </a:rPr>
                <a:t>commented on          </a:t>
              </a:r>
              <a:r>
                <a:rPr lang="en-US" sz="800" b="1" dirty="0">
                  <a:solidFill>
                    <a:schemeClr val="accent1">
                      <a:lumMod val="75000"/>
                    </a:schemeClr>
                  </a:solidFill>
                </a:rPr>
                <a:t>Planning Specficiation.xls </a:t>
              </a:r>
            </a:p>
          </p:txBody>
        </p:sp>
        <p:pic>
          <p:nvPicPr>
            <p:cNvPr id="253" name="Picture 252"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781646"/>
              <a:ext cx="104775" cy="104775"/>
            </a:xfrm>
            <a:prstGeom prst="rect">
              <a:avLst/>
            </a:prstGeom>
          </p:spPr>
        </p:pic>
        <p:sp>
          <p:nvSpPr>
            <p:cNvPr id="254" name="Rectangle 253"/>
            <p:cNvSpPr/>
            <p:nvPr/>
          </p:nvSpPr>
          <p:spPr>
            <a:xfrm>
              <a:off x="5761906" y="3714750"/>
              <a:ext cx="131478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30 minutes ago</a:t>
              </a:r>
            </a:p>
          </p:txBody>
        </p:sp>
      </p:grpSp>
      <p:grpSp>
        <p:nvGrpSpPr>
          <p:cNvPr id="255" name="Group 355"/>
          <p:cNvGrpSpPr/>
          <p:nvPr/>
        </p:nvGrpSpPr>
        <p:grpSpPr>
          <a:xfrm>
            <a:off x="1905000" y="3787319"/>
            <a:ext cx="5196840" cy="461665"/>
            <a:chOff x="1905000" y="4046220"/>
            <a:chExt cx="5196840" cy="461665"/>
          </a:xfrm>
        </p:grpSpPr>
        <p:cxnSp>
          <p:nvCxnSpPr>
            <p:cNvPr id="256" name="Straight Connector 255"/>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257" name="Group 357"/>
            <p:cNvGrpSpPr/>
            <p:nvPr/>
          </p:nvGrpSpPr>
          <p:grpSpPr>
            <a:xfrm>
              <a:off x="1995489" y="4046220"/>
              <a:ext cx="4815102" cy="461665"/>
              <a:chOff x="1995489" y="4046220"/>
              <a:chExt cx="4815102" cy="461665"/>
            </a:xfrm>
          </p:grpSpPr>
          <p:sp>
            <p:nvSpPr>
              <p:cNvPr id="258" name="Rectangle 257"/>
              <p:cNvSpPr/>
              <p:nvPr/>
            </p:nvSpPr>
            <p:spPr>
              <a:xfrm>
                <a:off x="2377440" y="4046220"/>
                <a:ext cx="3001143" cy="461665"/>
              </a:xfrm>
              <a:prstGeom prst="rect">
                <a:avLst/>
              </a:prstGeom>
            </p:spPr>
            <p:txBody>
              <a:bodyPr wrap="none">
                <a:spAutoFit/>
              </a:bodyPr>
              <a:lstStyle/>
              <a:p>
                <a:pPr>
                  <a:lnSpc>
                    <a:spcPct val="150000"/>
                  </a:lnSpc>
                </a:pPr>
                <a:r>
                  <a:rPr lang="en-US" sz="800" b="1" dirty="0">
                    <a:solidFill>
                      <a:schemeClr val="accent1">
                        <a:lumMod val="75000"/>
                      </a:schemeClr>
                    </a:solidFill>
                  </a:rPr>
                  <a:t>Quentin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           Crystal Mountains</a:t>
                </a:r>
              </a:p>
              <a:p>
                <a:pPr>
                  <a:lnSpc>
                    <a:spcPct val="150000"/>
                  </a:lnSpc>
                </a:pPr>
                <a:endParaRPr lang="en-US" sz="800" b="1" dirty="0">
                  <a:solidFill>
                    <a:schemeClr val="accent1">
                      <a:lumMod val="75000"/>
                    </a:schemeClr>
                  </a:solidFill>
                </a:endParaRPr>
              </a:p>
            </p:txBody>
          </p:sp>
          <p:pic>
            <p:nvPicPr>
              <p:cNvPr id="259" name="Picture 258"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4149532"/>
                <a:ext cx="104775" cy="104775"/>
              </a:xfrm>
              <a:prstGeom prst="rect">
                <a:avLst/>
              </a:prstGeom>
            </p:spPr>
          </p:pic>
          <p:sp>
            <p:nvSpPr>
              <p:cNvPr id="260" name="Rectangle 259"/>
              <p:cNvSpPr/>
              <p:nvPr/>
            </p:nvSpPr>
            <p:spPr>
              <a:xfrm>
                <a:off x="5761906" y="4099560"/>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grpSp>
        <p:nvGrpSpPr>
          <p:cNvPr id="264" name="Group 370"/>
          <p:cNvGrpSpPr/>
          <p:nvPr/>
        </p:nvGrpSpPr>
        <p:grpSpPr>
          <a:xfrm>
            <a:off x="1905000" y="3589199"/>
            <a:ext cx="5196840" cy="261164"/>
            <a:chOff x="1905000" y="3848100"/>
            <a:chExt cx="5196840" cy="261164"/>
          </a:xfrm>
        </p:grpSpPr>
        <p:cxnSp>
          <p:nvCxnSpPr>
            <p:cNvPr id="268" name="Straight Connector 267"/>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72" name="Rectangle 271"/>
            <p:cNvSpPr/>
            <p:nvPr/>
          </p:nvSpPr>
          <p:spPr>
            <a:xfrm>
              <a:off x="2377440" y="3848100"/>
              <a:ext cx="2422458" cy="257956"/>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           Church</a:t>
              </a:r>
            </a:p>
          </p:txBody>
        </p:sp>
        <p:pic>
          <p:nvPicPr>
            <p:cNvPr id="273" name="Picture 272"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965589"/>
              <a:ext cx="104775" cy="104775"/>
            </a:xfrm>
            <a:prstGeom prst="rect">
              <a:avLst/>
            </a:prstGeom>
          </p:spPr>
        </p:pic>
        <p:sp>
          <p:nvSpPr>
            <p:cNvPr id="274" name="Rectangle 273"/>
            <p:cNvSpPr/>
            <p:nvPr/>
          </p:nvSpPr>
          <p:spPr>
            <a:xfrm>
              <a:off x="5761906" y="3893820"/>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nvGrpSpPr>
          <p:cNvPr id="275" name="Group 384"/>
          <p:cNvGrpSpPr/>
          <p:nvPr/>
        </p:nvGrpSpPr>
        <p:grpSpPr>
          <a:xfrm>
            <a:off x="1905000" y="3977819"/>
            <a:ext cx="5196840" cy="276999"/>
            <a:chOff x="1905000" y="4229100"/>
            <a:chExt cx="5196840" cy="276999"/>
          </a:xfrm>
        </p:grpSpPr>
        <p:cxnSp>
          <p:nvCxnSpPr>
            <p:cNvPr id="276" name="Straight Connector 27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280" name="Group 386"/>
            <p:cNvGrpSpPr/>
            <p:nvPr/>
          </p:nvGrpSpPr>
          <p:grpSpPr>
            <a:xfrm>
              <a:off x="1995489" y="4229100"/>
              <a:ext cx="4853574" cy="276999"/>
              <a:chOff x="1995489" y="4229100"/>
              <a:chExt cx="4853574" cy="276999"/>
            </a:xfrm>
          </p:grpSpPr>
          <p:sp>
            <p:nvSpPr>
              <p:cNvPr id="284" name="Rectangle 283"/>
              <p:cNvSpPr/>
              <p:nvPr/>
            </p:nvSpPr>
            <p:spPr>
              <a:xfrm>
                <a:off x="2369820" y="4229100"/>
                <a:ext cx="2933816" cy="276999"/>
              </a:xfrm>
              <a:prstGeom prst="rect">
                <a:avLst/>
              </a:prstGeom>
            </p:spPr>
            <p:txBody>
              <a:bodyPr wrap="none">
                <a:spAutoFit/>
              </a:bodyPr>
              <a:lstStyle/>
              <a:p>
                <a:pPr>
                  <a:lnSpc>
                    <a:spcPct val="150000"/>
                  </a:lnSpc>
                </a:pPr>
                <a:r>
                  <a:rPr lang="en-US" sz="800" b="1" dirty="0">
                    <a:solidFill>
                      <a:schemeClr val="accent1">
                        <a:lumMod val="75000"/>
                      </a:schemeClr>
                    </a:solidFill>
                  </a:rPr>
                  <a:t>Deanna</a:t>
                </a:r>
                <a:r>
                  <a:rPr lang="en-US" sz="800" dirty="0">
                    <a:solidFill>
                      <a:schemeClr val="tx1">
                        <a:lumMod val="50000"/>
                        <a:lumOff val="50000"/>
                      </a:schemeClr>
                    </a:solidFill>
                  </a:rPr>
                  <a:t> commented on          </a:t>
                </a:r>
                <a:r>
                  <a:rPr lang="en-US" sz="800" b="1" dirty="0">
                    <a:solidFill>
                      <a:schemeClr val="accent1">
                        <a:lumMod val="75000"/>
                      </a:schemeClr>
                    </a:solidFill>
                  </a:rPr>
                  <a:t>Terry’s </a:t>
                </a:r>
                <a:r>
                  <a:rPr lang="en-US" sz="800" dirty="0">
                    <a:solidFill>
                      <a:schemeClr val="tx1">
                        <a:lumMod val="50000"/>
                        <a:lumOff val="50000"/>
                      </a:schemeClr>
                    </a:solidFill>
                  </a:rPr>
                  <a:t>comment in</a:t>
                </a:r>
                <a:r>
                  <a:rPr lang="en-US" sz="800" dirty="0">
                    <a:solidFill>
                      <a:schemeClr val="accent1">
                        <a:lumMod val="75000"/>
                      </a:schemeClr>
                    </a:solidFill>
                  </a:rPr>
                  <a:t>           </a:t>
                </a:r>
                <a:r>
                  <a:rPr lang="en-US" sz="800" b="1" dirty="0">
                    <a:solidFill>
                      <a:schemeClr val="accent1">
                        <a:lumMod val="75000"/>
                      </a:schemeClr>
                    </a:solidFill>
                  </a:rPr>
                  <a:t>Real Estate</a:t>
                </a:r>
              </a:p>
            </p:txBody>
          </p:sp>
          <p:pic>
            <p:nvPicPr>
              <p:cNvPr id="288" name="Picture 287"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4333475"/>
                <a:ext cx="104775" cy="104775"/>
              </a:xfrm>
              <a:prstGeom prst="rect">
                <a:avLst/>
              </a:prstGeom>
            </p:spPr>
          </p:pic>
          <p:sp>
            <p:nvSpPr>
              <p:cNvPr id="289" name="Rectangle 288"/>
              <p:cNvSpPr/>
              <p:nvPr/>
            </p:nvSpPr>
            <p:spPr>
              <a:xfrm>
                <a:off x="5761906" y="4280535"/>
                <a:ext cx="1087157"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grpSp>
        <p:nvGrpSpPr>
          <p:cNvPr id="290" name="Group 328"/>
          <p:cNvGrpSpPr/>
          <p:nvPr/>
        </p:nvGrpSpPr>
        <p:grpSpPr>
          <a:xfrm>
            <a:off x="1905000" y="5775781"/>
            <a:ext cx="5196840" cy="276999"/>
            <a:chOff x="1905000" y="3680460"/>
            <a:chExt cx="5196840" cy="276999"/>
          </a:xfrm>
        </p:grpSpPr>
        <p:cxnSp>
          <p:nvCxnSpPr>
            <p:cNvPr id="291" name="Straight Connector 290"/>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94" name="Rectangle 293"/>
            <p:cNvSpPr/>
            <p:nvPr/>
          </p:nvSpPr>
          <p:spPr>
            <a:xfrm>
              <a:off x="2377440" y="3680460"/>
              <a:ext cx="2348720" cy="276999"/>
            </a:xfrm>
            <a:prstGeom prst="rect">
              <a:avLst/>
            </a:prstGeom>
          </p:spPr>
          <p:txBody>
            <a:bodyPr wrap="none">
              <a:spAutoFit/>
            </a:bodyPr>
            <a:lstStyle/>
            <a:p>
              <a:pPr>
                <a:lnSpc>
                  <a:spcPct val="150000"/>
                </a:lnSpc>
              </a:pPr>
              <a:r>
                <a:rPr lang="en-US" sz="800" b="1" dirty="0">
                  <a:solidFill>
                    <a:schemeClr val="accent1">
                      <a:lumMod val="75000"/>
                    </a:schemeClr>
                  </a:solidFill>
                </a:rPr>
                <a:t>Deanna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CRC</a:t>
              </a:r>
            </a:p>
          </p:txBody>
        </p:sp>
        <p:pic>
          <p:nvPicPr>
            <p:cNvPr id="296" name="Picture 295"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781646"/>
              <a:ext cx="104775" cy="104775"/>
            </a:xfrm>
            <a:prstGeom prst="rect">
              <a:avLst/>
            </a:prstGeom>
          </p:spPr>
        </p:pic>
        <p:sp>
          <p:nvSpPr>
            <p:cNvPr id="297" name="Rectangle 296"/>
            <p:cNvSpPr/>
            <p:nvPr/>
          </p:nvSpPr>
          <p:spPr>
            <a:xfrm>
              <a:off x="5761906" y="3714750"/>
              <a:ext cx="1056700" cy="215444"/>
            </a:xfrm>
            <a:prstGeom prst="rect">
              <a:avLst/>
            </a:prstGeom>
          </p:spPr>
          <p:txBody>
            <a:bodyPr wrap="none">
              <a:spAutoFit/>
            </a:bodyPr>
            <a:lstStyle/>
            <a:p>
              <a:r>
                <a:rPr lang="en-US" sz="800" dirty="0">
                  <a:solidFill>
                    <a:schemeClr val="accent1">
                      <a:lumMod val="75000"/>
                    </a:schemeClr>
                  </a:solidFill>
                </a:rPr>
                <a:t>12/24/09;    4:15 PM</a:t>
              </a:r>
            </a:p>
          </p:txBody>
        </p:sp>
      </p:grpSp>
      <p:grpSp>
        <p:nvGrpSpPr>
          <p:cNvPr id="298" name="Group 355"/>
          <p:cNvGrpSpPr/>
          <p:nvPr/>
        </p:nvGrpSpPr>
        <p:grpSpPr>
          <a:xfrm>
            <a:off x="1905000" y="6164580"/>
            <a:ext cx="5196840" cy="276999"/>
            <a:chOff x="1905000" y="4046220"/>
            <a:chExt cx="5196840" cy="276999"/>
          </a:xfrm>
        </p:grpSpPr>
        <p:cxnSp>
          <p:nvCxnSpPr>
            <p:cNvPr id="299" name="Straight Connector 298"/>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300" name="Group 357"/>
            <p:cNvGrpSpPr/>
            <p:nvPr/>
          </p:nvGrpSpPr>
          <p:grpSpPr>
            <a:xfrm>
              <a:off x="1995489" y="4046220"/>
              <a:ext cx="4800674" cy="276999"/>
              <a:chOff x="1995489" y="4046220"/>
              <a:chExt cx="4800674" cy="276999"/>
            </a:xfrm>
          </p:grpSpPr>
          <p:sp>
            <p:nvSpPr>
              <p:cNvPr id="301" name="Rectangle 300"/>
              <p:cNvSpPr/>
              <p:nvPr/>
            </p:nvSpPr>
            <p:spPr>
              <a:xfrm>
                <a:off x="2377440" y="4046220"/>
                <a:ext cx="3235181" cy="276999"/>
              </a:xfrm>
              <a:prstGeom prst="rect">
                <a:avLst/>
              </a:prstGeom>
            </p:spPr>
            <p:txBody>
              <a:bodyPr wrap="none">
                <a:spAutoFit/>
              </a:bodyPr>
              <a:lstStyle/>
              <a:p>
                <a:pPr>
                  <a:lnSpc>
                    <a:spcPct val="150000"/>
                  </a:lnSpc>
                </a:pPr>
                <a:r>
                  <a:rPr lang="en-US" sz="800" b="1" dirty="0">
                    <a:solidFill>
                      <a:schemeClr val="accent1">
                        <a:lumMod val="75000"/>
                      </a:schemeClr>
                    </a:solidFill>
                  </a:rPr>
                  <a:t>Family Chores </a:t>
                </a:r>
                <a:r>
                  <a:rPr lang="en-US" sz="800" dirty="0">
                    <a:solidFill>
                      <a:schemeClr val="tx1">
                        <a:lumMod val="50000"/>
                        <a:lumOff val="50000"/>
                      </a:schemeClr>
                    </a:solidFill>
                  </a:rPr>
                  <a:t>shared a public business profile of </a:t>
                </a:r>
                <a:r>
                  <a:rPr lang="en-US" sz="800" b="1" dirty="0">
                    <a:solidFill>
                      <a:schemeClr val="accent1">
                        <a:lumMod val="75000"/>
                      </a:schemeClr>
                    </a:solidFill>
                  </a:rPr>
                  <a:t>        Real Estate License</a:t>
                </a:r>
              </a:p>
            </p:txBody>
          </p:sp>
          <p:pic>
            <p:nvPicPr>
              <p:cNvPr id="302" name="Picture 301"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4149532"/>
                <a:ext cx="104775" cy="104775"/>
              </a:xfrm>
              <a:prstGeom prst="rect">
                <a:avLst/>
              </a:prstGeom>
            </p:spPr>
          </p:pic>
          <p:sp>
            <p:nvSpPr>
              <p:cNvPr id="308" name="Rectangle 307"/>
              <p:cNvSpPr/>
              <p:nvPr/>
            </p:nvSpPr>
            <p:spPr>
              <a:xfrm>
                <a:off x="5761906" y="4099560"/>
                <a:ext cx="1034257" cy="215444"/>
              </a:xfrm>
              <a:prstGeom prst="rect">
                <a:avLst/>
              </a:prstGeom>
            </p:spPr>
            <p:txBody>
              <a:bodyPr wrap="none">
                <a:spAutoFit/>
              </a:bodyPr>
              <a:lstStyle/>
              <a:p>
                <a:r>
                  <a:rPr lang="en-US" sz="800" dirty="0">
                    <a:solidFill>
                      <a:schemeClr val="accent1">
                        <a:lumMod val="75000"/>
                      </a:schemeClr>
                    </a:solidFill>
                  </a:rPr>
                  <a:t>12/24/09;    4:10 PM</a:t>
                </a:r>
              </a:p>
            </p:txBody>
          </p:sp>
        </p:grpSp>
      </p:grpSp>
      <p:grpSp>
        <p:nvGrpSpPr>
          <p:cNvPr id="310" name="Group 370"/>
          <p:cNvGrpSpPr/>
          <p:nvPr/>
        </p:nvGrpSpPr>
        <p:grpSpPr>
          <a:xfrm>
            <a:off x="1905000" y="5966460"/>
            <a:ext cx="5196840" cy="276999"/>
            <a:chOff x="1905000" y="3848100"/>
            <a:chExt cx="5196840" cy="276999"/>
          </a:xfrm>
        </p:grpSpPr>
        <p:cxnSp>
          <p:nvCxnSpPr>
            <p:cNvPr id="313" name="Straight Connector 31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15" name="Rectangle 314"/>
            <p:cNvSpPr/>
            <p:nvPr/>
          </p:nvSpPr>
          <p:spPr>
            <a:xfrm>
              <a:off x="2377440" y="3848100"/>
              <a:ext cx="2699778" cy="276999"/>
            </a:xfrm>
            <a:prstGeom prst="rect">
              <a:avLst/>
            </a:prstGeom>
          </p:spPr>
          <p:txBody>
            <a:bodyPr wrap="none">
              <a:spAutoFit/>
            </a:bodyPr>
            <a:lstStyle/>
            <a:p>
              <a:pPr>
                <a:lnSpc>
                  <a:spcPct val="150000"/>
                </a:lnSpc>
              </a:pPr>
              <a:r>
                <a:rPr lang="en-US" sz="800" b="1" dirty="0">
                  <a:solidFill>
                    <a:schemeClr val="accent1">
                      <a:lumMod val="75000"/>
                    </a:schemeClr>
                  </a:solidFill>
                </a:rPr>
                <a:t>Terry </a:t>
              </a:r>
              <a:r>
                <a:rPr lang="en-US" sz="800" dirty="0">
                  <a:solidFill>
                    <a:schemeClr val="tx1">
                      <a:lumMod val="50000"/>
                      <a:lumOff val="50000"/>
                    </a:schemeClr>
                  </a:solidFill>
                </a:rPr>
                <a:t>uploaded         </a:t>
              </a:r>
              <a:r>
                <a:rPr lang="en-US" sz="800" b="1" dirty="0">
                  <a:solidFill>
                    <a:schemeClr val="accent1">
                      <a:lumMod val="75000"/>
                    </a:schemeClr>
                  </a:solidFill>
                </a:rPr>
                <a:t>Prayer Sheet </a:t>
              </a:r>
              <a:r>
                <a:rPr lang="en-US" sz="800" b="1" dirty="0" err="1">
                  <a:solidFill>
                    <a:schemeClr val="accent1">
                      <a:lumMod val="75000"/>
                    </a:schemeClr>
                  </a:solidFill>
                </a:rPr>
                <a:t>Readalong</a:t>
              </a:r>
              <a:r>
                <a:rPr lang="en-US" sz="800" b="1" dirty="0">
                  <a:solidFill>
                    <a:schemeClr val="accent1">
                      <a:lumMod val="75000"/>
                    </a:schemeClr>
                  </a:solidFill>
                </a:rPr>
                <a:t> </a:t>
              </a:r>
              <a:r>
                <a:rPr lang="en-US" sz="800" dirty="0">
                  <a:solidFill>
                    <a:schemeClr val="tx1">
                      <a:lumMod val="50000"/>
                      <a:lumOff val="50000"/>
                    </a:schemeClr>
                  </a:solidFill>
                </a:rPr>
                <a:t> to </a:t>
              </a:r>
              <a:r>
                <a:rPr lang="en-US" sz="800" b="1" dirty="0">
                  <a:solidFill>
                    <a:schemeClr val="accent1">
                      <a:lumMod val="75000"/>
                    </a:schemeClr>
                  </a:solidFill>
                </a:rPr>
                <a:t>          Church</a:t>
              </a:r>
            </a:p>
          </p:txBody>
        </p:sp>
        <p:pic>
          <p:nvPicPr>
            <p:cNvPr id="316" name="Picture 315" descr="WSExplore0010 12-14-2007.png"/>
            <p:cNvPicPr>
              <a:picLocks noChangeAspect="1"/>
            </p:cNvPicPr>
            <p:nvPr/>
          </p:nvPicPr>
          <p:blipFill>
            <a:blip r:embed="rId5">
              <a:duotone>
                <a:schemeClr val="bg2">
                  <a:shade val="45000"/>
                  <a:satMod val="135000"/>
                </a:schemeClr>
                <a:prstClr val="white"/>
              </a:duotone>
            </a:blip>
            <a:stretch>
              <a:fillRect/>
            </a:stretch>
          </p:blipFill>
          <p:spPr>
            <a:xfrm>
              <a:off x="1995489" y="3965589"/>
              <a:ext cx="104775" cy="104775"/>
            </a:xfrm>
            <a:prstGeom prst="rect">
              <a:avLst/>
            </a:prstGeom>
          </p:spPr>
        </p:pic>
        <p:sp>
          <p:nvSpPr>
            <p:cNvPr id="317" name="Rectangle 316"/>
            <p:cNvSpPr/>
            <p:nvPr/>
          </p:nvSpPr>
          <p:spPr>
            <a:xfrm>
              <a:off x="5761906" y="3893820"/>
              <a:ext cx="1034257" cy="215444"/>
            </a:xfrm>
            <a:prstGeom prst="rect">
              <a:avLst/>
            </a:prstGeom>
          </p:spPr>
          <p:txBody>
            <a:bodyPr wrap="none">
              <a:spAutoFit/>
            </a:bodyPr>
            <a:lstStyle/>
            <a:p>
              <a:r>
                <a:rPr lang="en-US" sz="800" dirty="0">
                  <a:solidFill>
                    <a:schemeClr val="accent1">
                      <a:lumMod val="75000"/>
                    </a:schemeClr>
                  </a:solidFill>
                </a:rPr>
                <a:t>12/24/09;    4:11 PM</a:t>
              </a:r>
            </a:p>
          </p:txBody>
        </p:sp>
      </p:grpSp>
      <p:sp>
        <p:nvSpPr>
          <p:cNvPr id="328" name="Up Arrow 327"/>
          <p:cNvSpPr/>
          <p:nvPr/>
        </p:nvSpPr>
        <p:spPr>
          <a:xfrm>
            <a:off x="2301240" y="292608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29" name="Up Arrow 328"/>
          <p:cNvSpPr/>
          <p:nvPr/>
        </p:nvSpPr>
        <p:spPr>
          <a:xfrm>
            <a:off x="2301240" y="4838701"/>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pic>
        <p:nvPicPr>
          <p:cNvPr id="330" name="Picture 329" descr="small-green-dude.png"/>
          <p:cNvPicPr>
            <a:picLocks noChangeAspect="1"/>
          </p:cNvPicPr>
          <p:nvPr/>
        </p:nvPicPr>
        <p:blipFill>
          <a:blip r:embed="rId9"/>
          <a:stretch>
            <a:fillRect/>
          </a:stretch>
        </p:blipFill>
        <p:spPr>
          <a:xfrm>
            <a:off x="2301240" y="3108960"/>
            <a:ext cx="114300" cy="133350"/>
          </a:xfrm>
          <a:prstGeom prst="rect">
            <a:avLst/>
          </a:prstGeom>
        </p:spPr>
      </p:pic>
      <p:sp>
        <p:nvSpPr>
          <p:cNvPr id="331" name="Up Arrow 330"/>
          <p:cNvSpPr/>
          <p:nvPr/>
        </p:nvSpPr>
        <p:spPr>
          <a:xfrm>
            <a:off x="2301240" y="387858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32" name="Up Arrow 331"/>
          <p:cNvSpPr/>
          <p:nvPr/>
        </p:nvSpPr>
        <p:spPr>
          <a:xfrm>
            <a:off x="2301240" y="406146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34" name="5-Point Star 333"/>
          <p:cNvSpPr/>
          <p:nvPr/>
        </p:nvSpPr>
        <p:spPr>
          <a:xfrm>
            <a:off x="2301240" y="367284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335" name="5-Point Star 334"/>
          <p:cNvSpPr/>
          <p:nvPr/>
        </p:nvSpPr>
        <p:spPr>
          <a:xfrm>
            <a:off x="2301240" y="329184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336" name="5-Point Star 335"/>
          <p:cNvSpPr/>
          <p:nvPr/>
        </p:nvSpPr>
        <p:spPr>
          <a:xfrm>
            <a:off x="2301240" y="502920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pic>
        <p:nvPicPr>
          <p:cNvPr id="337" name="Picture 336" descr="small-green-dude.png"/>
          <p:cNvPicPr>
            <a:picLocks noChangeAspect="1"/>
          </p:cNvPicPr>
          <p:nvPr/>
        </p:nvPicPr>
        <p:blipFill>
          <a:blip r:embed="rId9"/>
          <a:stretch>
            <a:fillRect/>
          </a:stretch>
        </p:blipFill>
        <p:spPr>
          <a:xfrm>
            <a:off x="2301240" y="3482340"/>
            <a:ext cx="114300" cy="133350"/>
          </a:xfrm>
          <a:prstGeom prst="rect">
            <a:avLst/>
          </a:prstGeom>
        </p:spPr>
      </p:pic>
      <p:sp>
        <p:nvSpPr>
          <p:cNvPr id="344" name="Up Arrow 343"/>
          <p:cNvSpPr/>
          <p:nvPr/>
        </p:nvSpPr>
        <p:spPr>
          <a:xfrm>
            <a:off x="2301240" y="606552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54" name="Up Arrow 353"/>
          <p:cNvSpPr/>
          <p:nvPr/>
        </p:nvSpPr>
        <p:spPr>
          <a:xfrm>
            <a:off x="2301240" y="624840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55" name="5-Point Star 354"/>
          <p:cNvSpPr/>
          <p:nvPr/>
        </p:nvSpPr>
        <p:spPr>
          <a:xfrm>
            <a:off x="2301240" y="585978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362" name="5-Point Star 361"/>
          <p:cNvSpPr/>
          <p:nvPr/>
        </p:nvSpPr>
        <p:spPr>
          <a:xfrm>
            <a:off x="2301240" y="463296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363" name="5-Point Star 362"/>
          <p:cNvSpPr/>
          <p:nvPr/>
        </p:nvSpPr>
        <p:spPr>
          <a:xfrm>
            <a:off x="2301240" y="5219700"/>
            <a:ext cx="121920" cy="121920"/>
          </a:xfrm>
          <a:prstGeom prst="star5">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pic>
        <p:nvPicPr>
          <p:cNvPr id="371"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3611880" y="2923996"/>
            <a:ext cx="133350" cy="123825"/>
          </a:xfrm>
          <a:prstGeom prst="rect">
            <a:avLst/>
          </a:prstGeom>
          <a:noFill/>
          <a:ln w="9525">
            <a:noFill/>
            <a:miter lim="800000"/>
            <a:headEnd/>
            <a:tailEnd/>
          </a:ln>
          <a:effectLst/>
        </p:spPr>
      </p:pic>
      <p:pic>
        <p:nvPicPr>
          <p:cNvPr id="376"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286250" y="3299460"/>
            <a:ext cx="133350" cy="123825"/>
          </a:xfrm>
          <a:prstGeom prst="rect">
            <a:avLst/>
          </a:prstGeom>
          <a:noFill/>
          <a:ln w="9525">
            <a:noFill/>
            <a:miter lim="800000"/>
            <a:headEnd/>
            <a:tailEnd/>
          </a:ln>
          <a:effectLst/>
        </p:spPr>
      </p:pic>
      <p:pic>
        <p:nvPicPr>
          <p:cNvPr id="377"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191000" y="3680460"/>
            <a:ext cx="133350" cy="123825"/>
          </a:xfrm>
          <a:prstGeom prst="rect">
            <a:avLst/>
          </a:prstGeom>
          <a:noFill/>
          <a:ln w="9525">
            <a:noFill/>
            <a:miter lim="800000"/>
            <a:headEnd/>
            <a:tailEnd/>
          </a:ln>
          <a:effectLst/>
        </p:spPr>
      </p:pic>
      <p:pic>
        <p:nvPicPr>
          <p:cNvPr id="385"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312920" y="3870960"/>
            <a:ext cx="133350" cy="123825"/>
          </a:xfrm>
          <a:prstGeom prst="rect">
            <a:avLst/>
          </a:prstGeom>
          <a:noFill/>
          <a:ln w="9525">
            <a:noFill/>
            <a:miter lim="800000"/>
            <a:headEnd/>
            <a:tailEnd/>
          </a:ln>
          <a:effectLst/>
        </p:spPr>
      </p:pic>
      <p:pic>
        <p:nvPicPr>
          <p:cNvPr id="387"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541520" y="4061460"/>
            <a:ext cx="133350" cy="123825"/>
          </a:xfrm>
          <a:prstGeom prst="rect">
            <a:avLst/>
          </a:prstGeom>
          <a:noFill/>
          <a:ln w="9525">
            <a:noFill/>
            <a:miter lim="800000"/>
            <a:headEnd/>
            <a:tailEnd/>
          </a:ln>
          <a:effectLst/>
        </p:spPr>
      </p:pic>
      <p:pic>
        <p:nvPicPr>
          <p:cNvPr id="391" name="Picture 390" descr="small-green-dude.png"/>
          <p:cNvPicPr>
            <a:picLocks noChangeAspect="1"/>
          </p:cNvPicPr>
          <p:nvPr/>
        </p:nvPicPr>
        <p:blipFill>
          <a:blip r:embed="rId9"/>
          <a:stretch>
            <a:fillRect/>
          </a:stretch>
        </p:blipFill>
        <p:spPr>
          <a:xfrm>
            <a:off x="3512820" y="4053840"/>
            <a:ext cx="114300" cy="133350"/>
          </a:xfrm>
          <a:prstGeom prst="rect">
            <a:avLst/>
          </a:prstGeom>
        </p:spPr>
      </p:pic>
      <p:pic>
        <p:nvPicPr>
          <p:cNvPr id="392"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191000" y="5219700"/>
            <a:ext cx="133350" cy="123825"/>
          </a:xfrm>
          <a:prstGeom prst="rect">
            <a:avLst/>
          </a:prstGeom>
          <a:noFill/>
          <a:ln w="9525">
            <a:noFill/>
            <a:miter lim="800000"/>
            <a:headEnd/>
            <a:tailEnd/>
          </a:ln>
          <a:effectLst/>
        </p:spPr>
      </p:pic>
      <p:pic>
        <p:nvPicPr>
          <p:cNvPr id="400"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191000" y="4831080"/>
            <a:ext cx="133350" cy="123825"/>
          </a:xfrm>
          <a:prstGeom prst="rect">
            <a:avLst/>
          </a:prstGeom>
          <a:noFill/>
          <a:ln w="9525">
            <a:noFill/>
            <a:miter lim="800000"/>
            <a:headEnd/>
            <a:tailEnd/>
          </a:ln>
          <a:effectLst/>
        </p:spPr>
      </p:pic>
      <p:pic>
        <p:nvPicPr>
          <p:cNvPr id="405" name="Picture 404" descr="small-green-dude.png"/>
          <p:cNvPicPr>
            <a:picLocks noChangeAspect="1"/>
          </p:cNvPicPr>
          <p:nvPr/>
        </p:nvPicPr>
        <p:blipFill>
          <a:blip r:embed="rId9"/>
          <a:stretch>
            <a:fillRect/>
          </a:stretch>
        </p:blipFill>
        <p:spPr>
          <a:xfrm>
            <a:off x="4419600" y="4648200"/>
            <a:ext cx="114300" cy="133350"/>
          </a:xfrm>
          <a:prstGeom prst="rect">
            <a:avLst/>
          </a:prstGeom>
        </p:spPr>
      </p:pic>
      <p:pic>
        <p:nvPicPr>
          <p:cNvPr id="406" name="Picture 405" descr="small-green-dude.png"/>
          <p:cNvPicPr>
            <a:picLocks noChangeAspect="1"/>
          </p:cNvPicPr>
          <p:nvPr/>
        </p:nvPicPr>
        <p:blipFill>
          <a:blip r:embed="rId9"/>
          <a:stretch>
            <a:fillRect/>
          </a:stretch>
        </p:blipFill>
        <p:spPr>
          <a:xfrm>
            <a:off x="4495800" y="4648200"/>
            <a:ext cx="114300" cy="133350"/>
          </a:xfrm>
          <a:prstGeom prst="rect">
            <a:avLst/>
          </a:prstGeom>
        </p:spPr>
      </p:pic>
      <p:pic>
        <p:nvPicPr>
          <p:cNvPr id="414"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541520" y="5029200"/>
            <a:ext cx="133350" cy="123825"/>
          </a:xfrm>
          <a:prstGeom prst="rect">
            <a:avLst/>
          </a:prstGeom>
          <a:noFill/>
          <a:ln w="9525">
            <a:noFill/>
            <a:miter lim="800000"/>
            <a:headEnd/>
            <a:tailEnd/>
          </a:ln>
          <a:effectLst/>
        </p:spPr>
      </p:pic>
      <p:pic>
        <p:nvPicPr>
          <p:cNvPr id="419"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541520" y="6248400"/>
            <a:ext cx="133350" cy="123825"/>
          </a:xfrm>
          <a:prstGeom prst="rect">
            <a:avLst/>
          </a:prstGeom>
          <a:noFill/>
          <a:ln w="9525">
            <a:noFill/>
            <a:miter lim="800000"/>
            <a:headEnd/>
            <a:tailEnd/>
          </a:ln>
          <a:effectLst/>
        </p:spPr>
      </p:pic>
      <p:pic>
        <p:nvPicPr>
          <p:cNvPr id="420"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507230" y="6050280"/>
            <a:ext cx="133350" cy="123825"/>
          </a:xfrm>
          <a:prstGeom prst="rect">
            <a:avLst/>
          </a:prstGeom>
          <a:noFill/>
          <a:ln w="9525">
            <a:noFill/>
            <a:miter lim="800000"/>
            <a:headEnd/>
            <a:tailEnd/>
          </a:ln>
          <a:effectLst/>
        </p:spPr>
      </p:pic>
      <p:pic>
        <p:nvPicPr>
          <p:cNvPr id="433" name="Picture 3"/>
          <p:cNvPicPr>
            <a:picLocks noChangeAspect="1" noChangeArrowheads="1"/>
          </p:cNvPicPr>
          <p:nvPr/>
        </p:nvPicPr>
        <p:blipFill>
          <a:blip r:embed="rId8">
            <a:duotone>
              <a:schemeClr val="bg2">
                <a:shade val="45000"/>
                <a:satMod val="135000"/>
              </a:schemeClr>
              <a:prstClr val="white"/>
            </a:duotone>
          </a:blip>
          <a:srcRect/>
          <a:stretch>
            <a:fillRect/>
          </a:stretch>
        </p:blipFill>
        <p:spPr bwMode="auto">
          <a:xfrm>
            <a:off x="4282440" y="5859780"/>
            <a:ext cx="133350" cy="123825"/>
          </a:xfrm>
          <a:prstGeom prst="rect">
            <a:avLst/>
          </a:prstGeom>
          <a:noFill/>
          <a:ln w="9525">
            <a:noFill/>
            <a:miter lim="800000"/>
            <a:headEnd/>
            <a:tailEnd/>
          </a:ln>
          <a:effectLst/>
        </p:spPr>
      </p:pic>
      <p:pic>
        <p:nvPicPr>
          <p:cNvPr id="434" name="Picture 433" descr="doc16.png"/>
          <p:cNvPicPr>
            <a:picLocks noChangeAspect="1"/>
          </p:cNvPicPr>
          <p:nvPr/>
        </p:nvPicPr>
        <p:blipFill>
          <a:blip r:embed="rId10"/>
          <a:stretch>
            <a:fillRect/>
          </a:stretch>
        </p:blipFill>
        <p:spPr>
          <a:xfrm>
            <a:off x="3162300" y="5029200"/>
            <a:ext cx="132798" cy="132798"/>
          </a:xfrm>
          <a:prstGeom prst="rect">
            <a:avLst/>
          </a:prstGeom>
        </p:spPr>
      </p:pic>
      <p:pic>
        <p:nvPicPr>
          <p:cNvPr id="435" name="Picture 434" descr="xls16.png"/>
          <p:cNvPicPr>
            <a:picLocks noChangeAspect="1"/>
          </p:cNvPicPr>
          <p:nvPr/>
        </p:nvPicPr>
        <p:blipFill>
          <a:blip r:embed="rId11"/>
          <a:stretch>
            <a:fillRect/>
          </a:stretch>
        </p:blipFill>
        <p:spPr>
          <a:xfrm>
            <a:off x="3329940" y="3474720"/>
            <a:ext cx="132798" cy="132798"/>
          </a:xfrm>
          <a:prstGeom prst="rect">
            <a:avLst/>
          </a:prstGeom>
        </p:spPr>
      </p:pic>
      <p:pic>
        <p:nvPicPr>
          <p:cNvPr id="436" name="Picture 435" descr="ppt16.png"/>
          <p:cNvPicPr>
            <a:picLocks noChangeAspect="1"/>
          </p:cNvPicPr>
          <p:nvPr/>
        </p:nvPicPr>
        <p:blipFill>
          <a:blip r:embed="rId12"/>
          <a:stretch>
            <a:fillRect/>
          </a:stretch>
        </p:blipFill>
        <p:spPr>
          <a:xfrm>
            <a:off x="3171825" y="6050280"/>
            <a:ext cx="132798" cy="132798"/>
          </a:xfrm>
          <a:prstGeom prst="rect">
            <a:avLst/>
          </a:prstGeom>
        </p:spPr>
      </p:pic>
      <p:sp>
        <p:nvSpPr>
          <p:cNvPr id="437" name="Rectangle 436">
            <a:hlinkClick r:id="" action="ppaction://hlinkshowjump?jump=nextslide"/>
          </p:cNvPr>
          <p:cNvSpPr/>
          <p:nvPr/>
        </p:nvSpPr>
        <p:spPr>
          <a:xfrm>
            <a:off x="76200" y="5604616"/>
            <a:ext cx="1752600" cy="206524"/>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438" name="Picture 437" descr="doc16.png"/>
          <p:cNvPicPr>
            <a:picLocks noChangeAspect="1"/>
          </p:cNvPicPr>
          <p:nvPr/>
        </p:nvPicPr>
        <p:blipFill>
          <a:blip r:embed="rId10"/>
          <a:stretch>
            <a:fillRect/>
          </a:stretch>
        </p:blipFill>
        <p:spPr>
          <a:xfrm>
            <a:off x="3796665" y="3108960"/>
            <a:ext cx="132798" cy="132798"/>
          </a:xfrm>
          <a:prstGeom prst="rect">
            <a:avLst/>
          </a:prstGeom>
        </p:spPr>
      </p:pic>
    </p:spTree>
  </p:cSld>
  <p:clrMapOvr>
    <a:masterClrMapping/>
  </p:clrMapOvr>
  <p:transition advClick="0"/>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Theme1  DEFAULT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aphicFrame>
        <p:nvGraphicFramePr>
          <p:cNvPr id="74" name="Table 7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5" name="Table 74"/>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79" name="Group 78"/>
          <p:cNvGrpSpPr/>
          <p:nvPr/>
        </p:nvGrpSpPr>
        <p:grpSpPr>
          <a:xfrm>
            <a:off x="1875246" y="3384127"/>
            <a:ext cx="4892040" cy="1258236"/>
            <a:chOff x="1875246" y="3384127"/>
            <a:chExt cx="4892040" cy="1258236"/>
          </a:xfrm>
        </p:grpSpPr>
        <p:pic>
          <p:nvPicPr>
            <p:cNvPr id="80" name="Picture 2"/>
            <p:cNvPicPr>
              <a:picLocks noChangeAspect="1" noChangeArrowheads="1"/>
            </p:cNvPicPr>
            <p:nvPr/>
          </p:nvPicPr>
          <p:blipFill>
            <a:blip r:embed="rId4"/>
            <a:stretch>
              <a:fillRect/>
            </a:stretch>
          </p:blipFill>
          <p:spPr bwMode="auto">
            <a:xfrm>
              <a:off x="2234566" y="4472940"/>
              <a:ext cx="89806" cy="114300"/>
            </a:xfrm>
            <a:prstGeom prst="rect">
              <a:avLst/>
            </a:prstGeom>
            <a:noFill/>
            <a:ln>
              <a:noFill/>
            </a:ln>
          </p:spPr>
        </p:pic>
        <p:pic>
          <p:nvPicPr>
            <p:cNvPr id="81" name="Picture 80" descr="WSExplore0010 12-14-2007.png"/>
            <p:cNvPicPr>
              <a:picLocks noChangeAspect="1"/>
            </p:cNvPicPr>
            <p:nvPr/>
          </p:nvPicPr>
          <p:blipFill>
            <a:blip r:embed="rId5"/>
            <a:stretch>
              <a:fillRect/>
            </a:stretch>
          </p:blipFill>
          <p:spPr>
            <a:xfrm>
              <a:off x="1934028" y="3599267"/>
              <a:ext cx="104775" cy="104775"/>
            </a:xfrm>
            <a:prstGeom prst="rect">
              <a:avLst/>
            </a:prstGeom>
          </p:spPr>
        </p:pic>
        <p:pic>
          <p:nvPicPr>
            <p:cNvPr id="82" name="Picture 81" descr="WSExplore0010 12-14-2007.png"/>
            <p:cNvPicPr>
              <a:picLocks noChangeAspect="1"/>
            </p:cNvPicPr>
            <p:nvPr/>
          </p:nvPicPr>
          <p:blipFill>
            <a:blip r:embed="rId5"/>
            <a:stretch>
              <a:fillRect/>
            </a:stretch>
          </p:blipFill>
          <p:spPr>
            <a:xfrm>
              <a:off x="1934028" y="4038991"/>
              <a:ext cx="104775" cy="104775"/>
            </a:xfrm>
            <a:prstGeom prst="rect">
              <a:avLst/>
            </a:prstGeom>
          </p:spPr>
        </p:pic>
        <p:pic>
          <p:nvPicPr>
            <p:cNvPr id="83" name="Picture 82" descr="WSExplore0010 12-14-2007.png"/>
            <p:cNvPicPr>
              <a:picLocks noChangeAspect="1"/>
            </p:cNvPicPr>
            <p:nvPr/>
          </p:nvPicPr>
          <p:blipFill>
            <a:blip r:embed="rId5"/>
            <a:stretch>
              <a:fillRect/>
            </a:stretch>
          </p:blipFill>
          <p:spPr>
            <a:xfrm>
              <a:off x="1934028" y="3819129"/>
              <a:ext cx="104775" cy="104775"/>
            </a:xfrm>
            <a:prstGeom prst="rect">
              <a:avLst/>
            </a:prstGeom>
          </p:spPr>
        </p:pic>
        <p:pic>
          <p:nvPicPr>
            <p:cNvPr id="84" name="Picture 83" descr="IC16DOCX.gif"/>
            <p:cNvPicPr>
              <a:picLocks noChangeAspect="1"/>
            </p:cNvPicPr>
            <p:nvPr/>
          </p:nvPicPr>
          <p:blipFill>
            <a:blip r:embed="rId6"/>
            <a:stretch>
              <a:fillRect/>
            </a:stretch>
          </p:blipFill>
          <p:spPr>
            <a:xfrm>
              <a:off x="2225766" y="3813713"/>
              <a:ext cx="115389" cy="115389"/>
            </a:xfrm>
            <a:prstGeom prst="rect">
              <a:avLst/>
            </a:prstGeom>
          </p:spPr>
        </p:pic>
        <p:pic>
          <p:nvPicPr>
            <p:cNvPr id="85" name="Picture 84" descr="ppt16.png"/>
            <p:cNvPicPr>
              <a:picLocks noChangeAspect="1"/>
            </p:cNvPicPr>
            <p:nvPr/>
          </p:nvPicPr>
          <p:blipFill>
            <a:blip r:embed="rId7"/>
            <a:stretch>
              <a:fillRect/>
            </a:stretch>
          </p:blipFill>
          <p:spPr>
            <a:xfrm>
              <a:off x="2217057" y="3593822"/>
              <a:ext cx="126664" cy="126664"/>
            </a:xfrm>
            <a:prstGeom prst="rect">
              <a:avLst/>
            </a:prstGeom>
          </p:spPr>
        </p:pic>
        <p:grpSp>
          <p:nvGrpSpPr>
            <p:cNvPr id="86" name="Group 148"/>
            <p:cNvGrpSpPr/>
            <p:nvPr/>
          </p:nvGrpSpPr>
          <p:grpSpPr>
            <a:xfrm>
              <a:off x="1875246" y="3536950"/>
              <a:ext cx="4892040" cy="656647"/>
              <a:chOff x="1889760" y="4503151"/>
              <a:chExt cx="5196840" cy="656647"/>
            </a:xfrm>
          </p:grpSpPr>
          <p:cxnSp>
            <p:nvCxnSpPr>
              <p:cNvPr id="95" name="Straight Connector 94"/>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7" name="Picture 86" descr="xls16.png"/>
            <p:cNvPicPr>
              <a:picLocks noChangeAspect="1"/>
            </p:cNvPicPr>
            <p:nvPr/>
          </p:nvPicPr>
          <p:blipFill>
            <a:blip r:embed="rId8"/>
            <a:stretch>
              <a:fillRect/>
            </a:stretch>
          </p:blipFill>
          <p:spPr>
            <a:xfrm>
              <a:off x="2226945" y="4031159"/>
              <a:ext cx="104775" cy="104775"/>
            </a:xfrm>
            <a:prstGeom prst="rect">
              <a:avLst/>
            </a:prstGeom>
          </p:spPr>
        </p:pic>
        <p:pic>
          <p:nvPicPr>
            <p:cNvPr id="88" name="Picture 87" descr="WSExplore0010 12-14-2007.png"/>
            <p:cNvPicPr>
              <a:picLocks noChangeAspect="1"/>
            </p:cNvPicPr>
            <p:nvPr/>
          </p:nvPicPr>
          <p:blipFill>
            <a:blip r:embed="rId5"/>
            <a:stretch>
              <a:fillRect/>
            </a:stretch>
          </p:blipFill>
          <p:spPr>
            <a:xfrm>
              <a:off x="1934028" y="4258188"/>
              <a:ext cx="104775" cy="104775"/>
            </a:xfrm>
            <a:prstGeom prst="rect">
              <a:avLst/>
            </a:prstGeom>
          </p:spPr>
        </p:pic>
        <p:cxnSp>
          <p:nvCxnSpPr>
            <p:cNvPr id="89" name="Straight Connector 88"/>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0" name="Picture 89" descr="xls16.png"/>
            <p:cNvPicPr>
              <a:picLocks noChangeAspect="1"/>
            </p:cNvPicPr>
            <p:nvPr/>
          </p:nvPicPr>
          <p:blipFill>
            <a:blip r:embed="rId8"/>
            <a:stretch>
              <a:fillRect/>
            </a:stretch>
          </p:blipFill>
          <p:spPr>
            <a:xfrm>
              <a:off x="2226945" y="4250356"/>
              <a:ext cx="104775" cy="104775"/>
            </a:xfrm>
            <a:prstGeom prst="rect">
              <a:avLst/>
            </a:prstGeom>
          </p:spPr>
        </p:pic>
        <p:pic>
          <p:nvPicPr>
            <p:cNvPr id="91" name="Picture 90" descr="WSExplore0010 12-14-2007.png"/>
            <p:cNvPicPr>
              <a:picLocks noChangeAspect="1"/>
            </p:cNvPicPr>
            <p:nvPr/>
          </p:nvPicPr>
          <p:blipFill>
            <a:blip r:embed="rId5"/>
            <a:stretch>
              <a:fillRect/>
            </a:stretch>
          </p:blipFill>
          <p:spPr>
            <a:xfrm>
              <a:off x="1928857" y="3384127"/>
              <a:ext cx="104775" cy="104775"/>
            </a:xfrm>
            <a:prstGeom prst="rect">
              <a:avLst/>
            </a:prstGeom>
          </p:spPr>
        </p:pic>
        <p:pic>
          <p:nvPicPr>
            <p:cNvPr id="92" name="Picture 91" descr="xls16.png"/>
            <p:cNvPicPr>
              <a:picLocks noChangeAspect="1"/>
            </p:cNvPicPr>
            <p:nvPr/>
          </p:nvPicPr>
          <p:blipFill>
            <a:blip r:embed="rId8"/>
            <a:stretch>
              <a:fillRect/>
            </a:stretch>
          </p:blipFill>
          <p:spPr>
            <a:xfrm>
              <a:off x="2231299" y="3395345"/>
              <a:ext cx="104775" cy="104775"/>
            </a:xfrm>
            <a:prstGeom prst="rect">
              <a:avLst/>
            </a:prstGeom>
          </p:spPr>
        </p:pic>
        <p:pic>
          <p:nvPicPr>
            <p:cNvPr id="93" name="Picture 92" descr="WSExplore0010 12-14-2007.png"/>
            <p:cNvPicPr>
              <a:picLocks noChangeAspect="1"/>
            </p:cNvPicPr>
            <p:nvPr/>
          </p:nvPicPr>
          <p:blipFill>
            <a:blip r:embed="rId5"/>
            <a:stretch>
              <a:fillRect/>
            </a:stretch>
          </p:blipFill>
          <p:spPr>
            <a:xfrm>
              <a:off x="1934028" y="4487757"/>
              <a:ext cx="104775" cy="104775"/>
            </a:xfrm>
            <a:prstGeom prst="rect">
              <a:avLst/>
            </a:prstGeom>
          </p:spPr>
        </p:pic>
        <p:cxnSp>
          <p:nvCxnSpPr>
            <p:cNvPr id="94" name="Straight Connector 93"/>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99" name="Table 98"/>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grpSp>
        <p:nvGrpSpPr>
          <p:cNvPr id="296" name="Group 295"/>
          <p:cNvGrpSpPr/>
          <p:nvPr/>
        </p:nvGrpSpPr>
        <p:grpSpPr>
          <a:xfrm>
            <a:off x="6997700" y="2179083"/>
            <a:ext cx="2124097" cy="4356099"/>
            <a:chOff x="9216391" y="2179083"/>
            <a:chExt cx="2124097" cy="4356099"/>
          </a:xfrm>
        </p:grpSpPr>
        <p:grpSp>
          <p:nvGrpSpPr>
            <p:cNvPr id="297" name="Group 349"/>
            <p:cNvGrpSpPr/>
            <p:nvPr/>
          </p:nvGrpSpPr>
          <p:grpSpPr>
            <a:xfrm>
              <a:off x="9216391" y="2179083"/>
              <a:ext cx="2004059" cy="4356099"/>
              <a:chOff x="9216391" y="2179083"/>
              <a:chExt cx="2004059" cy="4356099"/>
            </a:xfrm>
          </p:grpSpPr>
          <p:grpSp>
            <p:nvGrpSpPr>
              <p:cNvPr id="326" name="Group 143"/>
              <p:cNvGrpSpPr/>
              <p:nvPr/>
            </p:nvGrpSpPr>
            <p:grpSpPr>
              <a:xfrm>
                <a:off x="9216391" y="2179083"/>
                <a:ext cx="2004059" cy="4356099"/>
                <a:chOff x="6987543" y="2095263"/>
                <a:chExt cx="2004059" cy="4356099"/>
              </a:xfrm>
            </p:grpSpPr>
            <p:sp>
              <p:nvSpPr>
                <p:cNvPr id="358"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359" name="Picture 358" descr="soft treatment.png"/>
                <p:cNvPicPr>
                  <a:picLocks noChangeAspect="1"/>
                </p:cNvPicPr>
                <p:nvPr/>
              </p:nvPicPr>
              <p:blipFill>
                <a:blip r:embed="rId9"/>
                <a:srcRect l="5507" t="14507" r="3913"/>
                <a:stretch>
                  <a:fillRect/>
                </a:stretch>
              </p:blipFill>
              <p:spPr>
                <a:xfrm rot="5400000">
                  <a:off x="6591854" y="4115121"/>
                  <a:ext cx="3017286" cy="1477403"/>
                </a:xfrm>
                <a:prstGeom prst="rect">
                  <a:avLst/>
                </a:prstGeom>
              </p:spPr>
            </p:pic>
            <p:sp>
              <p:nvSpPr>
                <p:cNvPr id="360" name="Rectangle 359"/>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361" name="Rectangle 360"/>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362" name="Group 15"/>
                <p:cNvGrpSpPr/>
                <p:nvPr/>
              </p:nvGrpSpPr>
              <p:grpSpPr>
                <a:xfrm>
                  <a:off x="7976849" y="6149100"/>
                  <a:ext cx="557551" cy="171212"/>
                  <a:chOff x="5638800" y="2628900"/>
                  <a:chExt cx="609600" cy="180987"/>
                </a:xfrm>
              </p:grpSpPr>
              <p:sp>
                <p:nvSpPr>
                  <p:cNvPr id="366" name="Rectangle 365"/>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67" name="Rectangle 366"/>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363" name="Group 18"/>
                <p:cNvGrpSpPr/>
                <p:nvPr/>
              </p:nvGrpSpPr>
              <p:grpSpPr>
                <a:xfrm>
                  <a:off x="7321549" y="6149082"/>
                  <a:ext cx="557552" cy="171231"/>
                  <a:chOff x="5638800" y="3048000"/>
                  <a:chExt cx="609601" cy="181008"/>
                </a:xfrm>
              </p:grpSpPr>
              <p:sp>
                <p:nvSpPr>
                  <p:cNvPr id="364" name="Rectangle 363"/>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365" name="Rectangle 364"/>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327" name="Rectangle 326"/>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28" name="Rectangle 327"/>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29" name="Rectangle 328"/>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330" name="Rectangle 329"/>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331" name="Rectangle 330"/>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32" name="Rectangle 331"/>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333" name="Group 277"/>
              <p:cNvGrpSpPr/>
              <p:nvPr/>
            </p:nvGrpSpPr>
            <p:grpSpPr>
              <a:xfrm>
                <a:off x="9300136" y="2462361"/>
                <a:ext cx="1656784" cy="176463"/>
                <a:chOff x="7040808" y="2462361"/>
                <a:chExt cx="1656784" cy="176463"/>
              </a:xfrm>
            </p:grpSpPr>
            <p:sp>
              <p:nvSpPr>
                <p:cNvPr id="355" name="Rectangle 354"/>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56" name="Rectangle 355"/>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57" name="Picture 356" descr="glyphs.jpg"/>
                <p:cNvPicPr>
                  <a:picLocks noChangeAspect="1"/>
                </p:cNvPicPr>
                <p:nvPr/>
              </p:nvPicPr>
              <p:blipFill>
                <a:blip r:embed="rId10"/>
                <a:srcRect l="45336" t="52046" r="51370" b="43862"/>
                <a:stretch>
                  <a:fillRect/>
                </a:stretch>
              </p:blipFill>
              <p:spPr>
                <a:xfrm>
                  <a:off x="8549640" y="2478403"/>
                  <a:ext cx="134854" cy="152400"/>
                </a:xfrm>
                <a:prstGeom prst="rect">
                  <a:avLst/>
                </a:prstGeom>
              </p:spPr>
            </p:pic>
          </p:grpSp>
          <p:sp>
            <p:nvSpPr>
              <p:cNvPr id="334" name="Rectangle 333"/>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335" name="Group 303"/>
              <p:cNvGrpSpPr/>
              <p:nvPr/>
            </p:nvGrpSpPr>
            <p:grpSpPr>
              <a:xfrm>
                <a:off x="9305919" y="2650088"/>
                <a:ext cx="1768475" cy="420726"/>
                <a:chOff x="7053489" y="2650088"/>
                <a:chExt cx="1768475" cy="420726"/>
              </a:xfrm>
            </p:grpSpPr>
            <p:grpSp>
              <p:nvGrpSpPr>
                <p:cNvPr id="346" name="Group 367"/>
                <p:cNvGrpSpPr/>
                <p:nvPr/>
              </p:nvGrpSpPr>
              <p:grpSpPr>
                <a:xfrm>
                  <a:off x="7053489" y="2650088"/>
                  <a:ext cx="1768475" cy="420726"/>
                  <a:chOff x="6751320" y="2582778"/>
                  <a:chExt cx="1615582" cy="420726"/>
                </a:xfrm>
              </p:grpSpPr>
              <p:sp>
                <p:nvSpPr>
                  <p:cNvPr id="350" name="Round Same Side Corner Rectangle 349"/>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51" name="Round Same Side Corner Rectangle 350"/>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52" name="Round Same Side Corner Rectangle 351"/>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353" name="Rectangle 352"/>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354" name="Rectangle 353"/>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347" name="Picture 346" descr="officelive.png"/>
                <p:cNvPicPr>
                  <a:picLocks noChangeAspect="1"/>
                </p:cNvPicPr>
                <p:nvPr/>
              </p:nvPicPr>
              <p:blipFill>
                <a:blip r:embed="rId11"/>
                <a:stretch>
                  <a:fillRect/>
                </a:stretch>
              </p:blipFill>
              <p:spPr>
                <a:xfrm>
                  <a:off x="7080875" y="2788565"/>
                  <a:ext cx="537482" cy="163285"/>
                </a:xfrm>
                <a:prstGeom prst="rect">
                  <a:avLst/>
                </a:prstGeom>
              </p:spPr>
            </p:pic>
            <p:sp>
              <p:nvSpPr>
                <p:cNvPr id="348" name="TextBox 347"/>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349" name="Cross 348"/>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336" name="Rectangle 335"/>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337" name="Picture 336" descr="soft treatment.png"/>
              <p:cNvPicPr>
                <a:picLocks noChangeAspect="1"/>
              </p:cNvPicPr>
              <p:nvPr/>
            </p:nvPicPr>
            <p:blipFill>
              <a:blip r:embed="rId9"/>
              <a:srcRect l="5507" t="14507" r="3913"/>
              <a:stretch>
                <a:fillRect/>
              </a:stretch>
            </p:blipFill>
            <p:spPr>
              <a:xfrm rot="5400000">
                <a:off x="8648698" y="3860802"/>
                <a:ext cx="3048001" cy="1447800"/>
              </a:xfrm>
              <a:prstGeom prst="rect">
                <a:avLst/>
              </a:prstGeom>
            </p:spPr>
          </p:pic>
          <p:grpSp>
            <p:nvGrpSpPr>
              <p:cNvPr id="338" name="Group 243"/>
              <p:cNvGrpSpPr/>
              <p:nvPr/>
            </p:nvGrpSpPr>
            <p:grpSpPr>
              <a:xfrm>
                <a:off x="9445844" y="3086100"/>
                <a:ext cx="1637642" cy="596900"/>
                <a:chOff x="9452317" y="3567480"/>
                <a:chExt cx="1637642" cy="596900"/>
              </a:xfrm>
            </p:grpSpPr>
            <p:sp>
              <p:nvSpPr>
                <p:cNvPr id="342" name="Rectangle 341"/>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343" name="Rectangle 342"/>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344" name="Rectangle 343"/>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45" name="Rectangle 344"/>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339" name="Group 316"/>
              <p:cNvGrpSpPr/>
              <p:nvPr/>
            </p:nvGrpSpPr>
            <p:grpSpPr>
              <a:xfrm>
                <a:off x="9258300" y="3168650"/>
                <a:ext cx="196850" cy="196850"/>
                <a:chOff x="2081014" y="2364106"/>
                <a:chExt cx="123825" cy="123825"/>
              </a:xfrm>
            </p:grpSpPr>
            <p:sp>
              <p:nvSpPr>
                <p:cNvPr id="340" name="Rounded Rectangle 339"/>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341" name="Rounded Rectangle 340"/>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298" name="Group 317"/>
            <p:cNvGrpSpPr/>
            <p:nvPr/>
          </p:nvGrpSpPr>
          <p:grpSpPr>
            <a:xfrm>
              <a:off x="9347200" y="3716625"/>
              <a:ext cx="1993288" cy="2407980"/>
              <a:chOff x="7131273" y="3130550"/>
              <a:chExt cx="1993288" cy="2407980"/>
            </a:xfrm>
          </p:grpSpPr>
          <p:grpSp>
            <p:nvGrpSpPr>
              <p:cNvPr id="300" name="Group 239"/>
              <p:cNvGrpSpPr/>
              <p:nvPr/>
            </p:nvGrpSpPr>
            <p:grpSpPr>
              <a:xfrm>
                <a:off x="7131273" y="3130550"/>
                <a:ext cx="1831744" cy="374650"/>
                <a:chOff x="9141056" y="3054350"/>
                <a:chExt cx="1831744" cy="374650"/>
              </a:xfrm>
            </p:grpSpPr>
            <p:sp>
              <p:nvSpPr>
                <p:cNvPr id="323" name="Rounded Rectangle 322"/>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324" name="Rectangle 323"/>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325" name="Rectangle 324"/>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301" name="Rectangle 300"/>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302" name="Group 238"/>
              <p:cNvGrpSpPr/>
              <p:nvPr/>
            </p:nvGrpSpPr>
            <p:grpSpPr>
              <a:xfrm>
                <a:off x="7131273" y="3587750"/>
                <a:ext cx="1993288" cy="374650"/>
                <a:chOff x="9141056" y="3474720"/>
                <a:chExt cx="1993288" cy="374650"/>
              </a:xfrm>
            </p:grpSpPr>
            <p:sp>
              <p:nvSpPr>
                <p:cNvPr id="320" name="Rounded Rectangle 319"/>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21" name="Rectangle 320"/>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322" name="Rectangle 321"/>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303" name="Group 240"/>
              <p:cNvGrpSpPr/>
              <p:nvPr/>
            </p:nvGrpSpPr>
            <p:grpSpPr>
              <a:xfrm>
                <a:off x="7131273" y="4044950"/>
                <a:ext cx="1831744" cy="374650"/>
                <a:chOff x="9141056" y="3474720"/>
                <a:chExt cx="1831744" cy="374650"/>
              </a:xfrm>
            </p:grpSpPr>
            <p:sp>
              <p:nvSpPr>
                <p:cNvPr id="317" name="Rounded Rectangle 316"/>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18" name="Rectangle 317"/>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319" name="Rectangle 318"/>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304" name="Group 244"/>
              <p:cNvGrpSpPr/>
              <p:nvPr/>
            </p:nvGrpSpPr>
            <p:grpSpPr>
              <a:xfrm>
                <a:off x="7131273" y="4502150"/>
                <a:ext cx="1831744" cy="374650"/>
                <a:chOff x="9141056" y="3474720"/>
                <a:chExt cx="1831744" cy="374650"/>
              </a:xfrm>
            </p:grpSpPr>
            <p:sp>
              <p:nvSpPr>
                <p:cNvPr id="314" name="Rounded Rectangle 313"/>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15" name="Rectangle 314"/>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316" name="Rectangle 315"/>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305" name="Group 248"/>
              <p:cNvGrpSpPr/>
              <p:nvPr/>
            </p:nvGrpSpPr>
            <p:grpSpPr>
              <a:xfrm>
                <a:off x="7131273" y="4959350"/>
                <a:ext cx="1831744" cy="374650"/>
                <a:chOff x="9141056" y="3474720"/>
                <a:chExt cx="1831744" cy="374650"/>
              </a:xfrm>
            </p:grpSpPr>
            <p:sp>
              <p:nvSpPr>
                <p:cNvPr id="311" name="Rounded Rectangle 310"/>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312" name="Rectangle 311"/>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313" name="Rectangle 312"/>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306" name="Rounded Rectangle 305"/>
              <p:cNvSpPr/>
              <p:nvPr/>
            </p:nvSpPr>
            <p:spPr>
              <a:xfrm>
                <a:off x="7201805" y="4109474"/>
                <a:ext cx="241917" cy="241917"/>
              </a:xfrm>
              <a:prstGeom prst="roundRect">
                <a:avLst/>
              </a:prstGeom>
              <a:blipFill>
                <a:blip r:embed="rId12"/>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ounded Rectangle 306"/>
              <p:cNvSpPr/>
              <p:nvPr/>
            </p:nvSpPr>
            <p:spPr>
              <a:xfrm>
                <a:off x="7201805" y="4568450"/>
                <a:ext cx="241917" cy="241917"/>
              </a:xfrm>
              <a:prstGeom prst="roundRect">
                <a:avLst/>
              </a:prstGeom>
              <a:blipFill>
                <a:blip r:embed="rId13"/>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Rounded Rectangle 307"/>
              <p:cNvSpPr/>
              <p:nvPr/>
            </p:nvSpPr>
            <p:spPr>
              <a:xfrm>
                <a:off x="7201805" y="3650498"/>
                <a:ext cx="241917" cy="241917"/>
              </a:xfrm>
              <a:prstGeom prst="roundRect">
                <a:avLst/>
              </a:prstGeom>
              <a:blipFill>
                <a:blip r:embed="rId14"/>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Rounded Rectangle 308"/>
              <p:cNvSpPr/>
              <p:nvPr/>
            </p:nvSpPr>
            <p:spPr>
              <a:xfrm>
                <a:off x="7201805" y="5027426"/>
                <a:ext cx="241917" cy="241917"/>
              </a:xfrm>
              <a:prstGeom prst="roundRect">
                <a:avLst/>
              </a:prstGeom>
              <a:blipFill>
                <a:blip r:embed="rId15"/>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ounded Rectangle 309"/>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299" name="Picture 3" descr="F:\00Office12\01OneNote\08Icons\Person\Person_Blue.png"/>
            <p:cNvPicPr>
              <a:picLocks noChangeAspect="1" noChangeArrowheads="1"/>
            </p:cNvPicPr>
            <p:nvPr/>
          </p:nvPicPr>
          <p:blipFill>
            <a:blip r:embed="rId16"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368" name="Group 295"/>
          <p:cNvGrpSpPr/>
          <p:nvPr/>
        </p:nvGrpSpPr>
        <p:grpSpPr>
          <a:xfrm>
            <a:off x="8895706" y="0"/>
            <a:ext cx="248294" cy="6858000"/>
            <a:chOff x="8895706" y="0"/>
            <a:chExt cx="248294" cy="6858000"/>
          </a:xfrm>
        </p:grpSpPr>
        <p:pic>
          <p:nvPicPr>
            <p:cNvPr id="369" name="Picture 368"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370" name="Group 61"/>
            <p:cNvGrpSpPr/>
            <p:nvPr/>
          </p:nvGrpSpPr>
          <p:grpSpPr>
            <a:xfrm>
              <a:off x="8895706" y="884207"/>
              <a:ext cx="164592" cy="5623560"/>
              <a:chOff x="8901933" y="884725"/>
              <a:chExt cx="164592" cy="5623560"/>
            </a:xfrm>
          </p:grpSpPr>
          <p:sp>
            <p:nvSpPr>
              <p:cNvPr id="371" name="Rectangle 37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2" name="Rectangle 37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3" name="Group 67"/>
              <p:cNvGrpSpPr/>
              <p:nvPr/>
            </p:nvGrpSpPr>
            <p:grpSpPr>
              <a:xfrm>
                <a:off x="8939993" y="2382966"/>
                <a:ext cx="73152" cy="87341"/>
                <a:chOff x="8939993" y="2382966"/>
                <a:chExt cx="73152" cy="87341"/>
              </a:xfrm>
            </p:grpSpPr>
            <p:sp>
              <p:nvSpPr>
                <p:cNvPr id="376" name="Rounded Rectangle 37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7" name="Rounded Rectangle 37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8" name="Rounded Rectangle 37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74" name="Isosceles Triangle 37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5" name="Isosceles Triangle 37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80" name="Rectangle 379"/>
          <p:cNvSpPr/>
          <p:nvPr/>
        </p:nvSpPr>
        <p:spPr>
          <a:xfrm>
            <a:off x="2128179" y="2344902"/>
            <a:ext cx="1348446" cy="276999"/>
          </a:xfrm>
          <a:prstGeom prst="rect">
            <a:avLst/>
          </a:prstGeom>
        </p:spPr>
        <p:txBody>
          <a:bodyPr wrap="none">
            <a:spAutoFit/>
          </a:bodyPr>
          <a:lstStyle/>
          <a:p>
            <a:r>
              <a:rPr lang="en-US" sz="1200" dirty="0">
                <a:solidFill>
                  <a:srgbClr val="002060"/>
                </a:solidFill>
                <a:latin typeface="Segoe UI" pitchFamily="34" charset="0"/>
              </a:rPr>
              <a:t>2008 Fundraising</a:t>
            </a:r>
            <a:endParaRPr lang="en-US" sz="1200" dirty="0"/>
          </a:p>
        </p:txBody>
      </p:sp>
      <p:sp>
        <p:nvSpPr>
          <p:cNvPr id="120" name="Rectangle 119">
            <a:hlinkClick r:id="" action="ppaction://hlinkshowjump?jump=nextslide"/>
          </p:cNvPr>
          <p:cNvSpPr/>
          <p:nvPr/>
        </p:nvSpPr>
        <p:spPr>
          <a:xfrm>
            <a:off x="7086600" y="4114800"/>
            <a:ext cx="16002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Theme2  PARCHMENT</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aphicFrame>
        <p:nvGraphicFramePr>
          <p:cNvPr id="74" name="Table 7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5" name="Table 74"/>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79" name="Group 78"/>
          <p:cNvGrpSpPr/>
          <p:nvPr/>
        </p:nvGrpSpPr>
        <p:grpSpPr>
          <a:xfrm>
            <a:off x="1875246" y="3384127"/>
            <a:ext cx="4892040" cy="1258236"/>
            <a:chOff x="1875246" y="3384127"/>
            <a:chExt cx="4892040" cy="1258236"/>
          </a:xfrm>
        </p:grpSpPr>
        <p:pic>
          <p:nvPicPr>
            <p:cNvPr id="80" name="Picture 2"/>
            <p:cNvPicPr>
              <a:picLocks noChangeAspect="1" noChangeArrowheads="1"/>
            </p:cNvPicPr>
            <p:nvPr/>
          </p:nvPicPr>
          <p:blipFill>
            <a:blip r:embed="rId4"/>
            <a:stretch>
              <a:fillRect/>
            </a:stretch>
          </p:blipFill>
          <p:spPr bwMode="auto">
            <a:xfrm>
              <a:off x="2234566" y="4472940"/>
              <a:ext cx="89806" cy="114300"/>
            </a:xfrm>
            <a:prstGeom prst="rect">
              <a:avLst/>
            </a:prstGeom>
            <a:noFill/>
            <a:ln>
              <a:noFill/>
            </a:ln>
          </p:spPr>
        </p:pic>
        <p:pic>
          <p:nvPicPr>
            <p:cNvPr id="81" name="Picture 80" descr="WSExplore0010 12-14-2007.png"/>
            <p:cNvPicPr>
              <a:picLocks noChangeAspect="1"/>
            </p:cNvPicPr>
            <p:nvPr/>
          </p:nvPicPr>
          <p:blipFill>
            <a:blip r:embed="rId5"/>
            <a:stretch>
              <a:fillRect/>
            </a:stretch>
          </p:blipFill>
          <p:spPr>
            <a:xfrm>
              <a:off x="1934028" y="3599267"/>
              <a:ext cx="104775" cy="104775"/>
            </a:xfrm>
            <a:prstGeom prst="rect">
              <a:avLst/>
            </a:prstGeom>
          </p:spPr>
        </p:pic>
        <p:pic>
          <p:nvPicPr>
            <p:cNvPr id="82" name="Picture 81" descr="WSExplore0010 12-14-2007.png"/>
            <p:cNvPicPr>
              <a:picLocks noChangeAspect="1"/>
            </p:cNvPicPr>
            <p:nvPr/>
          </p:nvPicPr>
          <p:blipFill>
            <a:blip r:embed="rId5"/>
            <a:stretch>
              <a:fillRect/>
            </a:stretch>
          </p:blipFill>
          <p:spPr>
            <a:xfrm>
              <a:off x="1934028" y="4038991"/>
              <a:ext cx="104775" cy="104775"/>
            </a:xfrm>
            <a:prstGeom prst="rect">
              <a:avLst/>
            </a:prstGeom>
          </p:spPr>
        </p:pic>
        <p:pic>
          <p:nvPicPr>
            <p:cNvPr id="83" name="Picture 82" descr="WSExplore0010 12-14-2007.png"/>
            <p:cNvPicPr>
              <a:picLocks noChangeAspect="1"/>
            </p:cNvPicPr>
            <p:nvPr/>
          </p:nvPicPr>
          <p:blipFill>
            <a:blip r:embed="rId5"/>
            <a:stretch>
              <a:fillRect/>
            </a:stretch>
          </p:blipFill>
          <p:spPr>
            <a:xfrm>
              <a:off x="1934028" y="3819129"/>
              <a:ext cx="104775" cy="104775"/>
            </a:xfrm>
            <a:prstGeom prst="rect">
              <a:avLst/>
            </a:prstGeom>
          </p:spPr>
        </p:pic>
        <p:pic>
          <p:nvPicPr>
            <p:cNvPr id="84" name="Picture 83" descr="IC16DOCX.gif"/>
            <p:cNvPicPr>
              <a:picLocks noChangeAspect="1"/>
            </p:cNvPicPr>
            <p:nvPr/>
          </p:nvPicPr>
          <p:blipFill>
            <a:blip r:embed="rId6"/>
            <a:stretch>
              <a:fillRect/>
            </a:stretch>
          </p:blipFill>
          <p:spPr>
            <a:xfrm>
              <a:off x="2225766" y="3813713"/>
              <a:ext cx="115389" cy="115389"/>
            </a:xfrm>
            <a:prstGeom prst="rect">
              <a:avLst/>
            </a:prstGeom>
          </p:spPr>
        </p:pic>
        <p:pic>
          <p:nvPicPr>
            <p:cNvPr id="85" name="Picture 84" descr="ppt16.png"/>
            <p:cNvPicPr>
              <a:picLocks noChangeAspect="1"/>
            </p:cNvPicPr>
            <p:nvPr/>
          </p:nvPicPr>
          <p:blipFill>
            <a:blip r:embed="rId7"/>
            <a:stretch>
              <a:fillRect/>
            </a:stretch>
          </p:blipFill>
          <p:spPr>
            <a:xfrm>
              <a:off x="2217057" y="3593822"/>
              <a:ext cx="126664" cy="126664"/>
            </a:xfrm>
            <a:prstGeom prst="rect">
              <a:avLst/>
            </a:prstGeom>
          </p:spPr>
        </p:pic>
        <p:grpSp>
          <p:nvGrpSpPr>
            <p:cNvPr id="86" name="Group 148"/>
            <p:cNvGrpSpPr/>
            <p:nvPr/>
          </p:nvGrpSpPr>
          <p:grpSpPr>
            <a:xfrm>
              <a:off x="1875246" y="3536950"/>
              <a:ext cx="4892040" cy="656647"/>
              <a:chOff x="1889760" y="4503151"/>
              <a:chExt cx="5196840" cy="656647"/>
            </a:xfrm>
          </p:grpSpPr>
          <p:cxnSp>
            <p:nvCxnSpPr>
              <p:cNvPr id="95" name="Straight Connector 94"/>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7" name="Picture 86" descr="xls16.png"/>
            <p:cNvPicPr>
              <a:picLocks noChangeAspect="1"/>
            </p:cNvPicPr>
            <p:nvPr/>
          </p:nvPicPr>
          <p:blipFill>
            <a:blip r:embed="rId8"/>
            <a:stretch>
              <a:fillRect/>
            </a:stretch>
          </p:blipFill>
          <p:spPr>
            <a:xfrm>
              <a:off x="2226945" y="4031159"/>
              <a:ext cx="104775" cy="104775"/>
            </a:xfrm>
            <a:prstGeom prst="rect">
              <a:avLst/>
            </a:prstGeom>
          </p:spPr>
        </p:pic>
        <p:pic>
          <p:nvPicPr>
            <p:cNvPr id="88" name="Picture 87" descr="WSExplore0010 12-14-2007.png"/>
            <p:cNvPicPr>
              <a:picLocks noChangeAspect="1"/>
            </p:cNvPicPr>
            <p:nvPr/>
          </p:nvPicPr>
          <p:blipFill>
            <a:blip r:embed="rId5"/>
            <a:stretch>
              <a:fillRect/>
            </a:stretch>
          </p:blipFill>
          <p:spPr>
            <a:xfrm>
              <a:off x="1934028" y="4258188"/>
              <a:ext cx="104775" cy="104775"/>
            </a:xfrm>
            <a:prstGeom prst="rect">
              <a:avLst/>
            </a:prstGeom>
          </p:spPr>
        </p:pic>
        <p:cxnSp>
          <p:nvCxnSpPr>
            <p:cNvPr id="89" name="Straight Connector 88"/>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0" name="Picture 89" descr="xls16.png"/>
            <p:cNvPicPr>
              <a:picLocks noChangeAspect="1"/>
            </p:cNvPicPr>
            <p:nvPr/>
          </p:nvPicPr>
          <p:blipFill>
            <a:blip r:embed="rId8"/>
            <a:stretch>
              <a:fillRect/>
            </a:stretch>
          </p:blipFill>
          <p:spPr>
            <a:xfrm>
              <a:off x="2226945" y="4250356"/>
              <a:ext cx="104775" cy="104775"/>
            </a:xfrm>
            <a:prstGeom prst="rect">
              <a:avLst/>
            </a:prstGeom>
          </p:spPr>
        </p:pic>
        <p:pic>
          <p:nvPicPr>
            <p:cNvPr id="91" name="Picture 90" descr="WSExplore0010 12-14-2007.png"/>
            <p:cNvPicPr>
              <a:picLocks noChangeAspect="1"/>
            </p:cNvPicPr>
            <p:nvPr/>
          </p:nvPicPr>
          <p:blipFill>
            <a:blip r:embed="rId5"/>
            <a:stretch>
              <a:fillRect/>
            </a:stretch>
          </p:blipFill>
          <p:spPr>
            <a:xfrm>
              <a:off x="1928857" y="3384127"/>
              <a:ext cx="104775" cy="104775"/>
            </a:xfrm>
            <a:prstGeom prst="rect">
              <a:avLst/>
            </a:prstGeom>
          </p:spPr>
        </p:pic>
        <p:pic>
          <p:nvPicPr>
            <p:cNvPr id="92" name="Picture 91" descr="xls16.png"/>
            <p:cNvPicPr>
              <a:picLocks noChangeAspect="1"/>
            </p:cNvPicPr>
            <p:nvPr/>
          </p:nvPicPr>
          <p:blipFill>
            <a:blip r:embed="rId8"/>
            <a:stretch>
              <a:fillRect/>
            </a:stretch>
          </p:blipFill>
          <p:spPr>
            <a:xfrm>
              <a:off x="2231299" y="3395345"/>
              <a:ext cx="104775" cy="104775"/>
            </a:xfrm>
            <a:prstGeom prst="rect">
              <a:avLst/>
            </a:prstGeom>
          </p:spPr>
        </p:pic>
        <p:pic>
          <p:nvPicPr>
            <p:cNvPr id="93" name="Picture 92" descr="WSExplore0010 12-14-2007.png"/>
            <p:cNvPicPr>
              <a:picLocks noChangeAspect="1"/>
            </p:cNvPicPr>
            <p:nvPr/>
          </p:nvPicPr>
          <p:blipFill>
            <a:blip r:embed="rId5"/>
            <a:stretch>
              <a:fillRect/>
            </a:stretch>
          </p:blipFill>
          <p:spPr>
            <a:xfrm>
              <a:off x="1934028" y="4487757"/>
              <a:ext cx="104775" cy="104775"/>
            </a:xfrm>
            <a:prstGeom prst="rect">
              <a:avLst/>
            </a:prstGeom>
          </p:spPr>
        </p:pic>
        <p:cxnSp>
          <p:nvCxnSpPr>
            <p:cNvPr id="94" name="Straight Connector 93"/>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99" name="Table 98"/>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00" name="Rectangle 99"/>
          <p:cNvSpPr/>
          <p:nvPr/>
        </p:nvSpPr>
        <p:spPr>
          <a:xfrm>
            <a:off x="2128179" y="2310718"/>
            <a:ext cx="1662635" cy="338554"/>
          </a:xfrm>
          <a:prstGeom prst="rect">
            <a:avLst/>
          </a:prstGeom>
        </p:spPr>
        <p:txBody>
          <a:bodyPr wrap="none">
            <a:spAutoFit/>
          </a:bodyPr>
          <a:lstStyle/>
          <a:p>
            <a:r>
              <a:rPr lang="en-US" sz="1600" dirty="0">
                <a:solidFill>
                  <a:schemeClr val="tx1">
                    <a:lumMod val="75000"/>
                    <a:lumOff val="25000"/>
                  </a:schemeClr>
                </a:solidFill>
                <a:latin typeface="Script MT Bold" pitchFamily="66" charset="0"/>
              </a:rPr>
              <a:t>2008 Fundraising</a:t>
            </a:r>
          </a:p>
        </p:txBody>
      </p:sp>
      <p:grpSp>
        <p:nvGrpSpPr>
          <p:cNvPr id="101" name="Group 100"/>
          <p:cNvGrpSpPr/>
          <p:nvPr/>
        </p:nvGrpSpPr>
        <p:grpSpPr>
          <a:xfrm>
            <a:off x="6997700" y="2179083"/>
            <a:ext cx="2124097" cy="4356099"/>
            <a:chOff x="9216391" y="2179083"/>
            <a:chExt cx="2124097" cy="4356099"/>
          </a:xfrm>
        </p:grpSpPr>
        <p:grpSp>
          <p:nvGrpSpPr>
            <p:cNvPr id="102" name="Group 349"/>
            <p:cNvGrpSpPr/>
            <p:nvPr/>
          </p:nvGrpSpPr>
          <p:grpSpPr>
            <a:xfrm>
              <a:off x="9216391" y="2179083"/>
              <a:ext cx="2004059" cy="4356099"/>
              <a:chOff x="9216391" y="2179083"/>
              <a:chExt cx="2004059" cy="4356099"/>
            </a:xfrm>
          </p:grpSpPr>
          <p:grpSp>
            <p:nvGrpSpPr>
              <p:cNvPr id="131" name="Group 143"/>
              <p:cNvGrpSpPr/>
              <p:nvPr/>
            </p:nvGrpSpPr>
            <p:grpSpPr>
              <a:xfrm>
                <a:off x="9216391" y="2179083"/>
                <a:ext cx="2004059" cy="4356099"/>
                <a:chOff x="6987543" y="2095263"/>
                <a:chExt cx="2004059" cy="4356099"/>
              </a:xfrm>
            </p:grpSpPr>
            <p:sp>
              <p:nvSpPr>
                <p:cNvPr id="16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164" name="Picture 163" descr="soft treatment.png"/>
                <p:cNvPicPr>
                  <a:picLocks noChangeAspect="1"/>
                </p:cNvPicPr>
                <p:nvPr/>
              </p:nvPicPr>
              <p:blipFill>
                <a:blip r:embed="rId9"/>
                <a:srcRect l="5507" t="14507" r="3913"/>
                <a:stretch>
                  <a:fillRect/>
                </a:stretch>
              </p:blipFill>
              <p:spPr>
                <a:xfrm rot="5400000">
                  <a:off x="6591854" y="4115121"/>
                  <a:ext cx="3017286" cy="1477403"/>
                </a:xfrm>
                <a:prstGeom prst="rect">
                  <a:avLst/>
                </a:prstGeom>
              </p:spPr>
            </p:pic>
            <p:sp>
              <p:nvSpPr>
                <p:cNvPr id="165" name="Rectangle 164"/>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166" name="Rectangle 16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67" name="Group 15"/>
                <p:cNvGrpSpPr/>
                <p:nvPr/>
              </p:nvGrpSpPr>
              <p:grpSpPr>
                <a:xfrm>
                  <a:off x="7976849" y="6149100"/>
                  <a:ext cx="557551" cy="171212"/>
                  <a:chOff x="5638800" y="2628900"/>
                  <a:chExt cx="609600" cy="180987"/>
                </a:xfrm>
              </p:grpSpPr>
              <p:sp>
                <p:nvSpPr>
                  <p:cNvPr id="171" name="Rectangle 17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2" name="Rectangle 17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68" name="Group 18"/>
                <p:cNvGrpSpPr/>
                <p:nvPr/>
              </p:nvGrpSpPr>
              <p:grpSpPr>
                <a:xfrm>
                  <a:off x="7321549" y="6149082"/>
                  <a:ext cx="557552" cy="171231"/>
                  <a:chOff x="5638800" y="3048000"/>
                  <a:chExt cx="609601" cy="181008"/>
                </a:xfrm>
              </p:grpSpPr>
              <p:sp>
                <p:nvSpPr>
                  <p:cNvPr id="169" name="Rectangle 16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0" name="Rectangle 16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32" name="Rectangle 131"/>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3" name="Rectangle 13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4" name="Rectangle 13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5" name="Rectangle 13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36" name="Rectangle 13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Rectangle 13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38" name="Group 277"/>
              <p:cNvGrpSpPr/>
              <p:nvPr/>
            </p:nvGrpSpPr>
            <p:grpSpPr>
              <a:xfrm>
                <a:off x="9300136" y="2462361"/>
                <a:ext cx="1656784" cy="176463"/>
                <a:chOff x="7040808" y="2462361"/>
                <a:chExt cx="1656784" cy="176463"/>
              </a:xfrm>
            </p:grpSpPr>
            <p:sp>
              <p:nvSpPr>
                <p:cNvPr id="160" name="Rectangle 15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61" name="Rectangle 16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2" name="Picture 161" descr="glyphs.jpg"/>
                <p:cNvPicPr>
                  <a:picLocks noChangeAspect="1"/>
                </p:cNvPicPr>
                <p:nvPr/>
              </p:nvPicPr>
              <p:blipFill>
                <a:blip r:embed="rId10"/>
                <a:srcRect l="45336" t="52046" r="51370" b="43862"/>
                <a:stretch>
                  <a:fillRect/>
                </a:stretch>
              </p:blipFill>
              <p:spPr>
                <a:xfrm>
                  <a:off x="8549640" y="2478403"/>
                  <a:ext cx="134854" cy="152400"/>
                </a:xfrm>
                <a:prstGeom prst="rect">
                  <a:avLst/>
                </a:prstGeom>
              </p:spPr>
            </p:pic>
          </p:grpSp>
          <p:sp>
            <p:nvSpPr>
              <p:cNvPr id="139" name="Rectangle 138"/>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140" name="Group 303"/>
              <p:cNvGrpSpPr/>
              <p:nvPr/>
            </p:nvGrpSpPr>
            <p:grpSpPr>
              <a:xfrm>
                <a:off x="9305919" y="2650088"/>
                <a:ext cx="1768475" cy="420726"/>
                <a:chOff x="7053489" y="2650088"/>
                <a:chExt cx="1768475" cy="420726"/>
              </a:xfrm>
            </p:grpSpPr>
            <p:grpSp>
              <p:nvGrpSpPr>
                <p:cNvPr id="151" name="Group 367"/>
                <p:cNvGrpSpPr/>
                <p:nvPr/>
              </p:nvGrpSpPr>
              <p:grpSpPr>
                <a:xfrm>
                  <a:off x="7053489" y="2650088"/>
                  <a:ext cx="1768475" cy="420726"/>
                  <a:chOff x="6751320" y="2582778"/>
                  <a:chExt cx="1615582" cy="420726"/>
                </a:xfrm>
              </p:grpSpPr>
              <p:sp>
                <p:nvSpPr>
                  <p:cNvPr id="155" name="Round Same Side Corner Rectangle 154"/>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6" name="Round Same Side Corner Rectangle 155"/>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ound Same Side Corner Rectangle 156"/>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8" name="Rectangle 157"/>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159" name="Rectangle 158"/>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52" name="Picture 151" descr="officelive.png"/>
                <p:cNvPicPr>
                  <a:picLocks noChangeAspect="1"/>
                </p:cNvPicPr>
                <p:nvPr/>
              </p:nvPicPr>
              <p:blipFill>
                <a:blip r:embed="rId11"/>
                <a:stretch>
                  <a:fillRect/>
                </a:stretch>
              </p:blipFill>
              <p:spPr>
                <a:xfrm>
                  <a:off x="7080875" y="2788565"/>
                  <a:ext cx="537482" cy="163285"/>
                </a:xfrm>
                <a:prstGeom prst="rect">
                  <a:avLst/>
                </a:prstGeom>
              </p:spPr>
            </p:pic>
            <p:sp>
              <p:nvSpPr>
                <p:cNvPr id="153" name="TextBox 152"/>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154" name="Cross 153"/>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1" name="Rectangle 140"/>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42" name="Picture 141" descr="soft treatment.png"/>
              <p:cNvPicPr>
                <a:picLocks noChangeAspect="1"/>
              </p:cNvPicPr>
              <p:nvPr/>
            </p:nvPicPr>
            <p:blipFill>
              <a:blip r:embed="rId9"/>
              <a:srcRect l="5507" t="14507" r="3913"/>
              <a:stretch>
                <a:fillRect/>
              </a:stretch>
            </p:blipFill>
            <p:spPr>
              <a:xfrm rot="5400000">
                <a:off x="8648698" y="3860802"/>
                <a:ext cx="3048001" cy="1447800"/>
              </a:xfrm>
              <a:prstGeom prst="rect">
                <a:avLst/>
              </a:prstGeom>
            </p:spPr>
          </p:pic>
          <p:grpSp>
            <p:nvGrpSpPr>
              <p:cNvPr id="143" name="Group 243"/>
              <p:cNvGrpSpPr/>
              <p:nvPr/>
            </p:nvGrpSpPr>
            <p:grpSpPr>
              <a:xfrm>
                <a:off x="9445844" y="3086100"/>
                <a:ext cx="1637642" cy="596900"/>
                <a:chOff x="9452317" y="3567480"/>
                <a:chExt cx="1637642" cy="596900"/>
              </a:xfrm>
            </p:grpSpPr>
            <p:sp>
              <p:nvSpPr>
                <p:cNvPr id="147" name="Rectangle 146"/>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148" name="Rectangle 147"/>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149" name="Rectangle 148"/>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50" name="Rectangle 149"/>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44" name="Group 316"/>
              <p:cNvGrpSpPr/>
              <p:nvPr/>
            </p:nvGrpSpPr>
            <p:grpSpPr>
              <a:xfrm>
                <a:off x="9258300" y="3168650"/>
                <a:ext cx="196850" cy="196850"/>
                <a:chOff x="2081014" y="2364106"/>
                <a:chExt cx="123825" cy="123825"/>
              </a:xfrm>
            </p:grpSpPr>
            <p:sp>
              <p:nvSpPr>
                <p:cNvPr id="145" name="Rounded Rectangle 14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6" name="Rounded Rectangle 14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03" name="Group 317"/>
            <p:cNvGrpSpPr/>
            <p:nvPr/>
          </p:nvGrpSpPr>
          <p:grpSpPr>
            <a:xfrm>
              <a:off x="9347200" y="3716625"/>
              <a:ext cx="1993288" cy="2407980"/>
              <a:chOff x="7131273" y="3130550"/>
              <a:chExt cx="1993288" cy="2407980"/>
            </a:xfrm>
          </p:grpSpPr>
          <p:grpSp>
            <p:nvGrpSpPr>
              <p:cNvPr id="105" name="Group 239"/>
              <p:cNvGrpSpPr/>
              <p:nvPr/>
            </p:nvGrpSpPr>
            <p:grpSpPr>
              <a:xfrm>
                <a:off x="7131273" y="3130550"/>
                <a:ext cx="1831744" cy="374650"/>
                <a:chOff x="9141056" y="3054350"/>
                <a:chExt cx="1831744" cy="374650"/>
              </a:xfrm>
            </p:grpSpPr>
            <p:sp>
              <p:nvSpPr>
                <p:cNvPr id="128" name="Rounded Rectangle 127"/>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129" name="Rectangle 128"/>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130" name="Rectangle 129"/>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106" name="Rectangle 105"/>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07" name="Group 238"/>
              <p:cNvGrpSpPr/>
              <p:nvPr/>
            </p:nvGrpSpPr>
            <p:grpSpPr>
              <a:xfrm>
                <a:off x="7131273" y="3587750"/>
                <a:ext cx="1993288" cy="374650"/>
                <a:chOff x="9141056" y="3474720"/>
                <a:chExt cx="1993288" cy="374650"/>
              </a:xfrm>
            </p:grpSpPr>
            <p:sp>
              <p:nvSpPr>
                <p:cNvPr id="125" name="Rounded Rectangle 12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6" name="Rectangle 125"/>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127" name="Rectangle 126"/>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108" name="Group 240"/>
              <p:cNvGrpSpPr/>
              <p:nvPr/>
            </p:nvGrpSpPr>
            <p:grpSpPr>
              <a:xfrm>
                <a:off x="7131273" y="4044950"/>
                <a:ext cx="1831744" cy="374650"/>
                <a:chOff x="9141056" y="3474720"/>
                <a:chExt cx="1831744" cy="374650"/>
              </a:xfrm>
            </p:grpSpPr>
            <p:sp>
              <p:nvSpPr>
                <p:cNvPr id="122" name="Rounded Rectangle 121"/>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3" name="Rectangle 122"/>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124" name="Rectangle 123"/>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09" name="Group 244"/>
              <p:cNvGrpSpPr/>
              <p:nvPr/>
            </p:nvGrpSpPr>
            <p:grpSpPr>
              <a:xfrm>
                <a:off x="7131273" y="4502150"/>
                <a:ext cx="1831744" cy="374650"/>
                <a:chOff x="9141056" y="3474720"/>
                <a:chExt cx="1831744" cy="374650"/>
              </a:xfrm>
            </p:grpSpPr>
            <p:sp>
              <p:nvSpPr>
                <p:cNvPr id="119" name="Rounded Rectangle 1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0" name="Rectangle 119"/>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121" name="Rectangle 1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110" name="Group 248"/>
              <p:cNvGrpSpPr/>
              <p:nvPr/>
            </p:nvGrpSpPr>
            <p:grpSpPr>
              <a:xfrm>
                <a:off x="7131273" y="4959350"/>
                <a:ext cx="1831744" cy="374650"/>
                <a:chOff x="9141056" y="3474720"/>
                <a:chExt cx="1831744" cy="374650"/>
              </a:xfrm>
            </p:grpSpPr>
            <p:sp>
              <p:nvSpPr>
                <p:cNvPr id="116" name="Rounded Rectangle 1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17" name="Rectangle 116"/>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118" name="Rectangle 117"/>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111" name="Rounded Rectangle 110"/>
              <p:cNvSpPr/>
              <p:nvPr/>
            </p:nvSpPr>
            <p:spPr>
              <a:xfrm>
                <a:off x="7201805" y="4109474"/>
                <a:ext cx="241917" cy="241917"/>
              </a:xfrm>
              <a:prstGeom prst="roundRect">
                <a:avLst/>
              </a:prstGeom>
              <a:blipFill>
                <a:blip r:embed="rId12"/>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ounded Rectangle 111"/>
              <p:cNvSpPr/>
              <p:nvPr/>
            </p:nvSpPr>
            <p:spPr>
              <a:xfrm>
                <a:off x="7201805" y="4568450"/>
                <a:ext cx="241917" cy="241917"/>
              </a:xfrm>
              <a:prstGeom prst="roundRect">
                <a:avLst/>
              </a:prstGeom>
              <a:blipFill>
                <a:blip r:embed="rId13"/>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ounded Rectangle 112"/>
              <p:cNvSpPr/>
              <p:nvPr/>
            </p:nvSpPr>
            <p:spPr>
              <a:xfrm>
                <a:off x="7201805" y="3650498"/>
                <a:ext cx="241917" cy="241917"/>
              </a:xfrm>
              <a:prstGeom prst="roundRect">
                <a:avLst/>
              </a:prstGeom>
              <a:blipFill>
                <a:blip r:embed="rId14"/>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ounded Rectangle 113"/>
              <p:cNvSpPr/>
              <p:nvPr/>
            </p:nvSpPr>
            <p:spPr>
              <a:xfrm>
                <a:off x="7201805" y="5027426"/>
                <a:ext cx="241917" cy="241917"/>
              </a:xfrm>
              <a:prstGeom prst="roundRect">
                <a:avLst/>
              </a:prstGeom>
              <a:blipFill>
                <a:blip r:embed="rId15"/>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ounded Rectangle 114"/>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104" name="Picture 3" descr="F:\00Office12\01OneNote\08Icons\Person\Person_Blue.png"/>
            <p:cNvPicPr>
              <a:picLocks noChangeAspect="1" noChangeArrowheads="1"/>
            </p:cNvPicPr>
            <p:nvPr/>
          </p:nvPicPr>
          <p:blipFill>
            <a:blip r:embed="rId16"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173" name="Group 295"/>
          <p:cNvGrpSpPr/>
          <p:nvPr/>
        </p:nvGrpSpPr>
        <p:grpSpPr>
          <a:xfrm>
            <a:off x="8895706" y="0"/>
            <a:ext cx="248294" cy="6858000"/>
            <a:chOff x="8895706" y="0"/>
            <a:chExt cx="248294" cy="6858000"/>
          </a:xfrm>
        </p:grpSpPr>
        <p:pic>
          <p:nvPicPr>
            <p:cNvPr id="174" name="Picture 173"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175" name="Group 61"/>
            <p:cNvGrpSpPr/>
            <p:nvPr/>
          </p:nvGrpSpPr>
          <p:grpSpPr>
            <a:xfrm>
              <a:off x="8895706" y="884207"/>
              <a:ext cx="164592" cy="5623560"/>
              <a:chOff x="8901933" y="884725"/>
              <a:chExt cx="164592" cy="5623560"/>
            </a:xfrm>
          </p:grpSpPr>
          <p:sp>
            <p:nvSpPr>
              <p:cNvPr id="176" name="Rectangle 17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84" name="Group 67"/>
              <p:cNvGrpSpPr/>
              <p:nvPr/>
            </p:nvGrpSpPr>
            <p:grpSpPr>
              <a:xfrm>
                <a:off x="8939993" y="2382966"/>
                <a:ext cx="73152" cy="87341"/>
                <a:chOff x="8939993" y="2382966"/>
                <a:chExt cx="73152" cy="87341"/>
              </a:xfrm>
            </p:grpSpPr>
            <p:sp>
              <p:nvSpPr>
                <p:cNvPr id="189" name="Rounded Rectangle 18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ounded Rectangle 18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ounded Rectangle 19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5" name="Isosceles Triangle 18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Isosceles Triangle 18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99" name="Rounded Rectangle 198"/>
          <p:cNvSpPr/>
          <p:nvPr/>
        </p:nvSpPr>
        <p:spPr>
          <a:xfrm>
            <a:off x="7124700" y="4162425"/>
            <a:ext cx="1555527" cy="37465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78" name="Rectangle 177">
            <a:hlinkClick r:id="" action="ppaction://hlinkshowjump?jump=nextslide"/>
          </p:cNvPr>
          <p:cNvSpPr/>
          <p:nvPr/>
        </p:nvSpPr>
        <p:spPr>
          <a:xfrm>
            <a:off x="7086600" y="4589092"/>
            <a:ext cx="16002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Theme3  BURLAP</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aphicFrame>
        <p:nvGraphicFramePr>
          <p:cNvPr id="74" name="Table 7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5" name="Table 74"/>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2" name="Group 78"/>
          <p:cNvGrpSpPr/>
          <p:nvPr/>
        </p:nvGrpSpPr>
        <p:grpSpPr>
          <a:xfrm>
            <a:off x="1875246" y="3384127"/>
            <a:ext cx="4892040" cy="1258236"/>
            <a:chOff x="1875246" y="3384127"/>
            <a:chExt cx="4892040" cy="1258236"/>
          </a:xfrm>
        </p:grpSpPr>
        <p:pic>
          <p:nvPicPr>
            <p:cNvPr id="80" name="Picture 2"/>
            <p:cNvPicPr>
              <a:picLocks noChangeAspect="1" noChangeArrowheads="1"/>
            </p:cNvPicPr>
            <p:nvPr/>
          </p:nvPicPr>
          <p:blipFill>
            <a:blip r:embed="rId4"/>
            <a:stretch>
              <a:fillRect/>
            </a:stretch>
          </p:blipFill>
          <p:spPr bwMode="auto">
            <a:xfrm>
              <a:off x="2234566" y="4472940"/>
              <a:ext cx="89806" cy="114300"/>
            </a:xfrm>
            <a:prstGeom prst="rect">
              <a:avLst/>
            </a:prstGeom>
            <a:noFill/>
            <a:ln>
              <a:noFill/>
            </a:ln>
          </p:spPr>
        </p:pic>
        <p:pic>
          <p:nvPicPr>
            <p:cNvPr id="81" name="Picture 80" descr="WSExplore0010 12-14-2007.png"/>
            <p:cNvPicPr>
              <a:picLocks noChangeAspect="1"/>
            </p:cNvPicPr>
            <p:nvPr/>
          </p:nvPicPr>
          <p:blipFill>
            <a:blip r:embed="rId5"/>
            <a:stretch>
              <a:fillRect/>
            </a:stretch>
          </p:blipFill>
          <p:spPr>
            <a:xfrm>
              <a:off x="1934028" y="3599267"/>
              <a:ext cx="104775" cy="104775"/>
            </a:xfrm>
            <a:prstGeom prst="rect">
              <a:avLst/>
            </a:prstGeom>
          </p:spPr>
        </p:pic>
        <p:pic>
          <p:nvPicPr>
            <p:cNvPr id="82" name="Picture 81" descr="WSExplore0010 12-14-2007.png"/>
            <p:cNvPicPr>
              <a:picLocks noChangeAspect="1"/>
            </p:cNvPicPr>
            <p:nvPr/>
          </p:nvPicPr>
          <p:blipFill>
            <a:blip r:embed="rId5"/>
            <a:stretch>
              <a:fillRect/>
            </a:stretch>
          </p:blipFill>
          <p:spPr>
            <a:xfrm>
              <a:off x="1934028" y="4038991"/>
              <a:ext cx="104775" cy="104775"/>
            </a:xfrm>
            <a:prstGeom prst="rect">
              <a:avLst/>
            </a:prstGeom>
          </p:spPr>
        </p:pic>
        <p:pic>
          <p:nvPicPr>
            <p:cNvPr id="83" name="Picture 82" descr="WSExplore0010 12-14-2007.png"/>
            <p:cNvPicPr>
              <a:picLocks noChangeAspect="1"/>
            </p:cNvPicPr>
            <p:nvPr/>
          </p:nvPicPr>
          <p:blipFill>
            <a:blip r:embed="rId5"/>
            <a:stretch>
              <a:fillRect/>
            </a:stretch>
          </p:blipFill>
          <p:spPr>
            <a:xfrm>
              <a:off x="1934028" y="3819129"/>
              <a:ext cx="104775" cy="104775"/>
            </a:xfrm>
            <a:prstGeom prst="rect">
              <a:avLst/>
            </a:prstGeom>
          </p:spPr>
        </p:pic>
        <p:pic>
          <p:nvPicPr>
            <p:cNvPr id="84" name="Picture 83" descr="IC16DOCX.gif"/>
            <p:cNvPicPr>
              <a:picLocks noChangeAspect="1"/>
            </p:cNvPicPr>
            <p:nvPr/>
          </p:nvPicPr>
          <p:blipFill>
            <a:blip r:embed="rId6"/>
            <a:stretch>
              <a:fillRect/>
            </a:stretch>
          </p:blipFill>
          <p:spPr>
            <a:xfrm>
              <a:off x="2225766" y="3813713"/>
              <a:ext cx="115389" cy="115389"/>
            </a:xfrm>
            <a:prstGeom prst="rect">
              <a:avLst/>
            </a:prstGeom>
          </p:spPr>
        </p:pic>
        <p:pic>
          <p:nvPicPr>
            <p:cNvPr id="85" name="Picture 84" descr="ppt16.png"/>
            <p:cNvPicPr>
              <a:picLocks noChangeAspect="1"/>
            </p:cNvPicPr>
            <p:nvPr/>
          </p:nvPicPr>
          <p:blipFill>
            <a:blip r:embed="rId7"/>
            <a:stretch>
              <a:fillRect/>
            </a:stretch>
          </p:blipFill>
          <p:spPr>
            <a:xfrm>
              <a:off x="2217057" y="3593822"/>
              <a:ext cx="126664" cy="126664"/>
            </a:xfrm>
            <a:prstGeom prst="rect">
              <a:avLst/>
            </a:prstGeom>
          </p:spPr>
        </p:pic>
        <p:grpSp>
          <p:nvGrpSpPr>
            <p:cNvPr id="4" name="Group 148"/>
            <p:cNvGrpSpPr/>
            <p:nvPr/>
          </p:nvGrpSpPr>
          <p:grpSpPr>
            <a:xfrm>
              <a:off x="1875246" y="3536950"/>
              <a:ext cx="4892040" cy="656647"/>
              <a:chOff x="1889760" y="4503151"/>
              <a:chExt cx="5196840" cy="656647"/>
            </a:xfrm>
          </p:grpSpPr>
          <p:cxnSp>
            <p:nvCxnSpPr>
              <p:cNvPr id="95" name="Straight Connector 94"/>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7" name="Picture 86" descr="xls16.png"/>
            <p:cNvPicPr>
              <a:picLocks noChangeAspect="1"/>
            </p:cNvPicPr>
            <p:nvPr/>
          </p:nvPicPr>
          <p:blipFill>
            <a:blip r:embed="rId8"/>
            <a:stretch>
              <a:fillRect/>
            </a:stretch>
          </p:blipFill>
          <p:spPr>
            <a:xfrm>
              <a:off x="2226945" y="4031159"/>
              <a:ext cx="104775" cy="104775"/>
            </a:xfrm>
            <a:prstGeom prst="rect">
              <a:avLst/>
            </a:prstGeom>
          </p:spPr>
        </p:pic>
        <p:pic>
          <p:nvPicPr>
            <p:cNvPr id="88" name="Picture 87" descr="WSExplore0010 12-14-2007.png"/>
            <p:cNvPicPr>
              <a:picLocks noChangeAspect="1"/>
            </p:cNvPicPr>
            <p:nvPr/>
          </p:nvPicPr>
          <p:blipFill>
            <a:blip r:embed="rId5"/>
            <a:stretch>
              <a:fillRect/>
            </a:stretch>
          </p:blipFill>
          <p:spPr>
            <a:xfrm>
              <a:off x="1934028" y="4258188"/>
              <a:ext cx="104775" cy="104775"/>
            </a:xfrm>
            <a:prstGeom prst="rect">
              <a:avLst/>
            </a:prstGeom>
          </p:spPr>
        </p:pic>
        <p:cxnSp>
          <p:nvCxnSpPr>
            <p:cNvPr id="89" name="Straight Connector 88"/>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0" name="Picture 89" descr="xls16.png"/>
            <p:cNvPicPr>
              <a:picLocks noChangeAspect="1"/>
            </p:cNvPicPr>
            <p:nvPr/>
          </p:nvPicPr>
          <p:blipFill>
            <a:blip r:embed="rId8"/>
            <a:stretch>
              <a:fillRect/>
            </a:stretch>
          </p:blipFill>
          <p:spPr>
            <a:xfrm>
              <a:off x="2226945" y="4250356"/>
              <a:ext cx="104775" cy="104775"/>
            </a:xfrm>
            <a:prstGeom prst="rect">
              <a:avLst/>
            </a:prstGeom>
          </p:spPr>
        </p:pic>
        <p:pic>
          <p:nvPicPr>
            <p:cNvPr id="91" name="Picture 90" descr="WSExplore0010 12-14-2007.png"/>
            <p:cNvPicPr>
              <a:picLocks noChangeAspect="1"/>
            </p:cNvPicPr>
            <p:nvPr/>
          </p:nvPicPr>
          <p:blipFill>
            <a:blip r:embed="rId5"/>
            <a:stretch>
              <a:fillRect/>
            </a:stretch>
          </p:blipFill>
          <p:spPr>
            <a:xfrm>
              <a:off x="1928857" y="3384127"/>
              <a:ext cx="104775" cy="104775"/>
            </a:xfrm>
            <a:prstGeom prst="rect">
              <a:avLst/>
            </a:prstGeom>
          </p:spPr>
        </p:pic>
        <p:pic>
          <p:nvPicPr>
            <p:cNvPr id="92" name="Picture 91" descr="xls16.png"/>
            <p:cNvPicPr>
              <a:picLocks noChangeAspect="1"/>
            </p:cNvPicPr>
            <p:nvPr/>
          </p:nvPicPr>
          <p:blipFill>
            <a:blip r:embed="rId8"/>
            <a:stretch>
              <a:fillRect/>
            </a:stretch>
          </p:blipFill>
          <p:spPr>
            <a:xfrm>
              <a:off x="2231299" y="3395345"/>
              <a:ext cx="104775" cy="104775"/>
            </a:xfrm>
            <a:prstGeom prst="rect">
              <a:avLst/>
            </a:prstGeom>
          </p:spPr>
        </p:pic>
        <p:pic>
          <p:nvPicPr>
            <p:cNvPr id="93" name="Picture 92" descr="WSExplore0010 12-14-2007.png"/>
            <p:cNvPicPr>
              <a:picLocks noChangeAspect="1"/>
            </p:cNvPicPr>
            <p:nvPr/>
          </p:nvPicPr>
          <p:blipFill>
            <a:blip r:embed="rId5"/>
            <a:stretch>
              <a:fillRect/>
            </a:stretch>
          </p:blipFill>
          <p:spPr>
            <a:xfrm>
              <a:off x="1934028" y="4487757"/>
              <a:ext cx="104775" cy="104775"/>
            </a:xfrm>
            <a:prstGeom prst="rect">
              <a:avLst/>
            </a:prstGeom>
          </p:spPr>
        </p:pic>
        <p:cxnSp>
          <p:nvCxnSpPr>
            <p:cNvPr id="94" name="Straight Connector 93"/>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99" name="Table 98"/>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00" name="Rectangle 99"/>
          <p:cNvSpPr/>
          <p:nvPr/>
        </p:nvSpPr>
        <p:spPr>
          <a:xfrm>
            <a:off x="2128179" y="2310718"/>
            <a:ext cx="2052165" cy="338554"/>
          </a:xfrm>
          <a:prstGeom prst="rect">
            <a:avLst/>
          </a:prstGeom>
        </p:spPr>
        <p:txBody>
          <a:bodyPr wrap="none">
            <a:spAutoFit/>
          </a:bodyPr>
          <a:lstStyle/>
          <a:p>
            <a:r>
              <a:rPr lang="en-US" sz="1600" dirty="0">
                <a:solidFill>
                  <a:schemeClr val="tx1">
                    <a:lumMod val="75000"/>
                    <a:lumOff val="25000"/>
                  </a:schemeClr>
                </a:solidFill>
                <a:latin typeface="Stencil" pitchFamily="82" charset="0"/>
                <a:cs typeface="Aharoni" pitchFamily="2" charset="-79"/>
              </a:rPr>
              <a:t>2008 Fundraising</a:t>
            </a:r>
          </a:p>
        </p:txBody>
      </p:sp>
      <p:grpSp>
        <p:nvGrpSpPr>
          <p:cNvPr id="5" name="Group 100"/>
          <p:cNvGrpSpPr/>
          <p:nvPr/>
        </p:nvGrpSpPr>
        <p:grpSpPr>
          <a:xfrm>
            <a:off x="6997700" y="2179083"/>
            <a:ext cx="2124097" cy="4356099"/>
            <a:chOff x="9216391" y="2179083"/>
            <a:chExt cx="2124097" cy="4356099"/>
          </a:xfrm>
        </p:grpSpPr>
        <p:grpSp>
          <p:nvGrpSpPr>
            <p:cNvPr id="6" name="Group 349"/>
            <p:cNvGrpSpPr/>
            <p:nvPr/>
          </p:nvGrpSpPr>
          <p:grpSpPr>
            <a:xfrm>
              <a:off x="9216391"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16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164" name="Picture 163" descr="soft treatment.png"/>
                <p:cNvPicPr>
                  <a:picLocks noChangeAspect="1"/>
                </p:cNvPicPr>
                <p:nvPr/>
              </p:nvPicPr>
              <p:blipFill>
                <a:blip r:embed="rId9"/>
                <a:srcRect l="5507" t="14507" r="3913"/>
                <a:stretch>
                  <a:fillRect/>
                </a:stretch>
              </p:blipFill>
              <p:spPr>
                <a:xfrm rot="5400000">
                  <a:off x="6591854" y="4115121"/>
                  <a:ext cx="3017286" cy="1477403"/>
                </a:xfrm>
                <a:prstGeom prst="rect">
                  <a:avLst/>
                </a:prstGeom>
              </p:spPr>
            </p:pic>
            <p:sp>
              <p:nvSpPr>
                <p:cNvPr id="165" name="Rectangle 164"/>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166" name="Rectangle 16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171" name="Rectangle 17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2" name="Rectangle 17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169" name="Rectangle 16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0" name="Rectangle 16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32" name="Rectangle 131"/>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3" name="Rectangle 13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4" name="Rectangle 13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5" name="Rectangle 13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36" name="Rectangle 13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Rectangle 13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77"/>
              <p:cNvGrpSpPr/>
              <p:nvPr/>
            </p:nvGrpSpPr>
            <p:grpSpPr>
              <a:xfrm>
                <a:off x="9300136" y="2462361"/>
                <a:ext cx="1656784" cy="176463"/>
                <a:chOff x="7040808" y="2462361"/>
                <a:chExt cx="1656784" cy="176463"/>
              </a:xfrm>
            </p:grpSpPr>
            <p:sp>
              <p:nvSpPr>
                <p:cNvPr id="160" name="Rectangle 15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61" name="Rectangle 16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2" name="Picture 161" descr="glyphs.jpg"/>
                <p:cNvPicPr>
                  <a:picLocks noChangeAspect="1"/>
                </p:cNvPicPr>
                <p:nvPr/>
              </p:nvPicPr>
              <p:blipFill>
                <a:blip r:embed="rId10"/>
                <a:srcRect l="45336" t="52046" r="51370" b="43862"/>
                <a:stretch>
                  <a:fillRect/>
                </a:stretch>
              </p:blipFill>
              <p:spPr>
                <a:xfrm>
                  <a:off x="8549640" y="2478403"/>
                  <a:ext cx="134854" cy="152400"/>
                </a:xfrm>
                <a:prstGeom prst="rect">
                  <a:avLst/>
                </a:prstGeom>
              </p:spPr>
            </p:pic>
          </p:grpSp>
          <p:sp>
            <p:nvSpPr>
              <p:cNvPr id="139" name="Rectangle 138"/>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11" name="Group 303"/>
              <p:cNvGrpSpPr/>
              <p:nvPr/>
            </p:nvGrpSpPr>
            <p:grpSpPr>
              <a:xfrm>
                <a:off x="9305919" y="2650088"/>
                <a:ext cx="1768475" cy="420726"/>
                <a:chOff x="7053489" y="2650088"/>
                <a:chExt cx="1768475" cy="420726"/>
              </a:xfrm>
            </p:grpSpPr>
            <p:grpSp>
              <p:nvGrpSpPr>
                <p:cNvPr id="12" name="Group 367"/>
                <p:cNvGrpSpPr/>
                <p:nvPr/>
              </p:nvGrpSpPr>
              <p:grpSpPr>
                <a:xfrm>
                  <a:off x="7053489" y="2650088"/>
                  <a:ext cx="1768475" cy="420726"/>
                  <a:chOff x="6751320" y="2582778"/>
                  <a:chExt cx="1615582" cy="420726"/>
                </a:xfrm>
              </p:grpSpPr>
              <p:sp>
                <p:nvSpPr>
                  <p:cNvPr id="155" name="Round Same Side Corner Rectangle 154"/>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6" name="Round Same Side Corner Rectangle 155"/>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ound Same Side Corner Rectangle 156"/>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8" name="Rectangle 157"/>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159" name="Rectangle 158"/>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52" name="Picture 151" descr="officelive.png"/>
                <p:cNvPicPr>
                  <a:picLocks noChangeAspect="1"/>
                </p:cNvPicPr>
                <p:nvPr/>
              </p:nvPicPr>
              <p:blipFill>
                <a:blip r:embed="rId11"/>
                <a:stretch>
                  <a:fillRect/>
                </a:stretch>
              </p:blipFill>
              <p:spPr>
                <a:xfrm>
                  <a:off x="7080875" y="2788565"/>
                  <a:ext cx="537482" cy="163285"/>
                </a:xfrm>
                <a:prstGeom prst="rect">
                  <a:avLst/>
                </a:prstGeom>
              </p:spPr>
            </p:pic>
            <p:sp>
              <p:nvSpPr>
                <p:cNvPr id="153" name="TextBox 152"/>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154" name="Cross 153"/>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1" name="Rectangle 140"/>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42" name="Picture 141" descr="soft treatment.png"/>
              <p:cNvPicPr>
                <a:picLocks noChangeAspect="1"/>
              </p:cNvPicPr>
              <p:nvPr/>
            </p:nvPicPr>
            <p:blipFill>
              <a:blip r:embed="rId9"/>
              <a:srcRect l="5507" t="14507" r="3913"/>
              <a:stretch>
                <a:fillRect/>
              </a:stretch>
            </p:blipFill>
            <p:spPr>
              <a:xfrm rot="5400000">
                <a:off x="8648698" y="3860802"/>
                <a:ext cx="3048001" cy="1447800"/>
              </a:xfrm>
              <a:prstGeom prst="rect">
                <a:avLst/>
              </a:prstGeom>
            </p:spPr>
          </p:pic>
          <p:grpSp>
            <p:nvGrpSpPr>
              <p:cNvPr id="13" name="Group 243"/>
              <p:cNvGrpSpPr/>
              <p:nvPr/>
            </p:nvGrpSpPr>
            <p:grpSpPr>
              <a:xfrm>
                <a:off x="9445844" y="3086100"/>
                <a:ext cx="1637642" cy="596900"/>
                <a:chOff x="9452317" y="3567480"/>
                <a:chExt cx="1637642" cy="596900"/>
              </a:xfrm>
            </p:grpSpPr>
            <p:sp>
              <p:nvSpPr>
                <p:cNvPr id="147" name="Rectangle 146"/>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148" name="Rectangle 147"/>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149" name="Rectangle 148"/>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50" name="Rectangle 149"/>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4" name="Group 316"/>
              <p:cNvGrpSpPr/>
              <p:nvPr/>
            </p:nvGrpSpPr>
            <p:grpSpPr>
              <a:xfrm>
                <a:off x="9258300" y="3168650"/>
                <a:ext cx="196850" cy="196850"/>
                <a:chOff x="2081014" y="2364106"/>
                <a:chExt cx="123825" cy="123825"/>
              </a:xfrm>
            </p:grpSpPr>
            <p:sp>
              <p:nvSpPr>
                <p:cNvPr id="145" name="Rounded Rectangle 14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6" name="Rounded Rectangle 14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5" name="Group 317"/>
            <p:cNvGrpSpPr/>
            <p:nvPr/>
          </p:nvGrpSpPr>
          <p:grpSpPr>
            <a:xfrm>
              <a:off x="9347200" y="3716625"/>
              <a:ext cx="1993288" cy="2407980"/>
              <a:chOff x="7131273" y="3130550"/>
              <a:chExt cx="1993288" cy="2407980"/>
            </a:xfrm>
          </p:grpSpPr>
          <p:grpSp>
            <p:nvGrpSpPr>
              <p:cNvPr id="16" name="Group 239"/>
              <p:cNvGrpSpPr/>
              <p:nvPr/>
            </p:nvGrpSpPr>
            <p:grpSpPr>
              <a:xfrm>
                <a:off x="7131273" y="3130550"/>
                <a:ext cx="1831744" cy="374650"/>
                <a:chOff x="9141056" y="3054350"/>
                <a:chExt cx="1831744" cy="374650"/>
              </a:xfrm>
            </p:grpSpPr>
            <p:sp>
              <p:nvSpPr>
                <p:cNvPr id="128" name="Rounded Rectangle 127"/>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129" name="Rectangle 128"/>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130" name="Rectangle 129"/>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106" name="Rectangle 105"/>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7" name="Group 238"/>
              <p:cNvGrpSpPr/>
              <p:nvPr/>
            </p:nvGrpSpPr>
            <p:grpSpPr>
              <a:xfrm>
                <a:off x="7131273" y="3587750"/>
                <a:ext cx="1993288" cy="374650"/>
                <a:chOff x="9141056" y="3474720"/>
                <a:chExt cx="1993288" cy="374650"/>
              </a:xfrm>
            </p:grpSpPr>
            <p:sp>
              <p:nvSpPr>
                <p:cNvPr id="125" name="Rounded Rectangle 12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6" name="Rectangle 125"/>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127" name="Rectangle 126"/>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18" name="Group 240"/>
              <p:cNvGrpSpPr/>
              <p:nvPr/>
            </p:nvGrpSpPr>
            <p:grpSpPr>
              <a:xfrm>
                <a:off x="7131273" y="4044950"/>
                <a:ext cx="1831744" cy="374650"/>
                <a:chOff x="9141056" y="3474720"/>
                <a:chExt cx="1831744" cy="374650"/>
              </a:xfrm>
            </p:grpSpPr>
            <p:sp>
              <p:nvSpPr>
                <p:cNvPr id="122" name="Rounded Rectangle 121"/>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3" name="Rectangle 122"/>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124" name="Rectangle 123"/>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9" name="Group 244"/>
              <p:cNvGrpSpPr/>
              <p:nvPr/>
            </p:nvGrpSpPr>
            <p:grpSpPr>
              <a:xfrm>
                <a:off x="7131273" y="4502150"/>
                <a:ext cx="1831744" cy="374650"/>
                <a:chOff x="9141056" y="3474720"/>
                <a:chExt cx="1831744" cy="374650"/>
              </a:xfrm>
            </p:grpSpPr>
            <p:sp>
              <p:nvSpPr>
                <p:cNvPr id="119" name="Rounded Rectangle 1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0" name="Rectangle 119"/>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121" name="Rectangle 1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20" name="Group 248"/>
              <p:cNvGrpSpPr/>
              <p:nvPr/>
            </p:nvGrpSpPr>
            <p:grpSpPr>
              <a:xfrm>
                <a:off x="7131273" y="4959350"/>
                <a:ext cx="1831744" cy="374650"/>
                <a:chOff x="9141056" y="3474720"/>
                <a:chExt cx="1831744" cy="374650"/>
              </a:xfrm>
            </p:grpSpPr>
            <p:sp>
              <p:nvSpPr>
                <p:cNvPr id="116" name="Rounded Rectangle 1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17" name="Rectangle 116"/>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118" name="Rectangle 117"/>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111" name="Rounded Rectangle 110"/>
              <p:cNvSpPr/>
              <p:nvPr/>
            </p:nvSpPr>
            <p:spPr>
              <a:xfrm>
                <a:off x="7201805" y="4109474"/>
                <a:ext cx="241917" cy="241917"/>
              </a:xfrm>
              <a:prstGeom prst="roundRect">
                <a:avLst/>
              </a:prstGeom>
              <a:blipFill>
                <a:blip r:embed="rId12"/>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ounded Rectangle 111"/>
              <p:cNvSpPr/>
              <p:nvPr/>
            </p:nvSpPr>
            <p:spPr>
              <a:xfrm>
                <a:off x="7201805" y="4568450"/>
                <a:ext cx="241917" cy="241917"/>
              </a:xfrm>
              <a:prstGeom prst="roundRect">
                <a:avLst/>
              </a:prstGeom>
              <a:blipFill>
                <a:blip r:embed="rId13"/>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ounded Rectangle 112"/>
              <p:cNvSpPr/>
              <p:nvPr/>
            </p:nvSpPr>
            <p:spPr>
              <a:xfrm>
                <a:off x="7201805" y="3650498"/>
                <a:ext cx="241917" cy="241917"/>
              </a:xfrm>
              <a:prstGeom prst="roundRect">
                <a:avLst/>
              </a:prstGeom>
              <a:blipFill>
                <a:blip r:embed="rId14"/>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ounded Rectangle 113"/>
              <p:cNvSpPr/>
              <p:nvPr/>
            </p:nvSpPr>
            <p:spPr>
              <a:xfrm>
                <a:off x="7201805" y="5027426"/>
                <a:ext cx="241917" cy="241917"/>
              </a:xfrm>
              <a:prstGeom prst="roundRect">
                <a:avLst/>
              </a:prstGeom>
              <a:blipFill>
                <a:blip r:embed="rId15"/>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ounded Rectangle 114"/>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104" name="Picture 3" descr="F:\00Office12\01OneNote\08Icons\Person\Person_Blue.png"/>
            <p:cNvPicPr>
              <a:picLocks noChangeAspect="1" noChangeArrowheads="1"/>
            </p:cNvPicPr>
            <p:nvPr/>
          </p:nvPicPr>
          <p:blipFill>
            <a:blip r:embed="rId16"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21" name="Group 295"/>
          <p:cNvGrpSpPr/>
          <p:nvPr/>
        </p:nvGrpSpPr>
        <p:grpSpPr>
          <a:xfrm>
            <a:off x="8895706" y="0"/>
            <a:ext cx="248294" cy="6858000"/>
            <a:chOff x="8895706" y="0"/>
            <a:chExt cx="248294" cy="6858000"/>
          </a:xfrm>
        </p:grpSpPr>
        <p:pic>
          <p:nvPicPr>
            <p:cNvPr id="174" name="Picture 173"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176" name="Rectangle 17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189" name="Rounded Rectangle 18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ounded Rectangle 18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ounded Rectangle 19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5" name="Isosceles Triangle 18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Isosceles Triangle 18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94" name="Rectangle 193">
            <a:hlinkClick r:id="" action="ppaction://hlinkshowjump?jump=nextslide"/>
          </p:cNvPr>
          <p:cNvSpPr/>
          <p:nvPr/>
        </p:nvSpPr>
        <p:spPr>
          <a:xfrm>
            <a:off x="7086600" y="5045578"/>
            <a:ext cx="16002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31" name="Rounded Rectangle 130"/>
          <p:cNvSpPr/>
          <p:nvPr/>
        </p:nvSpPr>
        <p:spPr>
          <a:xfrm>
            <a:off x="7124700" y="4635500"/>
            <a:ext cx="1555527" cy="37465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Tree>
  </p:cSld>
  <p:clrMapOvr>
    <a:masterClrMapping/>
  </p:clrMapOvr>
  <p:transition advClick="0">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Theme4  WOOD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aphicFrame>
        <p:nvGraphicFramePr>
          <p:cNvPr id="74" name="Table 73"/>
          <p:cNvGraphicFramePr>
            <a:graphicFrameLocks noGrp="1"/>
          </p:cNvGraphicFramePr>
          <p:nvPr/>
        </p:nvGraphicFramePr>
        <p:xfrm>
          <a:off x="2451100" y="4195111"/>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Direct Needs for funding.xlsx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14 KB</a:t>
                      </a:r>
                    </a:p>
                  </a:txBody>
                  <a:tcPr anchor="ctr"/>
                </a:tc>
                <a:extLst>
                  <a:ext uri="{0D108BD9-81ED-4DB2-BD59-A6C34878D82A}">
                    <a16:rowId xmlns:a16="http://schemas.microsoft.com/office/drawing/2014/main" val="10000"/>
                  </a:ext>
                </a:extLst>
              </a:tr>
            </a:tbl>
          </a:graphicData>
        </a:graphic>
      </p:graphicFrame>
      <p:graphicFrame>
        <p:nvGraphicFramePr>
          <p:cNvPr id="75" name="Table 74"/>
          <p:cNvGraphicFramePr>
            <a:graphicFrameLocks noGrp="1"/>
          </p:cNvGraphicFramePr>
          <p:nvPr/>
        </p:nvGraphicFramePr>
        <p:xfrm>
          <a:off x="2455454" y="333756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4408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t>Fundraise_w_Livespaces.pptx</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2:21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100</a:t>
                      </a:r>
                      <a:r>
                        <a:rPr lang="en-US" sz="700" baseline="0" dirty="0"/>
                        <a:t> </a:t>
                      </a:r>
                      <a:r>
                        <a:rPr lang="en-US" sz="700" dirty="0"/>
                        <a:t>KB</a:t>
                      </a:r>
                    </a:p>
                  </a:txBody>
                  <a:tcPr anchor="ctr"/>
                </a:tc>
                <a:extLst>
                  <a:ext uri="{0D108BD9-81ED-4DB2-BD59-A6C34878D82A}">
                    <a16:rowId xmlns:a16="http://schemas.microsoft.com/office/drawing/2014/main" val="10000"/>
                  </a:ext>
                </a:extLst>
              </a:tr>
            </a:tbl>
          </a:graphicData>
        </a:graphic>
      </p:graphicFrame>
      <p:graphicFrame>
        <p:nvGraphicFramePr>
          <p:cNvPr id="76" name="Table 75"/>
          <p:cNvGraphicFramePr>
            <a:graphicFrameLocks noGrp="1"/>
          </p:cNvGraphicFramePr>
          <p:nvPr/>
        </p:nvGraphicFramePr>
        <p:xfrm>
          <a:off x="2455454" y="355092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Presentation </a:t>
                      </a:r>
                      <a:r>
                        <a:rPr lang="en-US" sz="800" kern="1200" dirty="0">
                          <a:solidFill>
                            <a:schemeClr val="tx1"/>
                          </a:solidFill>
                          <a:latin typeface="+mn-lt"/>
                          <a:ea typeface="+mn-ea"/>
                          <a:cs typeface="+mn-cs"/>
                        </a:rPr>
                        <a:t>for</a:t>
                      </a:r>
                      <a:r>
                        <a:rPr lang="en-US" sz="800" dirty="0">
                          <a:solidFill>
                            <a:schemeClr val="tx1"/>
                          </a:solidFill>
                        </a:rPr>
                        <a:t> 2008 </a:t>
                      </a:r>
                      <a:r>
                        <a:rPr lang="en-US" sz="800" dirty="0" err="1">
                          <a:solidFill>
                            <a:schemeClr val="tx1"/>
                          </a:solidFill>
                        </a:rPr>
                        <a:t>Fundr</a:t>
                      </a:r>
                      <a:r>
                        <a:rPr lang="en-US" sz="800" dirty="0">
                          <a:solidFill>
                            <a:schemeClr val="tx1"/>
                          </a:solidFill>
                        </a:rPr>
                        <a:t>…</a:t>
                      </a:r>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35 KB</a:t>
                      </a:r>
                    </a:p>
                  </a:txBody>
                  <a:tcPr anchor="ctr"/>
                </a:tc>
                <a:extLst>
                  <a:ext uri="{0D108BD9-81ED-4DB2-BD59-A6C34878D82A}">
                    <a16:rowId xmlns:a16="http://schemas.microsoft.com/office/drawing/2014/main" val="10000"/>
                  </a:ext>
                </a:extLst>
              </a:tr>
            </a:tbl>
          </a:graphicData>
        </a:graphic>
      </p:graphicFrame>
      <p:graphicFrame>
        <p:nvGraphicFramePr>
          <p:cNvPr id="77" name="Table 76"/>
          <p:cNvGraphicFramePr>
            <a:graphicFrameLocks noGrp="1"/>
          </p:cNvGraphicFramePr>
          <p:nvPr/>
        </p:nvGraphicFramePr>
        <p:xfrm>
          <a:off x="2455454" y="376428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A Plan</a:t>
                      </a:r>
                      <a:r>
                        <a:rPr lang="en-US" sz="800" baseline="0" dirty="0">
                          <a:solidFill>
                            <a:schemeClr val="tx1"/>
                          </a:solidFill>
                        </a:rPr>
                        <a:t> for Fundraising</a:t>
                      </a:r>
                      <a:endParaRPr lang="en-US" sz="800" dirty="0">
                        <a:solidFill>
                          <a:schemeClr val="tx1"/>
                        </a:solidFill>
                      </a:endParaRP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32 KB</a:t>
                      </a:r>
                    </a:p>
                  </a:txBody>
                  <a:tcPr anchor="ctr"/>
                </a:tc>
                <a:extLst>
                  <a:ext uri="{0D108BD9-81ED-4DB2-BD59-A6C34878D82A}">
                    <a16:rowId xmlns:a16="http://schemas.microsoft.com/office/drawing/2014/main" val="10000"/>
                  </a:ext>
                </a:extLst>
              </a:tr>
            </a:tbl>
          </a:graphicData>
        </a:graphic>
      </p:graphicFrame>
      <p:graphicFrame>
        <p:nvGraphicFramePr>
          <p:cNvPr id="78" name="Table 77"/>
          <p:cNvGraphicFramePr>
            <a:graphicFrameLocks noGrp="1"/>
          </p:cNvGraphicFramePr>
          <p:nvPr/>
        </p:nvGraphicFramePr>
        <p:xfrm>
          <a:off x="2455454" y="397764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7093">
                  <a:extLst>
                    <a:ext uri="{9D8B030D-6E8A-4147-A177-3AD203B41FA5}">
                      <a16:colId xmlns:a16="http://schemas.microsoft.com/office/drawing/2014/main" val="20001"/>
                    </a:ext>
                  </a:extLst>
                </a:gridCol>
                <a:gridCol w="1151707">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1"/>
                          </a:solidFill>
                        </a:rPr>
                        <a:t>Fundraising Milestones</a:t>
                      </a:r>
                    </a:p>
                  </a:txBody>
                  <a:tcPr anchor="ct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dirty="0">
                          <a:solidFill>
                            <a:schemeClr val="bg1">
                              <a:lumMod val="50000"/>
                            </a:schemeClr>
                          </a:solidFill>
                        </a:rPr>
                        <a:t>Added</a:t>
                      </a:r>
                      <a:r>
                        <a:rPr lang="en-US" sz="700" baseline="0" dirty="0">
                          <a:solidFill>
                            <a:schemeClr val="bg1">
                              <a:lumMod val="50000"/>
                            </a:schemeClr>
                          </a:solidFill>
                        </a:rPr>
                        <a:t> </a:t>
                      </a:r>
                      <a:r>
                        <a:rPr lang="en-US" sz="700" dirty="0">
                          <a:solidFill>
                            <a:schemeClr val="bg1">
                              <a:lumMod val="50000"/>
                            </a:schemeClr>
                          </a:solidFill>
                        </a:rPr>
                        <a:t>2:22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baseline="0" dirty="0"/>
                        <a:t>31 KB</a:t>
                      </a:r>
                      <a:endParaRPr lang="en-US" sz="700" dirty="0"/>
                    </a:p>
                  </a:txBody>
                  <a:tcPr anchor="ctr"/>
                </a:tc>
                <a:extLst>
                  <a:ext uri="{0D108BD9-81ED-4DB2-BD59-A6C34878D82A}">
                    <a16:rowId xmlns:a16="http://schemas.microsoft.com/office/drawing/2014/main" val="10000"/>
                  </a:ext>
                </a:extLst>
              </a:tr>
            </a:tbl>
          </a:graphicData>
        </a:graphic>
      </p:graphicFrame>
      <p:grpSp>
        <p:nvGrpSpPr>
          <p:cNvPr id="2" name="Group 78"/>
          <p:cNvGrpSpPr/>
          <p:nvPr/>
        </p:nvGrpSpPr>
        <p:grpSpPr>
          <a:xfrm>
            <a:off x="1875246" y="3384127"/>
            <a:ext cx="4892040" cy="1258236"/>
            <a:chOff x="1875246" y="3384127"/>
            <a:chExt cx="4892040" cy="1258236"/>
          </a:xfrm>
        </p:grpSpPr>
        <p:pic>
          <p:nvPicPr>
            <p:cNvPr id="80" name="Picture 2"/>
            <p:cNvPicPr>
              <a:picLocks noChangeAspect="1" noChangeArrowheads="1"/>
            </p:cNvPicPr>
            <p:nvPr/>
          </p:nvPicPr>
          <p:blipFill>
            <a:blip r:embed="rId4"/>
            <a:stretch>
              <a:fillRect/>
            </a:stretch>
          </p:blipFill>
          <p:spPr bwMode="auto">
            <a:xfrm>
              <a:off x="2234566" y="4472940"/>
              <a:ext cx="89806" cy="114300"/>
            </a:xfrm>
            <a:prstGeom prst="rect">
              <a:avLst/>
            </a:prstGeom>
            <a:noFill/>
            <a:ln>
              <a:noFill/>
            </a:ln>
          </p:spPr>
        </p:pic>
        <p:pic>
          <p:nvPicPr>
            <p:cNvPr id="81" name="Picture 80" descr="WSExplore0010 12-14-2007.png"/>
            <p:cNvPicPr>
              <a:picLocks noChangeAspect="1"/>
            </p:cNvPicPr>
            <p:nvPr/>
          </p:nvPicPr>
          <p:blipFill>
            <a:blip r:embed="rId5"/>
            <a:stretch>
              <a:fillRect/>
            </a:stretch>
          </p:blipFill>
          <p:spPr>
            <a:xfrm>
              <a:off x="1934028" y="3599267"/>
              <a:ext cx="104775" cy="104775"/>
            </a:xfrm>
            <a:prstGeom prst="rect">
              <a:avLst/>
            </a:prstGeom>
          </p:spPr>
        </p:pic>
        <p:pic>
          <p:nvPicPr>
            <p:cNvPr id="82" name="Picture 81" descr="WSExplore0010 12-14-2007.png"/>
            <p:cNvPicPr>
              <a:picLocks noChangeAspect="1"/>
            </p:cNvPicPr>
            <p:nvPr/>
          </p:nvPicPr>
          <p:blipFill>
            <a:blip r:embed="rId5"/>
            <a:stretch>
              <a:fillRect/>
            </a:stretch>
          </p:blipFill>
          <p:spPr>
            <a:xfrm>
              <a:off x="1934028" y="4038991"/>
              <a:ext cx="104775" cy="104775"/>
            </a:xfrm>
            <a:prstGeom prst="rect">
              <a:avLst/>
            </a:prstGeom>
          </p:spPr>
        </p:pic>
        <p:pic>
          <p:nvPicPr>
            <p:cNvPr id="83" name="Picture 82" descr="WSExplore0010 12-14-2007.png"/>
            <p:cNvPicPr>
              <a:picLocks noChangeAspect="1"/>
            </p:cNvPicPr>
            <p:nvPr/>
          </p:nvPicPr>
          <p:blipFill>
            <a:blip r:embed="rId5"/>
            <a:stretch>
              <a:fillRect/>
            </a:stretch>
          </p:blipFill>
          <p:spPr>
            <a:xfrm>
              <a:off x="1934028" y="3819129"/>
              <a:ext cx="104775" cy="104775"/>
            </a:xfrm>
            <a:prstGeom prst="rect">
              <a:avLst/>
            </a:prstGeom>
          </p:spPr>
        </p:pic>
        <p:pic>
          <p:nvPicPr>
            <p:cNvPr id="84" name="Picture 83" descr="IC16DOCX.gif"/>
            <p:cNvPicPr>
              <a:picLocks noChangeAspect="1"/>
            </p:cNvPicPr>
            <p:nvPr/>
          </p:nvPicPr>
          <p:blipFill>
            <a:blip r:embed="rId6"/>
            <a:stretch>
              <a:fillRect/>
            </a:stretch>
          </p:blipFill>
          <p:spPr>
            <a:xfrm>
              <a:off x="2225766" y="3813713"/>
              <a:ext cx="115389" cy="115389"/>
            </a:xfrm>
            <a:prstGeom prst="rect">
              <a:avLst/>
            </a:prstGeom>
          </p:spPr>
        </p:pic>
        <p:pic>
          <p:nvPicPr>
            <p:cNvPr id="85" name="Picture 84" descr="ppt16.png"/>
            <p:cNvPicPr>
              <a:picLocks noChangeAspect="1"/>
            </p:cNvPicPr>
            <p:nvPr/>
          </p:nvPicPr>
          <p:blipFill>
            <a:blip r:embed="rId7"/>
            <a:stretch>
              <a:fillRect/>
            </a:stretch>
          </p:blipFill>
          <p:spPr>
            <a:xfrm>
              <a:off x="2217057" y="3593822"/>
              <a:ext cx="126664" cy="126664"/>
            </a:xfrm>
            <a:prstGeom prst="rect">
              <a:avLst/>
            </a:prstGeom>
          </p:spPr>
        </p:pic>
        <p:grpSp>
          <p:nvGrpSpPr>
            <p:cNvPr id="4" name="Group 148"/>
            <p:cNvGrpSpPr/>
            <p:nvPr/>
          </p:nvGrpSpPr>
          <p:grpSpPr>
            <a:xfrm>
              <a:off x="1875246" y="3536950"/>
              <a:ext cx="4892040" cy="656647"/>
              <a:chOff x="1889760" y="4503151"/>
              <a:chExt cx="5196840" cy="656647"/>
            </a:xfrm>
          </p:grpSpPr>
          <p:cxnSp>
            <p:nvCxnSpPr>
              <p:cNvPr id="95" name="Straight Connector 94"/>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87" name="Picture 86" descr="xls16.png"/>
            <p:cNvPicPr>
              <a:picLocks noChangeAspect="1"/>
            </p:cNvPicPr>
            <p:nvPr/>
          </p:nvPicPr>
          <p:blipFill>
            <a:blip r:embed="rId8"/>
            <a:stretch>
              <a:fillRect/>
            </a:stretch>
          </p:blipFill>
          <p:spPr>
            <a:xfrm>
              <a:off x="2226945" y="4031159"/>
              <a:ext cx="104775" cy="104775"/>
            </a:xfrm>
            <a:prstGeom prst="rect">
              <a:avLst/>
            </a:prstGeom>
          </p:spPr>
        </p:pic>
        <p:pic>
          <p:nvPicPr>
            <p:cNvPr id="88" name="Picture 87" descr="WSExplore0010 12-14-2007.png"/>
            <p:cNvPicPr>
              <a:picLocks noChangeAspect="1"/>
            </p:cNvPicPr>
            <p:nvPr/>
          </p:nvPicPr>
          <p:blipFill>
            <a:blip r:embed="rId5"/>
            <a:stretch>
              <a:fillRect/>
            </a:stretch>
          </p:blipFill>
          <p:spPr>
            <a:xfrm>
              <a:off x="1934028" y="4258188"/>
              <a:ext cx="104775" cy="104775"/>
            </a:xfrm>
            <a:prstGeom prst="rect">
              <a:avLst/>
            </a:prstGeom>
          </p:spPr>
        </p:pic>
        <p:cxnSp>
          <p:nvCxnSpPr>
            <p:cNvPr id="89" name="Straight Connector 88"/>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90" name="Picture 89" descr="xls16.png"/>
            <p:cNvPicPr>
              <a:picLocks noChangeAspect="1"/>
            </p:cNvPicPr>
            <p:nvPr/>
          </p:nvPicPr>
          <p:blipFill>
            <a:blip r:embed="rId8"/>
            <a:stretch>
              <a:fillRect/>
            </a:stretch>
          </p:blipFill>
          <p:spPr>
            <a:xfrm>
              <a:off x="2226945" y="4250356"/>
              <a:ext cx="104775" cy="104775"/>
            </a:xfrm>
            <a:prstGeom prst="rect">
              <a:avLst/>
            </a:prstGeom>
          </p:spPr>
        </p:pic>
        <p:pic>
          <p:nvPicPr>
            <p:cNvPr id="91" name="Picture 90" descr="WSExplore0010 12-14-2007.png"/>
            <p:cNvPicPr>
              <a:picLocks noChangeAspect="1"/>
            </p:cNvPicPr>
            <p:nvPr/>
          </p:nvPicPr>
          <p:blipFill>
            <a:blip r:embed="rId5"/>
            <a:stretch>
              <a:fillRect/>
            </a:stretch>
          </p:blipFill>
          <p:spPr>
            <a:xfrm>
              <a:off x="1928857" y="3384127"/>
              <a:ext cx="104775" cy="104775"/>
            </a:xfrm>
            <a:prstGeom prst="rect">
              <a:avLst/>
            </a:prstGeom>
          </p:spPr>
        </p:pic>
        <p:pic>
          <p:nvPicPr>
            <p:cNvPr id="92" name="Picture 91" descr="xls16.png"/>
            <p:cNvPicPr>
              <a:picLocks noChangeAspect="1"/>
            </p:cNvPicPr>
            <p:nvPr/>
          </p:nvPicPr>
          <p:blipFill>
            <a:blip r:embed="rId8"/>
            <a:stretch>
              <a:fillRect/>
            </a:stretch>
          </p:blipFill>
          <p:spPr>
            <a:xfrm>
              <a:off x="2231299" y="3395345"/>
              <a:ext cx="104775" cy="104775"/>
            </a:xfrm>
            <a:prstGeom prst="rect">
              <a:avLst/>
            </a:prstGeom>
          </p:spPr>
        </p:pic>
        <p:pic>
          <p:nvPicPr>
            <p:cNvPr id="93" name="Picture 92" descr="WSExplore0010 12-14-2007.png"/>
            <p:cNvPicPr>
              <a:picLocks noChangeAspect="1"/>
            </p:cNvPicPr>
            <p:nvPr/>
          </p:nvPicPr>
          <p:blipFill>
            <a:blip r:embed="rId5"/>
            <a:stretch>
              <a:fillRect/>
            </a:stretch>
          </p:blipFill>
          <p:spPr>
            <a:xfrm>
              <a:off x="1934028" y="4487757"/>
              <a:ext cx="104775" cy="104775"/>
            </a:xfrm>
            <a:prstGeom prst="rect">
              <a:avLst/>
            </a:prstGeom>
          </p:spPr>
        </p:pic>
        <p:cxnSp>
          <p:nvCxnSpPr>
            <p:cNvPr id="94" name="Straight Connector 93"/>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99" name="Table 98"/>
          <p:cNvGraphicFramePr>
            <a:graphicFrameLocks noGrp="1"/>
          </p:cNvGraphicFramePr>
          <p:nvPr/>
        </p:nvGraphicFramePr>
        <p:xfrm>
          <a:off x="2451100" y="4432300"/>
          <a:ext cx="4495799" cy="21336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73827">
                  <a:extLst>
                    <a:ext uri="{9D8B030D-6E8A-4147-A177-3AD203B41FA5}">
                      <a16:colId xmlns:a16="http://schemas.microsoft.com/office/drawing/2014/main" val="20001"/>
                    </a:ext>
                  </a:extLst>
                </a:gridCol>
                <a:gridCol w="1154973">
                  <a:extLst>
                    <a:ext uri="{9D8B030D-6E8A-4147-A177-3AD203B41FA5}">
                      <a16:colId xmlns:a16="http://schemas.microsoft.com/office/drawing/2014/main" val="20002"/>
                    </a:ext>
                  </a:extLst>
                </a:gridCol>
                <a:gridCol w="1227546">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800" b="0" dirty="0"/>
                        <a:t>2008 Fundraising</a:t>
                      </a:r>
                      <a:r>
                        <a:rPr lang="en-US" sz="800" b="0" baseline="0" dirty="0"/>
                        <a:t> Donor List</a:t>
                      </a:r>
                      <a:endParaRPr lang="en-US" sz="800" b="0" dirty="0"/>
                    </a:p>
                  </a:txBody>
                  <a:tcPr anchor="ctr"/>
                </a:tc>
                <a:tc>
                  <a:txBody>
                    <a:bodyPr/>
                    <a:lstStyle/>
                    <a:p>
                      <a:r>
                        <a:rPr lang="en-US" sz="700" dirty="0">
                          <a:solidFill>
                            <a:schemeClr val="bg1">
                              <a:lumMod val="50000"/>
                            </a:schemeClr>
                          </a:solidFill>
                        </a:rPr>
                        <a:t>Today</a:t>
                      </a:r>
                      <a:r>
                        <a:rPr lang="en-US" sz="700" baseline="0" dirty="0">
                          <a:solidFill>
                            <a:schemeClr val="bg1">
                              <a:lumMod val="50000"/>
                            </a:schemeClr>
                          </a:solidFill>
                        </a:rPr>
                        <a:t> 1/1/10</a:t>
                      </a:r>
                      <a:endParaRPr lang="en-US" sz="700" dirty="0">
                        <a:solidFill>
                          <a:schemeClr val="bg1">
                            <a:lumMod val="50000"/>
                          </a:schemeClr>
                        </a:solidFill>
                      </a:endParaRPr>
                    </a:p>
                  </a:txBody>
                  <a:tcPr anchor="ctr"/>
                </a:tc>
                <a:tc>
                  <a:txBody>
                    <a:bodyPr/>
                    <a:lstStyle/>
                    <a:p>
                      <a:r>
                        <a:rPr lang="en-US" sz="700" baseline="0" dirty="0">
                          <a:solidFill>
                            <a:schemeClr val="bg1">
                              <a:lumMod val="50000"/>
                            </a:schemeClr>
                          </a:solidFill>
                        </a:rPr>
                        <a:t>Added </a:t>
                      </a:r>
                      <a:r>
                        <a:rPr lang="en-US" sz="700" dirty="0">
                          <a:solidFill>
                            <a:schemeClr val="bg1">
                              <a:lumMod val="50000"/>
                            </a:schemeClr>
                          </a:solidFill>
                        </a:rPr>
                        <a:t>2:30 PM by</a:t>
                      </a:r>
                      <a:r>
                        <a:rPr lang="en-US" sz="700" baseline="0" dirty="0">
                          <a:solidFill>
                            <a:schemeClr val="bg1">
                              <a:lumMod val="50000"/>
                            </a:schemeClr>
                          </a:solidFill>
                        </a:rPr>
                        <a:t> </a:t>
                      </a:r>
                      <a:r>
                        <a:rPr lang="en-US" sz="700" baseline="0" dirty="0">
                          <a:solidFill>
                            <a:schemeClr val="accent1">
                              <a:lumMod val="75000"/>
                            </a:schemeClr>
                          </a:solidFill>
                        </a:rPr>
                        <a:t>Deanna</a:t>
                      </a:r>
                      <a:endParaRPr lang="en-US" sz="700" dirty="0">
                        <a:solidFill>
                          <a:schemeClr val="accent1">
                            <a:lumMod val="75000"/>
                          </a:schemeClr>
                        </a:solidFill>
                      </a:endParaRPr>
                    </a:p>
                  </a:txBody>
                  <a:tcPr anchor="ctr"/>
                </a:tc>
                <a:tc>
                  <a:txBody>
                    <a:bodyPr/>
                    <a:lstStyle/>
                    <a:p>
                      <a:r>
                        <a:rPr lang="en-US" sz="700" dirty="0"/>
                        <a:t>10 KB  </a:t>
                      </a:r>
                    </a:p>
                  </a:txBody>
                  <a:tcPr anchor="ctr"/>
                </a:tc>
                <a:extLst>
                  <a:ext uri="{0D108BD9-81ED-4DB2-BD59-A6C34878D82A}">
                    <a16:rowId xmlns:a16="http://schemas.microsoft.com/office/drawing/2014/main" val="10000"/>
                  </a:ext>
                </a:extLst>
              </a:tr>
            </a:tbl>
          </a:graphicData>
        </a:graphic>
      </p:graphicFrame>
      <p:sp>
        <p:nvSpPr>
          <p:cNvPr id="100" name="Rectangle 99"/>
          <p:cNvSpPr/>
          <p:nvPr/>
        </p:nvSpPr>
        <p:spPr>
          <a:xfrm>
            <a:off x="2128179" y="2327810"/>
            <a:ext cx="2055371" cy="307777"/>
          </a:xfrm>
          <a:prstGeom prst="rect">
            <a:avLst/>
          </a:prstGeom>
        </p:spPr>
        <p:txBody>
          <a:bodyPr wrap="none">
            <a:spAutoFit/>
          </a:bodyPr>
          <a:lstStyle/>
          <a:p>
            <a:r>
              <a:rPr lang="en-US" sz="1400" dirty="0">
                <a:solidFill>
                  <a:schemeClr val="tx1">
                    <a:lumMod val="95000"/>
                    <a:lumOff val="5000"/>
                  </a:schemeClr>
                </a:solidFill>
                <a:latin typeface="Rockwell Extra Bold" pitchFamily="18" charset="0"/>
                <a:cs typeface="Aharoni" pitchFamily="2" charset="-79"/>
              </a:rPr>
              <a:t>2008 Fundraising</a:t>
            </a:r>
          </a:p>
        </p:txBody>
      </p:sp>
      <p:grpSp>
        <p:nvGrpSpPr>
          <p:cNvPr id="5" name="Group 100"/>
          <p:cNvGrpSpPr/>
          <p:nvPr/>
        </p:nvGrpSpPr>
        <p:grpSpPr>
          <a:xfrm>
            <a:off x="6997700" y="2179083"/>
            <a:ext cx="2124097" cy="4356099"/>
            <a:chOff x="9216391" y="2179083"/>
            <a:chExt cx="2124097" cy="4356099"/>
          </a:xfrm>
        </p:grpSpPr>
        <p:grpSp>
          <p:nvGrpSpPr>
            <p:cNvPr id="6" name="Group 349"/>
            <p:cNvGrpSpPr/>
            <p:nvPr/>
          </p:nvGrpSpPr>
          <p:grpSpPr>
            <a:xfrm>
              <a:off x="9216391"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16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164" name="Picture 163" descr="soft treatment.png"/>
                <p:cNvPicPr>
                  <a:picLocks noChangeAspect="1"/>
                </p:cNvPicPr>
                <p:nvPr/>
              </p:nvPicPr>
              <p:blipFill>
                <a:blip r:embed="rId9"/>
                <a:srcRect l="5507" t="14507" r="3913"/>
                <a:stretch>
                  <a:fillRect/>
                </a:stretch>
              </p:blipFill>
              <p:spPr>
                <a:xfrm rot="5400000">
                  <a:off x="6591854" y="4115121"/>
                  <a:ext cx="3017286" cy="1477403"/>
                </a:xfrm>
                <a:prstGeom prst="rect">
                  <a:avLst/>
                </a:prstGeom>
              </p:spPr>
            </p:pic>
            <p:sp>
              <p:nvSpPr>
                <p:cNvPr id="165" name="Rectangle 164"/>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166" name="Rectangle 16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171" name="Rectangle 17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2" name="Rectangle 17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169" name="Rectangle 16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0" name="Rectangle 16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32" name="Rectangle 131"/>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3" name="Rectangle 13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4" name="Rectangle 13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5" name="Rectangle 13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36" name="Rectangle 13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Rectangle 13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77"/>
              <p:cNvGrpSpPr/>
              <p:nvPr/>
            </p:nvGrpSpPr>
            <p:grpSpPr>
              <a:xfrm>
                <a:off x="9300136" y="2462361"/>
                <a:ext cx="1656784" cy="176463"/>
                <a:chOff x="7040808" y="2462361"/>
                <a:chExt cx="1656784" cy="176463"/>
              </a:xfrm>
            </p:grpSpPr>
            <p:sp>
              <p:nvSpPr>
                <p:cNvPr id="160" name="Rectangle 15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61" name="Rectangle 16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2" name="Picture 161" descr="glyphs.jpg"/>
                <p:cNvPicPr>
                  <a:picLocks noChangeAspect="1"/>
                </p:cNvPicPr>
                <p:nvPr/>
              </p:nvPicPr>
              <p:blipFill>
                <a:blip r:embed="rId10"/>
                <a:srcRect l="45336" t="52046" r="51370" b="43862"/>
                <a:stretch>
                  <a:fillRect/>
                </a:stretch>
              </p:blipFill>
              <p:spPr>
                <a:xfrm>
                  <a:off x="8549640" y="2478403"/>
                  <a:ext cx="134854" cy="152400"/>
                </a:xfrm>
                <a:prstGeom prst="rect">
                  <a:avLst/>
                </a:prstGeom>
              </p:spPr>
            </p:pic>
          </p:grpSp>
          <p:sp>
            <p:nvSpPr>
              <p:cNvPr id="139" name="Rectangle 138"/>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11" name="Group 303"/>
              <p:cNvGrpSpPr/>
              <p:nvPr/>
            </p:nvGrpSpPr>
            <p:grpSpPr>
              <a:xfrm>
                <a:off x="9305919" y="2650088"/>
                <a:ext cx="1768475" cy="420726"/>
                <a:chOff x="7053489" y="2650088"/>
                <a:chExt cx="1768475" cy="420726"/>
              </a:xfrm>
            </p:grpSpPr>
            <p:grpSp>
              <p:nvGrpSpPr>
                <p:cNvPr id="12" name="Group 367"/>
                <p:cNvGrpSpPr/>
                <p:nvPr/>
              </p:nvGrpSpPr>
              <p:grpSpPr>
                <a:xfrm>
                  <a:off x="7053489" y="2650088"/>
                  <a:ext cx="1768475" cy="420726"/>
                  <a:chOff x="6751320" y="2582778"/>
                  <a:chExt cx="1615582" cy="420726"/>
                </a:xfrm>
              </p:grpSpPr>
              <p:sp>
                <p:nvSpPr>
                  <p:cNvPr id="155" name="Round Same Side Corner Rectangle 154"/>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6" name="Round Same Side Corner Rectangle 155"/>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ound Same Side Corner Rectangle 156"/>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8" name="Rectangle 157"/>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159" name="Rectangle 158"/>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52" name="Picture 151" descr="officelive.png"/>
                <p:cNvPicPr>
                  <a:picLocks noChangeAspect="1"/>
                </p:cNvPicPr>
                <p:nvPr/>
              </p:nvPicPr>
              <p:blipFill>
                <a:blip r:embed="rId11"/>
                <a:stretch>
                  <a:fillRect/>
                </a:stretch>
              </p:blipFill>
              <p:spPr>
                <a:xfrm>
                  <a:off x="7080875" y="2788565"/>
                  <a:ext cx="537482" cy="163285"/>
                </a:xfrm>
                <a:prstGeom prst="rect">
                  <a:avLst/>
                </a:prstGeom>
              </p:spPr>
            </p:pic>
            <p:sp>
              <p:nvSpPr>
                <p:cNvPr id="153" name="TextBox 152"/>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154" name="Cross 153"/>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1" name="Rectangle 140"/>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42" name="Picture 141" descr="soft treatment.png"/>
              <p:cNvPicPr>
                <a:picLocks noChangeAspect="1"/>
              </p:cNvPicPr>
              <p:nvPr/>
            </p:nvPicPr>
            <p:blipFill>
              <a:blip r:embed="rId9"/>
              <a:srcRect l="5507" t="14507" r="3913"/>
              <a:stretch>
                <a:fillRect/>
              </a:stretch>
            </p:blipFill>
            <p:spPr>
              <a:xfrm rot="5400000">
                <a:off x="8648698" y="3860802"/>
                <a:ext cx="3048001" cy="1447800"/>
              </a:xfrm>
              <a:prstGeom prst="rect">
                <a:avLst/>
              </a:prstGeom>
            </p:spPr>
          </p:pic>
          <p:grpSp>
            <p:nvGrpSpPr>
              <p:cNvPr id="13" name="Group 243"/>
              <p:cNvGrpSpPr/>
              <p:nvPr/>
            </p:nvGrpSpPr>
            <p:grpSpPr>
              <a:xfrm>
                <a:off x="9445844" y="3086100"/>
                <a:ext cx="1637642" cy="596900"/>
                <a:chOff x="9452317" y="3567480"/>
                <a:chExt cx="1637642" cy="596900"/>
              </a:xfrm>
            </p:grpSpPr>
            <p:sp>
              <p:nvSpPr>
                <p:cNvPr id="147" name="Rectangle 146"/>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148" name="Rectangle 147"/>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149" name="Rectangle 148"/>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50" name="Rectangle 149"/>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4" name="Group 316"/>
              <p:cNvGrpSpPr/>
              <p:nvPr/>
            </p:nvGrpSpPr>
            <p:grpSpPr>
              <a:xfrm>
                <a:off x="9258300" y="3168650"/>
                <a:ext cx="196850" cy="196850"/>
                <a:chOff x="2081014" y="2364106"/>
                <a:chExt cx="123825" cy="123825"/>
              </a:xfrm>
            </p:grpSpPr>
            <p:sp>
              <p:nvSpPr>
                <p:cNvPr id="145" name="Rounded Rectangle 14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6" name="Rounded Rectangle 14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5" name="Group 317"/>
            <p:cNvGrpSpPr/>
            <p:nvPr/>
          </p:nvGrpSpPr>
          <p:grpSpPr>
            <a:xfrm>
              <a:off x="9347200" y="3716625"/>
              <a:ext cx="1993288" cy="2407980"/>
              <a:chOff x="7131273" y="3130550"/>
              <a:chExt cx="1993288" cy="2407980"/>
            </a:xfrm>
          </p:grpSpPr>
          <p:grpSp>
            <p:nvGrpSpPr>
              <p:cNvPr id="16" name="Group 239"/>
              <p:cNvGrpSpPr/>
              <p:nvPr/>
            </p:nvGrpSpPr>
            <p:grpSpPr>
              <a:xfrm>
                <a:off x="7131273" y="3130550"/>
                <a:ext cx="1831744" cy="374650"/>
                <a:chOff x="9141056" y="3054350"/>
                <a:chExt cx="1831744" cy="374650"/>
              </a:xfrm>
            </p:grpSpPr>
            <p:sp>
              <p:nvSpPr>
                <p:cNvPr id="128" name="Rounded Rectangle 127"/>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129" name="Rectangle 128"/>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130" name="Rectangle 129"/>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106" name="Rectangle 105"/>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7" name="Group 238"/>
              <p:cNvGrpSpPr/>
              <p:nvPr/>
            </p:nvGrpSpPr>
            <p:grpSpPr>
              <a:xfrm>
                <a:off x="7131273" y="3587750"/>
                <a:ext cx="1993288" cy="374650"/>
                <a:chOff x="9141056" y="3474720"/>
                <a:chExt cx="1993288" cy="374650"/>
              </a:xfrm>
            </p:grpSpPr>
            <p:sp>
              <p:nvSpPr>
                <p:cNvPr id="125" name="Rounded Rectangle 12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6" name="Rectangle 125"/>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127" name="Rectangle 126"/>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18" name="Group 240"/>
              <p:cNvGrpSpPr/>
              <p:nvPr/>
            </p:nvGrpSpPr>
            <p:grpSpPr>
              <a:xfrm>
                <a:off x="7131273" y="4044950"/>
                <a:ext cx="1831744" cy="374650"/>
                <a:chOff x="9141056" y="3474720"/>
                <a:chExt cx="1831744" cy="374650"/>
              </a:xfrm>
            </p:grpSpPr>
            <p:sp>
              <p:nvSpPr>
                <p:cNvPr id="122" name="Rounded Rectangle 121"/>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3" name="Rectangle 122"/>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124" name="Rectangle 123"/>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9" name="Group 244"/>
              <p:cNvGrpSpPr/>
              <p:nvPr/>
            </p:nvGrpSpPr>
            <p:grpSpPr>
              <a:xfrm>
                <a:off x="7131273" y="4502150"/>
                <a:ext cx="1831744" cy="374650"/>
                <a:chOff x="9141056" y="3474720"/>
                <a:chExt cx="1831744" cy="374650"/>
              </a:xfrm>
            </p:grpSpPr>
            <p:sp>
              <p:nvSpPr>
                <p:cNvPr id="119" name="Rounded Rectangle 1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0" name="Rectangle 119"/>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121" name="Rectangle 1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20" name="Group 248"/>
              <p:cNvGrpSpPr/>
              <p:nvPr/>
            </p:nvGrpSpPr>
            <p:grpSpPr>
              <a:xfrm>
                <a:off x="7131273" y="4959350"/>
                <a:ext cx="1831744" cy="374650"/>
                <a:chOff x="9141056" y="3474720"/>
                <a:chExt cx="1831744" cy="374650"/>
              </a:xfrm>
            </p:grpSpPr>
            <p:sp>
              <p:nvSpPr>
                <p:cNvPr id="116" name="Rounded Rectangle 1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17" name="Rectangle 116"/>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118" name="Rectangle 117"/>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111" name="Rounded Rectangle 110"/>
              <p:cNvSpPr/>
              <p:nvPr/>
            </p:nvSpPr>
            <p:spPr>
              <a:xfrm>
                <a:off x="7201805" y="4109474"/>
                <a:ext cx="241917" cy="241917"/>
              </a:xfrm>
              <a:prstGeom prst="roundRect">
                <a:avLst/>
              </a:prstGeom>
              <a:blipFill>
                <a:blip r:embed="rId12"/>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ounded Rectangle 111"/>
              <p:cNvSpPr/>
              <p:nvPr/>
            </p:nvSpPr>
            <p:spPr>
              <a:xfrm>
                <a:off x="7201805" y="4568450"/>
                <a:ext cx="241917" cy="241917"/>
              </a:xfrm>
              <a:prstGeom prst="roundRect">
                <a:avLst/>
              </a:prstGeom>
              <a:blipFill>
                <a:blip r:embed="rId13"/>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ounded Rectangle 112"/>
              <p:cNvSpPr/>
              <p:nvPr/>
            </p:nvSpPr>
            <p:spPr>
              <a:xfrm>
                <a:off x="7201805" y="3650498"/>
                <a:ext cx="241917" cy="241917"/>
              </a:xfrm>
              <a:prstGeom prst="roundRect">
                <a:avLst/>
              </a:prstGeom>
              <a:blipFill>
                <a:blip r:embed="rId14"/>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ounded Rectangle 113"/>
              <p:cNvSpPr/>
              <p:nvPr/>
            </p:nvSpPr>
            <p:spPr>
              <a:xfrm>
                <a:off x="7201805" y="5027426"/>
                <a:ext cx="241917" cy="241917"/>
              </a:xfrm>
              <a:prstGeom prst="roundRect">
                <a:avLst/>
              </a:prstGeom>
              <a:blipFill>
                <a:blip r:embed="rId15"/>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ounded Rectangle 114"/>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104" name="Picture 3" descr="F:\00Office12\01OneNote\08Icons\Person\Person_Blue.png"/>
            <p:cNvPicPr>
              <a:picLocks noChangeAspect="1" noChangeArrowheads="1"/>
            </p:cNvPicPr>
            <p:nvPr/>
          </p:nvPicPr>
          <p:blipFill>
            <a:blip r:embed="rId16"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21" name="Group 295"/>
          <p:cNvGrpSpPr/>
          <p:nvPr/>
        </p:nvGrpSpPr>
        <p:grpSpPr>
          <a:xfrm>
            <a:off x="8895706" y="0"/>
            <a:ext cx="248294" cy="6858000"/>
            <a:chOff x="8895706" y="0"/>
            <a:chExt cx="248294" cy="6858000"/>
          </a:xfrm>
        </p:grpSpPr>
        <p:pic>
          <p:nvPicPr>
            <p:cNvPr id="174" name="Picture 173"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176" name="Rectangle 17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189" name="Rounded Rectangle 18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ounded Rectangle 18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ounded Rectangle 19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5" name="Isosceles Triangle 18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Isosceles Triangle 18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94" name="Rectangle 193">
            <a:hlinkClick r:id="" action="ppaction://hlinkshowjump?jump=nextslide"/>
          </p:cNvPr>
          <p:cNvSpPr/>
          <p:nvPr/>
        </p:nvSpPr>
        <p:spPr>
          <a:xfrm>
            <a:off x="7086600" y="5503492"/>
            <a:ext cx="16002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31" name="Rounded Rectangle 130"/>
          <p:cNvSpPr/>
          <p:nvPr/>
        </p:nvSpPr>
        <p:spPr>
          <a:xfrm>
            <a:off x="7124700" y="5092700"/>
            <a:ext cx="1555527" cy="37465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Tree>
  </p:cSld>
  <p:clrMapOvr>
    <a:masterClrMapping/>
  </p:clrMapOvr>
  <p:transition advClick="0">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 name="Freeform 200"/>
          <p:cNvSpPr/>
          <p:nvPr/>
        </p:nvSpPr>
        <p:spPr>
          <a:xfrm flipH="1">
            <a:off x="1892326" y="3423603"/>
            <a:ext cx="5041873" cy="143256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Theme5  CORKBOARD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00" name="Rectangle 99"/>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5" name="Group 100"/>
          <p:cNvGrpSpPr/>
          <p:nvPr/>
        </p:nvGrpSpPr>
        <p:grpSpPr>
          <a:xfrm>
            <a:off x="6997700" y="2179083"/>
            <a:ext cx="2124097" cy="4356099"/>
            <a:chOff x="9216391" y="2179083"/>
            <a:chExt cx="2124097" cy="4356099"/>
          </a:xfrm>
        </p:grpSpPr>
        <p:grpSp>
          <p:nvGrpSpPr>
            <p:cNvPr id="6" name="Group 349"/>
            <p:cNvGrpSpPr/>
            <p:nvPr/>
          </p:nvGrpSpPr>
          <p:grpSpPr>
            <a:xfrm>
              <a:off x="9216391"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16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164" name="Picture 163"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165" name="Rectangle 164"/>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166" name="Rectangle 16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171" name="Rectangle 17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2" name="Rectangle 17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169" name="Rectangle 16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0" name="Rectangle 16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32" name="Rectangle 131"/>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3" name="Rectangle 13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4" name="Rectangle 13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5" name="Rectangle 13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36" name="Rectangle 13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Rectangle 13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77"/>
              <p:cNvGrpSpPr/>
              <p:nvPr/>
            </p:nvGrpSpPr>
            <p:grpSpPr>
              <a:xfrm>
                <a:off x="9300136" y="2462361"/>
                <a:ext cx="1656784" cy="176463"/>
                <a:chOff x="7040808" y="2462361"/>
                <a:chExt cx="1656784" cy="176463"/>
              </a:xfrm>
            </p:grpSpPr>
            <p:sp>
              <p:nvSpPr>
                <p:cNvPr id="160" name="Rectangle 15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61" name="Rectangle 16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2" name="Picture 161" descr="glyphs.jpg"/>
                <p:cNvPicPr>
                  <a:picLocks noChangeAspect="1"/>
                </p:cNvPicPr>
                <p:nvPr/>
              </p:nvPicPr>
              <p:blipFill>
                <a:blip r:embed="rId5"/>
                <a:srcRect l="45336" t="52046" r="51370" b="43862"/>
                <a:stretch>
                  <a:fillRect/>
                </a:stretch>
              </p:blipFill>
              <p:spPr>
                <a:xfrm>
                  <a:off x="8549640" y="2478403"/>
                  <a:ext cx="134854" cy="152400"/>
                </a:xfrm>
                <a:prstGeom prst="rect">
                  <a:avLst/>
                </a:prstGeom>
              </p:spPr>
            </p:pic>
          </p:grpSp>
          <p:sp>
            <p:nvSpPr>
              <p:cNvPr id="139" name="Rectangle 138"/>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11" name="Group 303"/>
              <p:cNvGrpSpPr/>
              <p:nvPr/>
            </p:nvGrpSpPr>
            <p:grpSpPr>
              <a:xfrm>
                <a:off x="9305919" y="2650088"/>
                <a:ext cx="1768475" cy="420726"/>
                <a:chOff x="7053489" y="2650088"/>
                <a:chExt cx="1768475" cy="420726"/>
              </a:xfrm>
            </p:grpSpPr>
            <p:grpSp>
              <p:nvGrpSpPr>
                <p:cNvPr id="12" name="Group 367"/>
                <p:cNvGrpSpPr/>
                <p:nvPr/>
              </p:nvGrpSpPr>
              <p:grpSpPr>
                <a:xfrm>
                  <a:off x="7053489" y="2650088"/>
                  <a:ext cx="1768475" cy="420726"/>
                  <a:chOff x="6751320" y="2582778"/>
                  <a:chExt cx="1615582" cy="420726"/>
                </a:xfrm>
              </p:grpSpPr>
              <p:sp>
                <p:nvSpPr>
                  <p:cNvPr id="155" name="Round Same Side Corner Rectangle 154"/>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6" name="Round Same Side Corner Rectangle 155"/>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ound Same Side Corner Rectangle 156"/>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8" name="Rectangle 157"/>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159" name="Rectangle 158"/>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52" name="Picture 151" descr="officelive.png"/>
                <p:cNvPicPr>
                  <a:picLocks noChangeAspect="1"/>
                </p:cNvPicPr>
                <p:nvPr/>
              </p:nvPicPr>
              <p:blipFill>
                <a:blip r:embed="rId6"/>
                <a:stretch>
                  <a:fillRect/>
                </a:stretch>
              </p:blipFill>
              <p:spPr>
                <a:xfrm>
                  <a:off x="7080875" y="2788565"/>
                  <a:ext cx="537482" cy="163285"/>
                </a:xfrm>
                <a:prstGeom prst="rect">
                  <a:avLst/>
                </a:prstGeom>
              </p:spPr>
            </p:pic>
            <p:sp>
              <p:nvSpPr>
                <p:cNvPr id="153" name="TextBox 152"/>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154" name="Cross 153"/>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1" name="Rectangle 140"/>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42" name="Picture 141" descr="soft treatment.png"/>
              <p:cNvPicPr>
                <a:picLocks noChangeAspect="1"/>
              </p:cNvPicPr>
              <p:nvPr/>
            </p:nvPicPr>
            <p:blipFill>
              <a:blip r:embed="rId4"/>
              <a:srcRect l="5507" t="14507" r="3913"/>
              <a:stretch>
                <a:fillRect/>
              </a:stretch>
            </p:blipFill>
            <p:spPr>
              <a:xfrm rot="5400000">
                <a:off x="8648698" y="3860802"/>
                <a:ext cx="3048001" cy="1447800"/>
              </a:xfrm>
              <a:prstGeom prst="rect">
                <a:avLst/>
              </a:prstGeom>
            </p:spPr>
          </p:pic>
          <p:grpSp>
            <p:nvGrpSpPr>
              <p:cNvPr id="13" name="Group 243"/>
              <p:cNvGrpSpPr/>
              <p:nvPr/>
            </p:nvGrpSpPr>
            <p:grpSpPr>
              <a:xfrm>
                <a:off x="9445844" y="3086100"/>
                <a:ext cx="1637642" cy="596900"/>
                <a:chOff x="9452317" y="3567480"/>
                <a:chExt cx="1637642" cy="596900"/>
              </a:xfrm>
            </p:grpSpPr>
            <p:sp>
              <p:nvSpPr>
                <p:cNvPr id="147" name="Rectangle 146"/>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148" name="Rectangle 147"/>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149" name="Rectangle 148"/>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50" name="Rectangle 149"/>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4" name="Group 316"/>
              <p:cNvGrpSpPr/>
              <p:nvPr/>
            </p:nvGrpSpPr>
            <p:grpSpPr>
              <a:xfrm>
                <a:off x="9258300" y="3168650"/>
                <a:ext cx="196850" cy="196850"/>
                <a:chOff x="2081014" y="2364106"/>
                <a:chExt cx="123825" cy="123825"/>
              </a:xfrm>
            </p:grpSpPr>
            <p:sp>
              <p:nvSpPr>
                <p:cNvPr id="145" name="Rounded Rectangle 14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6" name="Rounded Rectangle 14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5" name="Group 317"/>
            <p:cNvGrpSpPr/>
            <p:nvPr/>
          </p:nvGrpSpPr>
          <p:grpSpPr>
            <a:xfrm>
              <a:off x="9347200" y="3716625"/>
              <a:ext cx="1993288" cy="2407980"/>
              <a:chOff x="7131273" y="3130550"/>
              <a:chExt cx="1993288" cy="2407980"/>
            </a:xfrm>
          </p:grpSpPr>
          <p:grpSp>
            <p:nvGrpSpPr>
              <p:cNvPr id="16" name="Group 239"/>
              <p:cNvGrpSpPr/>
              <p:nvPr/>
            </p:nvGrpSpPr>
            <p:grpSpPr>
              <a:xfrm>
                <a:off x="7131273" y="3130550"/>
                <a:ext cx="1831744" cy="374650"/>
                <a:chOff x="9141056" y="3054350"/>
                <a:chExt cx="1831744" cy="374650"/>
              </a:xfrm>
            </p:grpSpPr>
            <p:sp>
              <p:nvSpPr>
                <p:cNvPr id="128" name="Rounded Rectangle 127"/>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129" name="Rectangle 128"/>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130" name="Rectangle 129"/>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106" name="Rectangle 105"/>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7" name="Group 238"/>
              <p:cNvGrpSpPr/>
              <p:nvPr/>
            </p:nvGrpSpPr>
            <p:grpSpPr>
              <a:xfrm>
                <a:off x="7131273" y="3587750"/>
                <a:ext cx="1993288" cy="374650"/>
                <a:chOff x="9141056" y="3474720"/>
                <a:chExt cx="1993288" cy="374650"/>
              </a:xfrm>
            </p:grpSpPr>
            <p:sp>
              <p:nvSpPr>
                <p:cNvPr id="125" name="Rounded Rectangle 12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6" name="Rectangle 125"/>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127" name="Rectangle 126"/>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18" name="Group 240"/>
              <p:cNvGrpSpPr/>
              <p:nvPr/>
            </p:nvGrpSpPr>
            <p:grpSpPr>
              <a:xfrm>
                <a:off x="7131273" y="4044950"/>
                <a:ext cx="1831744" cy="374650"/>
                <a:chOff x="9141056" y="3474720"/>
                <a:chExt cx="1831744" cy="374650"/>
              </a:xfrm>
            </p:grpSpPr>
            <p:sp>
              <p:nvSpPr>
                <p:cNvPr id="122" name="Rounded Rectangle 121"/>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3" name="Rectangle 122"/>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124" name="Rectangle 123"/>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9" name="Group 244"/>
              <p:cNvGrpSpPr/>
              <p:nvPr/>
            </p:nvGrpSpPr>
            <p:grpSpPr>
              <a:xfrm>
                <a:off x="7131273" y="4502150"/>
                <a:ext cx="1831744" cy="374650"/>
                <a:chOff x="9141056" y="3474720"/>
                <a:chExt cx="1831744" cy="374650"/>
              </a:xfrm>
            </p:grpSpPr>
            <p:sp>
              <p:nvSpPr>
                <p:cNvPr id="119" name="Rounded Rectangle 1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0" name="Rectangle 119"/>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121" name="Rectangle 1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sp>
            <p:nvSpPr>
              <p:cNvPr id="116" name="Rounded Rectangle 115"/>
              <p:cNvSpPr/>
              <p:nvPr/>
            </p:nvSpPr>
            <p:spPr>
              <a:xfrm>
                <a:off x="7131273" y="495935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11" name="Rounded Rectangle 110"/>
              <p:cNvSpPr/>
              <p:nvPr/>
            </p:nvSpPr>
            <p:spPr>
              <a:xfrm>
                <a:off x="7201805" y="4109474"/>
                <a:ext cx="241917" cy="241917"/>
              </a:xfrm>
              <a:prstGeom prst="round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ounded Rectangle 111"/>
              <p:cNvSpPr/>
              <p:nvPr/>
            </p:nvSpPr>
            <p:spPr>
              <a:xfrm>
                <a:off x="7201805" y="4568450"/>
                <a:ext cx="241917" cy="241917"/>
              </a:xfrm>
              <a:prstGeom prst="roundRect">
                <a:avLst/>
              </a:prstGeom>
              <a:blipFill>
                <a:blip r:embed="rId8"/>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ounded Rectangle 112"/>
              <p:cNvSpPr/>
              <p:nvPr/>
            </p:nvSpPr>
            <p:spPr>
              <a:xfrm>
                <a:off x="7201805" y="3650498"/>
                <a:ext cx="241917" cy="241917"/>
              </a:xfrm>
              <a:prstGeom prst="roundRect">
                <a:avLst/>
              </a:prstGeom>
              <a:blipFill>
                <a:blip r:embed="rId9"/>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ounded Rectangle 114"/>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104" name="Picture 3" descr="F:\00Office12\01OneNote\08Icons\Person\Person_Blue.png"/>
            <p:cNvPicPr>
              <a:picLocks noChangeAspect="1" noChangeArrowheads="1"/>
            </p:cNvPicPr>
            <p:nvPr/>
          </p:nvPicPr>
          <p:blipFill>
            <a:blip r:embed="rId10"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21" name="Group 295"/>
          <p:cNvGrpSpPr/>
          <p:nvPr/>
        </p:nvGrpSpPr>
        <p:grpSpPr>
          <a:xfrm>
            <a:off x="8895706" y="0"/>
            <a:ext cx="248294" cy="6858000"/>
            <a:chOff x="8895706" y="0"/>
            <a:chExt cx="248294" cy="6858000"/>
          </a:xfrm>
        </p:grpSpPr>
        <p:pic>
          <p:nvPicPr>
            <p:cNvPr id="174" name="Picture 173" descr="Picture1.png"/>
            <p:cNvPicPr>
              <a:picLocks noChangeAspect="1"/>
            </p:cNvPicPr>
            <p:nvPr/>
          </p:nvPicPr>
          <p:blipFill>
            <a:blip r:embed="rId11"/>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176" name="Rectangle 17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189" name="Rounded Rectangle 18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ounded Rectangle 18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ounded Rectangle 19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5" name="Isosceles Triangle 18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Isosceles Triangle 18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aphicFrame>
        <p:nvGraphicFramePr>
          <p:cNvPr id="131" name="Table 130"/>
          <p:cNvGraphicFramePr>
            <a:graphicFrameLocks noGrp="1"/>
          </p:cNvGraphicFramePr>
          <p:nvPr/>
        </p:nvGraphicFramePr>
        <p:xfrm>
          <a:off x="2499904" y="34909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dirty="0" err="1">
                          <a:solidFill>
                            <a:schemeClr val="tx1">
                              <a:lumMod val="95000"/>
                              <a:lumOff val="5000"/>
                            </a:schemeClr>
                          </a:solidFill>
                          <a:latin typeface="Anime Ace 2.0 BB" pitchFamily="2" charset="0"/>
                        </a:rPr>
                        <a:t>Fundraise_w_Livespace</a:t>
                      </a:r>
                      <a:r>
                        <a:rPr lang="en-US" sz="600" dirty="0">
                          <a:solidFill>
                            <a:schemeClr val="tx1">
                              <a:lumMod val="95000"/>
                              <a:lumOff val="5000"/>
                            </a:schemeClr>
                          </a:solidFill>
                          <a:latin typeface="Anime Ace 2.0 BB" pitchFamily="2" charset="0"/>
                        </a:rPr>
                        <a:t>…</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2:21 PM by Deanna</a:t>
                      </a:r>
                    </a:p>
                  </a:txBody>
                  <a:tcPr anchor="ctr"/>
                </a:tc>
                <a:tc>
                  <a:txBody>
                    <a:bodyPr/>
                    <a:lstStyle/>
                    <a:p>
                      <a:r>
                        <a:rPr lang="en-US" sz="500" dirty="0">
                          <a:solidFill>
                            <a:schemeClr val="tx1">
                              <a:lumMod val="95000"/>
                              <a:lumOff val="5000"/>
                            </a:schemeClr>
                          </a:solidFill>
                          <a:latin typeface="Anime Ace 2.0 BB" pitchFamily="2" charset="0"/>
                        </a:rPr>
                        <a:t>100</a:t>
                      </a:r>
                      <a:r>
                        <a:rPr lang="en-US" sz="500" baseline="0" dirty="0">
                          <a:solidFill>
                            <a:schemeClr val="tx1">
                              <a:lumMod val="95000"/>
                              <a:lumOff val="5000"/>
                            </a:schemeClr>
                          </a:solidFill>
                          <a:latin typeface="Anime Ace 2.0 BB" pitchFamily="2" charset="0"/>
                        </a:rPr>
                        <a:t> </a:t>
                      </a:r>
                      <a:r>
                        <a:rPr lang="en-US" sz="500" dirty="0">
                          <a:solidFill>
                            <a:schemeClr val="tx1">
                              <a:lumMod val="95000"/>
                              <a:lumOff val="5000"/>
                            </a:schemeClr>
                          </a:solidFill>
                          <a:latin typeface="Anime Ace 2.0 BB" pitchFamily="2" charset="0"/>
                        </a:rPr>
                        <a:t>KB</a:t>
                      </a:r>
                    </a:p>
                  </a:txBody>
                  <a:tcPr anchor="ctr"/>
                </a:tc>
                <a:extLst>
                  <a:ext uri="{0D108BD9-81ED-4DB2-BD59-A6C34878D82A}">
                    <a16:rowId xmlns:a16="http://schemas.microsoft.com/office/drawing/2014/main" val="10000"/>
                  </a:ext>
                </a:extLst>
              </a:tr>
            </a:tbl>
          </a:graphicData>
        </a:graphic>
      </p:graphicFrame>
      <p:grpSp>
        <p:nvGrpSpPr>
          <p:cNvPr id="138" name="Group 78"/>
          <p:cNvGrpSpPr/>
          <p:nvPr/>
        </p:nvGrpSpPr>
        <p:grpSpPr>
          <a:xfrm>
            <a:off x="1919696" y="3522240"/>
            <a:ext cx="4892040" cy="1258236"/>
            <a:chOff x="1875246" y="3384127"/>
            <a:chExt cx="4892040" cy="1258236"/>
          </a:xfrm>
        </p:grpSpPr>
        <p:pic>
          <p:nvPicPr>
            <p:cNvPr id="140" name="Picture 2"/>
            <p:cNvPicPr>
              <a:picLocks noChangeAspect="1" noChangeArrowheads="1"/>
            </p:cNvPicPr>
            <p:nvPr/>
          </p:nvPicPr>
          <p:blipFill>
            <a:blip r:embed="rId12"/>
            <a:stretch>
              <a:fillRect/>
            </a:stretch>
          </p:blipFill>
          <p:spPr bwMode="auto">
            <a:xfrm>
              <a:off x="2234566" y="4472940"/>
              <a:ext cx="89806" cy="114300"/>
            </a:xfrm>
            <a:prstGeom prst="rect">
              <a:avLst/>
            </a:prstGeom>
            <a:noFill/>
            <a:ln>
              <a:noFill/>
            </a:ln>
          </p:spPr>
        </p:pic>
        <p:pic>
          <p:nvPicPr>
            <p:cNvPr id="143" name="Picture 142" descr="WSExplore0010 12-14-2007.png"/>
            <p:cNvPicPr>
              <a:picLocks noChangeAspect="1"/>
            </p:cNvPicPr>
            <p:nvPr/>
          </p:nvPicPr>
          <p:blipFill>
            <a:blip r:embed="rId13"/>
            <a:stretch>
              <a:fillRect/>
            </a:stretch>
          </p:blipFill>
          <p:spPr>
            <a:xfrm>
              <a:off x="1934028" y="3599267"/>
              <a:ext cx="104775" cy="104775"/>
            </a:xfrm>
            <a:prstGeom prst="rect">
              <a:avLst/>
            </a:prstGeom>
          </p:spPr>
        </p:pic>
        <p:pic>
          <p:nvPicPr>
            <p:cNvPr id="144" name="Picture 143" descr="WSExplore0010 12-14-2007.png"/>
            <p:cNvPicPr>
              <a:picLocks noChangeAspect="1"/>
            </p:cNvPicPr>
            <p:nvPr/>
          </p:nvPicPr>
          <p:blipFill>
            <a:blip r:embed="rId13"/>
            <a:stretch>
              <a:fillRect/>
            </a:stretch>
          </p:blipFill>
          <p:spPr>
            <a:xfrm>
              <a:off x="1934028" y="4038991"/>
              <a:ext cx="104775" cy="104775"/>
            </a:xfrm>
            <a:prstGeom prst="rect">
              <a:avLst/>
            </a:prstGeom>
          </p:spPr>
        </p:pic>
        <p:pic>
          <p:nvPicPr>
            <p:cNvPr id="151" name="Picture 150" descr="WSExplore0010 12-14-2007.png"/>
            <p:cNvPicPr>
              <a:picLocks noChangeAspect="1"/>
            </p:cNvPicPr>
            <p:nvPr/>
          </p:nvPicPr>
          <p:blipFill>
            <a:blip r:embed="rId13"/>
            <a:stretch>
              <a:fillRect/>
            </a:stretch>
          </p:blipFill>
          <p:spPr>
            <a:xfrm>
              <a:off x="1934028" y="3819129"/>
              <a:ext cx="104775" cy="104775"/>
            </a:xfrm>
            <a:prstGeom prst="rect">
              <a:avLst/>
            </a:prstGeom>
          </p:spPr>
        </p:pic>
        <p:pic>
          <p:nvPicPr>
            <p:cNvPr id="167" name="Picture 166" descr="IC16DOCX.gif"/>
            <p:cNvPicPr>
              <a:picLocks noChangeAspect="1"/>
            </p:cNvPicPr>
            <p:nvPr/>
          </p:nvPicPr>
          <p:blipFill>
            <a:blip r:embed="rId14"/>
            <a:stretch>
              <a:fillRect/>
            </a:stretch>
          </p:blipFill>
          <p:spPr>
            <a:xfrm>
              <a:off x="2225766" y="3813713"/>
              <a:ext cx="115389" cy="115389"/>
            </a:xfrm>
            <a:prstGeom prst="rect">
              <a:avLst/>
            </a:prstGeom>
          </p:spPr>
        </p:pic>
        <p:pic>
          <p:nvPicPr>
            <p:cNvPr id="168" name="Picture 167" descr="ppt16.png"/>
            <p:cNvPicPr>
              <a:picLocks noChangeAspect="1"/>
            </p:cNvPicPr>
            <p:nvPr/>
          </p:nvPicPr>
          <p:blipFill>
            <a:blip r:embed="rId15"/>
            <a:stretch>
              <a:fillRect/>
            </a:stretch>
          </p:blipFill>
          <p:spPr>
            <a:xfrm>
              <a:off x="2217057" y="3593822"/>
              <a:ext cx="126664" cy="126664"/>
            </a:xfrm>
            <a:prstGeom prst="rect">
              <a:avLst/>
            </a:prstGeom>
          </p:spPr>
        </p:pic>
        <p:grpSp>
          <p:nvGrpSpPr>
            <p:cNvPr id="173" name="Group 148"/>
            <p:cNvGrpSpPr/>
            <p:nvPr/>
          </p:nvGrpSpPr>
          <p:grpSpPr>
            <a:xfrm>
              <a:off x="1875246" y="3536950"/>
              <a:ext cx="4892040" cy="656647"/>
              <a:chOff x="1889760" y="4503151"/>
              <a:chExt cx="5196840" cy="656647"/>
            </a:xfrm>
          </p:grpSpPr>
          <p:cxnSp>
            <p:nvCxnSpPr>
              <p:cNvPr id="187" name="Straight Connector 186"/>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175" name="Picture 174" descr="xls16.png"/>
            <p:cNvPicPr>
              <a:picLocks noChangeAspect="1"/>
            </p:cNvPicPr>
            <p:nvPr/>
          </p:nvPicPr>
          <p:blipFill>
            <a:blip r:embed="rId16"/>
            <a:stretch>
              <a:fillRect/>
            </a:stretch>
          </p:blipFill>
          <p:spPr>
            <a:xfrm>
              <a:off x="2226945" y="4031159"/>
              <a:ext cx="104775" cy="104775"/>
            </a:xfrm>
            <a:prstGeom prst="rect">
              <a:avLst/>
            </a:prstGeom>
          </p:spPr>
        </p:pic>
        <p:pic>
          <p:nvPicPr>
            <p:cNvPr id="178" name="Picture 177" descr="WSExplore0010 12-14-2007.png"/>
            <p:cNvPicPr>
              <a:picLocks noChangeAspect="1"/>
            </p:cNvPicPr>
            <p:nvPr/>
          </p:nvPicPr>
          <p:blipFill>
            <a:blip r:embed="rId13"/>
            <a:stretch>
              <a:fillRect/>
            </a:stretch>
          </p:blipFill>
          <p:spPr>
            <a:xfrm>
              <a:off x="1934028" y="4258188"/>
              <a:ext cx="104775" cy="104775"/>
            </a:xfrm>
            <a:prstGeom prst="rect">
              <a:avLst/>
            </a:prstGeom>
          </p:spPr>
        </p:pic>
        <p:cxnSp>
          <p:nvCxnSpPr>
            <p:cNvPr id="179" name="Straight Connector 178"/>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180" name="Picture 179" descr="xls16.png"/>
            <p:cNvPicPr>
              <a:picLocks noChangeAspect="1"/>
            </p:cNvPicPr>
            <p:nvPr/>
          </p:nvPicPr>
          <p:blipFill>
            <a:blip r:embed="rId16"/>
            <a:stretch>
              <a:fillRect/>
            </a:stretch>
          </p:blipFill>
          <p:spPr>
            <a:xfrm>
              <a:off x="2226945" y="4250356"/>
              <a:ext cx="104775" cy="104775"/>
            </a:xfrm>
            <a:prstGeom prst="rect">
              <a:avLst/>
            </a:prstGeom>
          </p:spPr>
        </p:pic>
        <p:pic>
          <p:nvPicPr>
            <p:cNvPr id="181" name="Picture 180" descr="WSExplore0010 12-14-2007.png"/>
            <p:cNvPicPr>
              <a:picLocks noChangeAspect="1"/>
            </p:cNvPicPr>
            <p:nvPr/>
          </p:nvPicPr>
          <p:blipFill>
            <a:blip r:embed="rId13"/>
            <a:stretch>
              <a:fillRect/>
            </a:stretch>
          </p:blipFill>
          <p:spPr>
            <a:xfrm>
              <a:off x="1928857" y="3384127"/>
              <a:ext cx="104775" cy="104775"/>
            </a:xfrm>
            <a:prstGeom prst="rect">
              <a:avLst/>
            </a:prstGeom>
          </p:spPr>
        </p:pic>
        <p:pic>
          <p:nvPicPr>
            <p:cNvPr id="182" name="Picture 181" descr="xls16.png"/>
            <p:cNvPicPr>
              <a:picLocks noChangeAspect="1"/>
            </p:cNvPicPr>
            <p:nvPr/>
          </p:nvPicPr>
          <p:blipFill>
            <a:blip r:embed="rId16"/>
            <a:stretch>
              <a:fillRect/>
            </a:stretch>
          </p:blipFill>
          <p:spPr>
            <a:xfrm>
              <a:off x="2231299" y="3395345"/>
              <a:ext cx="104775" cy="104775"/>
            </a:xfrm>
            <a:prstGeom prst="rect">
              <a:avLst/>
            </a:prstGeom>
          </p:spPr>
        </p:pic>
        <p:pic>
          <p:nvPicPr>
            <p:cNvPr id="183" name="Picture 182" descr="WSExplore0010 12-14-2007.png"/>
            <p:cNvPicPr>
              <a:picLocks noChangeAspect="1"/>
            </p:cNvPicPr>
            <p:nvPr/>
          </p:nvPicPr>
          <p:blipFill>
            <a:blip r:embed="rId13"/>
            <a:stretch>
              <a:fillRect/>
            </a:stretch>
          </p:blipFill>
          <p:spPr>
            <a:xfrm>
              <a:off x="1934028" y="4487757"/>
              <a:ext cx="104775" cy="104775"/>
            </a:xfrm>
            <a:prstGeom prst="rect">
              <a:avLst/>
            </a:prstGeom>
          </p:spPr>
        </p:pic>
        <p:cxnSp>
          <p:nvCxnSpPr>
            <p:cNvPr id="184" name="Straight Connector 183"/>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196" name="Table 195"/>
          <p:cNvGraphicFramePr>
            <a:graphicFrameLocks noGrp="1"/>
          </p:cNvGraphicFramePr>
          <p:nvPr/>
        </p:nvGraphicFramePr>
        <p:xfrm>
          <a:off x="2499904" y="370046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Presentation</a:t>
                      </a:r>
                      <a:r>
                        <a:rPr lang="en-US" sz="400" kern="1200" dirty="0">
                          <a:solidFill>
                            <a:schemeClr val="tx1">
                              <a:lumMod val="95000"/>
                              <a:lumOff val="5000"/>
                            </a:schemeClr>
                          </a:solidFill>
                          <a:latin typeface="Anime Ace 2.0 BB" pitchFamily="2" charset="0"/>
                          <a:ea typeface="+mn-ea"/>
                          <a:cs typeface="+mn-cs"/>
                        </a:rPr>
                        <a:t> for </a:t>
                      </a:r>
                      <a:r>
                        <a:rPr lang="en-US" sz="500" kern="1200" dirty="0">
                          <a:solidFill>
                            <a:schemeClr val="tx1">
                              <a:lumMod val="95000"/>
                              <a:lumOff val="5000"/>
                            </a:schemeClr>
                          </a:solidFill>
                          <a:latin typeface="Anime Ace 2.0 BB" pitchFamily="2" charset="0"/>
                          <a:ea typeface="+mn-ea"/>
                          <a:cs typeface="+mn-cs"/>
                        </a:rPr>
                        <a:t>2008</a:t>
                      </a:r>
                      <a:r>
                        <a:rPr lang="en-US" sz="600" kern="1200" dirty="0">
                          <a:solidFill>
                            <a:schemeClr val="tx1">
                              <a:lumMod val="95000"/>
                              <a:lumOff val="5000"/>
                            </a:schemeClr>
                          </a:solidFill>
                          <a:latin typeface="Anime Ace 2.0 BB" pitchFamily="2" charset="0"/>
                          <a:ea typeface="+mn-ea"/>
                          <a:cs typeface="+mn-cs"/>
                        </a:rPr>
                        <a:t> F…</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35 KB</a:t>
                      </a:r>
                    </a:p>
                  </a:txBody>
                  <a:tcPr anchor="ctr"/>
                </a:tc>
                <a:extLst>
                  <a:ext uri="{0D108BD9-81ED-4DB2-BD59-A6C34878D82A}">
                    <a16:rowId xmlns:a16="http://schemas.microsoft.com/office/drawing/2014/main" val="10000"/>
                  </a:ext>
                </a:extLst>
              </a:tr>
            </a:tbl>
          </a:graphicData>
        </a:graphic>
      </p:graphicFrame>
      <p:graphicFrame>
        <p:nvGraphicFramePr>
          <p:cNvPr id="197" name="Table 196"/>
          <p:cNvGraphicFramePr>
            <a:graphicFrameLocks noGrp="1"/>
          </p:cNvGraphicFramePr>
          <p:nvPr/>
        </p:nvGraphicFramePr>
        <p:xfrm>
          <a:off x="2499904" y="39100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A Plan for Fundraising</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32 KB</a:t>
                      </a:r>
                    </a:p>
                  </a:txBody>
                  <a:tcPr anchor="ctr"/>
                </a:tc>
                <a:extLst>
                  <a:ext uri="{0D108BD9-81ED-4DB2-BD59-A6C34878D82A}">
                    <a16:rowId xmlns:a16="http://schemas.microsoft.com/office/drawing/2014/main" val="10000"/>
                  </a:ext>
                </a:extLst>
              </a:tr>
            </a:tbl>
          </a:graphicData>
        </a:graphic>
      </p:graphicFrame>
      <p:graphicFrame>
        <p:nvGraphicFramePr>
          <p:cNvPr id="198" name="Table 197"/>
          <p:cNvGraphicFramePr>
            <a:graphicFrameLocks noGrp="1"/>
          </p:cNvGraphicFramePr>
          <p:nvPr/>
        </p:nvGraphicFramePr>
        <p:xfrm>
          <a:off x="2499904" y="412083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Fundraising Milestones</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31 KB</a:t>
                      </a:r>
                    </a:p>
                  </a:txBody>
                  <a:tcPr anchor="ctr"/>
                </a:tc>
                <a:extLst>
                  <a:ext uri="{0D108BD9-81ED-4DB2-BD59-A6C34878D82A}">
                    <a16:rowId xmlns:a16="http://schemas.microsoft.com/office/drawing/2014/main" val="10000"/>
                  </a:ext>
                </a:extLst>
              </a:tr>
            </a:tbl>
          </a:graphicData>
        </a:graphic>
      </p:graphicFrame>
      <p:graphicFrame>
        <p:nvGraphicFramePr>
          <p:cNvPr id="199" name="Table 198"/>
          <p:cNvGraphicFramePr>
            <a:graphicFrameLocks noGrp="1"/>
          </p:cNvGraphicFramePr>
          <p:nvPr/>
        </p:nvGraphicFramePr>
        <p:xfrm>
          <a:off x="2499904" y="43418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Direct Needs for fund…</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14 KB</a:t>
                      </a:r>
                    </a:p>
                  </a:txBody>
                  <a:tcPr anchor="ctr"/>
                </a:tc>
                <a:extLst>
                  <a:ext uri="{0D108BD9-81ED-4DB2-BD59-A6C34878D82A}">
                    <a16:rowId xmlns:a16="http://schemas.microsoft.com/office/drawing/2014/main" val="10000"/>
                  </a:ext>
                </a:extLst>
              </a:tr>
            </a:tbl>
          </a:graphicData>
        </a:graphic>
      </p:graphicFrame>
      <p:graphicFrame>
        <p:nvGraphicFramePr>
          <p:cNvPr id="200" name="Table 199"/>
          <p:cNvGraphicFramePr>
            <a:graphicFrameLocks noGrp="1"/>
          </p:cNvGraphicFramePr>
          <p:nvPr/>
        </p:nvGraphicFramePr>
        <p:xfrm>
          <a:off x="2499904" y="45704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2008 Fundraising</a:t>
                      </a:r>
                      <a:r>
                        <a:rPr lang="en-US" sz="600" kern="1200" baseline="0" dirty="0">
                          <a:solidFill>
                            <a:schemeClr val="tx1">
                              <a:lumMod val="95000"/>
                              <a:lumOff val="5000"/>
                            </a:schemeClr>
                          </a:solidFill>
                          <a:latin typeface="Anime Ace 2.0 BB" pitchFamily="2" charset="0"/>
                          <a:ea typeface="+mn-ea"/>
                          <a:cs typeface="+mn-cs"/>
                        </a:rPr>
                        <a:t> Don…</a:t>
                      </a:r>
                      <a:endParaRPr lang="en-US" sz="600" kern="1200" dirty="0">
                        <a:solidFill>
                          <a:schemeClr val="tx1">
                            <a:lumMod val="95000"/>
                            <a:lumOff val="5000"/>
                          </a:schemeClr>
                        </a:solidFill>
                        <a:latin typeface="Anime Ace 2.0 BB" pitchFamily="2" charset="0"/>
                        <a:ea typeface="+mn-ea"/>
                        <a:cs typeface="+mn-cs"/>
                      </a:endParaRP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2:21 PM by Deanna</a:t>
                      </a:r>
                    </a:p>
                  </a:txBody>
                  <a:tcPr anchor="ctr"/>
                </a:tc>
                <a:tc>
                  <a:txBody>
                    <a:bodyPr/>
                    <a:lstStyle/>
                    <a:p>
                      <a:r>
                        <a:rPr lang="en-US" sz="500" baseline="0" dirty="0">
                          <a:solidFill>
                            <a:schemeClr val="tx1">
                              <a:lumMod val="95000"/>
                              <a:lumOff val="5000"/>
                            </a:schemeClr>
                          </a:solidFill>
                          <a:latin typeface="Anime Ace 2.0 BB" pitchFamily="2" charset="0"/>
                        </a:rPr>
                        <a:t>2 </a:t>
                      </a:r>
                      <a:r>
                        <a:rPr lang="en-US" sz="500" dirty="0">
                          <a:solidFill>
                            <a:schemeClr val="tx1">
                              <a:lumMod val="95000"/>
                              <a:lumOff val="5000"/>
                            </a:schemeClr>
                          </a:solidFill>
                          <a:latin typeface="Anime Ace 2.0 BB" pitchFamily="2" charset="0"/>
                        </a:rPr>
                        <a:t>KB</a:t>
                      </a:r>
                    </a:p>
                  </a:txBody>
                  <a:tcPr anchor="ctr"/>
                </a:tc>
                <a:extLst>
                  <a:ext uri="{0D108BD9-81ED-4DB2-BD59-A6C34878D82A}">
                    <a16:rowId xmlns:a16="http://schemas.microsoft.com/office/drawing/2014/main" val="10000"/>
                  </a:ext>
                </a:extLst>
              </a:tr>
            </a:tbl>
          </a:graphicData>
        </a:graphic>
      </p:graphicFrame>
      <p:pic>
        <p:nvPicPr>
          <p:cNvPr id="202" name="Picture 201" descr="thumb_tack_small.png"/>
          <p:cNvPicPr>
            <a:picLocks noChangeAspect="1"/>
          </p:cNvPicPr>
          <p:nvPr/>
        </p:nvPicPr>
        <p:blipFill>
          <a:blip r:embed="rId17" cstate="print"/>
          <a:stretch>
            <a:fillRect/>
          </a:stretch>
        </p:blipFill>
        <p:spPr>
          <a:xfrm flipH="1">
            <a:off x="1752600" y="3224213"/>
            <a:ext cx="249407" cy="357187"/>
          </a:xfrm>
          <a:prstGeom prst="rect">
            <a:avLst/>
          </a:prstGeom>
        </p:spPr>
      </p:pic>
      <p:pic>
        <p:nvPicPr>
          <p:cNvPr id="203" name="Picture 202" descr="thumb_tack_small.png"/>
          <p:cNvPicPr>
            <a:picLocks noChangeAspect="1"/>
          </p:cNvPicPr>
          <p:nvPr/>
        </p:nvPicPr>
        <p:blipFill>
          <a:blip r:embed="rId18" cstate="print"/>
          <a:stretch>
            <a:fillRect/>
          </a:stretch>
        </p:blipFill>
        <p:spPr>
          <a:xfrm>
            <a:off x="6781800" y="4519613"/>
            <a:ext cx="255415" cy="357187"/>
          </a:xfrm>
          <a:prstGeom prst="rect">
            <a:avLst/>
          </a:prstGeom>
        </p:spPr>
      </p:pic>
      <p:sp>
        <p:nvSpPr>
          <p:cNvPr id="210" name="Rounded Rectangle 209"/>
          <p:cNvSpPr/>
          <p:nvPr/>
        </p:nvSpPr>
        <p:spPr>
          <a:xfrm>
            <a:off x="7124700" y="554990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212" name="Rectangle 211"/>
          <p:cNvSpPr/>
          <p:nvPr/>
        </p:nvSpPr>
        <p:spPr>
          <a:xfrm>
            <a:off x="7527691" y="5697134"/>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213" name="Rectangle 212"/>
          <p:cNvSpPr/>
          <p:nvPr/>
        </p:nvSpPr>
        <p:spPr>
          <a:xfrm>
            <a:off x="7527691" y="5573619"/>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sp>
        <p:nvSpPr>
          <p:cNvPr id="214" name="Rounded Rectangle 213"/>
          <p:cNvSpPr/>
          <p:nvPr/>
        </p:nvSpPr>
        <p:spPr>
          <a:xfrm>
            <a:off x="7199041" y="5613501"/>
            <a:ext cx="241917" cy="241917"/>
          </a:xfrm>
          <a:prstGeom prst="roundRect">
            <a:avLst/>
          </a:prstGeom>
          <a:blipFill>
            <a:blip r:embed="rId19"/>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hlinkClick r:id="" action="ppaction://hlinkshowjump?jump=nextslide"/>
          </p:cNvPr>
          <p:cNvSpPr/>
          <p:nvPr/>
        </p:nvSpPr>
        <p:spPr>
          <a:xfrm>
            <a:off x="7264638" y="6223476"/>
            <a:ext cx="6858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Theme5 CONFIRM CORKBOARD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00" name="Rectangle 99"/>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5" name="Group 100"/>
          <p:cNvGrpSpPr/>
          <p:nvPr/>
        </p:nvGrpSpPr>
        <p:grpSpPr>
          <a:xfrm>
            <a:off x="6997700" y="2179083"/>
            <a:ext cx="2124097" cy="4356099"/>
            <a:chOff x="9216391" y="2179083"/>
            <a:chExt cx="2124097" cy="4356099"/>
          </a:xfrm>
        </p:grpSpPr>
        <p:grpSp>
          <p:nvGrpSpPr>
            <p:cNvPr id="6" name="Group 349"/>
            <p:cNvGrpSpPr/>
            <p:nvPr/>
          </p:nvGrpSpPr>
          <p:grpSpPr>
            <a:xfrm>
              <a:off x="9216391" y="2179083"/>
              <a:ext cx="2004059" cy="4356099"/>
              <a:chOff x="9216391" y="2179083"/>
              <a:chExt cx="2004059" cy="4356099"/>
            </a:xfrm>
          </p:grpSpPr>
          <p:grpSp>
            <p:nvGrpSpPr>
              <p:cNvPr id="7" name="Group 143"/>
              <p:cNvGrpSpPr/>
              <p:nvPr/>
            </p:nvGrpSpPr>
            <p:grpSpPr>
              <a:xfrm>
                <a:off x="9216391" y="2179083"/>
                <a:ext cx="2004059" cy="4356099"/>
                <a:chOff x="6987543" y="2095263"/>
                <a:chExt cx="2004059" cy="4356099"/>
              </a:xfrm>
            </p:grpSpPr>
            <p:sp>
              <p:nvSpPr>
                <p:cNvPr id="16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pic>
              <p:nvPicPr>
                <p:cNvPr id="164" name="Picture 163" descr="soft treatment.png"/>
                <p:cNvPicPr>
                  <a:picLocks noChangeAspect="1"/>
                </p:cNvPicPr>
                <p:nvPr/>
              </p:nvPicPr>
              <p:blipFill>
                <a:blip r:embed="rId4"/>
                <a:srcRect l="5507" t="14507" r="3913"/>
                <a:stretch>
                  <a:fillRect/>
                </a:stretch>
              </p:blipFill>
              <p:spPr>
                <a:xfrm rot="5400000">
                  <a:off x="6591854" y="4115121"/>
                  <a:ext cx="3017286" cy="1477403"/>
                </a:xfrm>
                <a:prstGeom prst="rect">
                  <a:avLst/>
                </a:prstGeom>
              </p:spPr>
            </p:pic>
            <p:sp>
              <p:nvSpPr>
                <p:cNvPr id="165" name="Rectangle 164"/>
                <p:cNvSpPr/>
                <p:nvPr/>
              </p:nvSpPr>
              <p:spPr>
                <a:xfrm>
                  <a:off x="6995160" y="2110380"/>
                  <a:ext cx="1524000" cy="246221"/>
                </a:xfrm>
                <a:prstGeom prst="rect">
                  <a:avLst/>
                </a:prstGeom>
              </p:spPr>
              <p:txBody>
                <a:bodyPr wrap="square">
                  <a:spAutoFit/>
                </a:bodyPr>
                <a:lstStyle/>
                <a:p>
                  <a:r>
                    <a:rPr lang="en-US" sz="1000" b="1" dirty="0">
                      <a:solidFill>
                        <a:schemeClr val="accent1">
                          <a:lumMod val="75000"/>
                        </a:schemeClr>
                      </a:solidFill>
                      <a:latin typeface="Segoe UI" pitchFamily="34" charset="0"/>
                    </a:rPr>
                    <a:t>Apply Theme…</a:t>
                  </a:r>
                </a:p>
              </p:txBody>
            </p:sp>
            <p:sp>
              <p:nvSpPr>
                <p:cNvPr id="166" name="Rectangle 165"/>
                <p:cNvSpPr/>
                <p:nvPr/>
              </p:nvSpPr>
              <p:spPr>
                <a:xfrm>
                  <a:off x="7101279" y="6047503"/>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8" name="Group 15"/>
                <p:cNvGrpSpPr/>
                <p:nvPr/>
              </p:nvGrpSpPr>
              <p:grpSpPr>
                <a:xfrm>
                  <a:off x="7976849" y="6149100"/>
                  <a:ext cx="557551" cy="171212"/>
                  <a:chOff x="5638800" y="2628900"/>
                  <a:chExt cx="609600" cy="180987"/>
                </a:xfrm>
              </p:grpSpPr>
              <p:sp>
                <p:nvSpPr>
                  <p:cNvPr id="171" name="Rectangle 170"/>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2" name="Rectangle 171"/>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9" name="Group 18"/>
                <p:cNvGrpSpPr/>
                <p:nvPr/>
              </p:nvGrpSpPr>
              <p:grpSpPr>
                <a:xfrm>
                  <a:off x="7321549" y="6149082"/>
                  <a:ext cx="557552" cy="171231"/>
                  <a:chOff x="5638800" y="3048000"/>
                  <a:chExt cx="609601" cy="181008"/>
                </a:xfrm>
              </p:grpSpPr>
              <p:sp>
                <p:nvSpPr>
                  <p:cNvPr id="169" name="Rectangle 168"/>
                  <p:cNvSpPr/>
                  <p:nvPr/>
                </p:nvSpPr>
                <p:spPr>
                  <a:xfrm>
                    <a:off x="5638800" y="3048000"/>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70" name="Rectangle 169"/>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sp>
            <p:nvSpPr>
              <p:cNvPr id="132" name="Rectangle 131"/>
              <p:cNvSpPr/>
              <p:nvPr/>
            </p:nvSpPr>
            <p:spPr>
              <a:xfrm>
                <a:off x="9300204" y="3009900"/>
                <a:ext cx="1767843" cy="3480834"/>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3" name="Rectangle 132"/>
              <p:cNvSpPr/>
              <p:nvPr/>
            </p:nvSpPr>
            <p:spPr>
              <a:xfrm>
                <a:off x="9322507" y="6141720"/>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4" name="Rectangle 133"/>
              <p:cNvSpPr/>
              <p:nvPr/>
            </p:nvSpPr>
            <p:spPr>
              <a:xfrm>
                <a:off x="10198077" y="6243327"/>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5" name="Rectangle 134"/>
              <p:cNvSpPr/>
              <p:nvPr/>
            </p:nvSpPr>
            <p:spPr>
              <a:xfrm>
                <a:off x="9542778" y="6243328"/>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Apply</a:t>
                </a:r>
              </a:p>
            </p:txBody>
          </p:sp>
          <p:sp>
            <p:nvSpPr>
              <p:cNvPr id="136" name="Rectangle 135"/>
              <p:cNvSpPr/>
              <p:nvPr/>
            </p:nvSpPr>
            <p:spPr>
              <a:xfrm rot="16200000">
                <a:off x="10412729" y="5349239"/>
                <a:ext cx="1145234" cy="78436"/>
              </a:xfrm>
              <a:prstGeom prst="rect">
                <a:avLst/>
              </a:prstGeom>
              <a:solidFill>
                <a:srgbClr val="002060">
                  <a:alpha val="14000"/>
                </a:srgbClr>
              </a:solidFill>
              <a:ln>
                <a:solidFill>
                  <a:schemeClr val="accent1">
                    <a:shade val="95000"/>
                    <a:satMod val="105000"/>
                    <a:alpha val="26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Rectangle 136"/>
              <p:cNvSpPr/>
              <p:nvPr/>
            </p:nvSpPr>
            <p:spPr>
              <a:xfrm rot="16200000">
                <a:off x="10412729" y="4343399"/>
                <a:ext cx="1145234" cy="78436"/>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277"/>
              <p:cNvGrpSpPr/>
              <p:nvPr/>
            </p:nvGrpSpPr>
            <p:grpSpPr>
              <a:xfrm>
                <a:off x="9300136" y="2462361"/>
                <a:ext cx="1656784" cy="176463"/>
                <a:chOff x="7040808" y="2462361"/>
                <a:chExt cx="1656784" cy="176463"/>
              </a:xfrm>
            </p:grpSpPr>
            <p:sp>
              <p:nvSpPr>
                <p:cNvPr id="160" name="Rectangle 159"/>
                <p:cNvSpPr/>
                <p:nvPr/>
              </p:nvSpPr>
              <p:spPr>
                <a:xfrm>
                  <a:off x="7040808"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61" name="Rectangle 160"/>
                <p:cNvSpPr/>
                <p:nvPr/>
              </p:nvSpPr>
              <p:spPr>
                <a:xfrm>
                  <a:off x="8519160"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62" name="Picture 161" descr="glyphs.jpg"/>
                <p:cNvPicPr>
                  <a:picLocks noChangeAspect="1"/>
                </p:cNvPicPr>
                <p:nvPr/>
              </p:nvPicPr>
              <p:blipFill>
                <a:blip r:embed="rId5"/>
                <a:srcRect l="45336" t="52046" r="51370" b="43862"/>
                <a:stretch>
                  <a:fillRect/>
                </a:stretch>
              </p:blipFill>
              <p:spPr>
                <a:xfrm>
                  <a:off x="8549640" y="2478403"/>
                  <a:ext cx="134854" cy="152400"/>
                </a:xfrm>
                <a:prstGeom prst="rect">
                  <a:avLst/>
                </a:prstGeom>
              </p:spPr>
            </p:pic>
          </p:grpSp>
          <p:sp>
            <p:nvSpPr>
              <p:cNvPr id="139" name="Rectangle 138"/>
              <p:cNvSpPr/>
              <p:nvPr/>
            </p:nvSpPr>
            <p:spPr>
              <a:xfrm>
                <a:off x="9269728" y="2438400"/>
                <a:ext cx="899605"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files…</a:t>
                </a:r>
              </a:p>
            </p:txBody>
          </p:sp>
          <p:grpSp>
            <p:nvGrpSpPr>
              <p:cNvPr id="11" name="Group 303"/>
              <p:cNvGrpSpPr/>
              <p:nvPr/>
            </p:nvGrpSpPr>
            <p:grpSpPr>
              <a:xfrm>
                <a:off x="9305919" y="2650088"/>
                <a:ext cx="1768475" cy="420726"/>
                <a:chOff x="7053489" y="2650088"/>
                <a:chExt cx="1768475" cy="420726"/>
              </a:xfrm>
            </p:grpSpPr>
            <p:grpSp>
              <p:nvGrpSpPr>
                <p:cNvPr id="12" name="Group 367"/>
                <p:cNvGrpSpPr/>
                <p:nvPr/>
              </p:nvGrpSpPr>
              <p:grpSpPr>
                <a:xfrm>
                  <a:off x="7053489" y="2650088"/>
                  <a:ext cx="1768475" cy="420726"/>
                  <a:chOff x="6751320" y="2582778"/>
                  <a:chExt cx="1615582" cy="420726"/>
                </a:xfrm>
              </p:grpSpPr>
              <p:sp>
                <p:nvSpPr>
                  <p:cNvPr id="155" name="Round Same Side Corner Rectangle 154"/>
                  <p:cNvSpPr/>
                  <p:nvPr/>
                </p:nvSpPr>
                <p:spPr>
                  <a:xfrm>
                    <a:off x="6751320" y="2686215"/>
                    <a:ext cx="68580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6" name="Round Same Side Corner Rectangle 155"/>
                  <p:cNvSpPr/>
                  <p:nvPr/>
                </p:nvSpPr>
                <p:spPr>
                  <a:xfrm>
                    <a:off x="7434580" y="2690704"/>
                    <a:ext cx="683260" cy="22760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7" name="Round Same Side Corner Rectangle 156"/>
                  <p:cNvSpPr/>
                  <p:nvPr/>
                </p:nvSpPr>
                <p:spPr>
                  <a:xfrm>
                    <a:off x="8117842" y="2694940"/>
                    <a:ext cx="249060" cy="241574"/>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58" name="Rectangle 157"/>
                  <p:cNvSpPr/>
                  <p:nvPr/>
                </p:nvSpPr>
                <p:spPr>
                  <a:xfrm rot="16200000">
                    <a:off x="7167094" y="2700808"/>
                    <a:ext cx="420726" cy="184666"/>
                  </a:xfrm>
                  <a:prstGeom prst="rect">
                    <a:avLst/>
                  </a:prstGeom>
                </p:spPr>
                <p:txBody>
                  <a:bodyPr wrap="square">
                    <a:spAutoFit/>
                  </a:bodyPr>
                  <a:lstStyle/>
                  <a:p>
                    <a:pPr algn="ctr"/>
                    <a:r>
                      <a:rPr lang="en-US" sz="600" b="0" dirty="0">
                        <a:solidFill>
                          <a:schemeClr val="bg1"/>
                        </a:solidFill>
                        <a:latin typeface="Tahoma" pitchFamily="34" charset="0"/>
                        <a:ea typeface="Tahoma" pitchFamily="34" charset="0"/>
                        <a:cs typeface="Tahoma" pitchFamily="34" charset="0"/>
                      </a:rPr>
                      <a:t>(102)</a:t>
                    </a:r>
                  </a:p>
                </p:txBody>
              </p:sp>
              <p:sp>
                <p:nvSpPr>
                  <p:cNvPr id="159" name="Rectangle 158"/>
                  <p:cNvSpPr/>
                  <p:nvPr/>
                </p:nvSpPr>
                <p:spPr>
                  <a:xfrm rot="16200000">
                    <a:off x="7841022" y="270080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(220)</a:t>
                    </a:r>
                  </a:p>
                </p:txBody>
              </p:sp>
            </p:grpSp>
            <p:pic>
              <p:nvPicPr>
                <p:cNvPr id="152" name="Picture 151" descr="officelive.png"/>
                <p:cNvPicPr>
                  <a:picLocks noChangeAspect="1"/>
                </p:cNvPicPr>
                <p:nvPr/>
              </p:nvPicPr>
              <p:blipFill>
                <a:blip r:embed="rId6"/>
                <a:stretch>
                  <a:fillRect/>
                </a:stretch>
              </p:blipFill>
              <p:spPr>
                <a:xfrm>
                  <a:off x="7080875" y="2788565"/>
                  <a:ext cx="537482" cy="163285"/>
                </a:xfrm>
                <a:prstGeom prst="rect">
                  <a:avLst/>
                </a:prstGeom>
              </p:spPr>
            </p:pic>
            <p:sp>
              <p:nvSpPr>
                <p:cNvPr id="153" name="TextBox 152"/>
                <p:cNvSpPr txBox="1"/>
                <p:nvPr/>
              </p:nvSpPr>
              <p:spPr>
                <a:xfrm>
                  <a:off x="7869772" y="2772575"/>
                  <a:ext cx="707229" cy="200055"/>
                </a:xfrm>
                <a:prstGeom prst="rect">
                  <a:avLst/>
                </a:prstGeom>
                <a:noFill/>
              </p:spPr>
              <p:txBody>
                <a:bodyPr wrap="square" rtlCol="0">
                  <a:spAutoFit/>
                </a:bodyPr>
                <a:lstStyle/>
                <a:p>
                  <a:r>
                    <a:rPr lang="en-US" sz="700" b="1" dirty="0"/>
                    <a:t>Community</a:t>
                  </a:r>
                </a:p>
              </p:txBody>
            </p:sp>
            <p:sp>
              <p:nvSpPr>
                <p:cNvPr id="154" name="Cross 153"/>
                <p:cNvSpPr/>
                <p:nvPr/>
              </p:nvSpPr>
              <p:spPr>
                <a:xfrm>
                  <a:off x="8632825" y="2813583"/>
                  <a:ext cx="119295" cy="123956"/>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41" name="Rectangle 140"/>
              <p:cNvSpPr/>
              <p:nvPr/>
            </p:nvSpPr>
            <p:spPr>
              <a:xfrm>
                <a:off x="9299575" y="2981325"/>
                <a:ext cx="1774825" cy="82550"/>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pic>
            <p:nvPicPr>
              <p:cNvPr id="142" name="Picture 141" descr="soft treatment.png"/>
              <p:cNvPicPr>
                <a:picLocks noChangeAspect="1"/>
              </p:cNvPicPr>
              <p:nvPr/>
            </p:nvPicPr>
            <p:blipFill>
              <a:blip r:embed="rId4"/>
              <a:srcRect l="5507" t="14507" r="3913"/>
              <a:stretch>
                <a:fillRect/>
              </a:stretch>
            </p:blipFill>
            <p:spPr>
              <a:xfrm rot="5400000">
                <a:off x="8648698" y="3860802"/>
                <a:ext cx="3048001" cy="1447800"/>
              </a:xfrm>
              <a:prstGeom prst="rect">
                <a:avLst/>
              </a:prstGeom>
            </p:spPr>
          </p:pic>
          <p:grpSp>
            <p:nvGrpSpPr>
              <p:cNvPr id="13" name="Group 243"/>
              <p:cNvGrpSpPr/>
              <p:nvPr/>
            </p:nvGrpSpPr>
            <p:grpSpPr>
              <a:xfrm>
                <a:off x="9445844" y="3086100"/>
                <a:ext cx="1637642" cy="596900"/>
                <a:chOff x="9452317" y="3567480"/>
                <a:chExt cx="1637642" cy="596900"/>
              </a:xfrm>
            </p:grpSpPr>
            <p:sp>
              <p:nvSpPr>
                <p:cNvPr id="147" name="Rectangle 146"/>
                <p:cNvSpPr/>
                <p:nvPr/>
              </p:nvSpPr>
              <p:spPr>
                <a:xfrm>
                  <a:off x="9452317" y="3567480"/>
                  <a:ext cx="1145956" cy="369332"/>
                </a:xfrm>
                <a:prstGeom prst="rect">
                  <a:avLst/>
                </a:prstGeom>
              </p:spPr>
              <p:txBody>
                <a:bodyPr wrap="square">
                  <a:spAutoFit/>
                </a:bodyPr>
                <a:lstStyle/>
                <a:p>
                  <a:r>
                    <a:rPr lang="en-US" sz="900" b="1" dirty="0">
                      <a:solidFill>
                        <a:schemeClr val="accent1">
                          <a:lumMod val="75000"/>
                        </a:schemeClr>
                      </a:solidFill>
                      <a:latin typeface="Segoe UI" pitchFamily="34" charset="0"/>
                    </a:rPr>
                    <a:t>Default Office Live Themes</a:t>
                  </a:r>
                  <a:endParaRPr lang="en-US" sz="800" dirty="0">
                    <a:solidFill>
                      <a:schemeClr val="accent1">
                        <a:lumMod val="75000"/>
                      </a:schemeClr>
                    </a:solidFill>
                    <a:latin typeface="Segoe UI" pitchFamily="34" charset="0"/>
                  </a:endParaRPr>
                </a:p>
              </p:txBody>
            </p:sp>
            <p:sp>
              <p:nvSpPr>
                <p:cNvPr id="148" name="Rectangle 147"/>
                <p:cNvSpPr/>
                <p:nvPr/>
              </p:nvSpPr>
              <p:spPr>
                <a:xfrm>
                  <a:off x="10451643" y="3681264"/>
                  <a:ext cx="638316"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Most Popular</a:t>
                  </a:r>
                  <a:endParaRPr lang="en-US" sz="600" b="0" dirty="0">
                    <a:solidFill>
                      <a:schemeClr val="accent1">
                        <a:lumMod val="75000"/>
                      </a:schemeClr>
                    </a:solidFill>
                    <a:latin typeface="Segoe UI" pitchFamily="34" charset="0"/>
                  </a:endParaRPr>
                </a:p>
              </p:txBody>
            </p:sp>
            <p:sp>
              <p:nvSpPr>
                <p:cNvPr id="149" name="Rectangle 148"/>
                <p:cNvSpPr/>
                <p:nvPr/>
              </p:nvSpPr>
              <p:spPr>
                <a:xfrm>
                  <a:off x="10623139" y="3589022"/>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50" name="Rectangle 149"/>
                <p:cNvSpPr/>
                <p:nvPr/>
              </p:nvSpPr>
              <p:spPr>
                <a:xfrm>
                  <a:off x="9455273" y="3887381"/>
                  <a:ext cx="990600" cy="276999"/>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a:t>
                  </a:r>
                  <a:br>
                    <a:rPr lang="en-US" sz="600" b="0" dirty="0">
                      <a:solidFill>
                        <a:schemeClr val="accent1">
                          <a:lumMod val="75000"/>
                        </a:schemeClr>
                      </a:solidFill>
                      <a:latin typeface="Segoe UI" pitchFamily="34" charset="0"/>
                    </a:rPr>
                  </a:br>
                  <a:r>
                    <a:rPr lang="en-US" sz="600" b="0" dirty="0">
                      <a:solidFill>
                        <a:schemeClr val="accent1">
                          <a:lumMod val="75000"/>
                        </a:schemeClr>
                      </a:solidFill>
                      <a:latin typeface="Segoe UI" pitchFamily="34" charset="0"/>
                    </a:rPr>
                    <a:t>Showing 10 out of 102</a:t>
                  </a:r>
                </a:p>
              </p:txBody>
            </p:sp>
          </p:grpSp>
          <p:grpSp>
            <p:nvGrpSpPr>
              <p:cNvPr id="14" name="Group 316"/>
              <p:cNvGrpSpPr/>
              <p:nvPr/>
            </p:nvGrpSpPr>
            <p:grpSpPr>
              <a:xfrm>
                <a:off x="9258300" y="3168650"/>
                <a:ext cx="196850" cy="196850"/>
                <a:chOff x="2081014" y="2364106"/>
                <a:chExt cx="123825" cy="123825"/>
              </a:xfrm>
            </p:grpSpPr>
            <p:sp>
              <p:nvSpPr>
                <p:cNvPr id="145" name="Rounded Rectangle 144"/>
                <p:cNvSpPr/>
                <p:nvPr/>
              </p:nvSpPr>
              <p:spPr>
                <a:xfrm>
                  <a:off x="2081014" y="2364106"/>
                  <a:ext cx="92869" cy="92869"/>
                </a:xfrm>
                <a:prstGeom prst="round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sp>
              <p:nvSpPr>
                <p:cNvPr id="146" name="Rounded Rectangle 145"/>
                <p:cNvSpPr/>
                <p:nvPr/>
              </p:nvSpPr>
              <p:spPr>
                <a:xfrm>
                  <a:off x="2111970" y="2395062"/>
                  <a:ext cx="92869" cy="92869"/>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5" name="Group 317"/>
            <p:cNvGrpSpPr/>
            <p:nvPr/>
          </p:nvGrpSpPr>
          <p:grpSpPr>
            <a:xfrm>
              <a:off x="9347200" y="3716625"/>
              <a:ext cx="1993288" cy="2407980"/>
              <a:chOff x="7131273" y="3130550"/>
              <a:chExt cx="1993288" cy="2407980"/>
            </a:xfrm>
          </p:grpSpPr>
          <p:grpSp>
            <p:nvGrpSpPr>
              <p:cNvPr id="16" name="Group 239"/>
              <p:cNvGrpSpPr/>
              <p:nvPr/>
            </p:nvGrpSpPr>
            <p:grpSpPr>
              <a:xfrm>
                <a:off x="7131273" y="3130550"/>
                <a:ext cx="1831744" cy="374650"/>
                <a:chOff x="9141056" y="3054350"/>
                <a:chExt cx="1831744" cy="374650"/>
              </a:xfrm>
            </p:grpSpPr>
            <p:sp>
              <p:nvSpPr>
                <p:cNvPr id="128" name="Rounded Rectangle 127"/>
                <p:cNvSpPr/>
                <p:nvPr/>
              </p:nvSpPr>
              <p:spPr>
                <a:xfrm>
                  <a:off x="9141056" y="3054350"/>
                  <a:ext cx="1555527" cy="374650"/>
                </a:xfrm>
                <a:prstGeom prst="roundRect">
                  <a:avLst>
                    <a:gd name="adj" fmla="val 10347"/>
                  </a:avLst>
                </a:prstGeom>
                <a:solidFill>
                  <a:schemeClr val="bg1">
                    <a:alpha val="75000"/>
                  </a:schemeClr>
                </a:solidFill>
                <a:ln w="19050" cap="sq" cmpd="sng">
                  <a:solidFill>
                    <a:srgbClr val="002060">
                      <a:alpha val="28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0" i="0" dirty="0">
                    <a:solidFill>
                      <a:schemeClr val="bg1">
                        <a:lumMod val="50000"/>
                      </a:schemeClr>
                    </a:solidFill>
                  </a:endParaRPr>
                </a:p>
              </p:txBody>
            </p:sp>
            <p:sp>
              <p:nvSpPr>
                <p:cNvPr id="129" name="Rectangle 128"/>
                <p:cNvSpPr/>
                <p:nvPr/>
              </p:nvSpPr>
              <p:spPr>
                <a:xfrm>
                  <a:off x="9540238" y="318700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Tried and true.</a:t>
                  </a:r>
                </a:p>
              </p:txBody>
            </p:sp>
            <p:sp>
              <p:nvSpPr>
                <p:cNvPr id="130" name="Rectangle 129"/>
                <p:cNvSpPr/>
                <p:nvPr/>
              </p:nvSpPr>
              <p:spPr>
                <a:xfrm>
                  <a:off x="9540238" y="3063494"/>
                  <a:ext cx="1356360" cy="215444"/>
                </a:xfrm>
                <a:prstGeom prst="rect">
                  <a:avLst/>
                </a:prstGeom>
              </p:spPr>
              <p:txBody>
                <a:bodyPr wrap="square">
                  <a:spAutoFit/>
                </a:bodyPr>
                <a:lstStyle/>
                <a:p>
                  <a:r>
                    <a:rPr lang="en-US" sz="800" b="1" dirty="0">
                      <a:solidFill>
                        <a:schemeClr val="tx1"/>
                      </a:solidFill>
                      <a:latin typeface="Segoe UI" pitchFamily="34" charset="0"/>
                    </a:rPr>
                    <a:t>Default Theme</a:t>
                  </a:r>
                </a:p>
              </p:txBody>
            </p:sp>
          </p:grpSp>
          <p:sp>
            <p:nvSpPr>
              <p:cNvPr id="106" name="Rectangle 105"/>
              <p:cNvSpPr/>
              <p:nvPr/>
            </p:nvSpPr>
            <p:spPr>
              <a:xfrm>
                <a:off x="8261573" y="5338475"/>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More</a:t>
                </a:r>
                <a:r>
                  <a:rPr lang="en-US" sz="700" b="0" baseline="0" dirty="0">
                    <a:solidFill>
                      <a:schemeClr val="tx2">
                        <a:lumMod val="75000"/>
                      </a:schemeClr>
                    </a:solidFill>
                    <a:latin typeface="Segoe UI" pitchFamily="34" charset="0"/>
                  </a:rPr>
                  <a:t>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7" name="Group 238"/>
              <p:cNvGrpSpPr/>
              <p:nvPr/>
            </p:nvGrpSpPr>
            <p:grpSpPr>
              <a:xfrm>
                <a:off x="7131273" y="3587750"/>
                <a:ext cx="1993288" cy="374650"/>
                <a:chOff x="9141056" y="3474720"/>
                <a:chExt cx="1993288" cy="374650"/>
              </a:xfrm>
            </p:grpSpPr>
            <p:sp>
              <p:nvSpPr>
                <p:cNvPr id="125" name="Rounded Rectangle 124"/>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6" name="Rectangle 125"/>
                <p:cNvSpPr/>
                <p:nvPr/>
              </p:nvSpPr>
              <p:spPr>
                <a:xfrm>
                  <a:off x="9540238" y="3607379"/>
                  <a:ext cx="1594106"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Authentic 1800s feel</a:t>
                  </a:r>
                </a:p>
              </p:txBody>
            </p:sp>
            <p:sp>
              <p:nvSpPr>
                <p:cNvPr id="127" name="Rectangle 126"/>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Parchment</a:t>
                  </a:r>
                </a:p>
              </p:txBody>
            </p:sp>
          </p:grpSp>
          <p:grpSp>
            <p:nvGrpSpPr>
              <p:cNvPr id="18" name="Group 240"/>
              <p:cNvGrpSpPr/>
              <p:nvPr/>
            </p:nvGrpSpPr>
            <p:grpSpPr>
              <a:xfrm>
                <a:off x="7131273" y="4044950"/>
                <a:ext cx="1831744" cy="374650"/>
                <a:chOff x="9141056" y="3474720"/>
                <a:chExt cx="1831744" cy="374650"/>
              </a:xfrm>
            </p:grpSpPr>
            <p:sp>
              <p:nvSpPr>
                <p:cNvPr id="122" name="Rounded Rectangle 121"/>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3" name="Rectangle 122"/>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Like a sack of potatoes</a:t>
                  </a:r>
                </a:p>
              </p:txBody>
            </p:sp>
            <p:sp>
              <p:nvSpPr>
                <p:cNvPr id="124" name="Rectangle 123"/>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Burlap</a:t>
                  </a:r>
                </a:p>
              </p:txBody>
            </p:sp>
          </p:grpSp>
          <p:grpSp>
            <p:nvGrpSpPr>
              <p:cNvPr id="19" name="Group 244"/>
              <p:cNvGrpSpPr/>
              <p:nvPr/>
            </p:nvGrpSpPr>
            <p:grpSpPr>
              <a:xfrm>
                <a:off x="7131273" y="4502150"/>
                <a:ext cx="1831744" cy="374650"/>
                <a:chOff x="9141056" y="3474720"/>
                <a:chExt cx="1831744" cy="374650"/>
              </a:xfrm>
            </p:grpSpPr>
            <p:sp>
              <p:nvSpPr>
                <p:cNvPr id="119" name="Rounded Rectangle 118"/>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20" name="Rectangle 119"/>
                <p:cNvSpPr/>
                <p:nvPr/>
              </p:nvSpPr>
              <p:spPr>
                <a:xfrm>
                  <a:off x="9540238" y="360737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IKEA options…</a:t>
                  </a:r>
                </a:p>
              </p:txBody>
            </p:sp>
            <p:sp>
              <p:nvSpPr>
                <p:cNvPr id="121" name="Rectangle 120"/>
                <p:cNvSpPr/>
                <p:nvPr/>
              </p:nvSpPr>
              <p:spPr>
                <a:xfrm>
                  <a:off x="9540238" y="3483864"/>
                  <a:ext cx="1356360" cy="215444"/>
                </a:xfrm>
                <a:prstGeom prst="rect">
                  <a:avLst/>
                </a:prstGeom>
              </p:spPr>
              <p:txBody>
                <a:bodyPr wrap="square">
                  <a:spAutoFit/>
                </a:bodyPr>
                <a:lstStyle/>
                <a:p>
                  <a:r>
                    <a:rPr lang="en-US" sz="800" dirty="0">
                      <a:solidFill>
                        <a:schemeClr val="tx1"/>
                      </a:solidFill>
                      <a:latin typeface="Segoe UI" pitchFamily="34" charset="0"/>
                    </a:rPr>
                    <a:t>Beech Wood Panel</a:t>
                  </a:r>
                </a:p>
              </p:txBody>
            </p:sp>
          </p:grpSp>
          <p:grpSp>
            <p:nvGrpSpPr>
              <p:cNvPr id="20" name="Group 248"/>
              <p:cNvGrpSpPr/>
              <p:nvPr/>
            </p:nvGrpSpPr>
            <p:grpSpPr>
              <a:xfrm>
                <a:off x="7131273" y="4959350"/>
                <a:ext cx="1831744" cy="374650"/>
                <a:chOff x="9141056" y="3474720"/>
                <a:chExt cx="1831744" cy="374650"/>
              </a:xfrm>
            </p:grpSpPr>
            <p:sp>
              <p:nvSpPr>
                <p:cNvPr id="116" name="Rounded Rectangle 115"/>
                <p:cNvSpPr/>
                <p:nvPr/>
              </p:nvSpPr>
              <p:spPr>
                <a:xfrm>
                  <a:off x="9141056" y="3474720"/>
                  <a:ext cx="1555527" cy="374650"/>
                </a:xfrm>
                <a:prstGeom prst="roundRect">
                  <a:avLst>
                    <a:gd name="adj" fmla="val 10347"/>
                  </a:avLst>
                </a:prstGeom>
                <a:solidFill>
                  <a:schemeClr val="bg1">
                    <a:alpha val="25000"/>
                  </a:schemeClr>
                </a:solidFill>
                <a:ln w="158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lumMod val="50000"/>
                      </a:schemeClr>
                    </a:solidFill>
                  </a:endParaRPr>
                </a:p>
              </p:txBody>
            </p:sp>
            <p:sp>
              <p:nvSpPr>
                <p:cNvPr id="117" name="Rectangle 116"/>
                <p:cNvSpPr/>
                <p:nvPr/>
              </p:nvSpPr>
              <p:spPr>
                <a:xfrm>
                  <a:off x="9540238" y="3626429"/>
                  <a:ext cx="1432562" cy="200055"/>
                </a:xfrm>
                <a:prstGeom prst="rect">
                  <a:avLst/>
                </a:prstGeom>
              </p:spPr>
              <p:txBody>
                <a:bodyPr wrap="square">
                  <a:spAutoFit/>
                </a:bodyPr>
                <a:lstStyle/>
                <a:p>
                  <a:r>
                    <a:rPr lang="en-US" sz="700" dirty="0">
                      <a:solidFill>
                        <a:schemeClr val="tx1">
                          <a:lumMod val="50000"/>
                          <a:lumOff val="50000"/>
                        </a:schemeClr>
                      </a:solidFill>
                      <a:latin typeface="Segoe UI" pitchFamily="34" charset="0"/>
                    </a:rPr>
                    <a:t>Tack it up, a messier theme</a:t>
                  </a:r>
                </a:p>
              </p:txBody>
            </p:sp>
            <p:sp>
              <p:nvSpPr>
                <p:cNvPr id="118" name="Rectangle 117"/>
                <p:cNvSpPr/>
                <p:nvPr/>
              </p:nvSpPr>
              <p:spPr>
                <a:xfrm>
                  <a:off x="9540238" y="3502914"/>
                  <a:ext cx="1356360" cy="215444"/>
                </a:xfrm>
                <a:prstGeom prst="rect">
                  <a:avLst/>
                </a:prstGeom>
              </p:spPr>
              <p:txBody>
                <a:bodyPr wrap="square">
                  <a:spAutoFit/>
                </a:bodyPr>
                <a:lstStyle/>
                <a:p>
                  <a:r>
                    <a:rPr lang="en-US" sz="800" dirty="0">
                      <a:solidFill>
                        <a:schemeClr val="tx1"/>
                      </a:solidFill>
                      <a:latin typeface="Segoe UI" pitchFamily="34" charset="0"/>
                    </a:rPr>
                    <a:t>Corkboard</a:t>
                  </a:r>
                </a:p>
              </p:txBody>
            </p:sp>
          </p:grpSp>
          <p:sp>
            <p:nvSpPr>
              <p:cNvPr id="111" name="Rounded Rectangle 110"/>
              <p:cNvSpPr/>
              <p:nvPr/>
            </p:nvSpPr>
            <p:spPr>
              <a:xfrm>
                <a:off x="7201805" y="4109474"/>
                <a:ext cx="241917" cy="241917"/>
              </a:xfrm>
              <a:prstGeom prst="roundRect">
                <a:avLst/>
              </a:prstGeom>
              <a:blipFill>
                <a:blip r:embed="rId7"/>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ounded Rectangle 111"/>
              <p:cNvSpPr/>
              <p:nvPr/>
            </p:nvSpPr>
            <p:spPr>
              <a:xfrm>
                <a:off x="7201805" y="4568450"/>
                <a:ext cx="241917" cy="241917"/>
              </a:xfrm>
              <a:prstGeom prst="roundRect">
                <a:avLst/>
              </a:prstGeom>
              <a:blipFill>
                <a:blip r:embed="rId8"/>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ounded Rectangle 112"/>
              <p:cNvSpPr/>
              <p:nvPr/>
            </p:nvSpPr>
            <p:spPr>
              <a:xfrm>
                <a:off x="7201805" y="3650498"/>
                <a:ext cx="241917" cy="241917"/>
              </a:xfrm>
              <a:prstGeom prst="roundRect">
                <a:avLst/>
              </a:prstGeom>
              <a:blipFill>
                <a:blip r:embed="rId9"/>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ounded Rectangle 113"/>
              <p:cNvSpPr/>
              <p:nvPr/>
            </p:nvSpPr>
            <p:spPr>
              <a:xfrm>
                <a:off x="7201805" y="5027426"/>
                <a:ext cx="241917" cy="241917"/>
              </a:xfrm>
              <a:prstGeom prst="roundRect">
                <a:avLst/>
              </a:prstGeom>
              <a:blipFill>
                <a:blip r:embed="rId10"/>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ounded Rectangle 114"/>
              <p:cNvSpPr/>
              <p:nvPr/>
            </p:nvSpPr>
            <p:spPr>
              <a:xfrm>
                <a:off x="7201805" y="3191522"/>
                <a:ext cx="241917" cy="241917"/>
              </a:xfrm>
              <a:prstGeom prst="round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grpSp>
        <p:pic>
          <p:nvPicPr>
            <p:cNvPr id="104" name="Picture 3" descr="F:\00Office12\01OneNote\08Icons\Person\Person_Blue.png"/>
            <p:cNvPicPr>
              <a:picLocks noChangeAspect="1" noChangeArrowheads="1"/>
            </p:cNvPicPr>
            <p:nvPr/>
          </p:nvPicPr>
          <p:blipFill>
            <a:blip r:embed="rId11" cstate="print">
              <a:clrChange>
                <a:clrFrom>
                  <a:srgbClr val="000000">
                    <a:alpha val="0"/>
                  </a:srgbClr>
                </a:clrFrom>
                <a:clrTo>
                  <a:srgbClr val="000000">
                    <a:alpha val="0"/>
                  </a:srgbClr>
                </a:clrTo>
              </a:clrChange>
              <a:lum contrast="40000"/>
            </a:blip>
            <a:srcRect/>
            <a:stretch>
              <a:fillRect/>
            </a:stretch>
          </p:blipFill>
          <p:spPr bwMode="auto">
            <a:xfrm>
              <a:off x="10090150" y="2819400"/>
              <a:ext cx="96003" cy="98165"/>
            </a:xfrm>
            <a:prstGeom prst="rect">
              <a:avLst/>
            </a:prstGeom>
            <a:gradFill>
              <a:gsLst>
                <a:gs pos="60000">
                  <a:srgbClr val="FBFCFC">
                    <a:alpha val="41000"/>
                  </a:srgbClr>
                </a:gs>
                <a:gs pos="85000">
                  <a:srgbClr val="F3F3F3"/>
                </a:gs>
              </a:gsLst>
              <a:lin ang="5400000" scaled="0"/>
            </a:gradFill>
            <a:ln w="9525">
              <a:noFill/>
            </a:ln>
            <a:effectLst/>
          </p:spPr>
        </p:pic>
      </p:grpSp>
      <p:grpSp>
        <p:nvGrpSpPr>
          <p:cNvPr id="21" name="Group 295"/>
          <p:cNvGrpSpPr/>
          <p:nvPr/>
        </p:nvGrpSpPr>
        <p:grpSpPr>
          <a:xfrm>
            <a:off x="8895706" y="0"/>
            <a:ext cx="248294" cy="6858000"/>
            <a:chOff x="8895706" y="0"/>
            <a:chExt cx="248294" cy="6858000"/>
          </a:xfrm>
        </p:grpSpPr>
        <p:pic>
          <p:nvPicPr>
            <p:cNvPr id="174" name="Picture 173" descr="Picture1.png"/>
            <p:cNvPicPr>
              <a:picLocks noChangeAspect="1"/>
            </p:cNvPicPr>
            <p:nvPr/>
          </p:nvPicPr>
          <p:blipFill>
            <a:blip r:embed="rId12"/>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176" name="Rectangle 17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7" name="Rectangle 17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189" name="Rounded Rectangle 18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0" name="Rounded Rectangle 18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1" name="Rounded Rectangle 19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85" name="Isosceles Triangle 184"/>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6" name="Isosceles Triangle 185"/>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9" name="Freeform 208"/>
          <p:cNvSpPr/>
          <p:nvPr/>
        </p:nvSpPr>
        <p:spPr>
          <a:xfrm flipH="1">
            <a:off x="1892326" y="3423603"/>
            <a:ext cx="5041873" cy="143256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10" name="Table 209"/>
          <p:cNvGraphicFramePr>
            <a:graphicFrameLocks noGrp="1"/>
          </p:cNvGraphicFramePr>
          <p:nvPr/>
        </p:nvGraphicFramePr>
        <p:xfrm>
          <a:off x="2499904" y="34909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dirty="0" err="1">
                          <a:solidFill>
                            <a:schemeClr val="tx1">
                              <a:lumMod val="95000"/>
                              <a:lumOff val="5000"/>
                            </a:schemeClr>
                          </a:solidFill>
                          <a:latin typeface="Anime Ace 2.0 BB" pitchFamily="2" charset="0"/>
                        </a:rPr>
                        <a:t>Fundraise_w_Livespace</a:t>
                      </a:r>
                      <a:r>
                        <a:rPr lang="en-US" sz="600" dirty="0">
                          <a:solidFill>
                            <a:schemeClr val="tx1">
                              <a:lumMod val="95000"/>
                              <a:lumOff val="5000"/>
                            </a:schemeClr>
                          </a:solidFill>
                          <a:latin typeface="Anime Ace 2.0 BB" pitchFamily="2" charset="0"/>
                        </a:rPr>
                        <a:t>…</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2:21 PM by Deanna</a:t>
                      </a:r>
                    </a:p>
                  </a:txBody>
                  <a:tcPr anchor="ctr"/>
                </a:tc>
                <a:tc>
                  <a:txBody>
                    <a:bodyPr/>
                    <a:lstStyle/>
                    <a:p>
                      <a:r>
                        <a:rPr lang="en-US" sz="500" dirty="0">
                          <a:solidFill>
                            <a:schemeClr val="tx1">
                              <a:lumMod val="95000"/>
                              <a:lumOff val="5000"/>
                            </a:schemeClr>
                          </a:solidFill>
                          <a:latin typeface="Anime Ace 2.0 BB" pitchFamily="2" charset="0"/>
                        </a:rPr>
                        <a:t>100</a:t>
                      </a:r>
                      <a:r>
                        <a:rPr lang="en-US" sz="500" baseline="0" dirty="0">
                          <a:solidFill>
                            <a:schemeClr val="tx1">
                              <a:lumMod val="95000"/>
                              <a:lumOff val="5000"/>
                            </a:schemeClr>
                          </a:solidFill>
                          <a:latin typeface="Anime Ace 2.0 BB" pitchFamily="2" charset="0"/>
                        </a:rPr>
                        <a:t> </a:t>
                      </a:r>
                      <a:r>
                        <a:rPr lang="en-US" sz="500" dirty="0">
                          <a:solidFill>
                            <a:schemeClr val="tx1">
                              <a:lumMod val="95000"/>
                              <a:lumOff val="5000"/>
                            </a:schemeClr>
                          </a:solidFill>
                          <a:latin typeface="Anime Ace 2.0 BB" pitchFamily="2" charset="0"/>
                        </a:rPr>
                        <a:t>KB</a:t>
                      </a:r>
                    </a:p>
                  </a:txBody>
                  <a:tcPr anchor="ctr"/>
                </a:tc>
                <a:extLst>
                  <a:ext uri="{0D108BD9-81ED-4DB2-BD59-A6C34878D82A}">
                    <a16:rowId xmlns:a16="http://schemas.microsoft.com/office/drawing/2014/main" val="10000"/>
                  </a:ext>
                </a:extLst>
              </a:tr>
            </a:tbl>
          </a:graphicData>
        </a:graphic>
      </p:graphicFrame>
      <p:grpSp>
        <p:nvGrpSpPr>
          <p:cNvPr id="211" name="Group 78"/>
          <p:cNvGrpSpPr/>
          <p:nvPr/>
        </p:nvGrpSpPr>
        <p:grpSpPr>
          <a:xfrm>
            <a:off x="1919696" y="3522240"/>
            <a:ext cx="4892040" cy="1258236"/>
            <a:chOff x="1875246" y="3384127"/>
            <a:chExt cx="4892040" cy="1258236"/>
          </a:xfrm>
        </p:grpSpPr>
        <p:pic>
          <p:nvPicPr>
            <p:cNvPr id="212" name="Picture 2"/>
            <p:cNvPicPr>
              <a:picLocks noChangeAspect="1" noChangeArrowheads="1"/>
            </p:cNvPicPr>
            <p:nvPr/>
          </p:nvPicPr>
          <p:blipFill>
            <a:blip r:embed="rId13"/>
            <a:stretch>
              <a:fillRect/>
            </a:stretch>
          </p:blipFill>
          <p:spPr bwMode="auto">
            <a:xfrm>
              <a:off x="2234566" y="4472940"/>
              <a:ext cx="89806" cy="114300"/>
            </a:xfrm>
            <a:prstGeom prst="rect">
              <a:avLst/>
            </a:prstGeom>
            <a:noFill/>
            <a:ln>
              <a:noFill/>
            </a:ln>
          </p:spPr>
        </p:pic>
        <p:pic>
          <p:nvPicPr>
            <p:cNvPr id="213" name="Picture 212" descr="WSExplore0010 12-14-2007.png"/>
            <p:cNvPicPr>
              <a:picLocks noChangeAspect="1"/>
            </p:cNvPicPr>
            <p:nvPr/>
          </p:nvPicPr>
          <p:blipFill>
            <a:blip r:embed="rId14"/>
            <a:stretch>
              <a:fillRect/>
            </a:stretch>
          </p:blipFill>
          <p:spPr>
            <a:xfrm>
              <a:off x="1934028" y="3599267"/>
              <a:ext cx="104775" cy="104775"/>
            </a:xfrm>
            <a:prstGeom prst="rect">
              <a:avLst/>
            </a:prstGeom>
          </p:spPr>
        </p:pic>
        <p:pic>
          <p:nvPicPr>
            <p:cNvPr id="214" name="Picture 213" descr="WSExplore0010 12-14-2007.png"/>
            <p:cNvPicPr>
              <a:picLocks noChangeAspect="1"/>
            </p:cNvPicPr>
            <p:nvPr/>
          </p:nvPicPr>
          <p:blipFill>
            <a:blip r:embed="rId14"/>
            <a:stretch>
              <a:fillRect/>
            </a:stretch>
          </p:blipFill>
          <p:spPr>
            <a:xfrm>
              <a:off x="1934028" y="4038991"/>
              <a:ext cx="104775" cy="104775"/>
            </a:xfrm>
            <a:prstGeom prst="rect">
              <a:avLst/>
            </a:prstGeom>
          </p:spPr>
        </p:pic>
        <p:pic>
          <p:nvPicPr>
            <p:cNvPr id="215" name="Picture 214" descr="WSExplore0010 12-14-2007.png"/>
            <p:cNvPicPr>
              <a:picLocks noChangeAspect="1"/>
            </p:cNvPicPr>
            <p:nvPr/>
          </p:nvPicPr>
          <p:blipFill>
            <a:blip r:embed="rId14"/>
            <a:stretch>
              <a:fillRect/>
            </a:stretch>
          </p:blipFill>
          <p:spPr>
            <a:xfrm>
              <a:off x="1934028" y="3819129"/>
              <a:ext cx="104775" cy="104775"/>
            </a:xfrm>
            <a:prstGeom prst="rect">
              <a:avLst/>
            </a:prstGeom>
          </p:spPr>
        </p:pic>
        <p:pic>
          <p:nvPicPr>
            <p:cNvPr id="216" name="Picture 215" descr="IC16DOCX.gif"/>
            <p:cNvPicPr>
              <a:picLocks noChangeAspect="1"/>
            </p:cNvPicPr>
            <p:nvPr/>
          </p:nvPicPr>
          <p:blipFill>
            <a:blip r:embed="rId15"/>
            <a:stretch>
              <a:fillRect/>
            </a:stretch>
          </p:blipFill>
          <p:spPr>
            <a:xfrm>
              <a:off x="2225766" y="3813713"/>
              <a:ext cx="115389" cy="115389"/>
            </a:xfrm>
            <a:prstGeom prst="rect">
              <a:avLst/>
            </a:prstGeom>
          </p:spPr>
        </p:pic>
        <p:pic>
          <p:nvPicPr>
            <p:cNvPr id="217" name="Picture 216" descr="ppt16.png"/>
            <p:cNvPicPr>
              <a:picLocks noChangeAspect="1"/>
            </p:cNvPicPr>
            <p:nvPr/>
          </p:nvPicPr>
          <p:blipFill>
            <a:blip r:embed="rId16"/>
            <a:stretch>
              <a:fillRect/>
            </a:stretch>
          </p:blipFill>
          <p:spPr>
            <a:xfrm>
              <a:off x="2217057" y="3593822"/>
              <a:ext cx="126664" cy="126664"/>
            </a:xfrm>
            <a:prstGeom prst="rect">
              <a:avLst/>
            </a:prstGeom>
          </p:spPr>
        </p:pic>
        <p:grpSp>
          <p:nvGrpSpPr>
            <p:cNvPr id="218" name="Group 148"/>
            <p:cNvGrpSpPr/>
            <p:nvPr/>
          </p:nvGrpSpPr>
          <p:grpSpPr>
            <a:xfrm>
              <a:off x="1875246" y="3536950"/>
              <a:ext cx="4892040" cy="656647"/>
              <a:chOff x="1889760" y="4503151"/>
              <a:chExt cx="5196840" cy="656647"/>
            </a:xfrm>
          </p:grpSpPr>
          <p:cxnSp>
            <p:nvCxnSpPr>
              <p:cNvPr id="227" name="Straight Connector 226"/>
              <p:cNvCxnSpPr/>
              <p:nvPr/>
            </p:nvCxnSpPr>
            <p:spPr>
              <a:xfrm>
                <a:off x="1889760" y="4715192"/>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1889760" y="493670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a:off x="1889760" y="5158210"/>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1889760" y="4503151"/>
                <a:ext cx="51968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pic>
          <p:nvPicPr>
            <p:cNvPr id="219" name="Picture 218" descr="xls16.png"/>
            <p:cNvPicPr>
              <a:picLocks noChangeAspect="1"/>
            </p:cNvPicPr>
            <p:nvPr/>
          </p:nvPicPr>
          <p:blipFill>
            <a:blip r:embed="rId17"/>
            <a:stretch>
              <a:fillRect/>
            </a:stretch>
          </p:blipFill>
          <p:spPr>
            <a:xfrm>
              <a:off x="2226945" y="4031159"/>
              <a:ext cx="104775" cy="104775"/>
            </a:xfrm>
            <a:prstGeom prst="rect">
              <a:avLst/>
            </a:prstGeom>
          </p:spPr>
        </p:pic>
        <p:pic>
          <p:nvPicPr>
            <p:cNvPr id="220" name="Picture 219" descr="WSExplore0010 12-14-2007.png"/>
            <p:cNvPicPr>
              <a:picLocks noChangeAspect="1"/>
            </p:cNvPicPr>
            <p:nvPr/>
          </p:nvPicPr>
          <p:blipFill>
            <a:blip r:embed="rId14"/>
            <a:stretch>
              <a:fillRect/>
            </a:stretch>
          </p:blipFill>
          <p:spPr>
            <a:xfrm>
              <a:off x="1934028" y="4258188"/>
              <a:ext cx="104775" cy="104775"/>
            </a:xfrm>
            <a:prstGeom prst="rect">
              <a:avLst/>
            </a:prstGeom>
          </p:spPr>
        </p:pic>
        <p:cxnSp>
          <p:nvCxnSpPr>
            <p:cNvPr id="221" name="Straight Connector 220"/>
            <p:cNvCxnSpPr/>
            <p:nvPr/>
          </p:nvCxnSpPr>
          <p:spPr>
            <a:xfrm>
              <a:off x="1875246" y="4411206"/>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222" name="Picture 221" descr="xls16.png"/>
            <p:cNvPicPr>
              <a:picLocks noChangeAspect="1"/>
            </p:cNvPicPr>
            <p:nvPr/>
          </p:nvPicPr>
          <p:blipFill>
            <a:blip r:embed="rId17"/>
            <a:stretch>
              <a:fillRect/>
            </a:stretch>
          </p:blipFill>
          <p:spPr>
            <a:xfrm>
              <a:off x="2226945" y="4250356"/>
              <a:ext cx="104775" cy="104775"/>
            </a:xfrm>
            <a:prstGeom prst="rect">
              <a:avLst/>
            </a:prstGeom>
          </p:spPr>
        </p:pic>
        <p:pic>
          <p:nvPicPr>
            <p:cNvPr id="223" name="Picture 222" descr="WSExplore0010 12-14-2007.png"/>
            <p:cNvPicPr>
              <a:picLocks noChangeAspect="1"/>
            </p:cNvPicPr>
            <p:nvPr/>
          </p:nvPicPr>
          <p:blipFill>
            <a:blip r:embed="rId14"/>
            <a:stretch>
              <a:fillRect/>
            </a:stretch>
          </p:blipFill>
          <p:spPr>
            <a:xfrm>
              <a:off x="1928857" y="3384127"/>
              <a:ext cx="104775" cy="104775"/>
            </a:xfrm>
            <a:prstGeom prst="rect">
              <a:avLst/>
            </a:prstGeom>
          </p:spPr>
        </p:pic>
        <p:pic>
          <p:nvPicPr>
            <p:cNvPr id="224" name="Picture 223" descr="xls16.png"/>
            <p:cNvPicPr>
              <a:picLocks noChangeAspect="1"/>
            </p:cNvPicPr>
            <p:nvPr/>
          </p:nvPicPr>
          <p:blipFill>
            <a:blip r:embed="rId17"/>
            <a:stretch>
              <a:fillRect/>
            </a:stretch>
          </p:blipFill>
          <p:spPr>
            <a:xfrm>
              <a:off x="2231299" y="3395345"/>
              <a:ext cx="104775" cy="104775"/>
            </a:xfrm>
            <a:prstGeom prst="rect">
              <a:avLst/>
            </a:prstGeom>
          </p:spPr>
        </p:pic>
        <p:pic>
          <p:nvPicPr>
            <p:cNvPr id="225" name="Picture 224" descr="WSExplore0010 12-14-2007.png"/>
            <p:cNvPicPr>
              <a:picLocks noChangeAspect="1"/>
            </p:cNvPicPr>
            <p:nvPr/>
          </p:nvPicPr>
          <p:blipFill>
            <a:blip r:embed="rId14"/>
            <a:stretch>
              <a:fillRect/>
            </a:stretch>
          </p:blipFill>
          <p:spPr>
            <a:xfrm>
              <a:off x="1934028" y="4487757"/>
              <a:ext cx="104775" cy="104775"/>
            </a:xfrm>
            <a:prstGeom prst="rect">
              <a:avLst/>
            </a:prstGeom>
          </p:spPr>
        </p:pic>
        <p:cxnSp>
          <p:nvCxnSpPr>
            <p:cNvPr id="226" name="Straight Connector 225"/>
            <p:cNvCxnSpPr/>
            <p:nvPr/>
          </p:nvCxnSpPr>
          <p:spPr>
            <a:xfrm>
              <a:off x="1875246" y="4640775"/>
              <a:ext cx="4892040" cy="158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aphicFrame>
        <p:nvGraphicFramePr>
          <p:cNvPr id="231" name="Table 230"/>
          <p:cNvGraphicFramePr>
            <a:graphicFrameLocks noGrp="1"/>
          </p:cNvGraphicFramePr>
          <p:nvPr/>
        </p:nvGraphicFramePr>
        <p:xfrm>
          <a:off x="2499904" y="370046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Presentation</a:t>
                      </a:r>
                      <a:r>
                        <a:rPr lang="en-US" sz="400" kern="1200" dirty="0">
                          <a:solidFill>
                            <a:schemeClr val="tx1">
                              <a:lumMod val="95000"/>
                              <a:lumOff val="5000"/>
                            </a:schemeClr>
                          </a:solidFill>
                          <a:latin typeface="Anime Ace 2.0 BB" pitchFamily="2" charset="0"/>
                          <a:ea typeface="+mn-ea"/>
                          <a:cs typeface="+mn-cs"/>
                        </a:rPr>
                        <a:t> for </a:t>
                      </a:r>
                      <a:r>
                        <a:rPr lang="en-US" sz="500" kern="1200" dirty="0">
                          <a:solidFill>
                            <a:schemeClr val="tx1">
                              <a:lumMod val="95000"/>
                              <a:lumOff val="5000"/>
                            </a:schemeClr>
                          </a:solidFill>
                          <a:latin typeface="Anime Ace 2.0 BB" pitchFamily="2" charset="0"/>
                          <a:ea typeface="+mn-ea"/>
                          <a:cs typeface="+mn-cs"/>
                        </a:rPr>
                        <a:t>2008</a:t>
                      </a:r>
                      <a:r>
                        <a:rPr lang="en-US" sz="600" kern="1200" dirty="0">
                          <a:solidFill>
                            <a:schemeClr val="tx1">
                              <a:lumMod val="95000"/>
                              <a:lumOff val="5000"/>
                            </a:schemeClr>
                          </a:solidFill>
                          <a:latin typeface="Anime Ace 2.0 BB" pitchFamily="2" charset="0"/>
                          <a:ea typeface="+mn-ea"/>
                          <a:cs typeface="+mn-cs"/>
                        </a:rPr>
                        <a:t> F…</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35 KB</a:t>
                      </a:r>
                    </a:p>
                  </a:txBody>
                  <a:tcPr anchor="ctr"/>
                </a:tc>
                <a:extLst>
                  <a:ext uri="{0D108BD9-81ED-4DB2-BD59-A6C34878D82A}">
                    <a16:rowId xmlns:a16="http://schemas.microsoft.com/office/drawing/2014/main" val="10000"/>
                  </a:ext>
                </a:extLst>
              </a:tr>
            </a:tbl>
          </a:graphicData>
        </a:graphic>
      </p:graphicFrame>
      <p:graphicFrame>
        <p:nvGraphicFramePr>
          <p:cNvPr id="232" name="Table 231"/>
          <p:cNvGraphicFramePr>
            <a:graphicFrameLocks noGrp="1"/>
          </p:cNvGraphicFramePr>
          <p:nvPr/>
        </p:nvGraphicFramePr>
        <p:xfrm>
          <a:off x="2499904" y="39100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A Plan for Fundraising</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32 KB</a:t>
                      </a:r>
                    </a:p>
                  </a:txBody>
                  <a:tcPr anchor="ctr"/>
                </a:tc>
                <a:extLst>
                  <a:ext uri="{0D108BD9-81ED-4DB2-BD59-A6C34878D82A}">
                    <a16:rowId xmlns:a16="http://schemas.microsoft.com/office/drawing/2014/main" val="10000"/>
                  </a:ext>
                </a:extLst>
              </a:tr>
            </a:tbl>
          </a:graphicData>
        </a:graphic>
      </p:graphicFrame>
      <p:graphicFrame>
        <p:nvGraphicFramePr>
          <p:cNvPr id="233" name="Table 232"/>
          <p:cNvGraphicFramePr>
            <a:graphicFrameLocks noGrp="1"/>
          </p:cNvGraphicFramePr>
          <p:nvPr/>
        </p:nvGraphicFramePr>
        <p:xfrm>
          <a:off x="2499904" y="412083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Fundraising Milestones</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31 KB</a:t>
                      </a:r>
                    </a:p>
                  </a:txBody>
                  <a:tcPr anchor="ctr"/>
                </a:tc>
                <a:extLst>
                  <a:ext uri="{0D108BD9-81ED-4DB2-BD59-A6C34878D82A}">
                    <a16:rowId xmlns:a16="http://schemas.microsoft.com/office/drawing/2014/main" val="10000"/>
                  </a:ext>
                </a:extLst>
              </a:tr>
            </a:tbl>
          </a:graphicData>
        </a:graphic>
      </p:graphicFrame>
      <p:graphicFrame>
        <p:nvGraphicFramePr>
          <p:cNvPr id="234" name="Table 233"/>
          <p:cNvGraphicFramePr>
            <a:graphicFrameLocks noGrp="1"/>
          </p:cNvGraphicFramePr>
          <p:nvPr/>
        </p:nvGraphicFramePr>
        <p:xfrm>
          <a:off x="2499904" y="43418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Direct Needs for fund…</a:t>
                      </a: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2:22 PM by Deanna</a:t>
                      </a:r>
                    </a:p>
                  </a:txBody>
                  <a:tcPr anchor="ctr"/>
                </a:tc>
                <a:tc>
                  <a:txBody>
                    <a:bodyPr/>
                    <a:lstStyle/>
                    <a:p>
                      <a:r>
                        <a:rPr lang="en-US" sz="500" dirty="0">
                          <a:solidFill>
                            <a:schemeClr val="tx1">
                              <a:lumMod val="95000"/>
                              <a:lumOff val="5000"/>
                            </a:schemeClr>
                          </a:solidFill>
                          <a:latin typeface="Anime Ace 2.0 BB" pitchFamily="2" charset="0"/>
                        </a:rPr>
                        <a:t>14 KB</a:t>
                      </a:r>
                    </a:p>
                  </a:txBody>
                  <a:tcPr anchor="ctr"/>
                </a:tc>
                <a:extLst>
                  <a:ext uri="{0D108BD9-81ED-4DB2-BD59-A6C34878D82A}">
                    <a16:rowId xmlns:a16="http://schemas.microsoft.com/office/drawing/2014/main" val="10000"/>
                  </a:ext>
                </a:extLst>
              </a:tr>
            </a:tbl>
          </a:graphicData>
        </a:graphic>
      </p:graphicFrame>
      <p:graphicFrame>
        <p:nvGraphicFramePr>
          <p:cNvPr id="235" name="Table 234"/>
          <p:cNvGraphicFramePr>
            <a:graphicFrameLocks noGrp="1"/>
          </p:cNvGraphicFramePr>
          <p:nvPr/>
        </p:nvGraphicFramePr>
        <p:xfrm>
          <a:off x="2499904" y="4570413"/>
          <a:ext cx="4495799" cy="182880"/>
        </p:xfrm>
        <a:graphic>
          <a:graphicData uri="http://schemas.openxmlformats.org/drawingml/2006/table">
            <a:tbl>
              <a:tblPr>
                <a:tableStyleId>{2D5ABB26-0587-4C30-8999-92F81FD0307C}</a:tableStyleId>
              </a:tblPr>
              <a:tblGrid>
                <a:gridCol w="1439453">
                  <a:extLst>
                    <a:ext uri="{9D8B030D-6E8A-4147-A177-3AD203B41FA5}">
                      <a16:colId xmlns:a16="http://schemas.microsoft.com/office/drawing/2014/main" val="20000"/>
                    </a:ext>
                  </a:extLst>
                </a:gridCol>
                <a:gridCol w="684713">
                  <a:extLst>
                    <a:ext uri="{9D8B030D-6E8A-4147-A177-3AD203B41FA5}">
                      <a16:colId xmlns:a16="http://schemas.microsoft.com/office/drawing/2014/main" val="20001"/>
                    </a:ext>
                  </a:extLst>
                </a:gridCol>
                <a:gridCol w="1135380">
                  <a:extLst>
                    <a:ext uri="{9D8B030D-6E8A-4147-A177-3AD203B41FA5}">
                      <a16:colId xmlns:a16="http://schemas.microsoft.com/office/drawing/2014/main" val="20002"/>
                    </a:ext>
                  </a:extLst>
                </a:gridCol>
                <a:gridCol w="1236253">
                  <a:extLst>
                    <a:ext uri="{9D8B030D-6E8A-4147-A177-3AD203B41FA5}">
                      <a16:colId xmlns:a16="http://schemas.microsoft.com/office/drawing/2014/main" val="20003"/>
                    </a:ext>
                  </a:extLst>
                </a:gridCol>
              </a:tblGrid>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kern="1200" dirty="0">
                          <a:solidFill>
                            <a:schemeClr val="tx1">
                              <a:lumMod val="95000"/>
                              <a:lumOff val="5000"/>
                            </a:schemeClr>
                          </a:solidFill>
                          <a:latin typeface="Anime Ace 2.0 BB" pitchFamily="2" charset="0"/>
                          <a:ea typeface="+mn-ea"/>
                          <a:cs typeface="+mn-cs"/>
                        </a:rPr>
                        <a:t>2008 Fundraising</a:t>
                      </a:r>
                      <a:r>
                        <a:rPr lang="en-US" sz="600" kern="1200" baseline="0" dirty="0">
                          <a:solidFill>
                            <a:schemeClr val="tx1">
                              <a:lumMod val="95000"/>
                              <a:lumOff val="5000"/>
                            </a:schemeClr>
                          </a:solidFill>
                          <a:latin typeface="Anime Ace 2.0 BB" pitchFamily="2" charset="0"/>
                          <a:ea typeface="+mn-ea"/>
                          <a:cs typeface="+mn-cs"/>
                        </a:rPr>
                        <a:t> Don…</a:t>
                      </a:r>
                      <a:endParaRPr lang="en-US" sz="600" kern="1200" dirty="0">
                        <a:solidFill>
                          <a:schemeClr val="tx1">
                            <a:lumMod val="95000"/>
                            <a:lumOff val="5000"/>
                          </a:schemeClr>
                        </a:solidFill>
                        <a:latin typeface="Anime Ace 2.0 BB" pitchFamily="2" charset="0"/>
                        <a:ea typeface="+mn-ea"/>
                        <a:cs typeface="+mn-cs"/>
                      </a:endParaRPr>
                    </a:p>
                  </a:txBody>
                  <a:tcPr anchor="ctr"/>
                </a:tc>
                <a:tc>
                  <a:txBody>
                    <a:bodyPr/>
                    <a:lstStyle/>
                    <a:p>
                      <a:r>
                        <a:rPr lang="en-US" sz="500" dirty="0">
                          <a:solidFill>
                            <a:schemeClr val="tx1">
                              <a:lumMod val="95000"/>
                              <a:lumOff val="5000"/>
                            </a:schemeClr>
                          </a:solidFill>
                          <a:latin typeface="Anime Ace 2.0 BB" pitchFamily="2" charset="0"/>
                        </a:rPr>
                        <a:t>Today</a:t>
                      </a:r>
                      <a:r>
                        <a:rPr lang="en-US" sz="500" baseline="0" dirty="0">
                          <a:solidFill>
                            <a:schemeClr val="tx1">
                              <a:lumMod val="95000"/>
                              <a:lumOff val="5000"/>
                            </a:schemeClr>
                          </a:solidFill>
                          <a:latin typeface="Anime Ace 2.0 BB" pitchFamily="2" charset="0"/>
                        </a:rPr>
                        <a:t> 1/1/10</a:t>
                      </a:r>
                      <a:endParaRPr lang="en-US" sz="500" dirty="0">
                        <a:solidFill>
                          <a:schemeClr val="tx1">
                            <a:lumMod val="95000"/>
                            <a:lumOff val="5000"/>
                          </a:schemeClr>
                        </a:solidFill>
                        <a:latin typeface="Anime Ace 2.0 BB" pitchFamily="2" charset="0"/>
                      </a:endParaRPr>
                    </a:p>
                  </a:txBody>
                  <a:tcPr anchor="ctr"/>
                </a:tc>
                <a:tc>
                  <a:txBody>
                    <a:bodyPr/>
                    <a:lstStyle/>
                    <a:p>
                      <a:r>
                        <a:rPr lang="en-US" sz="400" dirty="0">
                          <a:solidFill>
                            <a:schemeClr val="tx1">
                              <a:lumMod val="95000"/>
                              <a:lumOff val="5000"/>
                            </a:schemeClr>
                          </a:solidFill>
                          <a:latin typeface="Anime Ace 2.0 BB" pitchFamily="2" charset="0"/>
                        </a:rPr>
                        <a:t>Added 2:21 PM by Deanna</a:t>
                      </a:r>
                    </a:p>
                  </a:txBody>
                  <a:tcPr anchor="ctr"/>
                </a:tc>
                <a:tc>
                  <a:txBody>
                    <a:bodyPr/>
                    <a:lstStyle/>
                    <a:p>
                      <a:r>
                        <a:rPr lang="en-US" sz="500" baseline="0" dirty="0">
                          <a:solidFill>
                            <a:schemeClr val="tx1">
                              <a:lumMod val="95000"/>
                              <a:lumOff val="5000"/>
                            </a:schemeClr>
                          </a:solidFill>
                          <a:latin typeface="Anime Ace 2.0 BB" pitchFamily="2" charset="0"/>
                        </a:rPr>
                        <a:t>2 </a:t>
                      </a:r>
                      <a:r>
                        <a:rPr lang="en-US" sz="500" dirty="0">
                          <a:solidFill>
                            <a:schemeClr val="tx1">
                              <a:lumMod val="95000"/>
                              <a:lumOff val="5000"/>
                            </a:schemeClr>
                          </a:solidFill>
                          <a:latin typeface="Anime Ace 2.0 BB" pitchFamily="2" charset="0"/>
                        </a:rPr>
                        <a:t>KB</a:t>
                      </a:r>
                    </a:p>
                  </a:txBody>
                  <a:tcPr anchor="ctr"/>
                </a:tc>
                <a:extLst>
                  <a:ext uri="{0D108BD9-81ED-4DB2-BD59-A6C34878D82A}">
                    <a16:rowId xmlns:a16="http://schemas.microsoft.com/office/drawing/2014/main" val="10000"/>
                  </a:ext>
                </a:extLst>
              </a:tr>
            </a:tbl>
          </a:graphicData>
        </a:graphic>
      </p:graphicFrame>
      <p:pic>
        <p:nvPicPr>
          <p:cNvPr id="236" name="Picture 235" descr="thumb_tack_small.png"/>
          <p:cNvPicPr>
            <a:picLocks noChangeAspect="1"/>
          </p:cNvPicPr>
          <p:nvPr/>
        </p:nvPicPr>
        <p:blipFill>
          <a:blip r:embed="rId18" cstate="print"/>
          <a:stretch>
            <a:fillRect/>
          </a:stretch>
        </p:blipFill>
        <p:spPr>
          <a:xfrm flipH="1">
            <a:off x="1752600" y="3224213"/>
            <a:ext cx="249407" cy="357187"/>
          </a:xfrm>
          <a:prstGeom prst="rect">
            <a:avLst/>
          </a:prstGeom>
        </p:spPr>
      </p:pic>
      <p:pic>
        <p:nvPicPr>
          <p:cNvPr id="237" name="Picture 236" descr="thumb_tack_small.png"/>
          <p:cNvPicPr>
            <a:picLocks noChangeAspect="1"/>
          </p:cNvPicPr>
          <p:nvPr/>
        </p:nvPicPr>
        <p:blipFill>
          <a:blip r:embed="rId19" cstate="print"/>
          <a:stretch>
            <a:fillRect/>
          </a:stretch>
        </p:blipFill>
        <p:spPr>
          <a:xfrm>
            <a:off x="6781800" y="4519613"/>
            <a:ext cx="255415" cy="357187"/>
          </a:xfrm>
          <a:prstGeom prst="rect">
            <a:avLst/>
          </a:prstGeom>
        </p:spPr>
      </p:pic>
      <p:sp>
        <p:nvSpPr>
          <p:cNvPr id="138" name="Rectangle 137">
            <a:hlinkClick r:id="" action="ppaction://hlinkshowjump?jump=nextslide"/>
          </p:cNvPr>
          <p:cNvSpPr/>
          <p:nvPr/>
        </p:nvSpPr>
        <p:spPr>
          <a:xfrm>
            <a:off x="5562600" y="1447800"/>
            <a:ext cx="533400" cy="5334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1000" fill="hold"/>
                                        <p:tgtEl>
                                          <p:spTgt spid="5"/>
                                        </p:tgtEl>
                                        <p:attrNameLst>
                                          <p:attrName>ppt_x</p:attrName>
                                          <p:attrName>ppt_y</p:attrName>
                                        </p:attrNameLst>
                                      </p:cBhvr>
                                    </p:animMotion>
                                  </p:childTnLst>
                                </p:cTn>
                              </p:par>
                              <p:par>
                                <p:cTn id="7" presetID="10" presetClass="entr" presetSubtype="0" fill="hold" grpId="0" nodeType="withEffect">
                                  <p:stCondLst>
                                    <p:cond delay="900"/>
                                  </p:stCondLst>
                                  <p:childTnLst>
                                    <p:set>
                                      <p:cBhvr>
                                        <p:cTn id="8" dur="1" fill="hold">
                                          <p:stCondLst>
                                            <p:cond delay="0"/>
                                          </p:stCondLst>
                                        </p:cTn>
                                        <p:tgtEl>
                                          <p:spTgt spid="138"/>
                                        </p:tgtEl>
                                        <p:attrNameLst>
                                          <p:attrName>style.visibility</p:attrName>
                                        </p:attrNameLst>
                                      </p:cBhvr>
                                      <p:to>
                                        <p:strVal val="visible"/>
                                      </p:to>
                                    </p:set>
                                    <p:animEffect transition="in" filter="fade">
                                      <p:cBhvr>
                                        <p:cTn id="9" dur="10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Theme5 CONFIRM CORKBOARD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00" name="Rectangle 99"/>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40" name="Rectangle 139"/>
          <p:cNvSpPr/>
          <p:nvPr/>
        </p:nvSpPr>
        <p:spPr>
          <a:xfrm>
            <a:off x="1889760" y="2598420"/>
            <a:ext cx="1555234"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Click here to type a description</a:t>
            </a:r>
          </a:p>
        </p:txBody>
      </p:sp>
      <p:grpSp>
        <p:nvGrpSpPr>
          <p:cNvPr id="143" name="Group 142"/>
          <p:cNvGrpSpPr/>
          <p:nvPr/>
        </p:nvGrpSpPr>
        <p:grpSpPr>
          <a:xfrm>
            <a:off x="9248775" y="2181225"/>
            <a:ext cx="2181225" cy="4356099"/>
            <a:chOff x="6962775" y="2181225"/>
            <a:chExt cx="2181225" cy="4356099"/>
          </a:xfrm>
        </p:grpSpPr>
        <p:grpSp>
          <p:nvGrpSpPr>
            <p:cNvPr id="144" name="Group 300"/>
            <p:cNvGrpSpPr/>
            <p:nvPr/>
          </p:nvGrpSpPr>
          <p:grpSpPr>
            <a:xfrm>
              <a:off x="6962775" y="2181225"/>
              <a:ext cx="2181225" cy="4356099"/>
              <a:chOff x="6962775" y="2181225"/>
              <a:chExt cx="2181225" cy="4356099"/>
            </a:xfrm>
          </p:grpSpPr>
          <p:grpSp>
            <p:nvGrpSpPr>
              <p:cNvPr id="175" name="Group 99"/>
              <p:cNvGrpSpPr/>
              <p:nvPr/>
            </p:nvGrpSpPr>
            <p:grpSpPr>
              <a:xfrm>
                <a:off x="6962775" y="2181225"/>
                <a:ext cx="2004059" cy="4356099"/>
                <a:chOff x="6987543" y="2095263"/>
                <a:chExt cx="2004059" cy="4356099"/>
              </a:xfrm>
            </p:grpSpPr>
            <p:sp>
              <p:nvSpPr>
                <p:cNvPr id="275"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76" name="Rectangle 275"/>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77" name="Picture 276"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278" name="Rectangle 27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79" name="Rectangle 27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280" name="Rectangle 27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81" name="Rectangle 28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2" name="Rectangle 28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28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284" name="Round Same Side Corner Rectangle 28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85" name="Rectangle 28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286"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87" name="Rectangle 28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178" name="Group 262"/>
              <p:cNvGrpSpPr/>
              <p:nvPr/>
            </p:nvGrpSpPr>
            <p:grpSpPr>
              <a:xfrm>
                <a:off x="6982243" y="2187416"/>
                <a:ext cx="2077610" cy="1081895"/>
                <a:chOff x="6671197" y="2137889"/>
                <a:chExt cx="2162521" cy="1081895"/>
              </a:xfrm>
            </p:grpSpPr>
            <p:sp>
              <p:nvSpPr>
                <p:cNvPr id="270" name="Rectangle 26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271" name="Group 367"/>
                <p:cNvGrpSpPr/>
                <p:nvPr/>
              </p:nvGrpSpPr>
              <p:grpSpPr>
                <a:xfrm>
                  <a:off x="6741418" y="2582779"/>
                  <a:ext cx="2092300" cy="637005"/>
                  <a:chOff x="6741401" y="2582779"/>
                  <a:chExt cx="2092294" cy="637005"/>
                </a:xfrm>
              </p:grpSpPr>
              <p:sp>
                <p:nvSpPr>
                  <p:cNvPr id="272" name="Round Same Side Corner Rectangle 271"/>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3" name="Rectangle 272"/>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274" name="Rectangle 273"/>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9" name="Picture 178" descr="officelive.png"/>
              <p:cNvPicPr>
                <a:picLocks noChangeAspect="1"/>
              </p:cNvPicPr>
              <p:nvPr/>
            </p:nvPicPr>
            <p:blipFill>
              <a:blip r:embed="rId7"/>
              <a:stretch>
                <a:fillRect/>
              </a:stretch>
            </p:blipFill>
            <p:spPr>
              <a:xfrm>
                <a:off x="7072992" y="2674743"/>
                <a:ext cx="624161" cy="189618"/>
              </a:xfrm>
              <a:prstGeom prst="rect">
                <a:avLst/>
              </a:prstGeom>
            </p:spPr>
          </p:pic>
          <p:sp>
            <p:nvSpPr>
              <p:cNvPr id="180" name="Rectangle 179"/>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81" name="Rectangle 180"/>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82" name="Rectangle 181"/>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83" name="Round Same Side Corner Rectangle 18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4" name="Picture 183" descr="outlook.png"/>
              <p:cNvPicPr>
                <a:picLocks noChangeAspect="1"/>
              </p:cNvPicPr>
              <p:nvPr/>
            </p:nvPicPr>
            <p:blipFill>
              <a:blip r:embed="rId8"/>
              <a:stretch>
                <a:fillRect/>
              </a:stretch>
            </p:blipFill>
            <p:spPr>
              <a:xfrm>
                <a:off x="7096129" y="2890425"/>
                <a:ext cx="537482" cy="163286"/>
              </a:xfrm>
              <a:prstGeom prst="rect">
                <a:avLst/>
              </a:prstGeom>
            </p:spPr>
          </p:pic>
          <p:sp>
            <p:nvSpPr>
              <p:cNvPr id="187" name="Round Same Side Corner Rectangle 186"/>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2" name="Picture 191" descr="linkedin.png"/>
              <p:cNvPicPr>
                <a:picLocks noChangeAspect="1"/>
              </p:cNvPicPr>
              <p:nvPr/>
            </p:nvPicPr>
            <p:blipFill>
              <a:blip r:embed="rId9"/>
              <a:stretch>
                <a:fillRect/>
              </a:stretch>
            </p:blipFill>
            <p:spPr>
              <a:xfrm>
                <a:off x="7924804" y="2890836"/>
                <a:ext cx="537482" cy="163285"/>
              </a:xfrm>
              <a:prstGeom prst="rect">
                <a:avLst/>
              </a:prstGeom>
            </p:spPr>
          </p:pic>
          <p:sp>
            <p:nvSpPr>
              <p:cNvPr id="193" name="Rectangle 192"/>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4" name="Round Same Side Corner Rectangle 193"/>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5" name="Round Same Side Corner Rectangle 194"/>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6" name="Picture 195" descr="yahoo.png"/>
              <p:cNvPicPr>
                <a:picLocks noChangeAspect="1"/>
              </p:cNvPicPr>
              <p:nvPr/>
            </p:nvPicPr>
            <p:blipFill>
              <a:blip r:embed="rId10"/>
              <a:stretch>
                <a:fillRect/>
              </a:stretch>
            </p:blipFill>
            <p:spPr>
              <a:xfrm>
                <a:off x="7091366" y="3114674"/>
                <a:ext cx="537482" cy="163286"/>
              </a:xfrm>
              <a:prstGeom prst="rect">
                <a:avLst/>
              </a:prstGeom>
            </p:spPr>
          </p:pic>
          <p:pic>
            <p:nvPicPr>
              <p:cNvPr id="197" name="Picture 196" descr="facebook.png"/>
              <p:cNvPicPr>
                <a:picLocks noChangeAspect="1"/>
              </p:cNvPicPr>
              <p:nvPr/>
            </p:nvPicPr>
            <p:blipFill>
              <a:blip r:embed="rId11"/>
              <a:stretch>
                <a:fillRect/>
              </a:stretch>
            </p:blipFill>
            <p:spPr>
              <a:xfrm>
                <a:off x="7924804" y="3133725"/>
                <a:ext cx="537482" cy="163285"/>
              </a:xfrm>
              <a:prstGeom prst="rect">
                <a:avLst/>
              </a:prstGeom>
            </p:spPr>
          </p:pic>
          <p:sp>
            <p:nvSpPr>
              <p:cNvPr id="198" name="Rectangle 197"/>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9" name="Rectangle 198"/>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0" name="Rectangle 199"/>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1" name="Rectangle 20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02" name="Rectangle 201"/>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03" name="Rectangle 202"/>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204" name="Group 321"/>
              <p:cNvGrpSpPr/>
              <p:nvPr/>
            </p:nvGrpSpPr>
            <p:grpSpPr>
              <a:xfrm>
                <a:off x="7211139" y="3763944"/>
                <a:ext cx="1531765" cy="200055"/>
                <a:chOff x="7211139" y="3763944"/>
                <a:chExt cx="1531765" cy="200055"/>
              </a:xfrm>
            </p:grpSpPr>
            <p:sp>
              <p:nvSpPr>
                <p:cNvPr id="268" name="TextBox 267"/>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269" name="Picture 268" descr="face_none.png"/>
                <p:cNvPicPr>
                  <a:picLocks noChangeAspect="1"/>
                </p:cNvPicPr>
                <p:nvPr/>
              </p:nvPicPr>
              <p:blipFill>
                <a:blip r:embed="rId12"/>
                <a:stretch>
                  <a:fillRect/>
                </a:stretch>
              </p:blipFill>
              <p:spPr>
                <a:xfrm>
                  <a:off x="7211139" y="3771558"/>
                  <a:ext cx="167034" cy="167034"/>
                </a:xfrm>
                <a:prstGeom prst="rect">
                  <a:avLst/>
                </a:prstGeom>
              </p:spPr>
            </p:pic>
          </p:grpSp>
          <p:grpSp>
            <p:nvGrpSpPr>
              <p:cNvPr id="205" name="Group 320"/>
              <p:cNvGrpSpPr/>
              <p:nvPr/>
            </p:nvGrpSpPr>
            <p:grpSpPr>
              <a:xfrm>
                <a:off x="7211139" y="3971405"/>
                <a:ext cx="1531765" cy="215444"/>
                <a:chOff x="7211139" y="3971405"/>
                <a:chExt cx="1531765" cy="215444"/>
              </a:xfrm>
            </p:grpSpPr>
            <p:pic>
              <p:nvPicPr>
                <p:cNvPr id="266" name="Picture 265" descr="face_none.png"/>
                <p:cNvPicPr>
                  <a:picLocks noChangeAspect="1"/>
                </p:cNvPicPr>
                <p:nvPr/>
              </p:nvPicPr>
              <p:blipFill>
                <a:blip r:embed="rId12"/>
                <a:stretch>
                  <a:fillRect/>
                </a:stretch>
              </p:blipFill>
              <p:spPr>
                <a:xfrm>
                  <a:off x="7211139" y="3992605"/>
                  <a:ext cx="167034" cy="167034"/>
                </a:xfrm>
                <a:prstGeom prst="rect">
                  <a:avLst/>
                </a:prstGeom>
              </p:spPr>
            </p:pic>
            <p:sp>
              <p:nvSpPr>
                <p:cNvPr id="267" name="TextBox 266"/>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206" name="Group 319"/>
              <p:cNvGrpSpPr/>
              <p:nvPr/>
            </p:nvGrpSpPr>
            <p:grpSpPr>
              <a:xfrm>
                <a:off x="7211139" y="4194255"/>
                <a:ext cx="1531765" cy="215444"/>
                <a:chOff x="7211139" y="4194255"/>
                <a:chExt cx="1531765" cy="215444"/>
              </a:xfrm>
            </p:grpSpPr>
            <p:pic>
              <p:nvPicPr>
                <p:cNvPr id="264" name="Picture 263" descr="face_none.png"/>
                <p:cNvPicPr>
                  <a:picLocks noChangeAspect="1"/>
                </p:cNvPicPr>
                <p:nvPr/>
              </p:nvPicPr>
              <p:blipFill>
                <a:blip r:embed="rId12"/>
                <a:stretch>
                  <a:fillRect/>
                </a:stretch>
              </p:blipFill>
              <p:spPr>
                <a:xfrm>
                  <a:off x="7211139" y="4213652"/>
                  <a:ext cx="167034" cy="167034"/>
                </a:xfrm>
                <a:prstGeom prst="rect">
                  <a:avLst/>
                </a:prstGeom>
              </p:spPr>
            </p:pic>
            <p:sp>
              <p:nvSpPr>
                <p:cNvPr id="265" name="TextBox 264"/>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07" name="Group 318"/>
              <p:cNvGrpSpPr/>
              <p:nvPr/>
            </p:nvGrpSpPr>
            <p:grpSpPr>
              <a:xfrm>
                <a:off x="7211139" y="4417105"/>
                <a:ext cx="1531765" cy="215444"/>
                <a:chOff x="7211139" y="4417105"/>
                <a:chExt cx="1531765" cy="215444"/>
              </a:xfrm>
            </p:grpSpPr>
            <p:pic>
              <p:nvPicPr>
                <p:cNvPr id="262" name="Picture 261" descr="face_none.png"/>
                <p:cNvPicPr>
                  <a:picLocks noChangeAspect="1"/>
                </p:cNvPicPr>
                <p:nvPr/>
              </p:nvPicPr>
              <p:blipFill>
                <a:blip r:embed="rId12"/>
                <a:stretch>
                  <a:fillRect/>
                </a:stretch>
              </p:blipFill>
              <p:spPr>
                <a:xfrm>
                  <a:off x="7211139" y="4434699"/>
                  <a:ext cx="167034" cy="167034"/>
                </a:xfrm>
                <a:prstGeom prst="rect">
                  <a:avLst/>
                </a:prstGeom>
              </p:spPr>
            </p:pic>
            <p:sp>
              <p:nvSpPr>
                <p:cNvPr id="263" name="TextBox 262"/>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08" name="Group 317"/>
              <p:cNvGrpSpPr/>
              <p:nvPr/>
            </p:nvGrpSpPr>
            <p:grpSpPr>
              <a:xfrm>
                <a:off x="7211139" y="4639955"/>
                <a:ext cx="1531765" cy="200055"/>
                <a:chOff x="7211139" y="4639955"/>
                <a:chExt cx="1531765" cy="200055"/>
              </a:xfrm>
            </p:grpSpPr>
            <p:pic>
              <p:nvPicPr>
                <p:cNvPr id="260" name="Picture 259" descr="face_none.png"/>
                <p:cNvPicPr>
                  <a:picLocks noChangeAspect="1"/>
                </p:cNvPicPr>
                <p:nvPr/>
              </p:nvPicPr>
              <p:blipFill>
                <a:blip r:embed="rId12"/>
                <a:stretch>
                  <a:fillRect/>
                </a:stretch>
              </p:blipFill>
              <p:spPr>
                <a:xfrm>
                  <a:off x="7211139" y="4655746"/>
                  <a:ext cx="167034" cy="167034"/>
                </a:xfrm>
                <a:prstGeom prst="rect">
                  <a:avLst/>
                </a:prstGeom>
              </p:spPr>
            </p:pic>
            <p:sp>
              <p:nvSpPr>
                <p:cNvPr id="261" name="TextBox 260"/>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11" name="Group 316"/>
              <p:cNvGrpSpPr/>
              <p:nvPr/>
            </p:nvGrpSpPr>
            <p:grpSpPr>
              <a:xfrm>
                <a:off x="7211139" y="4847416"/>
                <a:ext cx="1531765" cy="215444"/>
                <a:chOff x="7211139" y="4847416"/>
                <a:chExt cx="1531765" cy="215444"/>
              </a:xfrm>
            </p:grpSpPr>
            <p:pic>
              <p:nvPicPr>
                <p:cNvPr id="258" name="Picture 257" descr="face_none.png"/>
                <p:cNvPicPr>
                  <a:picLocks noChangeAspect="1"/>
                </p:cNvPicPr>
                <p:nvPr/>
              </p:nvPicPr>
              <p:blipFill>
                <a:blip r:embed="rId12"/>
                <a:stretch>
                  <a:fillRect/>
                </a:stretch>
              </p:blipFill>
              <p:spPr>
                <a:xfrm>
                  <a:off x="7211139" y="4876793"/>
                  <a:ext cx="167034" cy="167034"/>
                </a:xfrm>
                <a:prstGeom prst="rect">
                  <a:avLst/>
                </a:prstGeom>
              </p:spPr>
            </p:pic>
            <p:sp>
              <p:nvSpPr>
                <p:cNvPr id="259" name="TextBox 258"/>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18" name="Group 315"/>
              <p:cNvGrpSpPr/>
              <p:nvPr/>
            </p:nvGrpSpPr>
            <p:grpSpPr>
              <a:xfrm>
                <a:off x="7211139" y="5070266"/>
                <a:ext cx="1531765" cy="215444"/>
                <a:chOff x="7211139" y="5070266"/>
                <a:chExt cx="1531765" cy="215444"/>
              </a:xfrm>
            </p:grpSpPr>
            <p:pic>
              <p:nvPicPr>
                <p:cNvPr id="256" name="Picture 255" descr="face_none.png"/>
                <p:cNvPicPr>
                  <a:picLocks noChangeAspect="1"/>
                </p:cNvPicPr>
                <p:nvPr/>
              </p:nvPicPr>
              <p:blipFill>
                <a:blip r:embed="rId12"/>
                <a:stretch>
                  <a:fillRect/>
                </a:stretch>
              </p:blipFill>
              <p:spPr>
                <a:xfrm>
                  <a:off x="7211139" y="5097840"/>
                  <a:ext cx="167034" cy="167034"/>
                </a:xfrm>
                <a:prstGeom prst="rect">
                  <a:avLst/>
                </a:prstGeom>
              </p:spPr>
            </p:pic>
            <p:sp>
              <p:nvSpPr>
                <p:cNvPr id="257" name="TextBox 256"/>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38" name="Group 314"/>
              <p:cNvGrpSpPr/>
              <p:nvPr/>
            </p:nvGrpSpPr>
            <p:grpSpPr>
              <a:xfrm>
                <a:off x="7211139" y="5293116"/>
                <a:ext cx="1531765" cy="215444"/>
                <a:chOff x="7211139" y="5293116"/>
                <a:chExt cx="1531765" cy="215444"/>
              </a:xfrm>
            </p:grpSpPr>
            <p:pic>
              <p:nvPicPr>
                <p:cNvPr id="254" name="Picture 253" descr="face_none.png"/>
                <p:cNvPicPr>
                  <a:picLocks noChangeAspect="1"/>
                </p:cNvPicPr>
                <p:nvPr/>
              </p:nvPicPr>
              <p:blipFill>
                <a:blip r:embed="rId12"/>
                <a:stretch>
                  <a:fillRect/>
                </a:stretch>
              </p:blipFill>
              <p:spPr>
                <a:xfrm>
                  <a:off x="7211139" y="5318887"/>
                  <a:ext cx="167034" cy="167034"/>
                </a:xfrm>
                <a:prstGeom prst="rect">
                  <a:avLst/>
                </a:prstGeom>
              </p:spPr>
            </p:pic>
            <p:sp>
              <p:nvSpPr>
                <p:cNvPr id="255" name="TextBox 254"/>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39" name="Group 313"/>
              <p:cNvGrpSpPr/>
              <p:nvPr/>
            </p:nvGrpSpPr>
            <p:grpSpPr>
              <a:xfrm>
                <a:off x="7211139" y="5515966"/>
                <a:ext cx="1531765" cy="215444"/>
                <a:chOff x="7211139" y="5515966"/>
                <a:chExt cx="1531765" cy="215444"/>
              </a:xfrm>
            </p:grpSpPr>
            <p:pic>
              <p:nvPicPr>
                <p:cNvPr id="252" name="Picture 251" descr="face_none.png"/>
                <p:cNvPicPr>
                  <a:picLocks noChangeAspect="1"/>
                </p:cNvPicPr>
                <p:nvPr/>
              </p:nvPicPr>
              <p:blipFill>
                <a:blip r:embed="rId12"/>
                <a:stretch>
                  <a:fillRect/>
                </a:stretch>
              </p:blipFill>
              <p:spPr>
                <a:xfrm>
                  <a:off x="7211139" y="5539934"/>
                  <a:ext cx="167034" cy="167034"/>
                </a:xfrm>
                <a:prstGeom prst="rect">
                  <a:avLst/>
                </a:prstGeom>
              </p:spPr>
            </p:pic>
            <p:sp>
              <p:nvSpPr>
                <p:cNvPr id="253" name="TextBox 252"/>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40" name="Group 312"/>
              <p:cNvGrpSpPr/>
              <p:nvPr/>
            </p:nvGrpSpPr>
            <p:grpSpPr>
              <a:xfrm>
                <a:off x="7211139" y="5738815"/>
                <a:ext cx="1531765" cy="215444"/>
                <a:chOff x="7211139" y="5738815"/>
                <a:chExt cx="1531765" cy="215444"/>
              </a:xfrm>
            </p:grpSpPr>
            <p:pic>
              <p:nvPicPr>
                <p:cNvPr id="250" name="Picture 249" descr="face_none.png"/>
                <p:cNvPicPr>
                  <a:picLocks noChangeAspect="1"/>
                </p:cNvPicPr>
                <p:nvPr/>
              </p:nvPicPr>
              <p:blipFill>
                <a:blip r:embed="rId12"/>
                <a:stretch>
                  <a:fillRect/>
                </a:stretch>
              </p:blipFill>
              <p:spPr>
                <a:xfrm>
                  <a:off x="7211139" y="5763020"/>
                  <a:ext cx="167034" cy="167034"/>
                </a:xfrm>
                <a:prstGeom prst="rect">
                  <a:avLst/>
                </a:prstGeom>
              </p:spPr>
            </p:pic>
            <p:sp>
              <p:nvSpPr>
                <p:cNvPr id="251" name="TextBox 25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41" name="Group 81"/>
              <p:cNvGrpSpPr/>
              <p:nvPr/>
            </p:nvGrpSpPr>
            <p:grpSpPr>
              <a:xfrm>
                <a:off x="7040808" y="2432650"/>
                <a:ext cx="1656784" cy="176463"/>
                <a:chOff x="7046520" y="2462361"/>
                <a:chExt cx="1656784" cy="176463"/>
              </a:xfrm>
            </p:grpSpPr>
            <p:sp>
              <p:nvSpPr>
                <p:cNvPr id="247" name="Rectangle 246"/>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48" name="Rectangle 247"/>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49" name="Picture 248"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242" name="Rectangle 241"/>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43" name="Group 117"/>
              <p:cNvGrpSpPr/>
              <p:nvPr/>
            </p:nvGrpSpPr>
            <p:grpSpPr>
              <a:xfrm>
                <a:off x="8731791" y="3276600"/>
                <a:ext cx="107409" cy="101419"/>
                <a:chOff x="9601200" y="3124200"/>
                <a:chExt cx="107409" cy="101419"/>
              </a:xfrm>
            </p:grpSpPr>
            <p:sp>
              <p:nvSpPr>
                <p:cNvPr id="245" name="Rounded Rectangle 244"/>
                <p:cNvSpPr/>
                <p:nvPr/>
              </p:nvSpPr>
              <p:spPr>
                <a:xfrm>
                  <a:off x="9601200" y="3124200"/>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6" name="Cross 245"/>
                <p:cNvSpPr/>
                <p:nvPr/>
              </p:nvSpPr>
              <p:spPr>
                <a:xfrm>
                  <a:off x="9622820" y="314157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44" name="Rectangle 243"/>
              <p:cNvSpPr/>
              <p:nvPr/>
            </p:nvSpPr>
            <p:spPr>
              <a:xfrm>
                <a:off x="7010400" y="2408689"/>
                <a:ext cx="1018227"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people…</a:t>
                </a:r>
              </a:p>
            </p:txBody>
          </p:sp>
        </p:grpSp>
        <p:grpSp>
          <p:nvGrpSpPr>
            <p:cNvPr id="151" name="Group 235"/>
            <p:cNvGrpSpPr/>
            <p:nvPr/>
          </p:nvGrpSpPr>
          <p:grpSpPr>
            <a:xfrm>
              <a:off x="7073339" y="6147037"/>
              <a:ext cx="1715061" cy="327660"/>
              <a:chOff x="7073339" y="6147037"/>
              <a:chExt cx="1715061" cy="327660"/>
            </a:xfrm>
          </p:grpSpPr>
          <p:sp>
            <p:nvSpPr>
              <p:cNvPr id="167" name="Rectangle 166"/>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8" name="Rectangle 167"/>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73" name="Rectangle 172"/>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288" name="Group 295"/>
          <p:cNvGrpSpPr/>
          <p:nvPr/>
        </p:nvGrpSpPr>
        <p:grpSpPr>
          <a:xfrm>
            <a:off x="8895706" y="0"/>
            <a:ext cx="248294" cy="6858000"/>
            <a:chOff x="8895706" y="0"/>
            <a:chExt cx="248294" cy="6858000"/>
          </a:xfrm>
        </p:grpSpPr>
        <p:pic>
          <p:nvPicPr>
            <p:cNvPr id="289" name="Picture 28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290" name="Group 61"/>
            <p:cNvGrpSpPr/>
            <p:nvPr/>
          </p:nvGrpSpPr>
          <p:grpSpPr>
            <a:xfrm>
              <a:off x="8895706" y="884207"/>
              <a:ext cx="164592" cy="5623560"/>
              <a:chOff x="8901933" y="884725"/>
              <a:chExt cx="164592" cy="5623560"/>
            </a:xfrm>
          </p:grpSpPr>
          <p:sp>
            <p:nvSpPr>
              <p:cNvPr id="291" name="Rectangle 29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2" name="Rectangle 29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3" name="Group 67"/>
              <p:cNvGrpSpPr/>
              <p:nvPr/>
            </p:nvGrpSpPr>
            <p:grpSpPr>
              <a:xfrm>
                <a:off x="8939993" y="2382966"/>
                <a:ext cx="73152" cy="87341"/>
                <a:chOff x="8939993" y="2382966"/>
                <a:chExt cx="73152" cy="87341"/>
              </a:xfrm>
            </p:grpSpPr>
            <p:sp>
              <p:nvSpPr>
                <p:cNvPr id="296" name="Rounded Rectangle 29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ounded Rectangle 29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Rounded Rectangle 29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4" name="Isosceles Triangle 29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Isosceles Triangle 29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07" name="Rectangle 106">
            <a:hlinkClick r:id="" action="ppaction://hlinkshowjump?jump=nextslide"/>
          </p:cNvPr>
          <p:cNvSpPr/>
          <p:nvPr/>
        </p:nvSpPr>
        <p:spPr>
          <a:xfrm>
            <a:off x="1941944" y="2590800"/>
            <a:ext cx="4839856"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3200"/>
                                  </p:stCondLst>
                                  <p:childTnLst>
                                    <p:set>
                                      <p:cBhvr>
                                        <p:cTn id="6" dur="1" fill="hold">
                                          <p:stCondLst>
                                            <p:cond delay="0"/>
                                          </p:stCondLst>
                                        </p:cTn>
                                        <p:tgtEl>
                                          <p:spTgt spid="107"/>
                                        </p:tgtEl>
                                        <p:attrNameLst>
                                          <p:attrName>style.visibility</p:attrName>
                                        </p:attrNameLst>
                                      </p:cBhvr>
                                      <p:to>
                                        <p:strVal val="visible"/>
                                      </p:to>
                                    </p:set>
                                    <p:animEffect transition="in" filter="fade">
                                      <p:cBhvr>
                                        <p:cTn id="7" dur="10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Theme5 CONFIRM CORKBOARD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00" name="Rectangle 99"/>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sp>
        <p:nvSpPr>
          <p:cNvPr id="140" name="Rectangle 139"/>
          <p:cNvSpPr/>
          <p:nvPr/>
        </p:nvSpPr>
        <p:spPr>
          <a:xfrm>
            <a:off x="1889760" y="2598420"/>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2" name="Group 142"/>
          <p:cNvGrpSpPr/>
          <p:nvPr/>
        </p:nvGrpSpPr>
        <p:grpSpPr>
          <a:xfrm>
            <a:off x="9248775" y="2181225"/>
            <a:ext cx="2181225" cy="4356099"/>
            <a:chOff x="6962775" y="2181225"/>
            <a:chExt cx="2181225" cy="4356099"/>
          </a:xfrm>
        </p:grpSpPr>
        <p:grpSp>
          <p:nvGrpSpPr>
            <p:cNvPr id="4" name="Group 300"/>
            <p:cNvGrpSpPr/>
            <p:nvPr/>
          </p:nvGrpSpPr>
          <p:grpSpPr>
            <a:xfrm>
              <a:off x="6962775" y="2181225"/>
              <a:ext cx="2181225" cy="4356099"/>
              <a:chOff x="6962775" y="2181225"/>
              <a:chExt cx="2181225" cy="4356099"/>
            </a:xfrm>
          </p:grpSpPr>
          <p:grpSp>
            <p:nvGrpSpPr>
              <p:cNvPr id="5" name="Group 99"/>
              <p:cNvGrpSpPr/>
              <p:nvPr/>
            </p:nvGrpSpPr>
            <p:grpSpPr>
              <a:xfrm>
                <a:off x="6962775" y="2181225"/>
                <a:ext cx="2004059" cy="4356099"/>
                <a:chOff x="6987543" y="2095263"/>
                <a:chExt cx="2004059" cy="4356099"/>
              </a:xfrm>
            </p:grpSpPr>
            <p:sp>
              <p:nvSpPr>
                <p:cNvPr id="275"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76" name="Rectangle 275"/>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77" name="Picture 276"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278" name="Rectangle 27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79" name="Rectangle 27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280" name="Rectangle 27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81" name="Rectangle 28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2" name="Rectangle 28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28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284" name="Round Same Side Corner Rectangle 28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85" name="Rectangle 28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286"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87" name="Rectangle 28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6" name="Group 262"/>
              <p:cNvGrpSpPr/>
              <p:nvPr/>
            </p:nvGrpSpPr>
            <p:grpSpPr>
              <a:xfrm>
                <a:off x="6982243" y="2187416"/>
                <a:ext cx="2077610" cy="1081895"/>
                <a:chOff x="6671197" y="2137889"/>
                <a:chExt cx="2162521" cy="1081895"/>
              </a:xfrm>
            </p:grpSpPr>
            <p:sp>
              <p:nvSpPr>
                <p:cNvPr id="270" name="Rectangle 26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272" name="Round Same Side Corner Rectangle 271"/>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3" name="Rectangle 272"/>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274" name="Rectangle 273"/>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9" name="Picture 178" descr="officelive.png"/>
              <p:cNvPicPr>
                <a:picLocks noChangeAspect="1"/>
              </p:cNvPicPr>
              <p:nvPr/>
            </p:nvPicPr>
            <p:blipFill>
              <a:blip r:embed="rId7"/>
              <a:stretch>
                <a:fillRect/>
              </a:stretch>
            </p:blipFill>
            <p:spPr>
              <a:xfrm>
                <a:off x="7072992" y="2674743"/>
                <a:ext cx="624161" cy="189618"/>
              </a:xfrm>
              <a:prstGeom prst="rect">
                <a:avLst/>
              </a:prstGeom>
            </p:spPr>
          </p:pic>
          <p:sp>
            <p:nvSpPr>
              <p:cNvPr id="180" name="Rectangle 179"/>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81" name="Rectangle 180"/>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82" name="Rectangle 181"/>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83" name="Round Same Side Corner Rectangle 18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4" name="Picture 183" descr="outlook.png"/>
              <p:cNvPicPr>
                <a:picLocks noChangeAspect="1"/>
              </p:cNvPicPr>
              <p:nvPr/>
            </p:nvPicPr>
            <p:blipFill>
              <a:blip r:embed="rId8"/>
              <a:stretch>
                <a:fillRect/>
              </a:stretch>
            </p:blipFill>
            <p:spPr>
              <a:xfrm>
                <a:off x="7096129" y="2890425"/>
                <a:ext cx="537482" cy="163286"/>
              </a:xfrm>
              <a:prstGeom prst="rect">
                <a:avLst/>
              </a:prstGeom>
            </p:spPr>
          </p:pic>
          <p:sp>
            <p:nvSpPr>
              <p:cNvPr id="187" name="Round Same Side Corner Rectangle 186"/>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2" name="Picture 191" descr="linkedin.png"/>
              <p:cNvPicPr>
                <a:picLocks noChangeAspect="1"/>
              </p:cNvPicPr>
              <p:nvPr/>
            </p:nvPicPr>
            <p:blipFill>
              <a:blip r:embed="rId9"/>
              <a:stretch>
                <a:fillRect/>
              </a:stretch>
            </p:blipFill>
            <p:spPr>
              <a:xfrm>
                <a:off x="7924804" y="2890836"/>
                <a:ext cx="537482" cy="163285"/>
              </a:xfrm>
              <a:prstGeom prst="rect">
                <a:avLst/>
              </a:prstGeom>
            </p:spPr>
          </p:pic>
          <p:sp>
            <p:nvSpPr>
              <p:cNvPr id="193" name="Rectangle 192"/>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4" name="Round Same Side Corner Rectangle 193"/>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5" name="Round Same Side Corner Rectangle 194"/>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6" name="Picture 195" descr="yahoo.png"/>
              <p:cNvPicPr>
                <a:picLocks noChangeAspect="1"/>
              </p:cNvPicPr>
              <p:nvPr/>
            </p:nvPicPr>
            <p:blipFill>
              <a:blip r:embed="rId10"/>
              <a:stretch>
                <a:fillRect/>
              </a:stretch>
            </p:blipFill>
            <p:spPr>
              <a:xfrm>
                <a:off x="7091366" y="3114674"/>
                <a:ext cx="537482" cy="163286"/>
              </a:xfrm>
              <a:prstGeom prst="rect">
                <a:avLst/>
              </a:prstGeom>
            </p:spPr>
          </p:pic>
          <p:pic>
            <p:nvPicPr>
              <p:cNvPr id="197" name="Picture 196" descr="facebook.png"/>
              <p:cNvPicPr>
                <a:picLocks noChangeAspect="1"/>
              </p:cNvPicPr>
              <p:nvPr/>
            </p:nvPicPr>
            <p:blipFill>
              <a:blip r:embed="rId11"/>
              <a:stretch>
                <a:fillRect/>
              </a:stretch>
            </p:blipFill>
            <p:spPr>
              <a:xfrm>
                <a:off x="7924804" y="3133725"/>
                <a:ext cx="537482" cy="163285"/>
              </a:xfrm>
              <a:prstGeom prst="rect">
                <a:avLst/>
              </a:prstGeom>
            </p:spPr>
          </p:pic>
          <p:sp>
            <p:nvSpPr>
              <p:cNvPr id="198" name="Rectangle 197"/>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9" name="Rectangle 198"/>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0" name="Rectangle 199"/>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1" name="Rectangle 20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02" name="Rectangle 201"/>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03" name="Rectangle 202"/>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8" name="Group 321"/>
              <p:cNvGrpSpPr/>
              <p:nvPr/>
            </p:nvGrpSpPr>
            <p:grpSpPr>
              <a:xfrm>
                <a:off x="7211139" y="3763944"/>
                <a:ext cx="1531765" cy="200055"/>
                <a:chOff x="7211139" y="3763944"/>
                <a:chExt cx="1531765" cy="200055"/>
              </a:xfrm>
            </p:grpSpPr>
            <p:sp>
              <p:nvSpPr>
                <p:cNvPr id="268" name="TextBox 267"/>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269" name="Picture 268" descr="face_none.png"/>
                <p:cNvPicPr>
                  <a:picLocks noChangeAspect="1"/>
                </p:cNvPicPr>
                <p:nvPr/>
              </p:nvPicPr>
              <p:blipFill>
                <a:blip r:embed="rId12"/>
                <a:stretch>
                  <a:fillRect/>
                </a:stretch>
              </p:blipFill>
              <p:spPr>
                <a:xfrm>
                  <a:off x="7211139" y="3771558"/>
                  <a:ext cx="167034" cy="167034"/>
                </a:xfrm>
                <a:prstGeom prst="rect">
                  <a:avLst/>
                </a:prstGeom>
              </p:spPr>
            </p:pic>
          </p:grpSp>
          <p:grpSp>
            <p:nvGrpSpPr>
              <p:cNvPr id="9" name="Group 320"/>
              <p:cNvGrpSpPr/>
              <p:nvPr/>
            </p:nvGrpSpPr>
            <p:grpSpPr>
              <a:xfrm>
                <a:off x="7211139" y="3971405"/>
                <a:ext cx="1531765" cy="215444"/>
                <a:chOff x="7211139" y="3971405"/>
                <a:chExt cx="1531765" cy="215444"/>
              </a:xfrm>
            </p:grpSpPr>
            <p:pic>
              <p:nvPicPr>
                <p:cNvPr id="266" name="Picture 265" descr="face_none.png"/>
                <p:cNvPicPr>
                  <a:picLocks noChangeAspect="1"/>
                </p:cNvPicPr>
                <p:nvPr/>
              </p:nvPicPr>
              <p:blipFill>
                <a:blip r:embed="rId12"/>
                <a:stretch>
                  <a:fillRect/>
                </a:stretch>
              </p:blipFill>
              <p:spPr>
                <a:xfrm>
                  <a:off x="7211139" y="3992605"/>
                  <a:ext cx="167034" cy="167034"/>
                </a:xfrm>
                <a:prstGeom prst="rect">
                  <a:avLst/>
                </a:prstGeom>
              </p:spPr>
            </p:pic>
            <p:sp>
              <p:nvSpPr>
                <p:cNvPr id="267" name="TextBox 266"/>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10" name="Group 319"/>
              <p:cNvGrpSpPr/>
              <p:nvPr/>
            </p:nvGrpSpPr>
            <p:grpSpPr>
              <a:xfrm>
                <a:off x="7211139" y="4194255"/>
                <a:ext cx="1531765" cy="215444"/>
                <a:chOff x="7211139" y="4194255"/>
                <a:chExt cx="1531765" cy="215444"/>
              </a:xfrm>
            </p:grpSpPr>
            <p:pic>
              <p:nvPicPr>
                <p:cNvPr id="264" name="Picture 263" descr="face_none.png"/>
                <p:cNvPicPr>
                  <a:picLocks noChangeAspect="1"/>
                </p:cNvPicPr>
                <p:nvPr/>
              </p:nvPicPr>
              <p:blipFill>
                <a:blip r:embed="rId12"/>
                <a:stretch>
                  <a:fillRect/>
                </a:stretch>
              </p:blipFill>
              <p:spPr>
                <a:xfrm>
                  <a:off x="7211139" y="4213652"/>
                  <a:ext cx="167034" cy="167034"/>
                </a:xfrm>
                <a:prstGeom prst="rect">
                  <a:avLst/>
                </a:prstGeom>
              </p:spPr>
            </p:pic>
            <p:sp>
              <p:nvSpPr>
                <p:cNvPr id="265" name="TextBox 264"/>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1" name="Group 318"/>
              <p:cNvGrpSpPr/>
              <p:nvPr/>
            </p:nvGrpSpPr>
            <p:grpSpPr>
              <a:xfrm>
                <a:off x="7211139" y="4417105"/>
                <a:ext cx="1531765" cy="215444"/>
                <a:chOff x="7211139" y="4417105"/>
                <a:chExt cx="1531765" cy="215444"/>
              </a:xfrm>
            </p:grpSpPr>
            <p:pic>
              <p:nvPicPr>
                <p:cNvPr id="262" name="Picture 261" descr="face_none.png"/>
                <p:cNvPicPr>
                  <a:picLocks noChangeAspect="1"/>
                </p:cNvPicPr>
                <p:nvPr/>
              </p:nvPicPr>
              <p:blipFill>
                <a:blip r:embed="rId12"/>
                <a:stretch>
                  <a:fillRect/>
                </a:stretch>
              </p:blipFill>
              <p:spPr>
                <a:xfrm>
                  <a:off x="7211139" y="4434699"/>
                  <a:ext cx="167034" cy="167034"/>
                </a:xfrm>
                <a:prstGeom prst="rect">
                  <a:avLst/>
                </a:prstGeom>
              </p:spPr>
            </p:pic>
            <p:sp>
              <p:nvSpPr>
                <p:cNvPr id="263" name="TextBox 262"/>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2" name="Group 317"/>
              <p:cNvGrpSpPr/>
              <p:nvPr/>
            </p:nvGrpSpPr>
            <p:grpSpPr>
              <a:xfrm>
                <a:off x="7211139" y="4639955"/>
                <a:ext cx="1531765" cy="200055"/>
                <a:chOff x="7211139" y="4639955"/>
                <a:chExt cx="1531765" cy="200055"/>
              </a:xfrm>
            </p:grpSpPr>
            <p:pic>
              <p:nvPicPr>
                <p:cNvPr id="260" name="Picture 259" descr="face_none.png"/>
                <p:cNvPicPr>
                  <a:picLocks noChangeAspect="1"/>
                </p:cNvPicPr>
                <p:nvPr/>
              </p:nvPicPr>
              <p:blipFill>
                <a:blip r:embed="rId12"/>
                <a:stretch>
                  <a:fillRect/>
                </a:stretch>
              </p:blipFill>
              <p:spPr>
                <a:xfrm>
                  <a:off x="7211139" y="4655746"/>
                  <a:ext cx="167034" cy="167034"/>
                </a:xfrm>
                <a:prstGeom prst="rect">
                  <a:avLst/>
                </a:prstGeom>
              </p:spPr>
            </p:pic>
            <p:sp>
              <p:nvSpPr>
                <p:cNvPr id="261" name="TextBox 260"/>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3" name="Group 316"/>
              <p:cNvGrpSpPr/>
              <p:nvPr/>
            </p:nvGrpSpPr>
            <p:grpSpPr>
              <a:xfrm>
                <a:off x="7211139" y="4847416"/>
                <a:ext cx="1531765" cy="215444"/>
                <a:chOff x="7211139" y="4847416"/>
                <a:chExt cx="1531765" cy="215444"/>
              </a:xfrm>
            </p:grpSpPr>
            <p:pic>
              <p:nvPicPr>
                <p:cNvPr id="258" name="Picture 257" descr="face_none.png"/>
                <p:cNvPicPr>
                  <a:picLocks noChangeAspect="1"/>
                </p:cNvPicPr>
                <p:nvPr/>
              </p:nvPicPr>
              <p:blipFill>
                <a:blip r:embed="rId12"/>
                <a:stretch>
                  <a:fillRect/>
                </a:stretch>
              </p:blipFill>
              <p:spPr>
                <a:xfrm>
                  <a:off x="7211139" y="4876793"/>
                  <a:ext cx="167034" cy="167034"/>
                </a:xfrm>
                <a:prstGeom prst="rect">
                  <a:avLst/>
                </a:prstGeom>
              </p:spPr>
            </p:pic>
            <p:sp>
              <p:nvSpPr>
                <p:cNvPr id="259" name="TextBox 258"/>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4" name="Group 315"/>
              <p:cNvGrpSpPr/>
              <p:nvPr/>
            </p:nvGrpSpPr>
            <p:grpSpPr>
              <a:xfrm>
                <a:off x="7211139" y="5070266"/>
                <a:ext cx="1531765" cy="215444"/>
                <a:chOff x="7211139" y="5070266"/>
                <a:chExt cx="1531765" cy="215444"/>
              </a:xfrm>
            </p:grpSpPr>
            <p:pic>
              <p:nvPicPr>
                <p:cNvPr id="256" name="Picture 255" descr="face_none.png"/>
                <p:cNvPicPr>
                  <a:picLocks noChangeAspect="1"/>
                </p:cNvPicPr>
                <p:nvPr/>
              </p:nvPicPr>
              <p:blipFill>
                <a:blip r:embed="rId12"/>
                <a:stretch>
                  <a:fillRect/>
                </a:stretch>
              </p:blipFill>
              <p:spPr>
                <a:xfrm>
                  <a:off x="7211139" y="5097840"/>
                  <a:ext cx="167034" cy="167034"/>
                </a:xfrm>
                <a:prstGeom prst="rect">
                  <a:avLst/>
                </a:prstGeom>
              </p:spPr>
            </p:pic>
            <p:sp>
              <p:nvSpPr>
                <p:cNvPr id="257" name="TextBox 256"/>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5" name="Group 314"/>
              <p:cNvGrpSpPr/>
              <p:nvPr/>
            </p:nvGrpSpPr>
            <p:grpSpPr>
              <a:xfrm>
                <a:off x="7211139" y="5293116"/>
                <a:ext cx="1531765" cy="215444"/>
                <a:chOff x="7211139" y="5293116"/>
                <a:chExt cx="1531765" cy="215444"/>
              </a:xfrm>
            </p:grpSpPr>
            <p:pic>
              <p:nvPicPr>
                <p:cNvPr id="254" name="Picture 253" descr="face_none.png"/>
                <p:cNvPicPr>
                  <a:picLocks noChangeAspect="1"/>
                </p:cNvPicPr>
                <p:nvPr/>
              </p:nvPicPr>
              <p:blipFill>
                <a:blip r:embed="rId12"/>
                <a:stretch>
                  <a:fillRect/>
                </a:stretch>
              </p:blipFill>
              <p:spPr>
                <a:xfrm>
                  <a:off x="7211139" y="5318887"/>
                  <a:ext cx="167034" cy="167034"/>
                </a:xfrm>
                <a:prstGeom prst="rect">
                  <a:avLst/>
                </a:prstGeom>
              </p:spPr>
            </p:pic>
            <p:sp>
              <p:nvSpPr>
                <p:cNvPr id="255" name="TextBox 254"/>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 name="Group 313"/>
              <p:cNvGrpSpPr/>
              <p:nvPr/>
            </p:nvGrpSpPr>
            <p:grpSpPr>
              <a:xfrm>
                <a:off x="7211139" y="5515966"/>
                <a:ext cx="1531765" cy="215444"/>
                <a:chOff x="7211139" y="5515966"/>
                <a:chExt cx="1531765" cy="215444"/>
              </a:xfrm>
            </p:grpSpPr>
            <p:pic>
              <p:nvPicPr>
                <p:cNvPr id="252" name="Picture 251" descr="face_none.png"/>
                <p:cNvPicPr>
                  <a:picLocks noChangeAspect="1"/>
                </p:cNvPicPr>
                <p:nvPr/>
              </p:nvPicPr>
              <p:blipFill>
                <a:blip r:embed="rId12"/>
                <a:stretch>
                  <a:fillRect/>
                </a:stretch>
              </p:blipFill>
              <p:spPr>
                <a:xfrm>
                  <a:off x="7211139" y="5539934"/>
                  <a:ext cx="167034" cy="167034"/>
                </a:xfrm>
                <a:prstGeom prst="rect">
                  <a:avLst/>
                </a:prstGeom>
              </p:spPr>
            </p:pic>
            <p:sp>
              <p:nvSpPr>
                <p:cNvPr id="253" name="TextBox 252"/>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 name="Group 312"/>
              <p:cNvGrpSpPr/>
              <p:nvPr/>
            </p:nvGrpSpPr>
            <p:grpSpPr>
              <a:xfrm>
                <a:off x="7211139" y="5738815"/>
                <a:ext cx="1531765" cy="215444"/>
                <a:chOff x="7211139" y="5738815"/>
                <a:chExt cx="1531765" cy="215444"/>
              </a:xfrm>
            </p:grpSpPr>
            <p:pic>
              <p:nvPicPr>
                <p:cNvPr id="250" name="Picture 249" descr="face_none.png"/>
                <p:cNvPicPr>
                  <a:picLocks noChangeAspect="1"/>
                </p:cNvPicPr>
                <p:nvPr/>
              </p:nvPicPr>
              <p:blipFill>
                <a:blip r:embed="rId12"/>
                <a:stretch>
                  <a:fillRect/>
                </a:stretch>
              </p:blipFill>
              <p:spPr>
                <a:xfrm>
                  <a:off x="7211139" y="5763020"/>
                  <a:ext cx="167034" cy="167034"/>
                </a:xfrm>
                <a:prstGeom prst="rect">
                  <a:avLst/>
                </a:prstGeom>
              </p:spPr>
            </p:pic>
            <p:sp>
              <p:nvSpPr>
                <p:cNvPr id="251" name="TextBox 25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8" name="Group 81"/>
              <p:cNvGrpSpPr/>
              <p:nvPr/>
            </p:nvGrpSpPr>
            <p:grpSpPr>
              <a:xfrm>
                <a:off x="7040808" y="2432650"/>
                <a:ext cx="1656784" cy="176463"/>
                <a:chOff x="7046520" y="2462361"/>
                <a:chExt cx="1656784" cy="176463"/>
              </a:xfrm>
            </p:grpSpPr>
            <p:sp>
              <p:nvSpPr>
                <p:cNvPr id="247" name="Rectangle 246"/>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48" name="Rectangle 247"/>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49" name="Picture 248"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242" name="Rectangle 241"/>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9" name="Group 117"/>
              <p:cNvGrpSpPr/>
              <p:nvPr/>
            </p:nvGrpSpPr>
            <p:grpSpPr>
              <a:xfrm>
                <a:off x="8731791" y="3276600"/>
                <a:ext cx="107409" cy="101419"/>
                <a:chOff x="9601200" y="3124200"/>
                <a:chExt cx="107409" cy="101419"/>
              </a:xfrm>
            </p:grpSpPr>
            <p:sp>
              <p:nvSpPr>
                <p:cNvPr id="245" name="Rounded Rectangle 244"/>
                <p:cNvSpPr/>
                <p:nvPr/>
              </p:nvSpPr>
              <p:spPr>
                <a:xfrm>
                  <a:off x="9601200" y="3124200"/>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6" name="Cross 245"/>
                <p:cNvSpPr/>
                <p:nvPr/>
              </p:nvSpPr>
              <p:spPr>
                <a:xfrm>
                  <a:off x="9622820" y="314157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44" name="Rectangle 243"/>
              <p:cNvSpPr/>
              <p:nvPr/>
            </p:nvSpPr>
            <p:spPr>
              <a:xfrm>
                <a:off x="7010400" y="2408689"/>
                <a:ext cx="1018227"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people…</a:t>
                </a:r>
              </a:p>
            </p:txBody>
          </p:sp>
        </p:grpSp>
        <p:grpSp>
          <p:nvGrpSpPr>
            <p:cNvPr id="20" name="Group 235"/>
            <p:cNvGrpSpPr/>
            <p:nvPr/>
          </p:nvGrpSpPr>
          <p:grpSpPr>
            <a:xfrm>
              <a:off x="7073339" y="6147037"/>
              <a:ext cx="1715061" cy="327660"/>
              <a:chOff x="7073339" y="6147037"/>
              <a:chExt cx="1715061" cy="327660"/>
            </a:xfrm>
          </p:grpSpPr>
          <p:sp>
            <p:nvSpPr>
              <p:cNvPr id="167" name="Rectangle 166"/>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8" name="Rectangle 167"/>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73" name="Rectangle 172"/>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21" name="Group 295"/>
          <p:cNvGrpSpPr/>
          <p:nvPr/>
        </p:nvGrpSpPr>
        <p:grpSpPr>
          <a:xfrm>
            <a:off x="8895706" y="0"/>
            <a:ext cx="248294" cy="6858000"/>
            <a:chOff x="8895706" y="0"/>
            <a:chExt cx="248294" cy="6858000"/>
          </a:xfrm>
        </p:grpSpPr>
        <p:pic>
          <p:nvPicPr>
            <p:cNvPr id="289" name="Picture 28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291" name="Rectangle 29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2" name="Rectangle 29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296" name="Rounded Rectangle 29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ounded Rectangle 29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Rounded Rectangle 29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4" name="Isosceles Triangle 29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Isosceles Triangle 29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99" name="Rectangle 298">
            <a:hlinkClick r:id="" action="ppaction://hlinkshowjump?jump=nextslide"/>
          </p:cNvPr>
          <p:cNvSpPr/>
          <p:nvPr/>
        </p:nvSpPr>
        <p:spPr>
          <a:xfrm>
            <a:off x="2399144" y="2800928"/>
            <a:ext cx="4382656"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3889"/>
                                  </p:iterate>
                                  <p:childTnLst>
                                    <p:set>
                                      <p:cBhvr>
                                        <p:cTn id="6" dur="1" fill="hold">
                                          <p:stCondLst>
                                            <p:cond delay="0"/>
                                          </p:stCondLst>
                                        </p:cTn>
                                        <p:tgtEl>
                                          <p:spTgt spid="140"/>
                                        </p:tgtEl>
                                        <p:attrNameLst>
                                          <p:attrName>style.visibility</p:attrName>
                                        </p:attrNameLst>
                                      </p:cBhvr>
                                      <p:to>
                                        <p:strVal val="visible"/>
                                      </p:to>
                                    </p:set>
                                    <p:anim calcmode="discrete" valueType="clr">
                                      <p:cBhvr override="childStyle">
                                        <p:cTn id="7" dur="1000"/>
                                        <p:tgtEl>
                                          <p:spTgt spid="140"/>
                                        </p:tgtEl>
                                        <p:attrNameLst>
                                          <p:attrName>style.color</p:attrName>
                                        </p:attrNameLst>
                                      </p:cBhvr>
                                      <p:tavLst>
                                        <p:tav tm="0">
                                          <p:val>
                                            <p:clrVal>
                                              <a:schemeClr val="folHlink"/>
                                            </p:clrVal>
                                          </p:val>
                                        </p:tav>
                                        <p:tav tm="50000">
                                          <p:val>
                                            <p:clrVal>
                                              <a:schemeClr val="folHlink"/>
                                            </p:clrVal>
                                          </p:val>
                                        </p:tav>
                                      </p:tavLst>
                                    </p:anim>
                                    <p:anim calcmode="discrete" valueType="clr">
                                      <p:cBhvr>
                                        <p:cTn id="8" dur="1000"/>
                                        <p:tgtEl>
                                          <p:spTgt spid="140"/>
                                        </p:tgtEl>
                                        <p:attrNameLst>
                                          <p:attrName>fillcolor</p:attrName>
                                        </p:attrNameLst>
                                      </p:cBhvr>
                                      <p:tavLst>
                                        <p:tav tm="0">
                                          <p:val>
                                            <p:clrVal>
                                              <a:schemeClr val="accent2"/>
                                            </p:clrVal>
                                          </p:val>
                                        </p:tav>
                                        <p:tav tm="50000">
                                          <p:val>
                                            <p:clrVal>
                                              <a:schemeClr val="hlink"/>
                                            </p:clrVal>
                                          </p:val>
                                        </p:tav>
                                      </p:tavLst>
                                    </p:anim>
                                    <p:set>
                                      <p:cBhvr>
                                        <p:cTn id="9" dur="1000"/>
                                        <p:tgtEl>
                                          <p:spTgt spid="140"/>
                                        </p:tgtEl>
                                        <p:attrNameLst>
                                          <p:attrName>fill.type</p:attrName>
                                        </p:attrNameLst>
                                      </p:cBhvr>
                                      <p:to>
                                        <p:strVal val="solid"/>
                                      </p:to>
                                    </p:set>
                                  </p:childTnLst>
                                </p:cTn>
                              </p:par>
                              <p:par>
                                <p:cTn id="10" presetID="10" presetClass="entr" presetSubtype="0" fill="hold" grpId="0" nodeType="withEffect">
                                  <p:stCondLst>
                                    <p:cond delay="3200"/>
                                  </p:stCondLst>
                                  <p:childTnLst>
                                    <p:set>
                                      <p:cBhvr>
                                        <p:cTn id="11" dur="1" fill="hold">
                                          <p:stCondLst>
                                            <p:cond delay="0"/>
                                          </p:stCondLst>
                                        </p:cTn>
                                        <p:tgtEl>
                                          <p:spTgt spid="299"/>
                                        </p:tgtEl>
                                        <p:attrNameLst>
                                          <p:attrName>style.visibility</p:attrName>
                                        </p:attrNameLst>
                                      </p:cBhvr>
                                      <p:to>
                                        <p:strVal val="visible"/>
                                      </p:to>
                                    </p:set>
                                    <p:animEffect transition="in" filter="fade">
                                      <p:cBhvr>
                                        <p:cTn id="12" dur="1000"/>
                                        <p:tgtEl>
                                          <p:spTgt spid="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p:bldP spid="299"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Preview Theme5 CONFIRM CORKBOARD</a:t>
            </a:r>
            <a:r>
              <a:rPr lang="en-US" dirty="0"/>
              <a:t> </a:t>
            </a:r>
          </a:p>
        </p:txBody>
      </p:sp>
      <p:sp>
        <p:nvSpPr>
          <p:cNvPr id="3" name="Rectangle 2"/>
          <p:cNvSpPr/>
          <p:nvPr/>
        </p:nvSpPr>
        <p:spPr>
          <a:xfrm>
            <a:off x="1424124" y="6291642"/>
            <a:ext cx="174171" cy="165462"/>
          </a:xfrm>
          <a:prstGeom prst="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00" name="Rectangle 99"/>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2" name="Group 142"/>
          <p:cNvGrpSpPr/>
          <p:nvPr/>
        </p:nvGrpSpPr>
        <p:grpSpPr>
          <a:xfrm>
            <a:off x="9248775" y="2181225"/>
            <a:ext cx="2181225" cy="4356099"/>
            <a:chOff x="6962775" y="2181225"/>
            <a:chExt cx="2181225" cy="4356099"/>
          </a:xfrm>
        </p:grpSpPr>
        <p:grpSp>
          <p:nvGrpSpPr>
            <p:cNvPr id="4" name="Group 300"/>
            <p:cNvGrpSpPr/>
            <p:nvPr/>
          </p:nvGrpSpPr>
          <p:grpSpPr>
            <a:xfrm>
              <a:off x="6962775" y="2181225"/>
              <a:ext cx="2181225" cy="4356099"/>
              <a:chOff x="6962775" y="2181225"/>
              <a:chExt cx="2181225" cy="4356099"/>
            </a:xfrm>
          </p:grpSpPr>
          <p:grpSp>
            <p:nvGrpSpPr>
              <p:cNvPr id="5" name="Group 99"/>
              <p:cNvGrpSpPr/>
              <p:nvPr/>
            </p:nvGrpSpPr>
            <p:grpSpPr>
              <a:xfrm>
                <a:off x="6962775" y="2181225"/>
                <a:ext cx="2004059" cy="4356099"/>
                <a:chOff x="6987543" y="2095263"/>
                <a:chExt cx="2004059" cy="4356099"/>
              </a:xfrm>
            </p:grpSpPr>
            <p:sp>
              <p:nvSpPr>
                <p:cNvPr id="275"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76" name="Rectangle 275"/>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77" name="Picture 276"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278" name="Rectangle 277"/>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79" name="Rectangle 278"/>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280" name="Rectangle 279"/>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81" name="Rectangle 280"/>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82" name="Rectangle 281"/>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28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284" name="Round Same Side Corner Rectangle 283"/>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285" name="Rectangle 284"/>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286"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287" name="Rectangle 286"/>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6" name="Group 262"/>
              <p:cNvGrpSpPr/>
              <p:nvPr/>
            </p:nvGrpSpPr>
            <p:grpSpPr>
              <a:xfrm>
                <a:off x="6982243" y="2187416"/>
                <a:ext cx="2077610" cy="1081895"/>
                <a:chOff x="6671197" y="2137889"/>
                <a:chExt cx="2162521" cy="1081895"/>
              </a:xfrm>
            </p:grpSpPr>
            <p:sp>
              <p:nvSpPr>
                <p:cNvPr id="270" name="Rectangle 26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272" name="Round Same Side Corner Rectangle 271"/>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273" name="Rectangle 272"/>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274" name="Rectangle 273"/>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9" name="Picture 178" descr="officelive.png"/>
              <p:cNvPicPr>
                <a:picLocks noChangeAspect="1"/>
              </p:cNvPicPr>
              <p:nvPr/>
            </p:nvPicPr>
            <p:blipFill>
              <a:blip r:embed="rId7"/>
              <a:stretch>
                <a:fillRect/>
              </a:stretch>
            </p:blipFill>
            <p:spPr>
              <a:xfrm>
                <a:off x="7072992" y="2674743"/>
                <a:ext cx="624161" cy="189618"/>
              </a:xfrm>
              <a:prstGeom prst="rect">
                <a:avLst/>
              </a:prstGeom>
            </p:spPr>
          </p:pic>
          <p:sp>
            <p:nvSpPr>
              <p:cNvPr id="180" name="Rectangle 179"/>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81" name="Rectangle 180"/>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82" name="Rectangle 181"/>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83" name="Round Same Side Corner Rectangle 18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4" name="Picture 183" descr="outlook.png"/>
              <p:cNvPicPr>
                <a:picLocks noChangeAspect="1"/>
              </p:cNvPicPr>
              <p:nvPr/>
            </p:nvPicPr>
            <p:blipFill>
              <a:blip r:embed="rId8"/>
              <a:stretch>
                <a:fillRect/>
              </a:stretch>
            </p:blipFill>
            <p:spPr>
              <a:xfrm>
                <a:off x="7096129" y="2890425"/>
                <a:ext cx="537482" cy="163286"/>
              </a:xfrm>
              <a:prstGeom prst="rect">
                <a:avLst/>
              </a:prstGeom>
            </p:spPr>
          </p:pic>
          <p:sp>
            <p:nvSpPr>
              <p:cNvPr id="187" name="Round Same Side Corner Rectangle 186"/>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2" name="Picture 191" descr="linkedin.png"/>
              <p:cNvPicPr>
                <a:picLocks noChangeAspect="1"/>
              </p:cNvPicPr>
              <p:nvPr/>
            </p:nvPicPr>
            <p:blipFill>
              <a:blip r:embed="rId9"/>
              <a:stretch>
                <a:fillRect/>
              </a:stretch>
            </p:blipFill>
            <p:spPr>
              <a:xfrm>
                <a:off x="7924804" y="2890836"/>
                <a:ext cx="537482" cy="163285"/>
              </a:xfrm>
              <a:prstGeom prst="rect">
                <a:avLst/>
              </a:prstGeom>
            </p:spPr>
          </p:pic>
          <p:sp>
            <p:nvSpPr>
              <p:cNvPr id="193" name="Rectangle 192"/>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4" name="Round Same Side Corner Rectangle 193"/>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5" name="Round Same Side Corner Rectangle 194"/>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6" name="Picture 195" descr="yahoo.png"/>
              <p:cNvPicPr>
                <a:picLocks noChangeAspect="1"/>
              </p:cNvPicPr>
              <p:nvPr/>
            </p:nvPicPr>
            <p:blipFill>
              <a:blip r:embed="rId10"/>
              <a:stretch>
                <a:fillRect/>
              </a:stretch>
            </p:blipFill>
            <p:spPr>
              <a:xfrm>
                <a:off x="7091366" y="3114674"/>
                <a:ext cx="537482" cy="163286"/>
              </a:xfrm>
              <a:prstGeom prst="rect">
                <a:avLst/>
              </a:prstGeom>
            </p:spPr>
          </p:pic>
          <p:pic>
            <p:nvPicPr>
              <p:cNvPr id="197" name="Picture 196" descr="facebook.png"/>
              <p:cNvPicPr>
                <a:picLocks noChangeAspect="1"/>
              </p:cNvPicPr>
              <p:nvPr/>
            </p:nvPicPr>
            <p:blipFill>
              <a:blip r:embed="rId11"/>
              <a:stretch>
                <a:fillRect/>
              </a:stretch>
            </p:blipFill>
            <p:spPr>
              <a:xfrm>
                <a:off x="7924804" y="3133725"/>
                <a:ext cx="537482" cy="163285"/>
              </a:xfrm>
              <a:prstGeom prst="rect">
                <a:avLst/>
              </a:prstGeom>
            </p:spPr>
          </p:pic>
          <p:sp>
            <p:nvSpPr>
              <p:cNvPr id="198" name="Rectangle 197"/>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99" name="Rectangle 198"/>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0" name="Rectangle 199"/>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01" name="Rectangle 20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02" name="Rectangle 201"/>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03" name="Rectangle 202"/>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8" name="Group 321"/>
              <p:cNvGrpSpPr/>
              <p:nvPr/>
            </p:nvGrpSpPr>
            <p:grpSpPr>
              <a:xfrm>
                <a:off x="7211139" y="3763944"/>
                <a:ext cx="1531765" cy="200055"/>
                <a:chOff x="7211139" y="3763944"/>
                <a:chExt cx="1531765" cy="200055"/>
              </a:xfrm>
            </p:grpSpPr>
            <p:sp>
              <p:nvSpPr>
                <p:cNvPr id="268" name="TextBox 267"/>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269" name="Picture 268" descr="face_none.png"/>
                <p:cNvPicPr>
                  <a:picLocks noChangeAspect="1"/>
                </p:cNvPicPr>
                <p:nvPr/>
              </p:nvPicPr>
              <p:blipFill>
                <a:blip r:embed="rId12"/>
                <a:stretch>
                  <a:fillRect/>
                </a:stretch>
              </p:blipFill>
              <p:spPr>
                <a:xfrm>
                  <a:off x="7211139" y="3771558"/>
                  <a:ext cx="167034" cy="167034"/>
                </a:xfrm>
                <a:prstGeom prst="rect">
                  <a:avLst/>
                </a:prstGeom>
              </p:spPr>
            </p:pic>
          </p:grpSp>
          <p:grpSp>
            <p:nvGrpSpPr>
              <p:cNvPr id="9" name="Group 320"/>
              <p:cNvGrpSpPr/>
              <p:nvPr/>
            </p:nvGrpSpPr>
            <p:grpSpPr>
              <a:xfrm>
                <a:off x="7211139" y="3971405"/>
                <a:ext cx="1531765" cy="215444"/>
                <a:chOff x="7211139" y="3971405"/>
                <a:chExt cx="1531765" cy="215444"/>
              </a:xfrm>
            </p:grpSpPr>
            <p:pic>
              <p:nvPicPr>
                <p:cNvPr id="266" name="Picture 265" descr="face_none.png"/>
                <p:cNvPicPr>
                  <a:picLocks noChangeAspect="1"/>
                </p:cNvPicPr>
                <p:nvPr/>
              </p:nvPicPr>
              <p:blipFill>
                <a:blip r:embed="rId12"/>
                <a:stretch>
                  <a:fillRect/>
                </a:stretch>
              </p:blipFill>
              <p:spPr>
                <a:xfrm>
                  <a:off x="7211139" y="3992605"/>
                  <a:ext cx="167034" cy="167034"/>
                </a:xfrm>
                <a:prstGeom prst="rect">
                  <a:avLst/>
                </a:prstGeom>
              </p:spPr>
            </p:pic>
            <p:sp>
              <p:nvSpPr>
                <p:cNvPr id="267" name="TextBox 266"/>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10" name="Group 319"/>
              <p:cNvGrpSpPr/>
              <p:nvPr/>
            </p:nvGrpSpPr>
            <p:grpSpPr>
              <a:xfrm>
                <a:off x="7211139" y="4194255"/>
                <a:ext cx="1531765" cy="215444"/>
                <a:chOff x="7211139" y="4194255"/>
                <a:chExt cx="1531765" cy="215444"/>
              </a:xfrm>
            </p:grpSpPr>
            <p:pic>
              <p:nvPicPr>
                <p:cNvPr id="264" name="Picture 263" descr="face_none.png"/>
                <p:cNvPicPr>
                  <a:picLocks noChangeAspect="1"/>
                </p:cNvPicPr>
                <p:nvPr/>
              </p:nvPicPr>
              <p:blipFill>
                <a:blip r:embed="rId12"/>
                <a:stretch>
                  <a:fillRect/>
                </a:stretch>
              </p:blipFill>
              <p:spPr>
                <a:xfrm>
                  <a:off x="7211139" y="4213652"/>
                  <a:ext cx="167034" cy="167034"/>
                </a:xfrm>
                <a:prstGeom prst="rect">
                  <a:avLst/>
                </a:prstGeom>
              </p:spPr>
            </p:pic>
            <p:sp>
              <p:nvSpPr>
                <p:cNvPr id="265" name="TextBox 264"/>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1" name="Group 318"/>
              <p:cNvGrpSpPr/>
              <p:nvPr/>
            </p:nvGrpSpPr>
            <p:grpSpPr>
              <a:xfrm>
                <a:off x="7211139" y="4417105"/>
                <a:ext cx="1531765" cy="215444"/>
                <a:chOff x="7211139" y="4417105"/>
                <a:chExt cx="1531765" cy="215444"/>
              </a:xfrm>
            </p:grpSpPr>
            <p:pic>
              <p:nvPicPr>
                <p:cNvPr id="262" name="Picture 261" descr="face_none.png"/>
                <p:cNvPicPr>
                  <a:picLocks noChangeAspect="1"/>
                </p:cNvPicPr>
                <p:nvPr/>
              </p:nvPicPr>
              <p:blipFill>
                <a:blip r:embed="rId12"/>
                <a:stretch>
                  <a:fillRect/>
                </a:stretch>
              </p:blipFill>
              <p:spPr>
                <a:xfrm>
                  <a:off x="7211139" y="4434699"/>
                  <a:ext cx="167034" cy="167034"/>
                </a:xfrm>
                <a:prstGeom prst="rect">
                  <a:avLst/>
                </a:prstGeom>
              </p:spPr>
            </p:pic>
            <p:sp>
              <p:nvSpPr>
                <p:cNvPr id="263" name="TextBox 262"/>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2" name="Group 317"/>
              <p:cNvGrpSpPr/>
              <p:nvPr/>
            </p:nvGrpSpPr>
            <p:grpSpPr>
              <a:xfrm>
                <a:off x="7211139" y="4639955"/>
                <a:ext cx="1531765" cy="200055"/>
                <a:chOff x="7211139" y="4639955"/>
                <a:chExt cx="1531765" cy="200055"/>
              </a:xfrm>
            </p:grpSpPr>
            <p:pic>
              <p:nvPicPr>
                <p:cNvPr id="260" name="Picture 259" descr="face_none.png"/>
                <p:cNvPicPr>
                  <a:picLocks noChangeAspect="1"/>
                </p:cNvPicPr>
                <p:nvPr/>
              </p:nvPicPr>
              <p:blipFill>
                <a:blip r:embed="rId12"/>
                <a:stretch>
                  <a:fillRect/>
                </a:stretch>
              </p:blipFill>
              <p:spPr>
                <a:xfrm>
                  <a:off x="7211139" y="4655746"/>
                  <a:ext cx="167034" cy="167034"/>
                </a:xfrm>
                <a:prstGeom prst="rect">
                  <a:avLst/>
                </a:prstGeom>
              </p:spPr>
            </p:pic>
            <p:sp>
              <p:nvSpPr>
                <p:cNvPr id="261" name="TextBox 260"/>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3" name="Group 316"/>
              <p:cNvGrpSpPr/>
              <p:nvPr/>
            </p:nvGrpSpPr>
            <p:grpSpPr>
              <a:xfrm>
                <a:off x="7211139" y="4847416"/>
                <a:ext cx="1531765" cy="215444"/>
                <a:chOff x="7211139" y="4847416"/>
                <a:chExt cx="1531765" cy="215444"/>
              </a:xfrm>
            </p:grpSpPr>
            <p:pic>
              <p:nvPicPr>
                <p:cNvPr id="258" name="Picture 257" descr="face_none.png"/>
                <p:cNvPicPr>
                  <a:picLocks noChangeAspect="1"/>
                </p:cNvPicPr>
                <p:nvPr/>
              </p:nvPicPr>
              <p:blipFill>
                <a:blip r:embed="rId12"/>
                <a:stretch>
                  <a:fillRect/>
                </a:stretch>
              </p:blipFill>
              <p:spPr>
                <a:xfrm>
                  <a:off x="7211139" y="4876793"/>
                  <a:ext cx="167034" cy="167034"/>
                </a:xfrm>
                <a:prstGeom prst="rect">
                  <a:avLst/>
                </a:prstGeom>
              </p:spPr>
            </p:pic>
            <p:sp>
              <p:nvSpPr>
                <p:cNvPr id="259" name="TextBox 258"/>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4" name="Group 315"/>
              <p:cNvGrpSpPr/>
              <p:nvPr/>
            </p:nvGrpSpPr>
            <p:grpSpPr>
              <a:xfrm>
                <a:off x="7211139" y="5070266"/>
                <a:ext cx="1531765" cy="215444"/>
                <a:chOff x="7211139" y="5070266"/>
                <a:chExt cx="1531765" cy="215444"/>
              </a:xfrm>
            </p:grpSpPr>
            <p:pic>
              <p:nvPicPr>
                <p:cNvPr id="256" name="Picture 255" descr="face_none.png"/>
                <p:cNvPicPr>
                  <a:picLocks noChangeAspect="1"/>
                </p:cNvPicPr>
                <p:nvPr/>
              </p:nvPicPr>
              <p:blipFill>
                <a:blip r:embed="rId12"/>
                <a:stretch>
                  <a:fillRect/>
                </a:stretch>
              </p:blipFill>
              <p:spPr>
                <a:xfrm>
                  <a:off x="7211139" y="5097840"/>
                  <a:ext cx="167034" cy="167034"/>
                </a:xfrm>
                <a:prstGeom prst="rect">
                  <a:avLst/>
                </a:prstGeom>
              </p:spPr>
            </p:pic>
            <p:sp>
              <p:nvSpPr>
                <p:cNvPr id="257" name="TextBox 256"/>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5" name="Group 314"/>
              <p:cNvGrpSpPr/>
              <p:nvPr/>
            </p:nvGrpSpPr>
            <p:grpSpPr>
              <a:xfrm>
                <a:off x="7211139" y="5293116"/>
                <a:ext cx="1531765" cy="215444"/>
                <a:chOff x="7211139" y="5293116"/>
                <a:chExt cx="1531765" cy="215444"/>
              </a:xfrm>
            </p:grpSpPr>
            <p:pic>
              <p:nvPicPr>
                <p:cNvPr id="254" name="Picture 253" descr="face_none.png"/>
                <p:cNvPicPr>
                  <a:picLocks noChangeAspect="1"/>
                </p:cNvPicPr>
                <p:nvPr/>
              </p:nvPicPr>
              <p:blipFill>
                <a:blip r:embed="rId12"/>
                <a:stretch>
                  <a:fillRect/>
                </a:stretch>
              </p:blipFill>
              <p:spPr>
                <a:xfrm>
                  <a:off x="7211139" y="5318887"/>
                  <a:ext cx="167034" cy="167034"/>
                </a:xfrm>
                <a:prstGeom prst="rect">
                  <a:avLst/>
                </a:prstGeom>
              </p:spPr>
            </p:pic>
            <p:sp>
              <p:nvSpPr>
                <p:cNvPr id="255" name="TextBox 254"/>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 name="Group 313"/>
              <p:cNvGrpSpPr/>
              <p:nvPr/>
            </p:nvGrpSpPr>
            <p:grpSpPr>
              <a:xfrm>
                <a:off x="7211139" y="5515966"/>
                <a:ext cx="1531765" cy="215444"/>
                <a:chOff x="7211139" y="5515966"/>
                <a:chExt cx="1531765" cy="215444"/>
              </a:xfrm>
            </p:grpSpPr>
            <p:pic>
              <p:nvPicPr>
                <p:cNvPr id="252" name="Picture 251" descr="face_none.png"/>
                <p:cNvPicPr>
                  <a:picLocks noChangeAspect="1"/>
                </p:cNvPicPr>
                <p:nvPr/>
              </p:nvPicPr>
              <p:blipFill>
                <a:blip r:embed="rId12"/>
                <a:stretch>
                  <a:fillRect/>
                </a:stretch>
              </p:blipFill>
              <p:spPr>
                <a:xfrm>
                  <a:off x="7211139" y="5539934"/>
                  <a:ext cx="167034" cy="167034"/>
                </a:xfrm>
                <a:prstGeom prst="rect">
                  <a:avLst/>
                </a:prstGeom>
              </p:spPr>
            </p:pic>
            <p:sp>
              <p:nvSpPr>
                <p:cNvPr id="253" name="TextBox 252"/>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 name="Group 312"/>
              <p:cNvGrpSpPr/>
              <p:nvPr/>
            </p:nvGrpSpPr>
            <p:grpSpPr>
              <a:xfrm>
                <a:off x="7211139" y="5738815"/>
                <a:ext cx="1531765" cy="215444"/>
                <a:chOff x="7211139" y="5738815"/>
                <a:chExt cx="1531765" cy="215444"/>
              </a:xfrm>
            </p:grpSpPr>
            <p:pic>
              <p:nvPicPr>
                <p:cNvPr id="250" name="Picture 249" descr="face_none.png"/>
                <p:cNvPicPr>
                  <a:picLocks noChangeAspect="1"/>
                </p:cNvPicPr>
                <p:nvPr/>
              </p:nvPicPr>
              <p:blipFill>
                <a:blip r:embed="rId12"/>
                <a:stretch>
                  <a:fillRect/>
                </a:stretch>
              </p:blipFill>
              <p:spPr>
                <a:xfrm>
                  <a:off x="7211139" y="5763020"/>
                  <a:ext cx="167034" cy="167034"/>
                </a:xfrm>
                <a:prstGeom prst="rect">
                  <a:avLst/>
                </a:prstGeom>
              </p:spPr>
            </p:pic>
            <p:sp>
              <p:nvSpPr>
                <p:cNvPr id="251" name="TextBox 25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8" name="Group 81"/>
              <p:cNvGrpSpPr/>
              <p:nvPr/>
            </p:nvGrpSpPr>
            <p:grpSpPr>
              <a:xfrm>
                <a:off x="7040808" y="2432650"/>
                <a:ext cx="1656784" cy="176463"/>
                <a:chOff x="7046520" y="2462361"/>
                <a:chExt cx="1656784" cy="176463"/>
              </a:xfrm>
            </p:grpSpPr>
            <p:sp>
              <p:nvSpPr>
                <p:cNvPr id="247" name="Rectangle 246"/>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248" name="Rectangle 247"/>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49" name="Picture 248"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242" name="Rectangle 241"/>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9" name="Group 117"/>
              <p:cNvGrpSpPr/>
              <p:nvPr/>
            </p:nvGrpSpPr>
            <p:grpSpPr>
              <a:xfrm>
                <a:off x="8731791" y="3276600"/>
                <a:ext cx="107409" cy="101419"/>
                <a:chOff x="9601200" y="3124200"/>
                <a:chExt cx="107409" cy="101419"/>
              </a:xfrm>
            </p:grpSpPr>
            <p:sp>
              <p:nvSpPr>
                <p:cNvPr id="245" name="Rounded Rectangle 244"/>
                <p:cNvSpPr/>
                <p:nvPr/>
              </p:nvSpPr>
              <p:spPr>
                <a:xfrm>
                  <a:off x="9601200" y="3124200"/>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46" name="Cross 245"/>
                <p:cNvSpPr/>
                <p:nvPr/>
              </p:nvSpPr>
              <p:spPr>
                <a:xfrm>
                  <a:off x="9622820" y="314157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44" name="Rectangle 243"/>
              <p:cNvSpPr/>
              <p:nvPr/>
            </p:nvSpPr>
            <p:spPr>
              <a:xfrm>
                <a:off x="7010400" y="2408689"/>
                <a:ext cx="1018227"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people…</a:t>
                </a:r>
              </a:p>
            </p:txBody>
          </p:sp>
        </p:grpSp>
        <p:grpSp>
          <p:nvGrpSpPr>
            <p:cNvPr id="20" name="Group 235"/>
            <p:cNvGrpSpPr/>
            <p:nvPr/>
          </p:nvGrpSpPr>
          <p:grpSpPr>
            <a:xfrm>
              <a:off x="7073339" y="6147037"/>
              <a:ext cx="1715061" cy="327660"/>
              <a:chOff x="7073339" y="6147037"/>
              <a:chExt cx="1715061" cy="327660"/>
            </a:xfrm>
          </p:grpSpPr>
          <p:sp>
            <p:nvSpPr>
              <p:cNvPr id="167" name="Rectangle 166"/>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8" name="Rectangle 167"/>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73" name="Rectangle 172"/>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grpSp>
        <p:nvGrpSpPr>
          <p:cNvPr id="21" name="Group 295"/>
          <p:cNvGrpSpPr/>
          <p:nvPr/>
        </p:nvGrpSpPr>
        <p:grpSpPr>
          <a:xfrm>
            <a:off x="8895706" y="0"/>
            <a:ext cx="248294" cy="6858000"/>
            <a:chOff x="8895706" y="0"/>
            <a:chExt cx="248294" cy="6858000"/>
          </a:xfrm>
        </p:grpSpPr>
        <p:pic>
          <p:nvPicPr>
            <p:cNvPr id="289" name="Picture 288"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22" name="Group 61"/>
            <p:cNvGrpSpPr/>
            <p:nvPr/>
          </p:nvGrpSpPr>
          <p:grpSpPr>
            <a:xfrm>
              <a:off x="8895706" y="884207"/>
              <a:ext cx="164592" cy="5623560"/>
              <a:chOff x="8901933" y="884725"/>
              <a:chExt cx="164592" cy="5623560"/>
            </a:xfrm>
          </p:grpSpPr>
          <p:sp>
            <p:nvSpPr>
              <p:cNvPr id="291" name="Rectangle 290"/>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2" name="Rectangle 291"/>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 name="Group 67"/>
              <p:cNvGrpSpPr/>
              <p:nvPr/>
            </p:nvGrpSpPr>
            <p:grpSpPr>
              <a:xfrm>
                <a:off x="8939993" y="2382966"/>
                <a:ext cx="73152" cy="87341"/>
                <a:chOff x="8939993" y="2382966"/>
                <a:chExt cx="73152" cy="87341"/>
              </a:xfrm>
            </p:grpSpPr>
            <p:sp>
              <p:nvSpPr>
                <p:cNvPr id="296" name="Rounded Rectangle 295"/>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7" name="Rounded Rectangle 296"/>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8" name="Rounded Rectangle 297"/>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4" name="Isosceles Triangle 293"/>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5" name="Isosceles Triangle 294"/>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Tree>
  </p:cSld>
  <p:clrMapOvr>
    <a:masterClrMapping/>
  </p:clrMapOvr>
  <p:transition advClick="0" advTm="1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0 0  L -0.25 0  E" pathEditMode="relative" ptsTypes="">
                                      <p:cBhvr>
                                        <p:cTn id="6" dur="1100" fill="hold"/>
                                        <p:tgtEl>
                                          <p:spTgt spid="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in Viewers Control</a:t>
            </a: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53" name="Freeform 9"/>
          <p:cNvSpPr>
            <a:spLocks/>
          </p:cNvSpPr>
          <p:nvPr/>
        </p:nvSpPr>
        <p:spPr bwMode="auto">
          <a:xfrm rot="16200000">
            <a:off x="5786755" y="3357245"/>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46588" y="3184526"/>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68977" y="4144653"/>
            <a:ext cx="3171826" cy="1435724"/>
          </a:xfrm>
          <a:prstGeom prst="rect">
            <a:avLst/>
          </a:prstGeom>
        </p:spPr>
      </p:pic>
      <p:sp>
        <p:nvSpPr>
          <p:cNvPr id="156" name="Rectangle 155"/>
          <p:cNvSpPr/>
          <p:nvPr/>
        </p:nvSpPr>
        <p:spPr>
          <a:xfrm>
            <a:off x="6970391" y="2183642"/>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59622" y="3190061"/>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690662" y="3269147"/>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99" name="Rectangle 198"/>
          <p:cNvSpPr/>
          <p:nvPr/>
        </p:nvSpPr>
        <p:spPr>
          <a:xfrm>
            <a:off x="7145652" y="3336925"/>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6"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8"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11" name="Group 321"/>
          <p:cNvGrpSpPr/>
          <p:nvPr/>
        </p:nvGrpSpPr>
        <p:grpSpPr>
          <a:xfrm>
            <a:off x="7211139" y="3763944"/>
            <a:ext cx="1531765" cy="200055"/>
            <a:chOff x="7211139" y="3763944"/>
            <a:chExt cx="1531765" cy="200055"/>
          </a:xfrm>
        </p:grpSpPr>
        <p:sp>
          <p:nvSpPr>
            <p:cNvPr id="91" name="TextBox 9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96" name="Picture 95" descr="face_none.png"/>
            <p:cNvPicPr>
              <a:picLocks noChangeAspect="1"/>
            </p:cNvPicPr>
            <p:nvPr/>
          </p:nvPicPr>
          <p:blipFill>
            <a:blip r:embed="rId6"/>
            <a:stretch>
              <a:fillRect/>
            </a:stretch>
          </p:blipFill>
          <p:spPr>
            <a:xfrm>
              <a:off x="7211139" y="3771558"/>
              <a:ext cx="167034" cy="167034"/>
            </a:xfrm>
            <a:prstGeom prst="rect">
              <a:avLst/>
            </a:prstGeom>
          </p:spPr>
        </p:pic>
      </p:grpSp>
      <p:grpSp>
        <p:nvGrpSpPr>
          <p:cNvPr id="12" name="Group 320"/>
          <p:cNvGrpSpPr/>
          <p:nvPr/>
        </p:nvGrpSpPr>
        <p:grpSpPr>
          <a:xfrm>
            <a:off x="7211139" y="3971405"/>
            <a:ext cx="1531765" cy="215444"/>
            <a:chOff x="7211139" y="3971405"/>
            <a:chExt cx="1531765" cy="215444"/>
          </a:xfrm>
        </p:grpSpPr>
        <p:pic>
          <p:nvPicPr>
            <p:cNvPr id="97" name="Picture 96" descr="face_none.png"/>
            <p:cNvPicPr>
              <a:picLocks noChangeAspect="1"/>
            </p:cNvPicPr>
            <p:nvPr/>
          </p:nvPicPr>
          <p:blipFill>
            <a:blip r:embed="rId6"/>
            <a:stretch>
              <a:fillRect/>
            </a:stretch>
          </p:blipFill>
          <p:spPr>
            <a:xfrm>
              <a:off x="7211139" y="3992605"/>
              <a:ext cx="167034" cy="167034"/>
            </a:xfrm>
            <a:prstGeom prst="rect">
              <a:avLst/>
            </a:prstGeom>
          </p:spPr>
        </p:pic>
        <p:sp>
          <p:nvSpPr>
            <p:cNvPr id="103" name="TextBox 102"/>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13" name="Group 319"/>
          <p:cNvGrpSpPr/>
          <p:nvPr/>
        </p:nvGrpSpPr>
        <p:grpSpPr>
          <a:xfrm>
            <a:off x="7211139" y="4194255"/>
            <a:ext cx="1531765" cy="215444"/>
            <a:chOff x="7211139" y="4194255"/>
            <a:chExt cx="1531765" cy="215444"/>
          </a:xfrm>
        </p:grpSpPr>
        <p:pic>
          <p:nvPicPr>
            <p:cNvPr id="99" name="Picture 98" descr="face_none.png"/>
            <p:cNvPicPr>
              <a:picLocks noChangeAspect="1"/>
            </p:cNvPicPr>
            <p:nvPr/>
          </p:nvPicPr>
          <p:blipFill>
            <a:blip r:embed="rId6"/>
            <a:stretch>
              <a:fillRect/>
            </a:stretch>
          </p:blipFill>
          <p:spPr>
            <a:xfrm>
              <a:off x="7211139" y="4213652"/>
              <a:ext cx="167034" cy="167034"/>
            </a:xfrm>
            <a:prstGeom prst="rect">
              <a:avLst/>
            </a:prstGeom>
          </p:spPr>
        </p:pic>
        <p:sp>
          <p:nvSpPr>
            <p:cNvPr id="104" name="TextBox 103"/>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4" name="Group 318"/>
          <p:cNvGrpSpPr/>
          <p:nvPr/>
        </p:nvGrpSpPr>
        <p:grpSpPr>
          <a:xfrm>
            <a:off x="7211139" y="4417105"/>
            <a:ext cx="1531765" cy="215444"/>
            <a:chOff x="7211139" y="4417105"/>
            <a:chExt cx="1531765" cy="215444"/>
          </a:xfrm>
        </p:grpSpPr>
        <p:pic>
          <p:nvPicPr>
            <p:cNvPr id="98" name="Picture 97" descr="face_none.png"/>
            <p:cNvPicPr>
              <a:picLocks noChangeAspect="1"/>
            </p:cNvPicPr>
            <p:nvPr/>
          </p:nvPicPr>
          <p:blipFill>
            <a:blip r:embed="rId6"/>
            <a:stretch>
              <a:fillRect/>
            </a:stretch>
          </p:blipFill>
          <p:spPr>
            <a:xfrm>
              <a:off x="7211139" y="4434699"/>
              <a:ext cx="167034" cy="167034"/>
            </a:xfrm>
            <a:prstGeom prst="rect">
              <a:avLst/>
            </a:prstGeom>
          </p:spPr>
        </p:pic>
        <p:sp>
          <p:nvSpPr>
            <p:cNvPr id="161" name="TextBox 160"/>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5" name="Group 317"/>
          <p:cNvGrpSpPr/>
          <p:nvPr/>
        </p:nvGrpSpPr>
        <p:grpSpPr>
          <a:xfrm>
            <a:off x="7211139" y="4639955"/>
            <a:ext cx="1531765" cy="200055"/>
            <a:chOff x="7211139" y="4639955"/>
            <a:chExt cx="1531765" cy="200055"/>
          </a:xfrm>
        </p:grpSpPr>
        <p:pic>
          <p:nvPicPr>
            <p:cNvPr id="93" name="Picture 92" descr="face_none.png"/>
            <p:cNvPicPr>
              <a:picLocks noChangeAspect="1"/>
            </p:cNvPicPr>
            <p:nvPr/>
          </p:nvPicPr>
          <p:blipFill>
            <a:blip r:embed="rId6"/>
            <a:stretch>
              <a:fillRect/>
            </a:stretch>
          </p:blipFill>
          <p:spPr>
            <a:xfrm>
              <a:off x="7211139" y="4655746"/>
              <a:ext cx="167034" cy="167034"/>
            </a:xfrm>
            <a:prstGeom prst="rect">
              <a:avLst/>
            </a:prstGeom>
          </p:spPr>
        </p:pic>
        <p:sp>
          <p:nvSpPr>
            <p:cNvPr id="162" name="TextBox 16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 name="Group 316"/>
          <p:cNvGrpSpPr/>
          <p:nvPr/>
        </p:nvGrpSpPr>
        <p:grpSpPr>
          <a:xfrm>
            <a:off x="7211139" y="4847416"/>
            <a:ext cx="1531765" cy="215444"/>
            <a:chOff x="7211139" y="4847416"/>
            <a:chExt cx="1531765" cy="215444"/>
          </a:xfrm>
        </p:grpSpPr>
        <p:pic>
          <p:nvPicPr>
            <p:cNvPr id="100" name="Picture 99" descr="face_none.png"/>
            <p:cNvPicPr>
              <a:picLocks noChangeAspect="1"/>
            </p:cNvPicPr>
            <p:nvPr/>
          </p:nvPicPr>
          <p:blipFill>
            <a:blip r:embed="rId6"/>
            <a:stretch>
              <a:fillRect/>
            </a:stretch>
          </p:blipFill>
          <p:spPr>
            <a:xfrm>
              <a:off x="7211139" y="4876793"/>
              <a:ext cx="167034" cy="167034"/>
            </a:xfrm>
            <a:prstGeom prst="rect">
              <a:avLst/>
            </a:prstGeom>
          </p:spPr>
        </p:pic>
        <p:sp>
          <p:nvSpPr>
            <p:cNvPr id="166" name="TextBox 165"/>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 name="Group 315"/>
          <p:cNvGrpSpPr/>
          <p:nvPr/>
        </p:nvGrpSpPr>
        <p:grpSpPr>
          <a:xfrm>
            <a:off x="7211139" y="5070266"/>
            <a:ext cx="1531765" cy="215444"/>
            <a:chOff x="7211139" y="5070266"/>
            <a:chExt cx="1531765" cy="215444"/>
          </a:xfrm>
        </p:grpSpPr>
        <p:pic>
          <p:nvPicPr>
            <p:cNvPr id="94" name="Picture 93" descr="face_none.png"/>
            <p:cNvPicPr>
              <a:picLocks noChangeAspect="1"/>
            </p:cNvPicPr>
            <p:nvPr/>
          </p:nvPicPr>
          <p:blipFill>
            <a:blip r:embed="rId6"/>
            <a:stretch>
              <a:fillRect/>
            </a:stretch>
          </p:blipFill>
          <p:spPr>
            <a:xfrm>
              <a:off x="7211139" y="5097840"/>
              <a:ext cx="167034" cy="167034"/>
            </a:xfrm>
            <a:prstGeom prst="rect">
              <a:avLst/>
            </a:prstGeom>
          </p:spPr>
        </p:pic>
        <p:sp>
          <p:nvSpPr>
            <p:cNvPr id="225" name="TextBox 224"/>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8" name="Group 314"/>
          <p:cNvGrpSpPr/>
          <p:nvPr/>
        </p:nvGrpSpPr>
        <p:grpSpPr>
          <a:xfrm>
            <a:off x="7211139" y="5293116"/>
            <a:ext cx="1531765" cy="215444"/>
            <a:chOff x="7211139" y="5293116"/>
            <a:chExt cx="1531765" cy="215444"/>
          </a:xfrm>
        </p:grpSpPr>
        <p:pic>
          <p:nvPicPr>
            <p:cNvPr id="101" name="Picture 100" descr="face_none.png"/>
            <p:cNvPicPr>
              <a:picLocks noChangeAspect="1"/>
            </p:cNvPicPr>
            <p:nvPr/>
          </p:nvPicPr>
          <p:blipFill>
            <a:blip r:embed="rId6"/>
            <a:stretch>
              <a:fillRect/>
            </a:stretch>
          </p:blipFill>
          <p:spPr>
            <a:xfrm>
              <a:off x="7211139" y="5318887"/>
              <a:ext cx="167034" cy="167034"/>
            </a:xfrm>
            <a:prstGeom prst="rect">
              <a:avLst/>
            </a:prstGeom>
          </p:spPr>
        </p:pic>
        <p:sp>
          <p:nvSpPr>
            <p:cNvPr id="251" name="TextBox 250"/>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9" name="Group 313"/>
          <p:cNvGrpSpPr/>
          <p:nvPr/>
        </p:nvGrpSpPr>
        <p:grpSpPr>
          <a:xfrm>
            <a:off x="7211139" y="5515966"/>
            <a:ext cx="1531765" cy="215444"/>
            <a:chOff x="7211139" y="5515966"/>
            <a:chExt cx="1531765" cy="215444"/>
          </a:xfrm>
        </p:grpSpPr>
        <p:pic>
          <p:nvPicPr>
            <p:cNvPr id="95" name="Picture 94" descr="face_none.png"/>
            <p:cNvPicPr>
              <a:picLocks noChangeAspect="1"/>
            </p:cNvPicPr>
            <p:nvPr/>
          </p:nvPicPr>
          <p:blipFill>
            <a:blip r:embed="rId6"/>
            <a:stretch>
              <a:fillRect/>
            </a:stretch>
          </p:blipFill>
          <p:spPr>
            <a:xfrm>
              <a:off x="7211139" y="5539934"/>
              <a:ext cx="167034" cy="167034"/>
            </a:xfrm>
            <a:prstGeom prst="rect">
              <a:avLst/>
            </a:prstGeom>
          </p:spPr>
        </p:pic>
        <p:sp>
          <p:nvSpPr>
            <p:cNvPr id="252" name="TextBox 251"/>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0" name="Group 312"/>
          <p:cNvGrpSpPr/>
          <p:nvPr/>
        </p:nvGrpSpPr>
        <p:grpSpPr>
          <a:xfrm>
            <a:off x="7211139" y="5738815"/>
            <a:ext cx="1531765" cy="215444"/>
            <a:chOff x="7211139" y="5738815"/>
            <a:chExt cx="1531765" cy="215444"/>
          </a:xfrm>
        </p:grpSpPr>
        <p:pic>
          <p:nvPicPr>
            <p:cNvPr id="102" name="Picture 101" descr="face_none.png"/>
            <p:cNvPicPr>
              <a:picLocks noChangeAspect="1"/>
            </p:cNvPicPr>
            <p:nvPr/>
          </p:nvPicPr>
          <p:blipFill>
            <a:blip r:embed="rId6"/>
            <a:stretch>
              <a:fillRect/>
            </a:stretch>
          </p:blipFill>
          <p:spPr>
            <a:xfrm>
              <a:off x="7211139" y="5763020"/>
              <a:ext cx="167034" cy="167034"/>
            </a:xfrm>
            <a:prstGeom prst="rect">
              <a:avLst/>
            </a:prstGeom>
          </p:spPr>
        </p:pic>
        <p:sp>
          <p:nvSpPr>
            <p:cNvPr id="311" name="TextBox 31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1"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7"/>
            <a:srcRect l="45336" t="52046" r="51370" b="43862"/>
            <a:stretch>
              <a:fillRect/>
            </a:stretch>
          </p:blipFill>
          <p:spPr>
            <a:xfrm>
              <a:off x="8555352" y="2478403"/>
              <a:ext cx="134854" cy="152400"/>
            </a:xfrm>
            <a:prstGeom prst="rect">
              <a:avLst/>
            </a:prstGeom>
          </p:spPr>
        </p:pic>
      </p:grpSp>
      <p:sp>
        <p:nvSpPr>
          <p:cNvPr id="229" name="Rectangle 228"/>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51" name="Group 150"/>
          <p:cNvGrpSpPr/>
          <p:nvPr/>
        </p:nvGrpSpPr>
        <p:grpSpPr>
          <a:xfrm>
            <a:off x="7073339" y="6147037"/>
            <a:ext cx="1715061" cy="327660"/>
            <a:chOff x="7073339" y="6147037"/>
            <a:chExt cx="1715061" cy="327660"/>
          </a:xfrm>
        </p:grpSpPr>
        <p:sp>
          <p:nvSpPr>
            <p:cNvPr id="152" name="Rectangle 151"/>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8" name="Rectangle 157"/>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59" name="Rectangle 158"/>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grpSp>
        <p:nvGrpSpPr>
          <p:cNvPr id="122" name="Group 121"/>
          <p:cNvGrpSpPr/>
          <p:nvPr/>
        </p:nvGrpSpPr>
        <p:grpSpPr>
          <a:xfrm>
            <a:off x="7046586" y="2655305"/>
            <a:ext cx="1804747" cy="717418"/>
            <a:chOff x="7046586" y="2655305"/>
            <a:chExt cx="1804747" cy="717418"/>
          </a:xfrm>
        </p:grpSpPr>
        <p:sp>
          <p:nvSpPr>
            <p:cNvPr id="165" name="Rectangle 164"/>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80" name="Round Same Side Corner Rectangle 179"/>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70" name="Picture 169" descr="officelive.png"/>
            <p:cNvPicPr>
              <a:picLocks noChangeAspect="1"/>
            </p:cNvPicPr>
            <p:nvPr/>
          </p:nvPicPr>
          <p:blipFill>
            <a:blip r:embed="rId10"/>
            <a:stretch>
              <a:fillRect/>
            </a:stretch>
          </p:blipFill>
          <p:spPr>
            <a:xfrm>
              <a:off x="7080612" y="2674743"/>
              <a:ext cx="624161" cy="189618"/>
            </a:xfrm>
            <a:prstGeom prst="rect">
              <a:avLst/>
            </a:prstGeom>
          </p:spPr>
        </p:pic>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1"/>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2"/>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3"/>
            <a:stretch>
              <a:fillRect/>
            </a:stretch>
          </p:blipFill>
          <p:spPr>
            <a:xfrm>
              <a:off x="7105650" y="2895600"/>
              <a:ext cx="537482" cy="163285"/>
            </a:xfrm>
            <a:prstGeom prst="rect">
              <a:avLst/>
            </a:prstGeom>
          </p:spPr>
        </p:pic>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21" name="Cross 120"/>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pic>
        <p:nvPicPr>
          <p:cNvPr id="112" name="Picture 111" descr="mouse_type.gif"/>
          <p:cNvPicPr>
            <a:picLocks noChangeAspect="1"/>
          </p:cNvPicPr>
          <p:nvPr/>
        </p:nvPicPr>
        <p:blipFill>
          <a:blip r:embed="rId14"/>
          <a:stretch>
            <a:fillRect/>
          </a:stretch>
        </p:blipFill>
        <p:spPr>
          <a:xfrm>
            <a:off x="2443944" y="2852420"/>
            <a:ext cx="55563" cy="127000"/>
          </a:xfrm>
          <a:prstGeom prst="rect">
            <a:avLst/>
          </a:prstGeom>
        </p:spPr>
      </p:pic>
      <p:sp>
        <p:nvSpPr>
          <p:cNvPr id="119" name="Rectangle 118">
            <a:hlinkClick r:id="" action="ppaction://hlinkshowjump?jump=nextslide"/>
          </p:cNvPr>
          <p:cNvSpPr/>
          <p:nvPr/>
        </p:nvSpPr>
        <p:spPr>
          <a:xfrm>
            <a:off x="2399144" y="2800928"/>
            <a:ext cx="191656"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mph" presetSubtype="0" repeatCount="indefinite" fill="hold" nodeType="withEffect">
                                  <p:stCondLst>
                                    <p:cond delay="0"/>
                                  </p:stCondLst>
                                  <p:childTnLst>
                                    <p:anim calcmode="discrete" valueType="str">
                                      <p:cBhvr>
                                        <p:cTn id="6" dur="1000" fill="hold"/>
                                        <p:tgtEl>
                                          <p:spTgt spid="112"/>
                                        </p:tgtEl>
                                        <p:attrNameLst>
                                          <p:attrName>style.visibility</p:attrName>
                                        </p:attrNameLst>
                                      </p:cBhvr>
                                      <p:tavLst>
                                        <p:tav tm="0">
                                          <p:val>
                                            <p:strVal val="hidden"/>
                                          </p:val>
                                        </p:tav>
                                        <p:tav tm="50000">
                                          <p:val>
                                            <p:strVal val="visible"/>
                                          </p:val>
                                        </p:tav>
                                      </p:tavLst>
                                    </p:anim>
                                  </p:childTnLst>
                                </p:cTn>
                              </p:par>
                              <p:par>
                                <p:cTn id="7" presetID="10" presetClass="entr" presetSubtype="0" fill="hold" grpId="0" nodeType="withEffect">
                                  <p:stCondLst>
                                    <p:cond delay="3200"/>
                                  </p:stCondLst>
                                  <p:childTnLst>
                                    <p:set>
                                      <p:cBhvr>
                                        <p:cTn id="8" dur="1" fill="hold">
                                          <p:stCondLst>
                                            <p:cond delay="0"/>
                                          </p:stCondLst>
                                        </p:cTn>
                                        <p:tgtEl>
                                          <p:spTgt spid="119"/>
                                        </p:tgtEl>
                                        <p:attrNameLst>
                                          <p:attrName>style.visibility</p:attrName>
                                        </p:attrNameLst>
                                      </p:cBhvr>
                                      <p:to>
                                        <p:strVal val="visible"/>
                                      </p:to>
                                    </p:set>
                                    <p:animEffect transition="in" filter="fade">
                                      <p:cBhvr>
                                        <p:cTn id="9" dur="1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All Workspaces </a:t>
            </a:r>
            <a:r>
              <a:rPr lang="en-US" sz="1200" b="0" i="0" kern="1200" baseline="0" dirty="0">
                <a:solidFill>
                  <a:schemeClr val="bg1"/>
                </a:solidFill>
                <a:latin typeface="+mj-lt"/>
                <a:ea typeface="+mj-ea"/>
                <a:cs typeface="+mj-cs"/>
              </a:rPr>
              <a:t>(Click “CRC”)</a:t>
            </a:r>
            <a:r>
              <a:rPr lang="en-US" sz="1200" kern="1200" baseline="0" dirty="0">
                <a:solidFill>
                  <a:schemeClr val="bg1"/>
                </a:solidFill>
                <a:latin typeface="+mj-lt"/>
                <a:ea typeface="+mj-ea"/>
                <a:cs typeface="+mj-cs"/>
              </a:rPr>
              <a:t> </a:t>
            </a:r>
            <a:endParaRPr lang="en-US" dirty="0"/>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4"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sp>
        <p:nvSpPr>
          <p:cNvPr id="173" name="Rectangle 172"/>
          <p:cNvSpPr/>
          <p:nvPr/>
        </p:nvSpPr>
        <p:spPr>
          <a:xfrm>
            <a:off x="5433535" y="2202180"/>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sp>
        <p:nvSpPr>
          <p:cNvPr id="2050" name="AutoShape 2" descr="https://mediabank.partners.extranet.microsoft.com/PreviewImage.asp?type=4&amp;repoid=%7b34C67789-57C8-48C5-9D05-AF38F41C397E%7d&amp;version=1&amp;md=8-14-200712-47-51PM">
            <a:hlinkClick r:id="rId5"/>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6" name="Group 337"/>
          <p:cNvGrpSpPr/>
          <p:nvPr/>
        </p:nvGrpSpPr>
        <p:grpSpPr>
          <a:xfrm>
            <a:off x="1897380" y="2842081"/>
            <a:ext cx="5196840" cy="261164"/>
            <a:chOff x="1897380" y="3314700"/>
            <a:chExt cx="5196840" cy="261164"/>
          </a:xfrm>
        </p:grpSpPr>
        <p:sp>
          <p:nvSpPr>
            <p:cNvPr id="339" name="Rectangle 338"/>
            <p:cNvSpPr/>
            <p:nvPr/>
          </p:nvSpPr>
          <p:spPr>
            <a:xfrm>
              <a:off x="2484120" y="3314700"/>
              <a:ext cx="1152880" cy="257956"/>
            </a:xfrm>
            <a:prstGeom prst="rect">
              <a:avLst/>
            </a:prstGeom>
          </p:spPr>
          <p:txBody>
            <a:bodyPr wrap="none">
              <a:spAutoFit/>
            </a:bodyPr>
            <a:lstStyle/>
            <a:p>
              <a:pPr>
                <a:lnSpc>
                  <a:spcPct val="150000"/>
                </a:lnSpc>
              </a:pPr>
              <a:r>
                <a:rPr lang="en-US" sz="800" b="1" dirty="0">
                  <a:solidFill>
                    <a:schemeClr val="accent1">
                      <a:lumMod val="75000"/>
                    </a:schemeClr>
                  </a:solidFill>
                </a:rPr>
                <a:t>Real Estate Knowledge</a:t>
              </a:r>
            </a:p>
          </p:txBody>
        </p:sp>
        <p:pic>
          <p:nvPicPr>
            <p:cNvPr id="340"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7" name="Group 36"/>
            <p:cNvGrpSpPr/>
            <p:nvPr/>
          </p:nvGrpSpPr>
          <p:grpSpPr>
            <a:xfrm>
              <a:off x="4043362" y="3363785"/>
              <a:ext cx="391478" cy="200055"/>
              <a:chOff x="242356" y="1763585"/>
              <a:chExt cx="391478" cy="200055"/>
            </a:xfrm>
          </p:grpSpPr>
          <p:pic>
            <p:nvPicPr>
              <p:cNvPr id="349" name="Picture 3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50" name="TextBox 349"/>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51" name="Right Triangle 3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8" name="Group 343"/>
            <p:cNvGrpSpPr/>
            <p:nvPr/>
          </p:nvGrpSpPr>
          <p:grpSpPr>
            <a:xfrm>
              <a:off x="4739640" y="3360420"/>
              <a:ext cx="374754" cy="200055"/>
              <a:chOff x="4739640" y="4659185"/>
              <a:chExt cx="374754" cy="200055"/>
            </a:xfrm>
          </p:grpSpPr>
          <p:sp>
            <p:nvSpPr>
              <p:cNvPr id="346" name="TextBox 34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22</a:t>
                </a:r>
              </a:p>
            </p:txBody>
          </p:sp>
          <p:sp>
            <p:nvSpPr>
              <p:cNvPr id="347" name="Right Triangle 34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8" name="Picture 34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9"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 name="Group 174"/>
            <p:cNvGrpSpPr/>
            <p:nvPr/>
          </p:nvGrpSpPr>
          <p:grpSpPr>
            <a:xfrm>
              <a:off x="2514600" y="2445243"/>
              <a:ext cx="4114800" cy="200055"/>
              <a:chOff x="2514600" y="3464239"/>
              <a:chExt cx="4114800" cy="200055"/>
            </a:xfrm>
          </p:grpSpPr>
          <p:sp>
            <p:nvSpPr>
              <p:cNvPr id="180" name="TextBox 179"/>
              <p:cNvSpPr txBox="1"/>
              <p:nvPr/>
            </p:nvSpPr>
            <p:spPr>
              <a:xfrm>
                <a:off x="553974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87" name="TextBox 186"/>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SHARED</a:t>
                </a:r>
                <a:endParaRPr lang="en-US" sz="200" dirty="0">
                  <a:solidFill>
                    <a:srgbClr val="297BC6"/>
                  </a:solidFill>
                  <a:latin typeface="Segoe UI" pitchFamily="34" charset="0"/>
                  <a:cs typeface="Segoe UI" pitchFamily="34" charset="0"/>
                </a:endParaRPr>
              </a:p>
            </p:txBody>
          </p:sp>
          <p:sp>
            <p:nvSpPr>
              <p:cNvPr id="216" name="TextBox 215"/>
              <p:cNvSpPr txBox="1"/>
              <p:nvPr/>
            </p:nvSpPr>
            <p:spPr>
              <a:xfrm>
                <a:off x="4640584"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FILES</a:t>
                </a:r>
                <a:endParaRPr lang="en-US" sz="200" dirty="0">
                  <a:solidFill>
                    <a:srgbClr val="297BC6"/>
                  </a:solidFill>
                  <a:latin typeface="Segoe UI" pitchFamily="34" charset="0"/>
                  <a:cs typeface="Segoe UI" pitchFamily="34" charset="0"/>
                </a:endParaRPr>
              </a:p>
            </p:txBody>
          </p:sp>
        </p:grpSp>
        <p:pic>
          <p:nvPicPr>
            <p:cNvPr id="80899" name="Picture 3"/>
            <p:cNvPicPr>
              <a:picLocks noChangeAspect="1" noChangeArrowheads="1"/>
            </p:cNvPicPr>
            <p:nvPr/>
          </p:nvPicPr>
          <p:blipFill>
            <a:blip r:embed="rId6"/>
            <a:srcRect/>
            <a:stretch>
              <a:fillRect/>
            </a:stretch>
          </p:blipFill>
          <p:spPr bwMode="auto">
            <a:xfrm>
              <a:off x="2282190" y="2475545"/>
              <a:ext cx="133350" cy="123825"/>
            </a:xfrm>
            <a:prstGeom prst="rect">
              <a:avLst/>
            </a:prstGeom>
            <a:noFill/>
            <a:ln w="9525">
              <a:noFill/>
              <a:miter lim="800000"/>
              <a:headEnd/>
              <a:tailEnd/>
            </a:ln>
            <a:effectLst/>
          </p:spPr>
        </p:pic>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598134"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31390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11"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4" name="Rectangle 453"/>
          <p:cNvSpPr/>
          <p:nvPr/>
        </p:nvSpPr>
        <p:spPr>
          <a:xfrm>
            <a:off x="1933220" y="2659380"/>
            <a:ext cx="513282" cy="257956"/>
          </a:xfrm>
          <a:prstGeom prst="rect">
            <a:avLst/>
          </a:prstGeom>
        </p:spPr>
        <p:txBody>
          <a:bodyPr wrap="none">
            <a:spAutoFit/>
          </a:bodyPr>
          <a:lstStyle/>
          <a:p>
            <a:pPr>
              <a:lnSpc>
                <a:spcPct val="150000"/>
              </a:lnSpc>
            </a:pPr>
            <a:r>
              <a:rPr lang="en-US" sz="800" b="1" dirty="0">
                <a:solidFill>
                  <a:schemeClr val="tx2">
                    <a:lumMod val="75000"/>
                  </a:schemeClr>
                </a:solidFill>
              </a:rPr>
              <a:t>TODAY:</a:t>
            </a:r>
          </a:p>
        </p:txBody>
      </p:sp>
      <p:pic>
        <p:nvPicPr>
          <p:cNvPr id="458" name="Picture 457" descr="collapso.gif"/>
          <p:cNvPicPr>
            <a:picLocks noChangeAspect="1"/>
          </p:cNvPicPr>
          <p:nvPr/>
        </p:nvPicPr>
        <p:blipFill>
          <a:blip r:embed="rId10"/>
          <a:stretch>
            <a:fillRect/>
          </a:stretch>
        </p:blipFill>
        <p:spPr>
          <a:xfrm>
            <a:off x="1889760" y="2766060"/>
            <a:ext cx="85725" cy="85725"/>
          </a:xfrm>
          <a:prstGeom prst="rect">
            <a:avLst/>
          </a:prstGeom>
        </p:spPr>
      </p:pic>
      <p:grpSp>
        <p:nvGrpSpPr>
          <p:cNvPr id="13" name="Group 249"/>
          <p:cNvGrpSpPr/>
          <p:nvPr/>
        </p:nvGrpSpPr>
        <p:grpSpPr>
          <a:xfrm>
            <a:off x="1889760" y="3032581"/>
            <a:ext cx="5212080" cy="3485019"/>
            <a:chOff x="1889760" y="3032581"/>
            <a:chExt cx="5212080" cy="3485019"/>
          </a:xfrm>
        </p:grpSpPr>
        <p:cxnSp>
          <p:nvCxnSpPr>
            <p:cNvPr id="463" name="Straight Connector 462"/>
            <p:cNvCxnSpPr/>
            <p:nvPr/>
          </p:nvCxnSpPr>
          <p:spPr>
            <a:xfrm>
              <a:off x="1889760" y="58597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14" name="Group 330"/>
            <p:cNvGrpSpPr/>
            <p:nvPr/>
          </p:nvGrpSpPr>
          <p:grpSpPr>
            <a:xfrm>
              <a:off x="1897380" y="3032581"/>
              <a:ext cx="5196840" cy="261164"/>
              <a:chOff x="1897380" y="3314700"/>
              <a:chExt cx="5196840" cy="261164"/>
            </a:xfrm>
          </p:grpSpPr>
          <p:sp>
            <p:nvSpPr>
              <p:cNvPr id="143" name="Rectangle 142"/>
              <p:cNvSpPr/>
              <p:nvPr/>
            </p:nvSpPr>
            <p:spPr>
              <a:xfrm>
                <a:off x="2484120" y="3314700"/>
                <a:ext cx="481222" cy="257956"/>
              </a:xfrm>
              <a:prstGeom prst="rect">
                <a:avLst/>
              </a:prstGeom>
            </p:spPr>
            <p:txBody>
              <a:bodyPr wrap="none">
                <a:spAutoFit/>
              </a:bodyPr>
              <a:lstStyle/>
              <a:p>
                <a:pPr>
                  <a:lnSpc>
                    <a:spcPct val="150000"/>
                  </a:lnSpc>
                </a:pPr>
                <a:r>
                  <a:rPr lang="en-US" sz="800" b="1" dirty="0">
                    <a:solidFill>
                      <a:schemeClr val="accent1">
                        <a:lumMod val="75000"/>
                      </a:schemeClr>
                    </a:solidFill>
                  </a:rPr>
                  <a:t>Church</a:t>
                </a:r>
              </a:p>
            </p:txBody>
          </p:sp>
          <p:pic>
            <p:nvPicPr>
              <p:cNvPr id="222"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15" name="Group 36"/>
              <p:cNvGrpSpPr/>
              <p:nvPr/>
            </p:nvGrpSpPr>
            <p:grpSpPr>
              <a:xfrm>
                <a:off x="4043362" y="3363785"/>
                <a:ext cx="391478" cy="200055"/>
                <a:chOff x="242356" y="1763585"/>
                <a:chExt cx="391478" cy="200055"/>
              </a:xfrm>
            </p:grpSpPr>
            <p:pic>
              <p:nvPicPr>
                <p:cNvPr id="99" name="Picture 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03" name="TextBox 102"/>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12</a:t>
                  </a:r>
                </a:p>
              </p:txBody>
            </p:sp>
            <p:sp>
              <p:nvSpPr>
                <p:cNvPr id="105" name="Right Triangle 10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16" name="Group 231"/>
              <p:cNvGrpSpPr/>
              <p:nvPr/>
            </p:nvGrpSpPr>
            <p:grpSpPr>
              <a:xfrm>
                <a:off x="4739640" y="3360420"/>
                <a:ext cx="374754" cy="200055"/>
                <a:chOff x="4739640" y="4659185"/>
                <a:chExt cx="374754" cy="200055"/>
              </a:xfrm>
            </p:grpSpPr>
            <p:sp>
              <p:nvSpPr>
                <p:cNvPr id="233" name="TextBox 232"/>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234" name="Right Triangle 233"/>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 name="Picture 234"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2" name="Rectangle 291"/>
              <p:cNvSpPr/>
              <p:nvPr/>
            </p:nvSpPr>
            <p:spPr>
              <a:xfrm>
                <a:off x="5761906" y="3360420"/>
                <a:ext cx="1047082"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8:11 AM</a:t>
                </a:r>
              </a:p>
            </p:txBody>
          </p:sp>
        </p:grpSp>
        <p:grpSp>
          <p:nvGrpSpPr>
            <p:cNvPr id="17" name="Group 325"/>
            <p:cNvGrpSpPr/>
            <p:nvPr/>
          </p:nvGrpSpPr>
          <p:grpSpPr>
            <a:xfrm>
              <a:off x="1905000" y="4869180"/>
              <a:ext cx="5196840" cy="268784"/>
              <a:chOff x="1905000" y="4046220"/>
              <a:chExt cx="5196840" cy="268784"/>
            </a:xfrm>
          </p:grpSpPr>
          <p:cxnSp>
            <p:nvCxnSpPr>
              <p:cNvPr id="117" name="Straight Connector 11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Group 324"/>
              <p:cNvGrpSpPr/>
              <p:nvPr/>
            </p:nvGrpSpPr>
            <p:grpSpPr>
              <a:xfrm>
                <a:off x="1995489" y="4046220"/>
                <a:ext cx="4802278" cy="268784"/>
                <a:chOff x="1995489" y="4046220"/>
                <a:chExt cx="4802278" cy="268784"/>
              </a:xfrm>
            </p:grpSpPr>
            <p:pic>
              <p:nvPicPr>
                <p:cNvPr id="91"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145" name="Rectangle 144"/>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168" name="Picture 16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19" name="Group 36"/>
                <p:cNvGrpSpPr/>
                <p:nvPr/>
              </p:nvGrpSpPr>
              <p:grpSpPr>
                <a:xfrm>
                  <a:off x="4043362" y="4104521"/>
                  <a:ext cx="368618" cy="200055"/>
                  <a:chOff x="242356" y="1763585"/>
                  <a:chExt cx="368618" cy="200055"/>
                </a:xfrm>
              </p:grpSpPr>
              <p:pic>
                <p:nvPicPr>
                  <p:cNvPr id="213" name="Picture 212"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219" name="TextBox 21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23" name="Right Triangle 22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275"/>
                <p:cNvGrpSpPr/>
                <p:nvPr/>
              </p:nvGrpSpPr>
              <p:grpSpPr>
                <a:xfrm>
                  <a:off x="4739640" y="4105004"/>
                  <a:ext cx="374754" cy="200055"/>
                  <a:chOff x="4739640" y="4659185"/>
                  <a:chExt cx="374754" cy="200055"/>
                </a:xfrm>
              </p:grpSpPr>
              <p:sp>
                <p:nvSpPr>
                  <p:cNvPr id="277" name="TextBox 276"/>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278" name="Right Triangle 277"/>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9" name="Picture 278"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3" name="Rectangle 292"/>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1:13 PM</a:t>
                  </a:r>
                </a:p>
              </p:txBody>
            </p:sp>
          </p:grpSp>
        </p:grpSp>
        <p:grpSp>
          <p:nvGrpSpPr>
            <p:cNvPr id="21" name="Group 329"/>
            <p:cNvGrpSpPr/>
            <p:nvPr/>
          </p:nvGrpSpPr>
          <p:grpSpPr>
            <a:xfrm>
              <a:off x="1905000" y="3215461"/>
              <a:ext cx="5196840" cy="259259"/>
              <a:chOff x="1905000" y="3497580"/>
              <a:chExt cx="5196840" cy="259259"/>
            </a:xfrm>
          </p:grpSpPr>
          <p:pic>
            <p:nvPicPr>
              <p:cNvPr id="77" name="Picture 3"/>
              <p:cNvPicPr>
                <a:picLocks noChangeAspect="1" noChangeArrowheads="1"/>
              </p:cNvPicPr>
              <p:nvPr/>
            </p:nvPicPr>
            <p:blipFill>
              <a:blip r:embed="rId6"/>
              <a:srcRect/>
              <a:stretch>
                <a:fillRect/>
              </a:stretch>
            </p:blipFill>
            <p:spPr bwMode="auto">
              <a:xfrm>
                <a:off x="2282190" y="3588476"/>
                <a:ext cx="133350" cy="123825"/>
              </a:xfrm>
              <a:prstGeom prst="rect">
                <a:avLst/>
              </a:prstGeom>
              <a:noFill/>
              <a:ln w="9525">
                <a:noFill/>
                <a:miter lim="800000"/>
                <a:headEnd/>
                <a:tailEnd/>
              </a:ln>
              <a:effectLst/>
            </p:spPr>
          </p:pic>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22" name="Group 36"/>
              <p:cNvGrpSpPr/>
              <p:nvPr/>
            </p:nvGrpSpPr>
            <p:grpSpPr>
              <a:xfrm>
                <a:off x="4043362" y="3548969"/>
                <a:ext cx="376238" cy="200055"/>
                <a:chOff x="242356" y="1763585"/>
                <a:chExt cx="376238" cy="200055"/>
              </a:xfrm>
            </p:grpSpPr>
            <p:pic>
              <p:nvPicPr>
                <p:cNvPr id="129" name="Picture 12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30" name="TextBox 12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131" name="Right Triangle 13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Rectangle 132"/>
              <p:cNvSpPr/>
              <p:nvPr/>
            </p:nvSpPr>
            <p:spPr>
              <a:xfrm>
                <a:off x="2484120" y="3497580"/>
                <a:ext cx="721672" cy="257956"/>
              </a:xfrm>
              <a:prstGeom prst="rect">
                <a:avLst/>
              </a:prstGeom>
            </p:spPr>
            <p:txBody>
              <a:bodyPr wrap="none">
                <a:spAutoFit/>
              </a:bodyPr>
              <a:lstStyle/>
              <a:p>
                <a:pPr>
                  <a:lnSpc>
                    <a:spcPct val="150000"/>
                  </a:lnSpc>
                </a:pPr>
                <a:r>
                  <a:rPr lang="en-US" sz="800" b="1" dirty="0">
                    <a:solidFill>
                      <a:schemeClr val="accent1">
                        <a:lumMod val="75000"/>
                      </a:schemeClr>
                    </a:solidFill>
                  </a:rPr>
                  <a:t>Soccer Team</a:t>
                </a:r>
              </a:p>
            </p:txBody>
          </p:sp>
          <p:pic>
            <p:nvPicPr>
              <p:cNvPr id="170" name="Picture 16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597703"/>
                <a:ext cx="104775" cy="104775"/>
              </a:xfrm>
              <a:prstGeom prst="rect">
                <a:avLst/>
              </a:prstGeom>
            </p:spPr>
          </p:pic>
          <p:grpSp>
            <p:nvGrpSpPr>
              <p:cNvPr id="23" name="Group 263"/>
              <p:cNvGrpSpPr/>
              <p:nvPr/>
            </p:nvGrpSpPr>
            <p:grpSpPr>
              <a:xfrm>
                <a:off x="4739640" y="3546566"/>
                <a:ext cx="374754" cy="200055"/>
                <a:chOff x="4739640" y="4659185"/>
                <a:chExt cx="374754" cy="200055"/>
              </a:xfrm>
            </p:grpSpPr>
            <p:sp>
              <p:nvSpPr>
                <p:cNvPr id="265" name="TextBox 2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24</a:t>
                  </a:r>
                </a:p>
              </p:txBody>
            </p:sp>
            <p:sp>
              <p:nvSpPr>
                <p:cNvPr id="266" name="Right Triangle 2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7" name="Picture 2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3" name="Rectangle 302"/>
              <p:cNvSpPr/>
              <p:nvPr/>
            </p:nvSpPr>
            <p:spPr>
              <a:xfrm>
                <a:off x="5761906" y="3541395"/>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nvGrpSpPr>
            <p:cNvPr id="24" name="Group 322"/>
            <p:cNvGrpSpPr/>
            <p:nvPr/>
          </p:nvGrpSpPr>
          <p:grpSpPr>
            <a:xfrm>
              <a:off x="1905000" y="5242739"/>
              <a:ext cx="5196840" cy="274499"/>
              <a:chOff x="1905000" y="4411980"/>
              <a:chExt cx="5196840" cy="274499"/>
            </a:xfrm>
          </p:grpSpPr>
          <p:pic>
            <p:nvPicPr>
              <p:cNvPr id="93" name="Picture 3"/>
              <p:cNvPicPr>
                <a:picLocks noChangeAspect="1" noChangeArrowheads="1"/>
              </p:cNvPicPr>
              <p:nvPr/>
            </p:nvPicPr>
            <p:blipFill>
              <a:blip r:embed="rId6"/>
              <a:srcRect/>
              <a:stretch>
                <a:fillRect/>
              </a:stretch>
            </p:blipFill>
            <p:spPr bwMode="auto">
              <a:xfrm>
                <a:off x="2282190" y="4500156"/>
                <a:ext cx="133350" cy="123825"/>
              </a:xfrm>
              <a:prstGeom prst="rect">
                <a:avLst/>
              </a:prstGeom>
              <a:noFill/>
              <a:ln w="9525">
                <a:noFill/>
                <a:miter lim="800000"/>
                <a:headEnd/>
                <a:tailEnd/>
              </a:ln>
              <a:effectLst/>
            </p:spPr>
          </p:pic>
          <p:cxnSp>
            <p:nvCxnSpPr>
              <p:cNvPr id="120" name="Straight Connector 119"/>
              <p:cNvCxnSpPr/>
              <p:nvPr/>
            </p:nvCxnSpPr>
            <p:spPr>
              <a:xfrm>
                <a:off x="1905000" y="4654734"/>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2484120" y="4411980"/>
                <a:ext cx="957313" cy="257956"/>
              </a:xfrm>
              <a:prstGeom prst="rect">
                <a:avLst/>
              </a:prstGeom>
            </p:spPr>
            <p:txBody>
              <a:bodyPr wrap="none">
                <a:spAutoFit/>
              </a:bodyPr>
              <a:lstStyle/>
              <a:p>
                <a:pPr>
                  <a:lnSpc>
                    <a:spcPct val="150000"/>
                  </a:lnSpc>
                </a:pPr>
                <a:r>
                  <a:rPr lang="en-US" sz="800" dirty="0">
                    <a:solidFill>
                      <a:schemeClr val="accent1">
                        <a:lumMod val="75000"/>
                      </a:schemeClr>
                    </a:solidFill>
                  </a:rPr>
                  <a:t>Charlie’s Childcare</a:t>
                </a:r>
              </a:p>
            </p:txBody>
          </p:sp>
          <p:pic>
            <p:nvPicPr>
              <p:cNvPr id="165" name="Picture 164"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517418"/>
                <a:ext cx="104775" cy="104775"/>
              </a:xfrm>
              <a:prstGeom prst="rect">
                <a:avLst/>
              </a:prstGeom>
            </p:spPr>
          </p:pic>
          <p:grpSp>
            <p:nvGrpSpPr>
              <p:cNvPr id="25" name="Group 36"/>
              <p:cNvGrpSpPr/>
              <p:nvPr/>
            </p:nvGrpSpPr>
            <p:grpSpPr>
              <a:xfrm>
                <a:off x="4043362" y="4474889"/>
                <a:ext cx="368618" cy="200055"/>
                <a:chOff x="242356" y="1763585"/>
                <a:chExt cx="368618" cy="200055"/>
              </a:xfrm>
            </p:grpSpPr>
            <p:pic>
              <p:nvPicPr>
                <p:cNvPr id="184" name="Picture 18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86" name="TextBox 185"/>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189" name="Right Triangle 18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 name="Group 283"/>
              <p:cNvGrpSpPr/>
              <p:nvPr/>
            </p:nvGrpSpPr>
            <p:grpSpPr>
              <a:xfrm>
                <a:off x="4739640" y="4477296"/>
                <a:ext cx="374754" cy="200055"/>
                <a:chOff x="4739640" y="4659185"/>
                <a:chExt cx="374754" cy="200055"/>
              </a:xfrm>
            </p:grpSpPr>
            <p:sp>
              <p:nvSpPr>
                <p:cNvPr id="285" name="TextBox 28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4</a:t>
                  </a:r>
                </a:p>
              </p:txBody>
            </p:sp>
            <p:sp>
              <p:nvSpPr>
                <p:cNvPr id="286" name="Right Triangle 28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7" name="Picture 28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4" name="Rectangle 303"/>
              <p:cNvSpPr/>
              <p:nvPr/>
            </p:nvSpPr>
            <p:spPr>
              <a:xfrm>
                <a:off x="5761906" y="4471035"/>
                <a:ext cx="1018227" cy="215444"/>
              </a:xfrm>
              <a:prstGeom prst="rect">
                <a:avLst/>
              </a:prstGeom>
            </p:spPr>
            <p:txBody>
              <a:bodyPr wrap="none">
                <a:spAutoFit/>
              </a:bodyPr>
              <a:lstStyle/>
              <a:p>
                <a:r>
                  <a:rPr lang="en-US" sz="800" dirty="0">
                    <a:solidFill>
                      <a:schemeClr val="accent1">
                        <a:lumMod val="75000"/>
                      </a:schemeClr>
                    </a:solidFill>
                  </a:rPr>
                  <a:t>01/01/09;   1:11 AM</a:t>
                </a:r>
              </a:p>
            </p:txBody>
          </p:sp>
        </p:grpSp>
        <p:grpSp>
          <p:nvGrpSpPr>
            <p:cNvPr id="28" name="Group 326"/>
            <p:cNvGrpSpPr/>
            <p:nvPr/>
          </p:nvGrpSpPr>
          <p:grpSpPr>
            <a:xfrm>
              <a:off x="1905000" y="5052060"/>
              <a:ext cx="5196840" cy="266879"/>
              <a:chOff x="1905000" y="4229100"/>
              <a:chExt cx="5196840" cy="266879"/>
            </a:xfrm>
          </p:grpSpPr>
          <p:cxnSp>
            <p:nvCxnSpPr>
              <p:cNvPr id="121" name="Straight Connector 120"/>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31" name="Group 323"/>
              <p:cNvGrpSpPr/>
              <p:nvPr/>
            </p:nvGrpSpPr>
            <p:grpSpPr>
              <a:xfrm>
                <a:off x="1995489" y="4229100"/>
                <a:ext cx="4851971" cy="266879"/>
                <a:chOff x="1995489" y="4229100"/>
                <a:chExt cx="4851971" cy="266879"/>
              </a:xfrm>
            </p:grpSpPr>
            <p:pic>
              <p:nvPicPr>
                <p:cNvPr id="92"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136" name="Rectangle 135"/>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166" name="Picture 165"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37" name="Group 36"/>
                <p:cNvGrpSpPr/>
                <p:nvPr/>
              </p:nvGrpSpPr>
              <p:grpSpPr>
                <a:xfrm>
                  <a:off x="4043362" y="4289705"/>
                  <a:ext cx="368618" cy="200055"/>
                  <a:chOff x="242356" y="1763585"/>
                  <a:chExt cx="368618" cy="200055"/>
                </a:xfrm>
              </p:grpSpPr>
              <p:pic>
                <p:nvPicPr>
                  <p:cNvPr id="174" name="Picture 17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75" name="TextBox 174"/>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176" name="Right Triangle 175"/>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279"/>
                <p:cNvGrpSpPr/>
                <p:nvPr/>
              </p:nvGrpSpPr>
              <p:grpSpPr>
                <a:xfrm>
                  <a:off x="4739640" y="4291150"/>
                  <a:ext cx="374754" cy="200055"/>
                  <a:chOff x="4739640" y="4659185"/>
                  <a:chExt cx="374754" cy="200055"/>
                </a:xfrm>
              </p:grpSpPr>
              <p:sp>
                <p:nvSpPr>
                  <p:cNvPr id="281" name="TextBox 280"/>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282" name="Right Triangle 281"/>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3" name="Picture 282"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5" name="Rectangle 304"/>
                <p:cNvSpPr/>
                <p:nvPr/>
              </p:nvSpPr>
              <p:spPr>
                <a:xfrm>
                  <a:off x="5761906" y="4280535"/>
                  <a:ext cx="1085554" cy="215444"/>
                </a:xfrm>
                <a:prstGeom prst="rect">
                  <a:avLst/>
                </a:prstGeom>
              </p:spPr>
              <p:txBody>
                <a:bodyPr wrap="none">
                  <a:spAutoFit/>
                </a:bodyPr>
                <a:lstStyle/>
                <a:p>
                  <a:r>
                    <a:rPr lang="en-US" sz="800" dirty="0">
                      <a:solidFill>
                        <a:schemeClr val="accent1">
                          <a:lumMod val="75000"/>
                        </a:schemeClr>
                      </a:solidFill>
                    </a:rPr>
                    <a:t>01/01/09;   12:15 PM</a:t>
                  </a:r>
                </a:p>
              </p:txBody>
            </p:sp>
          </p:grpSp>
        </p:grpSp>
        <p:grpSp>
          <p:nvGrpSpPr>
            <p:cNvPr id="39" name="Group 321"/>
            <p:cNvGrpSpPr/>
            <p:nvPr/>
          </p:nvGrpSpPr>
          <p:grpSpPr>
            <a:xfrm>
              <a:off x="1905000" y="5829121"/>
              <a:ext cx="5196840" cy="276999"/>
              <a:chOff x="1905000" y="4594860"/>
              <a:chExt cx="5196840" cy="276999"/>
            </a:xfrm>
          </p:grpSpPr>
          <p:pic>
            <p:nvPicPr>
              <p:cNvPr id="95"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115" name="Straight Connector 114"/>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a:xfrm>
                <a:off x="2484120" y="4594860"/>
                <a:ext cx="1087157" cy="276999"/>
              </a:xfrm>
              <a:prstGeom prst="rect">
                <a:avLst/>
              </a:prstGeom>
            </p:spPr>
            <p:txBody>
              <a:bodyPr wrap="none">
                <a:spAutoFit/>
              </a:bodyPr>
              <a:lstStyle/>
              <a:p>
                <a:pPr>
                  <a:lnSpc>
                    <a:spcPct val="150000"/>
                  </a:lnSpc>
                </a:pPr>
                <a:r>
                  <a:rPr lang="en-US" sz="800" dirty="0">
                    <a:solidFill>
                      <a:schemeClr val="accent1">
                        <a:lumMod val="75000"/>
                      </a:schemeClr>
                    </a:solidFill>
                  </a:rPr>
                  <a:t>New Year’s Festivities</a:t>
                </a:r>
              </a:p>
            </p:txBody>
          </p:sp>
          <p:pic>
            <p:nvPicPr>
              <p:cNvPr id="163" name="Picture 16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40" name="Group 36"/>
              <p:cNvGrpSpPr/>
              <p:nvPr/>
            </p:nvGrpSpPr>
            <p:grpSpPr>
              <a:xfrm>
                <a:off x="4043362" y="4660075"/>
                <a:ext cx="376238" cy="200055"/>
                <a:chOff x="242356" y="1763585"/>
                <a:chExt cx="376238" cy="200055"/>
              </a:xfrm>
            </p:grpSpPr>
            <p:pic>
              <p:nvPicPr>
                <p:cNvPr id="199" name="Picture 1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200" name="TextBox 19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03" name="Right Triangle 20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 name="Group 259"/>
              <p:cNvGrpSpPr/>
              <p:nvPr/>
            </p:nvGrpSpPr>
            <p:grpSpPr>
              <a:xfrm>
                <a:off x="4739640" y="4663440"/>
                <a:ext cx="374754" cy="200055"/>
                <a:chOff x="4739640" y="4659185"/>
                <a:chExt cx="374754" cy="200055"/>
              </a:xfrm>
            </p:grpSpPr>
            <p:sp>
              <p:nvSpPr>
                <p:cNvPr id="261" name="TextBox 260"/>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62" name="Right Triangle 261"/>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3" name="Picture 262"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6" name="Rectangle 305"/>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12/31/08;   1:15 PM</a:t>
                </a:r>
              </a:p>
            </p:txBody>
          </p:sp>
        </p:grpSp>
        <p:grpSp>
          <p:nvGrpSpPr>
            <p:cNvPr id="42" name="Group 328"/>
            <p:cNvGrpSpPr/>
            <p:nvPr/>
          </p:nvGrpSpPr>
          <p:grpSpPr>
            <a:xfrm>
              <a:off x="1905000" y="3733800"/>
              <a:ext cx="5196840" cy="257956"/>
              <a:chOff x="1905000" y="3680460"/>
              <a:chExt cx="5196840" cy="257956"/>
            </a:xfrm>
          </p:grpSpPr>
          <p:pic>
            <p:nvPicPr>
              <p:cNvPr id="89" name="Picture 3"/>
              <p:cNvPicPr>
                <a:picLocks noChangeAspect="1" noChangeArrowheads="1"/>
              </p:cNvPicPr>
              <p:nvPr/>
            </p:nvPicPr>
            <p:blipFill>
              <a:blip r:embed="rId6"/>
              <a:srcRect/>
              <a:stretch>
                <a:fillRect/>
              </a:stretch>
            </p:blipFill>
            <p:spPr bwMode="auto">
              <a:xfrm>
                <a:off x="2282190" y="3770812"/>
                <a:ext cx="133350" cy="123825"/>
              </a:xfrm>
              <a:prstGeom prst="rect">
                <a:avLst/>
              </a:prstGeom>
              <a:noFill/>
              <a:ln w="9525">
                <a:noFill/>
                <a:miter lim="800000"/>
                <a:headEnd/>
                <a:tailEnd/>
              </a:ln>
              <a:effectLst/>
            </p:spPr>
          </p:pic>
          <p:cxnSp>
            <p:nvCxnSpPr>
              <p:cNvPr id="119" name="Straight Connector 118"/>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2484120" y="3680460"/>
                <a:ext cx="349776" cy="257956"/>
              </a:xfrm>
              <a:prstGeom prst="rect">
                <a:avLst/>
              </a:prstGeom>
            </p:spPr>
            <p:txBody>
              <a:bodyPr wrap="none">
                <a:spAutoFit/>
              </a:bodyPr>
              <a:lstStyle/>
              <a:p>
                <a:pPr>
                  <a:lnSpc>
                    <a:spcPct val="150000"/>
                  </a:lnSpc>
                </a:pPr>
                <a:r>
                  <a:rPr lang="en-US" sz="800" dirty="0">
                    <a:solidFill>
                      <a:schemeClr val="accent1">
                        <a:lumMod val="75000"/>
                      </a:schemeClr>
                    </a:solidFill>
                  </a:rPr>
                  <a:t>CRC</a:t>
                </a:r>
              </a:p>
            </p:txBody>
          </p:sp>
          <p:grpSp>
            <p:nvGrpSpPr>
              <p:cNvPr id="43" name="Group 36"/>
              <p:cNvGrpSpPr/>
              <p:nvPr/>
            </p:nvGrpSpPr>
            <p:grpSpPr>
              <a:xfrm>
                <a:off x="4043362" y="3734153"/>
                <a:ext cx="376238" cy="200055"/>
                <a:chOff x="242356" y="1763585"/>
                <a:chExt cx="376238" cy="200055"/>
              </a:xfrm>
            </p:grpSpPr>
            <p:pic>
              <p:nvPicPr>
                <p:cNvPr id="149" name="Picture 1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50" name="TextBox 14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151" name="Right Triangle 1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69" name="Picture 168"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781646"/>
                <a:ext cx="104775" cy="104775"/>
              </a:xfrm>
              <a:prstGeom prst="rect">
                <a:avLst/>
              </a:prstGeom>
            </p:spPr>
          </p:pic>
          <p:grpSp>
            <p:nvGrpSpPr>
              <p:cNvPr id="44" name="Group 267"/>
              <p:cNvGrpSpPr/>
              <p:nvPr/>
            </p:nvGrpSpPr>
            <p:grpSpPr>
              <a:xfrm>
                <a:off x="4739640" y="3732712"/>
                <a:ext cx="374754" cy="200055"/>
                <a:chOff x="4739640" y="4659185"/>
                <a:chExt cx="374754" cy="200055"/>
              </a:xfrm>
            </p:grpSpPr>
            <p:sp>
              <p:nvSpPr>
                <p:cNvPr id="269" name="TextBox 26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70" name="Right Triangle 26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1" name="Picture 270"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7" name="Rectangle 306"/>
              <p:cNvSpPr/>
              <p:nvPr/>
            </p:nvSpPr>
            <p:spPr>
              <a:xfrm>
                <a:off x="5761906" y="3714750"/>
                <a:ext cx="1035861" cy="215444"/>
              </a:xfrm>
              <a:prstGeom prst="rect">
                <a:avLst/>
              </a:prstGeom>
            </p:spPr>
            <p:txBody>
              <a:bodyPr wrap="none">
                <a:spAutoFit/>
              </a:bodyPr>
              <a:lstStyle/>
              <a:p>
                <a:r>
                  <a:rPr lang="en-US" sz="800" dirty="0">
                    <a:solidFill>
                      <a:schemeClr val="accent1">
                        <a:lumMod val="75000"/>
                      </a:schemeClr>
                    </a:solidFill>
                  </a:rPr>
                  <a:t>Yesterday;   4:15 PM</a:t>
                </a:r>
              </a:p>
            </p:txBody>
          </p:sp>
        </p:grpSp>
        <p:grpSp>
          <p:nvGrpSpPr>
            <p:cNvPr id="45" name="Group 355"/>
            <p:cNvGrpSpPr/>
            <p:nvPr/>
          </p:nvGrpSpPr>
          <p:grpSpPr>
            <a:xfrm>
              <a:off x="1905000" y="4122599"/>
              <a:ext cx="5196840" cy="268784"/>
              <a:chOff x="1905000" y="4046220"/>
              <a:chExt cx="5196840" cy="268784"/>
            </a:xfrm>
          </p:grpSpPr>
          <p:cxnSp>
            <p:nvCxnSpPr>
              <p:cNvPr id="357" name="Straight Connector 35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6" name="Group 357"/>
              <p:cNvGrpSpPr/>
              <p:nvPr/>
            </p:nvGrpSpPr>
            <p:grpSpPr>
              <a:xfrm>
                <a:off x="1995489" y="4046220"/>
                <a:ext cx="4802278" cy="268784"/>
                <a:chOff x="1995489" y="4046220"/>
                <a:chExt cx="4802278" cy="268784"/>
              </a:xfrm>
            </p:grpSpPr>
            <p:pic>
              <p:nvPicPr>
                <p:cNvPr id="359"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360" name="Rectangle 359"/>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361" name="Picture 36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7" name="Group 36"/>
                <p:cNvGrpSpPr/>
                <p:nvPr/>
              </p:nvGrpSpPr>
              <p:grpSpPr>
                <a:xfrm>
                  <a:off x="4043362" y="4104521"/>
                  <a:ext cx="368618" cy="200055"/>
                  <a:chOff x="242356" y="1763585"/>
                  <a:chExt cx="368618" cy="200055"/>
                </a:xfrm>
              </p:grpSpPr>
              <p:pic>
                <p:nvPicPr>
                  <p:cNvPr id="368" name="Picture 367"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69" name="TextBox 36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70" name="Right Triangle 369"/>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362"/>
                <p:cNvGrpSpPr/>
                <p:nvPr/>
              </p:nvGrpSpPr>
              <p:grpSpPr>
                <a:xfrm>
                  <a:off x="4739640" y="4105004"/>
                  <a:ext cx="374754" cy="200055"/>
                  <a:chOff x="4739640" y="4659185"/>
                  <a:chExt cx="374754" cy="200055"/>
                </a:xfrm>
              </p:grpSpPr>
              <p:sp>
                <p:nvSpPr>
                  <p:cNvPr id="365" name="TextBox 3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366" name="Right Triangle 3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7" name="Picture 3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64" name="Rectangle 363"/>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1:15 PM</a:t>
                  </a:r>
                </a:p>
              </p:txBody>
            </p:sp>
          </p:grpSp>
        </p:grpSp>
        <p:grpSp>
          <p:nvGrpSpPr>
            <p:cNvPr id="49" name="Group 370"/>
            <p:cNvGrpSpPr/>
            <p:nvPr/>
          </p:nvGrpSpPr>
          <p:grpSpPr>
            <a:xfrm>
              <a:off x="1905000" y="3939719"/>
              <a:ext cx="5196840" cy="276999"/>
              <a:chOff x="1905000" y="3863340"/>
              <a:chExt cx="5196840" cy="276999"/>
            </a:xfrm>
          </p:grpSpPr>
          <p:pic>
            <p:nvPicPr>
              <p:cNvPr id="372" name="Picture 3"/>
              <p:cNvPicPr>
                <a:picLocks noChangeAspect="1" noChangeArrowheads="1"/>
              </p:cNvPicPr>
              <p:nvPr/>
            </p:nvPicPr>
            <p:blipFill>
              <a:blip r:embed="rId6"/>
              <a:srcRect/>
              <a:stretch>
                <a:fillRect/>
              </a:stretch>
            </p:blipFill>
            <p:spPr bwMode="auto">
              <a:xfrm>
                <a:off x="2282190" y="3953148"/>
                <a:ext cx="133350" cy="123825"/>
              </a:xfrm>
              <a:prstGeom prst="rect">
                <a:avLst/>
              </a:prstGeom>
              <a:noFill/>
              <a:ln w="9525">
                <a:noFill/>
                <a:miter lim="800000"/>
                <a:headEnd/>
                <a:tailEnd/>
              </a:ln>
              <a:effectLst/>
            </p:spPr>
          </p:pic>
          <p:cxnSp>
            <p:nvCxnSpPr>
              <p:cNvPr id="373" name="Straight Connector 37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74" name="Rectangle 373"/>
              <p:cNvSpPr/>
              <p:nvPr/>
            </p:nvSpPr>
            <p:spPr>
              <a:xfrm>
                <a:off x="2484120" y="3863340"/>
                <a:ext cx="889987" cy="276999"/>
              </a:xfrm>
              <a:prstGeom prst="rect">
                <a:avLst/>
              </a:prstGeom>
            </p:spPr>
            <p:txBody>
              <a:bodyPr wrap="none">
                <a:spAutoFit/>
              </a:bodyPr>
              <a:lstStyle/>
              <a:p>
                <a:pPr>
                  <a:lnSpc>
                    <a:spcPct val="150000"/>
                  </a:lnSpc>
                </a:pPr>
                <a:r>
                  <a:rPr lang="en-US" sz="800" dirty="0">
                    <a:solidFill>
                      <a:schemeClr val="accent1">
                        <a:lumMod val="75000"/>
                      </a:schemeClr>
                    </a:solidFill>
                  </a:rPr>
                  <a:t>Networking Area</a:t>
                </a:r>
              </a:p>
            </p:txBody>
          </p:sp>
          <p:pic>
            <p:nvPicPr>
              <p:cNvPr id="375" name="Picture 374"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965589"/>
                <a:ext cx="104775" cy="104775"/>
              </a:xfrm>
              <a:prstGeom prst="rect">
                <a:avLst/>
              </a:prstGeom>
            </p:spPr>
          </p:pic>
          <p:grpSp>
            <p:nvGrpSpPr>
              <p:cNvPr id="50" name="Group 36"/>
              <p:cNvGrpSpPr/>
              <p:nvPr/>
            </p:nvGrpSpPr>
            <p:grpSpPr>
              <a:xfrm>
                <a:off x="4043362" y="3919337"/>
                <a:ext cx="376238" cy="200055"/>
                <a:chOff x="242356" y="1763585"/>
                <a:chExt cx="376238" cy="200055"/>
              </a:xfrm>
            </p:grpSpPr>
            <p:pic>
              <p:nvPicPr>
                <p:cNvPr id="382" name="Picture 381"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83" name="TextBox 382"/>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84" name="Right Triangle 383"/>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 name="Group 376"/>
              <p:cNvGrpSpPr/>
              <p:nvPr/>
            </p:nvGrpSpPr>
            <p:grpSpPr>
              <a:xfrm>
                <a:off x="4739640" y="3918858"/>
                <a:ext cx="374754" cy="200055"/>
                <a:chOff x="4739640" y="4659185"/>
                <a:chExt cx="374754" cy="200055"/>
              </a:xfrm>
            </p:grpSpPr>
            <p:sp>
              <p:nvSpPr>
                <p:cNvPr id="379" name="TextBox 37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380" name="Right Triangle 37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78" name="Rectangle 377"/>
              <p:cNvSpPr/>
              <p:nvPr/>
            </p:nvSpPr>
            <p:spPr>
              <a:xfrm>
                <a:off x="5761906" y="3909060"/>
                <a:ext cx="1035861" cy="215444"/>
              </a:xfrm>
              <a:prstGeom prst="rect">
                <a:avLst/>
              </a:prstGeom>
            </p:spPr>
            <p:txBody>
              <a:bodyPr wrap="none">
                <a:spAutoFit/>
              </a:bodyPr>
              <a:lstStyle/>
              <a:p>
                <a:r>
                  <a:rPr lang="en-US" sz="800" dirty="0">
                    <a:solidFill>
                      <a:schemeClr val="accent1">
                        <a:lumMod val="75000"/>
                      </a:schemeClr>
                    </a:solidFill>
                  </a:rPr>
                  <a:t>Yesterday;   2:15 PM</a:t>
                </a:r>
              </a:p>
            </p:txBody>
          </p:sp>
        </p:grpSp>
        <p:grpSp>
          <p:nvGrpSpPr>
            <p:cNvPr id="52" name="Group 384"/>
            <p:cNvGrpSpPr/>
            <p:nvPr/>
          </p:nvGrpSpPr>
          <p:grpSpPr>
            <a:xfrm>
              <a:off x="1905000" y="4313099"/>
              <a:ext cx="5196840" cy="266879"/>
              <a:chOff x="1905000" y="4229100"/>
              <a:chExt cx="5196840" cy="266879"/>
            </a:xfrm>
          </p:grpSpPr>
          <p:cxnSp>
            <p:nvCxnSpPr>
              <p:cNvPr id="386" name="Straight Connector 38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3" name="Group 386"/>
              <p:cNvGrpSpPr/>
              <p:nvPr/>
            </p:nvGrpSpPr>
            <p:grpSpPr>
              <a:xfrm>
                <a:off x="1995489" y="4229100"/>
                <a:ext cx="4853574" cy="266879"/>
                <a:chOff x="1995489" y="4229100"/>
                <a:chExt cx="4853574" cy="266879"/>
              </a:xfrm>
            </p:grpSpPr>
            <p:pic>
              <p:nvPicPr>
                <p:cNvPr id="388"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389" name="Rectangle 388"/>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390" name="Picture 38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54" name="Group 36"/>
                <p:cNvGrpSpPr/>
                <p:nvPr/>
              </p:nvGrpSpPr>
              <p:grpSpPr>
                <a:xfrm>
                  <a:off x="4043362" y="4289705"/>
                  <a:ext cx="368618" cy="200055"/>
                  <a:chOff x="242356" y="1763585"/>
                  <a:chExt cx="368618" cy="200055"/>
                </a:xfrm>
              </p:grpSpPr>
              <p:pic>
                <p:nvPicPr>
                  <p:cNvPr id="397" name="Picture 396"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98" name="TextBox 397"/>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9" name="Right Triangle 39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 name="Group 391"/>
                <p:cNvGrpSpPr/>
                <p:nvPr/>
              </p:nvGrpSpPr>
              <p:grpSpPr>
                <a:xfrm>
                  <a:off x="4739640" y="4291150"/>
                  <a:ext cx="374754" cy="200055"/>
                  <a:chOff x="4739640" y="4659185"/>
                  <a:chExt cx="374754" cy="200055"/>
                </a:xfrm>
              </p:grpSpPr>
              <p:sp>
                <p:nvSpPr>
                  <p:cNvPr id="394" name="TextBox 393"/>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5" name="Right Triangle 394"/>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6" name="Picture 395"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93" name="Rectangle 392"/>
                <p:cNvSpPr/>
                <p:nvPr/>
              </p:nvSpPr>
              <p:spPr>
                <a:xfrm>
                  <a:off x="5761906" y="4280535"/>
                  <a:ext cx="1087157" cy="215444"/>
                </a:xfrm>
                <a:prstGeom prst="rect">
                  <a:avLst/>
                </a:prstGeom>
              </p:spPr>
              <p:txBody>
                <a:bodyPr wrap="none">
                  <a:spAutoFit/>
                </a:bodyPr>
                <a:lstStyle/>
                <a:p>
                  <a:r>
                    <a:rPr lang="en-US" sz="800" dirty="0">
                      <a:solidFill>
                        <a:schemeClr val="accent1">
                          <a:lumMod val="75000"/>
                        </a:schemeClr>
                      </a:solidFill>
                    </a:rPr>
                    <a:t>Yesterday;   12:15 PM</a:t>
                  </a:r>
                </a:p>
              </p:txBody>
            </p:sp>
          </p:grpSp>
        </p:grpSp>
        <p:grpSp>
          <p:nvGrpSpPr>
            <p:cNvPr id="56" name="Group 399"/>
            <p:cNvGrpSpPr/>
            <p:nvPr/>
          </p:nvGrpSpPr>
          <p:grpSpPr>
            <a:xfrm>
              <a:off x="1905000" y="6034861"/>
              <a:ext cx="5196840" cy="274499"/>
              <a:chOff x="1905000" y="4594860"/>
              <a:chExt cx="5196840" cy="274499"/>
            </a:xfrm>
          </p:grpSpPr>
          <p:pic>
            <p:nvPicPr>
              <p:cNvPr id="401"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402" name="Straight Connector 401"/>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3" name="Rectangle 402"/>
              <p:cNvSpPr/>
              <p:nvPr/>
            </p:nvSpPr>
            <p:spPr>
              <a:xfrm>
                <a:off x="2484120" y="4594860"/>
                <a:ext cx="763351" cy="257956"/>
              </a:xfrm>
              <a:prstGeom prst="rect">
                <a:avLst/>
              </a:prstGeom>
            </p:spPr>
            <p:txBody>
              <a:bodyPr wrap="none">
                <a:spAutoFit/>
              </a:bodyPr>
              <a:lstStyle/>
              <a:p>
                <a:pPr>
                  <a:lnSpc>
                    <a:spcPct val="150000"/>
                  </a:lnSpc>
                </a:pPr>
                <a:r>
                  <a:rPr lang="en-US" sz="800" dirty="0">
                    <a:solidFill>
                      <a:schemeClr val="accent1">
                        <a:lumMod val="75000"/>
                      </a:schemeClr>
                    </a:solidFill>
                  </a:rPr>
                  <a:t>Digital Photos</a:t>
                </a:r>
              </a:p>
            </p:txBody>
          </p:sp>
          <p:pic>
            <p:nvPicPr>
              <p:cNvPr id="404" name="Picture 403"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57" name="Group 36"/>
              <p:cNvGrpSpPr/>
              <p:nvPr/>
            </p:nvGrpSpPr>
            <p:grpSpPr>
              <a:xfrm>
                <a:off x="4043362" y="4660075"/>
                <a:ext cx="376238" cy="200055"/>
                <a:chOff x="242356" y="1763585"/>
                <a:chExt cx="376238" cy="200055"/>
              </a:xfrm>
            </p:grpSpPr>
            <p:pic>
              <p:nvPicPr>
                <p:cNvPr id="411" name="Picture 410"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12" name="TextBox 411"/>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413" name="Right Triangle 41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 name="Group 405"/>
              <p:cNvGrpSpPr/>
              <p:nvPr/>
            </p:nvGrpSpPr>
            <p:grpSpPr>
              <a:xfrm>
                <a:off x="4739640" y="4663440"/>
                <a:ext cx="374754" cy="200055"/>
                <a:chOff x="4739640" y="4659185"/>
                <a:chExt cx="374754" cy="200055"/>
              </a:xfrm>
            </p:grpSpPr>
            <p:sp>
              <p:nvSpPr>
                <p:cNvPr id="408" name="TextBox 40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09" name="Right Triangle 40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0" name="Picture 40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07" name="Rectangle 406"/>
              <p:cNvSpPr/>
              <p:nvPr/>
            </p:nvSpPr>
            <p:spPr>
              <a:xfrm>
                <a:off x="5761906" y="4653915"/>
                <a:ext cx="1063112" cy="215444"/>
              </a:xfrm>
              <a:prstGeom prst="rect">
                <a:avLst/>
              </a:prstGeom>
            </p:spPr>
            <p:txBody>
              <a:bodyPr wrap="none">
                <a:spAutoFit/>
              </a:bodyPr>
              <a:lstStyle/>
              <a:p>
                <a:r>
                  <a:rPr lang="en-US" sz="800" dirty="0">
                    <a:solidFill>
                      <a:schemeClr val="accent1">
                        <a:lumMod val="75000"/>
                      </a:schemeClr>
                    </a:solidFill>
                  </a:rPr>
                  <a:t>12/31/08;   12:25 PM</a:t>
                </a:r>
              </a:p>
            </p:txBody>
          </p:sp>
        </p:grpSp>
        <p:grpSp>
          <p:nvGrpSpPr>
            <p:cNvPr id="59" name="Group 413"/>
            <p:cNvGrpSpPr/>
            <p:nvPr/>
          </p:nvGrpSpPr>
          <p:grpSpPr>
            <a:xfrm>
              <a:off x="1905000" y="6240601"/>
              <a:ext cx="5196840" cy="276999"/>
              <a:chOff x="1905000" y="4594860"/>
              <a:chExt cx="5196840" cy="276999"/>
            </a:xfrm>
          </p:grpSpPr>
          <p:pic>
            <p:nvPicPr>
              <p:cNvPr id="415"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416" name="Straight Connector 415"/>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7" name="Rectangle 416"/>
              <p:cNvSpPr/>
              <p:nvPr/>
            </p:nvSpPr>
            <p:spPr>
              <a:xfrm>
                <a:off x="2484120" y="4594860"/>
                <a:ext cx="1138453" cy="276999"/>
              </a:xfrm>
              <a:prstGeom prst="rect">
                <a:avLst/>
              </a:prstGeom>
            </p:spPr>
            <p:txBody>
              <a:bodyPr wrap="none">
                <a:spAutoFit/>
              </a:bodyPr>
              <a:lstStyle/>
              <a:p>
                <a:pPr>
                  <a:lnSpc>
                    <a:spcPct val="150000"/>
                  </a:lnSpc>
                </a:pPr>
                <a:r>
                  <a:rPr lang="en-US" sz="800" dirty="0">
                    <a:solidFill>
                      <a:schemeClr val="accent1">
                        <a:lumMod val="75000"/>
                      </a:schemeClr>
                    </a:solidFill>
                  </a:rPr>
                  <a:t>Christmas Thank </a:t>
                </a:r>
                <a:r>
                  <a:rPr lang="en-US" sz="800" dirty="0" err="1">
                    <a:solidFill>
                      <a:schemeClr val="accent1">
                        <a:lumMod val="75000"/>
                      </a:schemeClr>
                    </a:solidFill>
                  </a:rPr>
                  <a:t>Yous</a:t>
                </a:r>
                <a:endParaRPr lang="en-US" sz="800" dirty="0">
                  <a:solidFill>
                    <a:schemeClr val="accent1">
                      <a:lumMod val="75000"/>
                    </a:schemeClr>
                  </a:solidFill>
                </a:endParaRPr>
              </a:p>
            </p:txBody>
          </p:sp>
          <p:pic>
            <p:nvPicPr>
              <p:cNvPr id="418" name="Picture 41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60" name="Group 36"/>
              <p:cNvGrpSpPr/>
              <p:nvPr/>
            </p:nvGrpSpPr>
            <p:grpSpPr>
              <a:xfrm>
                <a:off x="4043362" y="4660075"/>
                <a:ext cx="376238" cy="200055"/>
                <a:chOff x="242356" y="1763585"/>
                <a:chExt cx="376238" cy="200055"/>
              </a:xfrm>
            </p:grpSpPr>
            <p:pic>
              <p:nvPicPr>
                <p:cNvPr id="425" name="Picture 424"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26" name="TextBox 425"/>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427" name="Right Triangle 426"/>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1" name="Group 419"/>
              <p:cNvGrpSpPr/>
              <p:nvPr/>
            </p:nvGrpSpPr>
            <p:grpSpPr>
              <a:xfrm>
                <a:off x="4739640" y="4663440"/>
                <a:ext cx="374754" cy="200055"/>
                <a:chOff x="4739640" y="4659185"/>
                <a:chExt cx="374754" cy="200055"/>
              </a:xfrm>
            </p:grpSpPr>
            <p:sp>
              <p:nvSpPr>
                <p:cNvPr id="422" name="TextBox 421"/>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23" name="Right Triangle 422"/>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4" name="Picture 423"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21" name="Rectangle 420"/>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12/26/08;   1:15 PM</a:t>
                </a:r>
              </a:p>
            </p:txBody>
          </p:sp>
        </p:grpSp>
        <p:sp>
          <p:nvSpPr>
            <p:cNvPr id="455" name="Rectangle 454"/>
            <p:cNvSpPr/>
            <p:nvPr/>
          </p:nvSpPr>
          <p:spPr>
            <a:xfrm>
              <a:off x="1933220" y="3528060"/>
              <a:ext cx="673582" cy="257956"/>
            </a:xfrm>
            <a:prstGeom prst="rect">
              <a:avLst/>
            </a:prstGeom>
          </p:spPr>
          <p:txBody>
            <a:bodyPr wrap="none">
              <a:spAutoFit/>
            </a:bodyPr>
            <a:lstStyle/>
            <a:p>
              <a:pPr>
                <a:lnSpc>
                  <a:spcPct val="150000"/>
                </a:lnSpc>
              </a:pPr>
              <a:r>
                <a:rPr lang="en-US" sz="800" b="1" dirty="0">
                  <a:solidFill>
                    <a:schemeClr val="tx2">
                      <a:lumMod val="75000"/>
                    </a:schemeClr>
                  </a:solidFill>
                </a:rPr>
                <a:t>YESTERDAY</a:t>
              </a:r>
            </a:p>
          </p:txBody>
        </p:sp>
        <p:sp>
          <p:nvSpPr>
            <p:cNvPr id="456" name="Rectangle 455"/>
            <p:cNvSpPr/>
            <p:nvPr/>
          </p:nvSpPr>
          <p:spPr>
            <a:xfrm>
              <a:off x="1933220" y="4664564"/>
              <a:ext cx="660758" cy="257956"/>
            </a:xfrm>
            <a:prstGeom prst="rect">
              <a:avLst/>
            </a:prstGeom>
          </p:spPr>
          <p:txBody>
            <a:bodyPr wrap="none">
              <a:spAutoFit/>
            </a:bodyPr>
            <a:lstStyle/>
            <a:p>
              <a:pPr>
                <a:lnSpc>
                  <a:spcPct val="150000"/>
                </a:lnSpc>
              </a:pPr>
              <a:r>
                <a:rPr lang="en-US" sz="800" b="1" dirty="0">
                  <a:solidFill>
                    <a:schemeClr val="tx2">
                      <a:lumMod val="75000"/>
                    </a:schemeClr>
                  </a:solidFill>
                </a:rPr>
                <a:t>LAST WEEK</a:t>
              </a:r>
            </a:p>
          </p:txBody>
        </p:sp>
        <p:sp>
          <p:nvSpPr>
            <p:cNvPr id="457" name="Rectangle 456"/>
            <p:cNvSpPr/>
            <p:nvPr/>
          </p:nvSpPr>
          <p:spPr>
            <a:xfrm>
              <a:off x="1933220" y="5624684"/>
              <a:ext cx="936475" cy="257956"/>
            </a:xfrm>
            <a:prstGeom prst="rect">
              <a:avLst/>
            </a:prstGeom>
          </p:spPr>
          <p:txBody>
            <a:bodyPr wrap="none">
              <a:spAutoFit/>
            </a:bodyPr>
            <a:lstStyle/>
            <a:p>
              <a:pPr>
                <a:lnSpc>
                  <a:spcPct val="150000"/>
                </a:lnSpc>
              </a:pPr>
              <a:r>
                <a:rPr lang="en-US" sz="800" b="1" dirty="0">
                  <a:solidFill>
                    <a:schemeClr val="tx2">
                      <a:lumMod val="75000"/>
                    </a:schemeClr>
                  </a:solidFill>
                </a:rPr>
                <a:t>TWO WEEKS AGO</a:t>
              </a:r>
            </a:p>
          </p:txBody>
        </p:sp>
        <p:pic>
          <p:nvPicPr>
            <p:cNvPr id="460" name="Picture 459" descr="collapso.gif"/>
            <p:cNvPicPr>
              <a:picLocks noChangeAspect="1"/>
            </p:cNvPicPr>
            <p:nvPr/>
          </p:nvPicPr>
          <p:blipFill>
            <a:blip r:embed="rId10"/>
            <a:stretch>
              <a:fillRect/>
            </a:stretch>
          </p:blipFill>
          <p:spPr>
            <a:xfrm>
              <a:off x="1889760" y="3642360"/>
              <a:ext cx="85725" cy="85725"/>
            </a:xfrm>
            <a:prstGeom prst="rect">
              <a:avLst/>
            </a:prstGeom>
          </p:spPr>
        </p:pic>
        <p:pic>
          <p:nvPicPr>
            <p:cNvPr id="461" name="Picture 460" descr="collapso.gif"/>
            <p:cNvPicPr>
              <a:picLocks noChangeAspect="1"/>
            </p:cNvPicPr>
            <p:nvPr/>
          </p:nvPicPr>
          <p:blipFill>
            <a:blip r:embed="rId10"/>
            <a:stretch>
              <a:fillRect/>
            </a:stretch>
          </p:blipFill>
          <p:spPr>
            <a:xfrm>
              <a:off x="1889760" y="4771244"/>
              <a:ext cx="85725" cy="85725"/>
            </a:xfrm>
            <a:prstGeom prst="rect">
              <a:avLst/>
            </a:prstGeom>
          </p:spPr>
        </p:pic>
        <p:pic>
          <p:nvPicPr>
            <p:cNvPr id="462" name="Picture 461" descr="collapso.gif"/>
            <p:cNvPicPr>
              <a:picLocks noChangeAspect="1"/>
            </p:cNvPicPr>
            <p:nvPr/>
          </p:nvPicPr>
          <p:blipFill>
            <a:blip r:embed="rId10"/>
            <a:stretch>
              <a:fillRect/>
            </a:stretch>
          </p:blipFill>
          <p:spPr>
            <a:xfrm>
              <a:off x="1889760" y="5731364"/>
              <a:ext cx="85725" cy="85725"/>
            </a:xfrm>
            <a:prstGeom prst="rect">
              <a:avLst/>
            </a:prstGeom>
          </p:spPr>
        </p:pic>
        <p:cxnSp>
          <p:nvCxnSpPr>
            <p:cNvPr id="464" name="Straight Connector 463"/>
            <p:cNvCxnSpPr/>
            <p:nvPr/>
          </p:nvCxnSpPr>
          <p:spPr>
            <a:xfrm>
              <a:off x="1889760" y="4908404"/>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a:off x="1889760" y="377952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472" name="Rectangle 471"/>
          <p:cNvSpPr/>
          <p:nvPr/>
        </p:nvSpPr>
        <p:spPr>
          <a:xfrm>
            <a:off x="2058486" y="2168128"/>
            <a:ext cx="1283557"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All Workspaces</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62"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6"/>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6"/>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6"/>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63" name="Group 336"/>
          <p:cNvGrpSpPr/>
          <p:nvPr/>
        </p:nvGrpSpPr>
        <p:grpSpPr>
          <a:xfrm>
            <a:off x="1905001" y="2933700"/>
            <a:ext cx="5120639" cy="742950"/>
            <a:chOff x="1905001" y="2667000"/>
            <a:chExt cx="5120639" cy="742950"/>
          </a:xfrm>
        </p:grpSpPr>
        <p:sp>
          <p:nvSpPr>
            <p:cNvPr id="252" name="Rounded Rectangle 251"/>
            <p:cNvSpPr/>
            <p:nvPr/>
          </p:nvSpPr>
          <p:spPr>
            <a:xfrm>
              <a:off x="1905001" y="2667000"/>
              <a:ext cx="5120639" cy="742950"/>
            </a:xfrm>
            <a:prstGeom prst="roundRect">
              <a:avLst>
                <a:gd name="adj" fmla="val 3095"/>
              </a:avLst>
            </a:prstGeom>
            <a:solidFill>
              <a:schemeClr val="bg1">
                <a:alpha val="50000"/>
              </a:schemeClr>
            </a:solidFill>
            <a:ln w="9525" cap="rnd" cmpd="sng">
              <a:solidFill>
                <a:schemeClr val="bg1">
                  <a:lumMod val="65000"/>
                </a:schemeClr>
              </a:soli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253" name="TextBox 252"/>
            <p:cNvSpPr txBox="1"/>
            <p:nvPr/>
          </p:nvSpPr>
          <p:spPr>
            <a:xfrm>
              <a:off x="2506980" y="2709490"/>
              <a:ext cx="3886200" cy="230832"/>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Real Estate Knowledge </a:t>
              </a:r>
              <a:endParaRPr lang="en-US" sz="300" b="1" dirty="0">
                <a:solidFill>
                  <a:schemeClr val="accent1">
                    <a:lumMod val="75000"/>
                  </a:schemeClr>
                </a:solidFill>
                <a:latin typeface="Segoe UI" pitchFamily="34" charset="0"/>
                <a:cs typeface="Segoe UI" pitchFamily="34" charset="0"/>
              </a:endParaRPr>
            </a:p>
          </p:txBody>
        </p:sp>
        <p:grpSp>
          <p:nvGrpSpPr>
            <p:cNvPr id="64" name="Group 36"/>
            <p:cNvGrpSpPr/>
            <p:nvPr/>
          </p:nvGrpSpPr>
          <p:grpSpPr>
            <a:xfrm>
              <a:off x="3968646" y="2720340"/>
              <a:ext cx="466194" cy="211040"/>
              <a:chOff x="152400" y="1752600"/>
              <a:chExt cx="466194" cy="211040"/>
            </a:xfrm>
          </p:grpSpPr>
          <p:sp>
            <p:nvSpPr>
              <p:cNvPr id="302" name="Rounded Rectangle 301"/>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8" name="Picture 307" descr="small-green-dude.png"/>
              <p:cNvPicPr>
                <a:picLocks noChangeAspect="1"/>
              </p:cNvPicPr>
              <p:nvPr/>
            </p:nvPicPr>
            <p:blipFill>
              <a:blip r:embed="rId7"/>
              <a:stretch>
                <a:fillRect/>
              </a:stretch>
            </p:blipFill>
            <p:spPr>
              <a:xfrm>
                <a:off x="242356" y="1789243"/>
                <a:ext cx="114300" cy="133350"/>
              </a:xfrm>
              <a:prstGeom prst="rect">
                <a:avLst/>
              </a:prstGeom>
            </p:spPr>
          </p:pic>
          <p:cxnSp>
            <p:nvCxnSpPr>
              <p:cNvPr id="310" name="Straight Connector 309"/>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13" name="TextBox 312"/>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15" name="Rounded Rectangle 314"/>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ight Triangle 315"/>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5" name="TextBox 254"/>
            <p:cNvSpPr txBox="1"/>
            <p:nvPr/>
          </p:nvSpPr>
          <p:spPr>
            <a:xfrm>
              <a:off x="3943350" y="2918460"/>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Faith</a:t>
              </a:r>
            </a:p>
          </p:txBody>
        </p:sp>
        <p:sp>
          <p:nvSpPr>
            <p:cNvPr id="256" name="TextBox 255"/>
            <p:cNvSpPr txBox="1"/>
            <p:nvPr/>
          </p:nvSpPr>
          <p:spPr>
            <a:xfrm>
              <a:off x="4594860" y="2918460"/>
              <a:ext cx="14249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Real Estate Mortgage…</a:t>
              </a:r>
            </a:p>
          </p:txBody>
        </p:sp>
        <p:sp>
          <p:nvSpPr>
            <p:cNvPr id="257" name="TextBox 256"/>
            <p:cNvSpPr txBox="1"/>
            <p:nvPr/>
          </p:nvSpPr>
          <p:spPr>
            <a:xfrm>
              <a:off x="3943350" y="3045128"/>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Jeffrey</a:t>
              </a:r>
            </a:p>
          </p:txBody>
        </p:sp>
        <p:sp>
          <p:nvSpPr>
            <p:cNvPr id="258" name="TextBox 257"/>
            <p:cNvSpPr txBox="1"/>
            <p:nvPr/>
          </p:nvSpPr>
          <p:spPr>
            <a:xfrm>
              <a:off x="3943350" y="3171795"/>
              <a:ext cx="53340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Kurt</a:t>
              </a:r>
            </a:p>
          </p:txBody>
        </p:sp>
        <p:sp>
          <p:nvSpPr>
            <p:cNvPr id="259" name="TextBox 258"/>
            <p:cNvSpPr txBox="1"/>
            <p:nvPr/>
          </p:nvSpPr>
          <p:spPr>
            <a:xfrm>
              <a:off x="4265171" y="3171795"/>
              <a:ext cx="382086" cy="200055"/>
            </a:xfrm>
            <a:prstGeom prst="rect">
              <a:avLst/>
            </a:prstGeom>
            <a:noFill/>
            <a:ln>
              <a:noFill/>
            </a:ln>
            <a:effectLst/>
          </p:spPr>
          <p:txBody>
            <a:bodyPr wrap="square" rtlCol="0">
              <a:spAutoFit/>
            </a:bodyPr>
            <a:lstStyle/>
            <a:p>
              <a:pPr>
                <a:spcAft>
                  <a:spcPts val="800"/>
                </a:spcAft>
              </a:pPr>
              <a:r>
                <a:rPr lang="en-US" sz="700" i="1" dirty="0">
                  <a:solidFill>
                    <a:schemeClr val="accent1">
                      <a:lumMod val="75000"/>
                    </a:schemeClr>
                  </a:solidFill>
                  <a:latin typeface="Segoe UI" pitchFamily="34" charset="0"/>
                  <a:cs typeface="Segoe UI" pitchFamily="34" charset="0"/>
                </a:rPr>
                <a:t>+27</a:t>
              </a:r>
            </a:p>
          </p:txBody>
        </p:sp>
        <p:sp>
          <p:nvSpPr>
            <p:cNvPr id="260" name="TextBox 259"/>
            <p:cNvSpPr txBox="1"/>
            <p:nvPr/>
          </p:nvSpPr>
          <p:spPr>
            <a:xfrm>
              <a:off x="4594860" y="3045143"/>
              <a:ext cx="1219199"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Homeowners </a:t>
              </a:r>
              <a:r>
                <a:rPr lang="en-US" sz="700" dirty="0" err="1">
                  <a:solidFill>
                    <a:schemeClr val="accent1">
                      <a:lumMod val="75000"/>
                    </a:schemeClr>
                  </a:solidFill>
                  <a:latin typeface="Segoe UI" pitchFamily="34" charset="0"/>
                  <a:cs typeface="Segoe UI" pitchFamily="34" charset="0"/>
                </a:rPr>
                <a:t>Insuran</a:t>
              </a:r>
              <a:r>
                <a:rPr lang="en-US" sz="700" dirty="0">
                  <a:solidFill>
                    <a:schemeClr val="accent1">
                      <a:lumMod val="75000"/>
                    </a:schemeClr>
                  </a:solidFill>
                  <a:latin typeface="Segoe UI" pitchFamily="34" charset="0"/>
                  <a:cs typeface="Segoe UI" pitchFamily="34" charset="0"/>
                </a:rPr>
                <a:t>…</a:t>
              </a:r>
            </a:p>
          </p:txBody>
        </p:sp>
        <p:sp>
          <p:nvSpPr>
            <p:cNvPr id="264" name="TextBox 263"/>
            <p:cNvSpPr txBox="1"/>
            <p:nvPr/>
          </p:nvSpPr>
          <p:spPr>
            <a:xfrm>
              <a:off x="4594860" y="3171825"/>
              <a:ext cx="11963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Rent vs. Buy </a:t>
              </a:r>
              <a:r>
                <a:rPr lang="en-US" sz="700" dirty="0" err="1">
                  <a:solidFill>
                    <a:schemeClr val="accent1">
                      <a:lumMod val="75000"/>
                    </a:schemeClr>
                  </a:solidFill>
                  <a:latin typeface="Segoe UI" pitchFamily="34" charset="0"/>
                  <a:cs typeface="Segoe UI" pitchFamily="34" charset="0"/>
                </a:rPr>
                <a:t>Calculat</a:t>
              </a:r>
              <a:r>
                <a:rPr lang="en-US" sz="700" dirty="0">
                  <a:solidFill>
                    <a:schemeClr val="accent1">
                      <a:lumMod val="75000"/>
                    </a:schemeClr>
                  </a:solidFill>
                  <a:latin typeface="Segoe UI" pitchFamily="34" charset="0"/>
                  <a:cs typeface="Segoe UI" pitchFamily="34" charset="0"/>
                </a:rPr>
                <a:t>…</a:t>
              </a:r>
            </a:p>
          </p:txBody>
        </p:sp>
        <p:grpSp>
          <p:nvGrpSpPr>
            <p:cNvPr id="65" name="Group 122"/>
            <p:cNvGrpSpPr/>
            <p:nvPr/>
          </p:nvGrpSpPr>
          <p:grpSpPr>
            <a:xfrm>
              <a:off x="6779164" y="2700744"/>
              <a:ext cx="223616" cy="186778"/>
              <a:chOff x="5880773" y="3996329"/>
              <a:chExt cx="223616" cy="186778"/>
            </a:xfrm>
          </p:grpSpPr>
          <p:sp>
            <p:nvSpPr>
              <p:cNvPr id="299" name="Snip Single Corner Rectangle 298"/>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00" name="Rounded Rectangle 299"/>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01" name="Curved Left Arrow 300"/>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66" name="Group 36"/>
            <p:cNvGrpSpPr/>
            <p:nvPr/>
          </p:nvGrpSpPr>
          <p:grpSpPr>
            <a:xfrm>
              <a:off x="4686300" y="2720340"/>
              <a:ext cx="466194" cy="211040"/>
              <a:chOff x="152400" y="1752600"/>
              <a:chExt cx="466194" cy="211040"/>
            </a:xfrm>
          </p:grpSpPr>
          <p:sp>
            <p:nvSpPr>
              <p:cNvPr id="291" name="Rounded Rectangle 290"/>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4" name="Straight Connector 293"/>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296" name="TextBox 295"/>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22</a:t>
                </a:r>
              </a:p>
            </p:txBody>
          </p:sp>
          <p:sp>
            <p:nvSpPr>
              <p:cNvPr id="297" name="Rounded Rectangle 296"/>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ight Triangle 297"/>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7" name="Group 197"/>
            <p:cNvGrpSpPr/>
            <p:nvPr/>
          </p:nvGrpSpPr>
          <p:grpSpPr>
            <a:xfrm>
              <a:off x="2514600" y="2895608"/>
              <a:ext cx="1386843" cy="415499"/>
              <a:chOff x="2542284" y="1889302"/>
              <a:chExt cx="1092264" cy="435875"/>
            </a:xfrm>
          </p:grpSpPr>
          <p:sp>
            <p:nvSpPr>
              <p:cNvPr id="289" name="TextBox 288"/>
              <p:cNvSpPr txBox="1"/>
              <p:nvPr/>
            </p:nvSpPr>
            <p:spPr>
              <a:xfrm>
                <a:off x="2542284" y="1897293"/>
                <a:ext cx="483323"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290" name="TextBox 289"/>
              <p:cNvSpPr txBox="1"/>
              <p:nvPr/>
            </p:nvSpPr>
            <p:spPr>
              <a:xfrm>
                <a:off x="2717703" y="1889302"/>
                <a:ext cx="916845" cy="43587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agreements, earnest…</a:t>
                </a:r>
              </a:p>
            </p:txBody>
          </p:sp>
        </p:grpSp>
        <p:pic>
          <p:nvPicPr>
            <p:cNvPr id="274" name="Picture 3"/>
            <p:cNvPicPr>
              <a:picLocks noChangeAspect="1" noChangeArrowheads="1"/>
            </p:cNvPicPr>
            <p:nvPr/>
          </p:nvPicPr>
          <p:blipFill>
            <a:blip r:embed="rId6"/>
            <a:srcRect/>
            <a:stretch>
              <a:fillRect/>
            </a:stretch>
          </p:blipFill>
          <p:spPr bwMode="auto">
            <a:xfrm>
              <a:off x="2282190" y="2773680"/>
              <a:ext cx="133350" cy="123825"/>
            </a:xfrm>
            <a:prstGeom prst="rect">
              <a:avLst/>
            </a:prstGeom>
            <a:noFill/>
            <a:ln w="9525">
              <a:noFill/>
              <a:miter lim="800000"/>
              <a:headEnd/>
              <a:tailEnd/>
            </a:ln>
            <a:effectLst/>
          </p:spPr>
        </p:pic>
        <p:sp>
          <p:nvSpPr>
            <p:cNvPr id="275" name="Rectangle 274"/>
            <p:cNvSpPr/>
            <p:nvPr/>
          </p:nvSpPr>
          <p:spPr>
            <a:xfrm>
              <a:off x="6043702" y="2682240"/>
              <a:ext cx="808235" cy="307777"/>
            </a:xfrm>
            <a:prstGeom prst="rect">
              <a:avLst/>
            </a:prstGeom>
          </p:spPr>
          <p:txBody>
            <a:bodyPr wrap="none">
              <a:spAutoFit/>
            </a:bodyPr>
            <a:lstStyle/>
            <a:p>
              <a:r>
                <a:rPr lang="en-US" sz="700" b="1" dirty="0">
                  <a:solidFill>
                    <a:schemeClr val="accent1">
                      <a:lumMod val="75000"/>
                    </a:schemeClr>
                  </a:solidFill>
                </a:rPr>
                <a:t>Faith </a:t>
              </a:r>
              <a:r>
                <a:rPr lang="en-US" sz="700" b="1" dirty="0">
                  <a:solidFill>
                    <a:schemeClr val="tx1">
                      <a:lumMod val="50000"/>
                      <a:lumOff val="50000"/>
                    </a:schemeClr>
                  </a:solidFill>
                </a:rPr>
                <a:t>made a </a:t>
              </a:r>
            </a:p>
            <a:p>
              <a:r>
                <a:rPr lang="en-US" sz="700" b="1" dirty="0">
                  <a:solidFill>
                    <a:schemeClr val="accent1">
                      <a:lumMod val="75000"/>
                    </a:schemeClr>
                  </a:solidFill>
                </a:rPr>
                <a:t>New Comment…</a:t>
              </a:r>
            </a:p>
          </p:txBody>
        </p:sp>
        <p:sp>
          <p:nvSpPr>
            <p:cNvPr id="276" name="Rectangle 275"/>
            <p:cNvSpPr/>
            <p:nvPr/>
          </p:nvSpPr>
          <p:spPr>
            <a:xfrm>
              <a:off x="6035040" y="2895600"/>
              <a:ext cx="665567" cy="200055"/>
            </a:xfrm>
            <a:prstGeom prst="rect">
              <a:avLst/>
            </a:prstGeom>
          </p:spPr>
          <p:txBody>
            <a:bodyPr wrap="none">
              <a:spAutoFit/>
            </a:bodyPr>
            <a:lstStyle/>
            <a:p>
              <a:r>
                <a:rPr lang="en-US" sz="700" i="1" dirty="0">
                  <a:solidFill>
                    <a:schemeClr val="bg1">
                      <a:lumMod val="50000"/>
                    </a:schemeClr>
                  </a:solidFill>
                </a:rPr>
                <a:t>1 minute ago</a:t>
              </a:r>
            </a:p>
          </p:txBody>
        </p:sp>
        <p:pic>
          <p:nvPicPr>
            <p:cNvPr id="280" name="Picture 279" descr="faith33x33.png"/>
            <p:cNvPicPr>
              <a:picLocks noChangeAspect="1"/>
            </p:cNvPicPr>
            <p:nvPr/>
          </p:nvPicPr>
          <p:blipFill>
            <a:blip r:embed="rId11"/>
            <a:stretch>
              <a:fillRect/>
            </a:stretch>
          </p:blipFill>
          <p:spPr>
            <a:xfrm>
              <a:off x="5814060" y="2727960"/>
              <a:ext cx="228600" cy="228600"/>
            </a:xfrm>
            <a:prstGeom prst="rect">
              <a:avLst/>
            </a:prstGeom>
            <a:ln>
              <a:solidFill>
                <a:schemeClr val="tx2">
                  <a:lumMod val="50000"/>
                </a:schemeClr>
              </a:solidFill>
            </a:ln>
          </p:spPr>
        </p:pic>
        <p:pic>
          <p:nvPicPr>
            <p:cNvPr id="284" name="Picture 283" descr="MSOL_Comments_32.gif"/>
            <p:cNvPicPr>
              <a:picLocks noChangeAspect="1"/>
            </p:cNvPicPr>
            <p:nvPr/>
          </p:nvPicPr>
          <p:blipFill>
            <a:blip r:embed="rId12"/>
            <a:stretch>
              <a:fillRect/>
            </a:stretch>
          </p:blipFill>
          <p:spPr>
            <a:xfrm>
              <a:off x="5943600" y="2895600"/>
              <a:ext cx="152400" cy="152400"/>
            </a:xfrm>
            <a:prstGeom prst="rect">
              <a:avLst/>
            </a:prstGeom>
          </p:spPr>
        </p:pic>
        <p:pic>
          <p:nvPicPr>
            <p:cNvPr id="288" name="Picture 28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781300"/>
              <a:ext cx="104775" cy="104775"/>
            </a:xfrm>
            <a:prstGeom prst="rect">
              <a:avLst/>
            </a:prstGeom>
          </p:spPr>
        </p:pic>
      </p:grpSp>
      <p:pic>
        <p:nvPicPr>
          <p:cNvPr id="317" name="Picture 316" descr="Picture1.png"/>
          <p:cNvPicPr>
            <a:picLocks noChangeAspect="1"/>
          </p:cNvPicPr>
          <p:nvPr/>
        </p:nvPicPr>
        <p:blipFill>
          <a:blip r:embed="rId3"/>
          <a:srcRect t="95111"/>
          <a:stretch>
            <a:fillRect/>
          </a:stretch>
        </p:blipFill>
        <p:spPr>
          <a:xfrm>
            <a:off x="5937" y="6522720"/>
            <a:ext cx="9138063" cy="335280"/>
          </a:xfrm>
          <a:prstGeom prst="rect">
            <a:avLst/>
          </a:prstGeom>
        </p:spPr>
      </p:pic>
      <p:sp>
        <p:nvSpPr>
          <p:cNvPr id="318" name="Rectangle 317">
            <a:hlinkClick r:id="" action="ppaction://hlinkshowjump?jump=nextslide"/>
          </p:cNvPr>
          <p:cNvSpPr/>
          <p:nvPr/>
        </p:nvSpPr>
        <p:spPr>
          <a:xfrm>
            <a:off x="1905000" y="4419600"/>
            <a:ext cx="51816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3.33333E-6 3.7037E-6 L 3.33333E-6 0.09884 " pathEditMode="relative" rAng="0" ptsTypes="AA">
                                      <p:cBhvr>
                                        <p:cTn id="6" dur="500" fill="hold"/>
                                        <p:tgtEl>
                                          <p:spTgt spid="13"/>
                                        </p:tgtEl>
                                        <p:attrNameLst>
                                          <p:attrName>ppt_x</p:attrName>
                                          <p:attrName>ppt_y</p:attrName>
                                        </p:attrNameLst>
                                      </p:cBhvr>
                                      <p:rCtr x="0" y="49"/>
                                    </p:animMotion>
                                  </p:childTnLst>
                                </p:cTn>
                              </p:par>
                              <p:par>
                                <p:cTn id="7" presetID="10" presetClass="entr" presetSubtype="0" fill="hold" nodeType="withEffect">
                                  <p:stCondLst>
                                    <p:cond delay="0"/>
                                  </p:stCondLst>
                                  <p:childTnLst>
                                    <p:set>
                                      <p:cBhvr>
                                        <p:cTn id="8" dur="1" fill="hold">
                                          <p:stCondLst>
                                            <p:cond delay="0"/>
                                          </p:stCondLst>
                                        </p:cTn>
                                        <p:tgtEl>
                                          <p:spTgt spid="63"/>
                                        </p:tgtEl>
                                        <p:attrNameLst>
                                          <p:attrName>style.visibility</p:attrName>
                                        </p:attrNameLst>
                                      </p:cBhvr>
                                      <p:to>
                                        <p:strVal val="visible"/>
                                      </p:to>
                                    </p:set>
                                    <p:animEffect transition="in" filter="fade">
                                      <p:cBhvr>
                                        <p:cTn id="9" dur="500"/>
                                        <p:tgtEl>
                                          <p:spTgt spid="63"/>
                                        </p:tgtEl>
                                      </p:cBhvr>
                                    </p:animEffect>
                                  </p:childTnLst>
                                </p:cTn>
                              </p:par>
                              <p:par>
                                <p:cTn id="10" presetID="10" presetClass="exit" presetSubtype="0" fill="hold" nodeType="withEffect">
                                  <p:stCondLst>
                                    <p:cond delay="0"/>
                                  </p:stCondLst>
                                  <p:childTnLst>
                                    <p:animEffect transition="out" filter="fad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par>
                                <p:cTn id="13" presetID="10" presetClass="entr" presetSubtype="0" fill="hold" grpId="1" nodeType="withEffect">
                                  <p:stCondLst>
                                    <p:cond delay="500"/>
                                  </p:stCondLst>
                                  <p:childTnLst>
                                    <p:set>
                                      <p:cBhvr>
                                        <p:cTn id="14" dur="1" fill="hold">
                                          <p:stCondLst>
                                            <p:cond delay="0"/>
                                          </p:stCondLst>
                                        </p:cTn>
                                        <p:tgtEl>
                                          <p:spTgt spid="318"/>
                                        </p:tgtEl>
                                        <p:attrNameLst>
                                          <p:attrName>style.visibility</p:attrName>
                                        </p:attrNameLst>
                                      </p:cBhvr>
                                      <p:to>
                                        <p:strVal val="visible"/>
                                      </p:to>
                                    </p:set>
                                    <p:animEffect transition="in" filter="fade">
                                      <p:cBhvr>
                                        <p:cTn id="15" dur="800"/>
                                        <p:tgtEl>
                                          <p:spTgt spid="3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1"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in Viewers Control</a:t>
            </a:r>
            <a:endParaRPr lang="en-US" dirty="0"/>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53" name="Freeform 9"/>
          <p:cNvSpPr>
            <a:spLocks/>
          </p:cNvSpPr>
          <p:nvPr/>
        </p:nvSpPr>
        <p:spPr bwMode="auto">
          <a:xfrm rot="16200000">
            <a:off x="5786755" y="3357245"/>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46588" y="3184526"/>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68977" y="4144653"/>
            <a:ext cx="3171826" cy="1435724"/>
          </a:xfrm>
          <a:prstGeom prst="rect">
            <a:avLst/>
          </a:prstGeom>
        </p:spPr>
      </p:pic>
      <p:sp>
        <p:nvSpPr>
          <p:cNvPr id="156" name="Rectangle 155"/>
          <p:cNvSpPr/>
          <p:nvPr/>
        </p:nvSpPr>
        <p:spPr>
          <a:xfrm>
            <a:off x="6970391" y="2183642"/>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59622" y="3190061"/>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690662" y="3269147"/>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99" name="Rectangle 198"/>
          <p:cNvSpPr/>
          <p:nvPr/>
        </p:nvSpPr>
        <p:spPr>
          <a:xfrm>
            <a:off x="7145652" y="3336925"/>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2"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3"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4"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5"/>
            <a:srcRect l="98332"/>
            <a:stretch>
              <a:fillRect/>
            </a:stretch>
          </p:blipFill>
          <p:spPr>
            <a:xfrm>
              <a:off x="8991600" y="0"/>
              <a:ext cx="152400" cy="6858000"/>
            </a:xfrm>
            <a:prstGeom prst="rect">
              <a:avLst/>
            </a:prstGeom>
          </p:spPr>
        </p:pic>
        <p:grpSp>
          <p:nvGrpSpPr>
            <p:cNvPr id="5"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7" name="Group 321"/>
          <p:cNvGrpSpPr/>
          <p:nvPr/>
        </p:nvGrpSpPr>
        <p:grpSpPr>
          <a:xfrm>
            <a:off x="7211139" y="3763944"/>
            <a:ext cx="1531765" cy="200055"/>
            <a:chOff x="7211139" y="3763944"/>
            <a:chExt cx="1531765" cy="200055"/>
          </a:xfrm>
        </p:grpSpPr>
        <p:sp>
          <p:nvSpPr>
            <p:cNvPr id="91" name="TextBox 9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96" name="Picture 95" descr="face_none.png"/>
            <p:cNvPicPr>
              <a:picLocks noChangeAspect="1"/>
            </p:cNvPicPr>
            <p:nvPr/>
          </p:nvPicPr>
          <p:blipFill>
            <a:blip r:embed="rId6"/>
            <a:stretch>
              <a:fillRect/>
            </a:stretch>
          </p:blipFill>
          <p:spPr>
            <a:xfrm>
              <a:off x="7211139" y="3771558"/>
              <a:ext cx="167034" cy="167034"/>
            </a:xfrm>
            <a:prstGeom prst="rect">
              <a:avLst/>
            </a:prstGeom>
          </p:spPr>
        </p:pic>
      </p:grpSp>
      <p:grpSp>
        <p:nvGrpSpPr>
          <p:cNvPr id="8" name="Group 320"/>
          <p:cNvGrpSpPr/>
          <p:nvPr/>
        </p:nvGrpSpPr>
        <p:grpSpPr>
          <a:xfrm>
            <a:off x="7211139" y="3971405"/>
            <a:ext cx="1531765" cy="215444"/>
            <a:chOff x="7211139" y="3971405"/>
            <a:chExt cx="1531765" cy="215444"/>
          </a:xfrm>
        </p:grpSpPr>
        <p:pic>
          <p:nvPicPr>
            <p:cNvPr id="97" name="Picture 96" descr="face_none.png"/>
            <p:cNvPicPr>
              <a:picLocks noChangeAspect="1"/>
            </p:cNvPicPr>
            <p:nvPr/>
          </p:nvPicPr>
          <p:blipFill>
            <a:blip r:embed="rId6"/>
            <a:stretch>
              <a:fillRect/>
            </a:stretch>
          </p:blipFill>
          <p:spPr>
            <a:xfrm>
              <a:off x="7211139" y="3992605"/>
              <a:ext cx="167034" cy="167034"/>
            </a:xfrm>
            <a:prstGeom prst="rect">
              <a:avLst/>
            </a:prstGeom>
          </p:spPr>
        </p:pic>
        <p:sp>
          <p:nvSpPr>
            <p:cNvPr id="103" name="TextBox 102"/>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9" name="Group 319"/>
          <p:cNvGrpSpPr/>
          <p:nvPr/>
        </p:nvGrpSpPr>
        <p:grpSpPr>
          <a:xfrm>
            <a:off x="7211139" y="4194255"/>
            <a:ext cx="1531765" cy="215444"/>
            <a:chOff x="7211139" y="4194255"/>
            <a:chExt cx="1531765" cy="215444"/>
          </a:xfrm>
        </p:grpSpPr>
        <p:pic>
          <p:nvPicPr>
            <p:cNvPr id="99" name="Picture 98" descr="face_none.png"/>
            <p:cNvPicPr>
              <a:picLocks noChangeAspect="1"/>
            </p:cNvPicPr>
            <p:nvPr/>
          </p:nvPicPr>
          <p:blipFill>
            <a:blip r:embed="rId6"/>
            <a:stretch>
              <a:fillRect/>
            </a:stretch>
          </p:blipFill>
          <p:spPr>
            <a:xfrm>
              <a:off x="7211139" y="4213652"/>
              <a:ext cx="167034" cy="167034"/>
            </a:xfrm>
            <a:prstGeom prst="rect">
              <a:avLst/>
            </a:prstGeom>
          </p:spPr>
        </p:pic>
        <p:sp>
          <p:nvSpPr>
            <p:cNvPr id="104" name="TextBox 103"/>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0" name="Group 318"/>
          <p:cNvGrpSpPr/>
          <p:nvPr/>
        </p:nvGrpSpPr>
        <p:grpSpPr>
          <a:xfrm>
            <a:off x="7211139" y="4417105"/>
            <a:ext cx="1531765" cy="215444"/>
            <a:chOff x="7211139" y="4417105"/>
            <a:chExt cx="1531765" cy="215444"/>
          </a:xfrm>
        </p:grpSpPr>
        <p:pic>
          <p:nvPicPr>
            <p:cNvPr id="98" name="Picture 97" descr="face_none.png"/>
            <p:cNvPicPr>
              <a:picLocks noChangeAspect="1"/>
            </p:cNvPicPr>
            <p:nvPr/>
          </p:nvPicPr>
          <p:blipFill>
            <a:blip r:embed="rId6"/>
            <a:stretch>
              <a:fillRect/>
            </a:stretch>
          </p:blipFill>
          <p:spPr>
            <a:xfrm>
              <a:off x="7211139" y="4434699"/>
              <a:ext cx="167034" cy="167034"/>
            </a:xfrm>
            <a:prstGeom prst="rect">
              <a:avLst/>
            </a:prstGeom>
          </p:spPr>
        </p:pic>
        <p:sp>
          <p:nvSpPr>
            <p:cNvPr id="161" name="TextBox 160"/>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1" name="Group 317"/>
          <p:cNvGrpSpPr/>
          <p:nvPr/>
        </p:nvGrpSpPr>
        <p:grpSpPr>
          <a:xfrm>
            <a:off x="7211139" y="4639955"/>
            <a:ext cx="1531765" cy="200055"/>
            <a:chOff x="7211139" y="4639955"/>
            <a:chExt cx="1531765" cy="200055"/>
          </a:xfrm>
        </p:grpSpPr>
        <p:pic>
          <p:nvPicPr>
            <p:cNvPr id="93" name="Picture 92" descr="face_none.png"/>
            <p:cNvPicPr>
              <a:picLocks noChangeAspect="1"/>
            </p:cNvPicPr>
            <p:nvPr/>
          </p:nvPicPr>
          <p:blipFill>
            <a:blip r:embed="rId6"/>
            <a:stretch>
              <a:fillRect/>
            </a:stretch>
          </p:blipFill>
          <p:spPr>
            <a:xfrm>
              <a:off x="7211139" y="4655746"/>
              <a:ext cx="167034" cy="167034"/>
            </a:xfrm>
            <a:prstGeom prst="rect">
              <a:avLst/>
            </a:prstGeom>
          </p:spPr>
        </p:pic>
        <p:sp>
          <p:nvSpPr>
            <p:cNvPr id="162" name="TextBox 16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2" name="Group 316"/>
          <p:cNvGrpSpPr/>
          <p:nvPr/>
        </p:nvGrpSpPr>
        <p:grpSpPr>
          <a:xfrm>
            <a:off x="7211139" y="4847416"/>
            <a:ext cx="1531765" cy="215444"/>
            <a:chOff x="7211139" y="4847416"/>
            <a:chExt cx="1531765" cy="215444"/>
          </a:xfrm>
        </p:grpSpPr>
        <p:pic>
          <p:nvPicPr>
            <p:cNvPr id="100" name="Picture 99" descr="face_none.png"/>
            <p:cNvPicPr>
              <a:picLocks noChangeAspect="1"/>
            </p:cNvPicPr>
            <p:nvPr/>
          </p:nvPicPr>
          <p:blipFill>
            <a:blip r:embed="rId6"/>
            <a:stretch>
              <a:fillRect/>
            </a:stretch>
          </p:blipFill>
          <p:spPr>
            <a:xfrm>
              <a:off x="7211139" y="4876793"/>
              <a:ext cx="167034" cy="167034"/>
            </a:xfrm>
            <a:prstGeom prst="rect">
              <a:avLst/>
            </a:prstGeom>
          </p:spPr>
        </p:pic>
        <p:sp>
          <p:nvSpPr>
            <p:cNvPr id="166" name="TextBox 165"/>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3" name="Group 315"/>
          <p:cNvGrpSpPr/>
          <p:nvPr/>
        </p:nvGrpSpPr>
        <p:grpSpPr>
          <a:xfrm>
            <a:off x="7211139" y="5070266"/>
            <a:ext cx="1531765" cy="215444"/>
            <a:chOff x="7211139" y="5070266"/>
            <a:chExt cx="1531765" cy="215444"/>
          </a:xfrm>
        </p:grpSpPr>
        <p:pic>
          <p:nvPicPr>
            <p:cNvPr id="94" name="Picture 93" descr="face_none.png"/>
            <p:cNvPicPr>
              <a:picLocks noChangeAspect="1"/>
            </p:cNvPicPr>
            <p:nvPr/>
          </p:nvPicPr>
          <p:blipFill>
            <a:blip r:embed="rId6"/>
            <a:stretch>
              <a:fillRect/>
            </a:stretch>
          </p:blipFill>
          <p:spPr>
            <a:xfrm>
              <a:off x="7211139" y="5097840"/>
              <a:ext cx="167034" cy="167034"/>
            </a:xfrm>
            <a:prstGeom prst="rect">
              <a:avLst/>
            </a:prstGeom>
          </p:spPr>
        </p:pic>
        <p:sp>
          <p:nvSpPr>
            <p:cNvPr id="225" name="TextBox 224"/>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4" name="Group 314"/>
          <p:cNvGrpSpPr/>
          <p:nvPr/>
        </p:nvGrpSpPr>
        <p:grpSpPr>
          <a:xfrm>
            <a:off x="7211139" y="5293116"/>
            <a:ext cx="1531765" cy="215444"/>
            <a:chOff x="7211139" y="5293116"/>
            <a:chExt cx="1531765" cy="215444"/>
          </a:xfrm>
        </p:grpSpPr>
        <p:pic>
          <p:nvPicPr>
            <p:cNvPr id="101" name="Picture 100" descr="face_none.png"/>
            <p:cNvPicPr>
              <a:picLocks noChangeAspect="1"/>
            </p:cNvPicPr>
            <p:nvPr/>
          </p:nvPicPr>
          <p:blipFill>
            <a:blip r:embed="rId6"/>
            <a:stretch>
              <a:fillRect/>
            </a:stretch>
          </p:blipFill>
          <p:spPr>
            <a:xfrm>
              <a:off x="7211139" y="5318887"/>
              <a:ext cx="167034" cy="167034"/>
            </a:xfrm>
            <a:prstGeom prst="rect">
              <a:avLst/>
            </a:prstGeom>
          </p:spPr>
        </p:pic>
        <p:sp>
          <p:nvSpPr>
            <p:cNvPr id="251" name="TextBox 250"/>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5" name="Group 313"/>
          <p:cNvGrpSpPr/>
          <p:nvPr/>
        </p:nvGrpSpPr>
        <p:grpSpPr>
          <a:xfrm>
            <a:off x="7211139" y="5515966"/>
            <a:ext cx="1531765" cy="215444"/>
            <a:chOff x="7211139" y="5515966"/>
            <a:chExt cx="1531765" cy="215444"/>
          </a:xfrm>
        </p:grpSpPr>
        <p:pic>
          <p:nvPicPr>
            <p:cNvPr id="95" name="Picture 94" descr="face_none.png"/>
            <p:cNvPicPr>
              <a:picLocks noChangeAspect="1"/>
            </p:cNvPicPr>
            <p:nvPr/>
          </p:nvPicPr>
          <p:blipFill>
            <a:blip r:embed="rId6"/>
            <a:stretch>
              <a:fillRect/>
            </a:stretch>
          </p:blipFill>
          <p:spPr>
            <a:xfrm>
              <a:off x="7211139" y="5539934"/>
              <a:ext cx="167034" cy="167034"/>
            </a:xfrm>
            <a:prstGeom prst="rect">
              <a:avLst/>
            </a:prstGeom>
          </p:spPr>
        </p:pic>
        <p:sp>
          <p:nvSpPr>
            <p:cNvPr id="252" name="TextBox 251"/>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 name="Group 312"/>
          <p:cNvGrpSpPr/>
          <p:nvPr/>
        </p:nvGrpSpPr>
        <p:grpSpPr>
          <a:xfrm>
            <a:off x="7211139" y="5738815"/>
            <a:ext cx="1531765" cy="215444"/>
            <a:chOff x="7211139" y="5738815"/>
            <a:chExt cx="1531765" cy="215444"/>
          </a:xfrm>
        </p:grpSpPr>
        <p:pic>
          <p:nvPicPr>
            <p:cNvPr id="102" name="Picture 101" descr="face_none.png"/>
            <p:cNvPicPr>
              <a:picLocks noChangeAspect="1"/>
            </p:cNvPicPr>
            <p:nvPr/>
          </p:nvPicPr>
          <p:blipFill>
            <a:blip r:embed="rId6"/>
            <a:stretch>
              <a:fillRect/>
            </a:stretch>
          </p:blipFill>
          <p:spPr>
            <a:xfrm>
              <a:off x="7211139" y="5763020"/>
              <a:ext cx="167034" cy="167034"/>
            </a:xfrm>
            <a:prstGeom prst="rect">
              <a:avLst/>
            </a:prstGeom>
          </p:spPr>
        </p:pic>
        <p:sp>
          <p:nvSpPr>
            <p:cNvPr id="311" name="TextBox 31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7"/>
            <a:srcRect l="45336" t="52046" r="51370" b="43862"/>
            <a:stretch>
              <a:fillRect/>
            </a:stretch>
          </p:blipFill>
          <p:spPr>
            <a:xfrm>
              <a:off x="8555352" y="2478403"/>
              <a:ext cx="134854" cy="152400"/>
            </a:xfrm>
            <a:prstGeom prst="rect">
              <a:avLst/>
            </a:prstGeom>
          </p:spPr>
        </p:pic>
      </p:grpSp>
      <p:grpSp>
        <p:nvGrpSpPr>
          <p:cNvPr id="18" name="Group 312"/>
          <p:cNvGrpSpPr/>
          <p:nvPr/>
        </p:nvGrpSpPr>
        <p:grpSpPr>
          <a:xfrm>
            <a:off x="7208520" y="5760720"/>
            <a:ext cx="1531765" cy="200055"/>
            <a:chOff x="7211139" y="5738815"/>
            <a:chExt cx="1531765" cy="200055"/>
          </a:xfrm>
        </p:grpSpPr>
        <p:pic>
          <p:nvPicPr>
            <p:cNvPr id="114" name="Picture 113" descr="face_none.png"/>
            <p:cNvPicPr>
              <a:picLocks noChangeAspect="1"/>
            </p:cNvPicPr>
            <p:nvPr/>
          </p:nvPicPr>
          <p:blipFill>
            <a:blip r:embed="rId6"/>
            <a:stretch>
              <a:fillRect/>
            </a:stretch>
          </p:blipFill>
          <p:spPr>
            <a:xfrm>
              <a:off x="7211139" y="5763020"/>
              <a:ext cx="167034" cy="167034"/>
            </a:xfrm>
            <a:prstGeom prst="rect">
              <a:avLst/>
            </a:prstGeom>
          </p:spPr>
        </p:pic>
        <p:sp>
          <p:nvSpPr>
            <p:cNvPr id="115" name="TextBox 114"/>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Nara</a:t>
              </a:r>
            </a:p>
          </p:txBody>
        </p:sp>
      </p:grpSp>
      <p:sp>
        <p:nvSpPr>
          <p:cNvPr id="117" name="Rectangle 116"/>
          <p:cNvSpPr/>
          <p:nvPr/>
        </p:nvSpPr>
        <p:spPr>
          <a:xfrm>
            <a:off x="7010400" y="24213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grpSp>
        <p:nvGrpSpPr>
          <p:cNvPr id="19" name="Group 312"/>
          <p:cNvGrpSpPr/>
          <p:nvPr/>
        </p:nvGrpSpPr>
        <p:grpSpPr>
          <a:xfrm>
            <a:off x="7208520" y="5758785"/>
            <a:ext cx="1531765" cy="200055"/>
            <a:chOff x="7211139" y="5738815"/>
            <a:chExt cx="1531765" cy="200055"/>
          </a:xfrm>
        </p:grpSpPr>
        <p:pic>
          <p:nvPicPr>
            <p:cNvPr id="125" name="Picture 124" descr="face_none.png"/>
            <p:cNvPicPr>
              <a:picLocks noChangeAspect="1"/>
            </p:cNvPicPr>
            <p:nvPr/>
          </p:nvPicPr>
          <p:blipFill>
            <a:blip r:embed="rId6"/>
            <a:stretch>
              <a:fillRect/>
            </a:stretch>
          </p:blipFill>
          <p:spPr>
            <a:xfrm>
              <a:off x="7211139" y="5763020"/>
              <a:ext cx="167034" cy="167034"/>
            </a:xfrm>
            <a:prstGeom prst="rect">
              <a:avLst/>
            </a:prstGeom>
          </p:spPr>
        </p:pic>
        <p:sp>
          <p:nvSpPr>
            <p:cNvPr id="128" name="TextBox 127"/>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Willington</a:t>
              </a:r>
            </a:p>
          </p:txBody>
        </p:sp>
      </p:grpSp>
      <p:grpSp>
        <p:nvGrpSpPr>
          <p:cNvPr id="20" name="Group 312"/>
          <p:cNvGrpSpPr/>
          <p:nvPr/>
        </p:nvGrpSpPr>
        <p:grpSpPr>
          <a:xfrm>
            <a:off x="7208520" y="5318640"/>
            <a:ext cx="1531765" cy="200055"/>
            <a:chOff x="7211139" y="5943210"/>
            <a:chExt cx="1531765" cy="200055"/>
          </a:xfrm>
        </p:grpSpPr>
        <p:pic>
          <p:nvPicPr>
            <p:cNvPr id="134" name="Picture 133" descr="face_none.png"/>
            <p:cNvPicPr>
              <a:picLocks noChangeAspect="1"/>
            </p:cNvPicPr>
            <p:nvPr/>
          </p:nvPicPr>
          <p:blipFill>
            <a:blip r:embed="rId6"/>
            <a:stretch>
              <a:fillRect/>
            </a:stretch>
          </p:blipFill>
          <p:spPr>
            <a:xfrm>
              <a:off x="7211139" y="5967415"/>
              <a:ext cx="167034" cy="167034"/>
            </a:xfrm>
            <a:prstGeom prst="rect">
              <a:avLst/>
            </a:prstGeom>
          </p:spPr>
        </p:pic>
        <p:sp>
          <p:nvSpPr>
            <p:cNvPr id="135" name="TextBox 134"/>
            <p:cNvSpPr txBox="1"/>
            <p:nvPr/>
          </p:nvSpPr>
          <p:spPr>
            <a:xfrm>
              <a:off x="7344488" y="5943210"/>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Walker</a:t>
              </a:r>
            </a:p>
          </p:txBody>
        </p:sp>
      </p:grpSp>
      <p:grpSp>
        <p:nvGrpSpPr>
          <p:cNvPr id="21" name="Group 312"/>
          <p:cNvGrpSpPr/>
          <p:nvPr/>
        </p:nvGrpSpPr>
        <p:grpSpPr>
          <a:xfrm>
            <a:off x="7208520" y="5537805"/>
            <a:ext cx="1531765" cy="200055"/>
            <a:chOff x="7211139" y="5943210"/>
            <a:chExt cx="1531765" cy="200055"/>
          </a:xfrm>
        </p:grpSpPr>
        <p:pic>
          <p:nvPicPr>
            <p:cNvPr id="137" name="Picture 136" descr="face_none.png"/>
            <p:cNvPicPr>
              <a:picLocks noChangeAspect="1"/>
            </p:cNvPicPr>
            <p:nvPr/>
          </p:nvPicPr>
          <p:blipFill>
            <a:blip r:embed="rId6"/>
            <a:stretch>
              <a:fillRect/>
            </a:stretch>
          </p:blipFill>
          <p:spPr>
            <a:xfrm>
              <a:off x="7211139" y="5967415"/>
              <a:ext cx="167034" cy="167034"/>
            </a:xfrm>
            <a:prstGeom prst="rect">
              <a:avLst/>
            </a:prstGeom>
          </p:spPr>
        </p:pic>
        <p:sp>
          <p:nvSpPr>
            <p:cNvPr id="138" name="TextBox 137"/>
            <p:cNvSpPr txBox="1"/>
            <p:nvPr/>
          </p:nvSpPr>
          <p:spPr>
            <a:xfrm>
              <a:off x="7344488" y="5943210"/>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Williams</a:t>
              </a:r>
            </a:p>
          </p:txBody>
        </p:sp>
      </p:grpSp>
      <p:sp>
        <p:nvSpPr>
          <p:cNvPr id="229" name="Rectangle 228"/>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22" name="Group 150"/>
          <p:cNvGrpSpPr/>
          <p:nvPr/>
        </p:nvGrpSpPr>
        <p:grpSpPr>
          <a:xfrm>
            <a:off x="7073339" y="6147037"/>
            <a:ext cx="1715061" cy="327660"/>
            <a:chOff x="7073339" y="6147037"/>
            <a:chExt cx="1715061" cy="327660"/>
          </a:xfrm>
        </p:grpSpPr>
        <p:sp>
          <p:nvSpPr>
            <p:cNvPr id="152" name="Rectangle 151"/>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8" name="Rectangle 157"/>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59" name="Rectangle 158"/>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sp>
        <p:nvSpPr>
          <p:cNvPr id="305" name="Rectangle 304"/>
          <p:cNvSpPr/>
          <p:nvPr/>
        </p:nvSpPr>
        <p:spPr>
          <a:xfrm>
            <a:off x="2387600" y="2806700"/>
            <a:ext cx="479618" cy="215444"/>
          </a:xfrm>
          <a:prstGeom prst="rect">
            <a:avLst/>
          </a:prstGeom>
        </p:spPr>
        <p:txBody>
          <a:bodyPr wrap="none">
            <a:spAutoFit/>
          </a:bodyPr>
          <a:lstStyle/>
          <a:p>
            <a:r>
              <a:rPr lang="en-US" sz="800" dirty="0">
                <a:latin typeface="Segoe UI" pitchFamily="34" charset="0"/>
              </a:rPr>
              <a:t>Mia W</a:t>
            </a:r>
          </a:p>
        </p:txBody>
      </p:sp>
      <p:grpSp>
        <p:nvGrpSpPr>
          <p:cNvPr id="23" name="Group 121"/>
          <p:cNvGrpSpPr/>
          <p:nvPr/>
        </p:nvGrpSpPr>
        <p:grpSpPr>
          <a:xfrm>
            <a:off x="7046586" y="2655305"/>
            <a:ext cx="1804747" cy="717418"/>
            <a:chOff x="7046586" y="2655305"/>
            <a:chExt cx="1804747" cy="717418"/>
          </a:xfrm>
        </p:grpSpPr>
        <p:sp>
          <p:nvSpPr>
            <p:cNvPr id="165" name="Rectangle 164"/>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80" name="Round Same Side Corner Rectangle 179"/>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8" tooltip="Microsoft Office Online"/>
            </p:cNvPr>
            <p:cNvPicPr>
              <a:picLocks noChangeAspect="1" noChangeArrowheads="1"/>
            </p:cNvPicPr>
            <p:nvPr/>
          </p:nvPicPr>
          <p:blipFill>
            <a:blip r:embed="rId9">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70" name="Picture 169" descr="officelive.png"/>
            <p:cNvPicPr>
              <a:picLocks noChangeAspect="1"/>
            </p:cNvPicPr>
            <p:nvPr/>
          </p:nvPicPr>
          <p:blipFill>
            <a:blip r:embed="rId10"/>
            <a:stretch>
              <a:fillRect/>
            </a:stretch>
          </p:blipFill>
          <p:spPr>
            <a:xfrm>
              <a:off x="7080612" y="2674743"/>
              <a:ext cx="624161" cy="189618"/>
            </a:xfrm>
            <a:prstGeom prst="rect">
              <a:avLst/>
            </a:prstGeom>
          </p:spPr>
        </p:pic>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1"/>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2"/>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3"/>
            <a:stretch>
              <a:fillRect/>
            </a:stretch>
          </p:blipFill>
          <p:spPr>
            <a:xfrm>
              <a:off x="7105650" y="2895600"/>
              <a:ext cx="537482" cy="163285"/>
            </a:xfrm>
            <a:prstGeom prst="rect">
              <a:avLst/>
            </a:prstGeom>
          </p:spPr>
        </p:pic>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21" name="Cross 120"/>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advTm="4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6250"/>
                                  </p:iterate>
                                  <p:childTnLst>
                                    <p:set>
                                      <p:cBhvr>
                                        <p:cTn id="6" dur="1" fill="hold">
                                          <p:stCondLst>
                                            <p:cond delay="0"/>
                                          </p:stCondLst>
                                        </p:cTn>
                                        <p:tgtEl>
                                          <p:spTgt spid="117"/>
                                        </p:tgtEl>
                                        <p:attrNameLst>
                                          <p:attrName>style.visibility</p:attrName>
                                        </p:attrNameLst>
                                      </p:cBhvr>
                                      <p:to>
                                        <p:strVal val="visible"/>
                                      </p:to>
                                    </p:set>
                                    <p:anim calcmode="discrete" valueType="clr">
                                      <p:cBhvr override="childStyle">
                                        <p:cTn id="7" dur="2700"/>
                                        <p:tgtEl>
                                          <p:spTgt spid="117"/>
                                        </p:tgtEl>
                                        <p:attrNameLst>
                                          <p:attrName>style.color</p:attrName>
                                        </p:attrNameLst>
                                      </p:cBhvr>
                                      <p:tavLst>
                                        <p:tav tm="0">
                                          <p:val>
                                            <p:clrVal>
                                              <a:schemeClr val="accent2"/>
                                            </p:clrVal>
                                          </p:val>
                                        </p:tav>
                                        <p:tav tm="50000">
                                          <p:val>
                                            <p:clrVal>
                                              <a:schemeClr val="hlink"/>
                                            </p:clrVal>
                                          </p:val>
                                        </p:tav>
                                      </p:tavLst>
                                    </p:anim>
                                    <p:anim calcmode="discrete" valueType="clr">
                                      <p:cBhvr>
                                        <p:cTn id="8" dur="2700"/>
                                        <p:tgtEl>
                                          <p:spTgt spid="117"/>
                                        </p:tgtEl>
                                        <p:attrNameLst>
                                          <p:attrName>fillcolor</p:attrName>
                                        </p:attrNameLst>
                                      </p:cBhvr>
                                      <p:tavLst>
                                        <p:tav tm="0">
                                          <p:val>
                                            <p:clrVal>
                                              <a:schemeClr val="accent2"/>
                                            </p:clrVal>
                                          </p:val>
                                        </p:tav>
                                        <p:tav tm="50000">
                                          <p:val>
                                            <p:clrVal>
                                              <a:schemeClr val="hlink"/>
                                            </p:clrVal>
                                          </p:val>
                                        </p:tav>
                                      </p:tavLst>
                                    </p:anim>
                                    <p:set>
                                      <p:cBhvr>
                                        <p:cTn id="9" dur="2700"/>
                                        <p:tgtEl>
                                          <p:spTgt spid="117"/>
                                        </p:tgtEl>
                                        <p:attrNameLst>
                                          <p:attrName>fill.type</p:attrName>
                                        </p:attrNameLst>
                                      </p:cBhvr>
                                      <p:to>
                                        <p:strVal val="solid"/>
                                      </p:to>
                                    </p:set>
                                  </p:childTnLst>
                                </p:cTn>
                              </p:par>
                              <p:par>
                                <p:cTn id="10" presetID="27" presetClass="entr" presetSubtype="0" fill="hold" grpId="0" nodeType="withEffect">
                                  <p:stCondLst>
                                    <p:cond delay="0"/>
                                  </p:stCondLst>
                                  <p:iterate type="lt">
                                    <p:tmPct val="6250"/>
                                  </p:iterate>
                                  <p:childTnLst>
                                    <p:set>
                                      <p:cBhvr>
                                        <p:cTn id="11" dur="1" fill="hold">
                                          <p:stCondLst>
                                            <p:cond delay="0"/>
                                          </p:stCondLst>
                                        </p:cTn>
                                        <p:tgtEl>
                                          <p:spTgt spid="305"/>
                                        </p:tgtEl>
                                        <p:attrNameLst>
                                          <p:attrName>style.visibility</p:attrName>
                                        </p:attrNameLst>
                                      </p:cBhvr>
                                      <p:to>
                                        <p:strVal val="visible"/>
                                      </p:to>
                                    </p:set>
                                    <p:anim calcmode="discrete" valueType="clr">
                                      <p:cBhvr override="childStyle">
                                        <p:cTn id="12" dur="2700"/>
                                        <p:tgtEl>
                                          <p:spTgt spid="305"/>
                                        </p:tgtEl>
                                        <p:attrNameLst>
                                          <p:attrName>style.color</p:attrName>
                                        </p:attrNameLst>
                                      </p:cBhvr>
                                      <p:tavLst>
                                        <p:tav tm="0">
                                          <p:val>
                                            <p:clrVal>
                                              <a:schemeClr val="accent2"/>
                                            </p:clrVal>
                                          </p:val>
                                        </p:tav>
                                        <p:tav tm="50000">
                                          <p:val>
                                            <p:clrVal>
                                              <a:schemeClr val="hlink"/>
                                            </p:clrVal>
                                          </p:val>
                                        </p:tav>
                                      </p:tavLst>
                                    </p:anim>
                                    <p:anim calcmode="discrete" valueType="clr">
                                      <p:cBhvr>
                                        <p:cTn id="13" dur="2700"/>
                                        <p:tgtEl>
                                          <p:spTgt spid="305"/>
                                        </p:tgtEl>
                                        <p:attrNameLst>
                                          <p:attrName>fillcolor</p:attrName>
                                        </p:attrNameLst>
                                      </p:cBhvr>
                                      <p:tavLst>
                                        <p:tav tm="0">
                                          <p:val>
                                            <p:clrVal>
                                              <a:schemeClr val="accent2"/>
                                            </p:clrVal>
                                          </p:val>
                                        </p:tav>
                                        <p:tav tm="50000">
                                          <p:val>
                                            <p:clrVal>
                                              <a:schemeClr val="hlink"/>
                                            </p:clrVal>
                                          </p:val>
                                        </p:tav>
                                      </p:tavLst>
                                    </p:anim>
                                    <p:set>
                                      <p:cBhvr>
                                        <p:cTn id="14" dur="2700"/>
                                        <p:tgtEl>
                                          <p:spTgt spid="305"/>
                                        </p:tgtEl>
                                        <p:attrNameLst>
                                          <p:attrName>fill.type</p:attrName>
                                        </p:attrNameLst>
                                      </p:cBhvr>
                                      <p:to>
                                        <p:strVal val="solid"/>
                                      </p:to>
                                    </p:set>
                                  </p:childTnLst>
                                </p:cTn>
                              </p:par>
                              <p:par>
                                <p:cTn id="15" presetID="10" presetClass="exit" presetSubtype="0" fill="hold" nodeType="withEffect">
                                  <p:stCondLst>
                                    <p:cond delay="0"/>
                                  </p:stCondLst>
                                  <p:childTnLst>
                                    <p:animEffect transition="out" filter="fade">
                                      <p:cBhvr>
                                        <p:cTn id="16" dur="1000"/>
                                        <p:tgtEl>
                                          <p:spTgt spid="7"/>
                                        </p:tgtEl>
                                      </p:cBhvr>
                                    </p:animEffect>
                                    <p:set>
                                      <p:cBhvr>
                                        <p:cTn id="17" dur="1" fill="hold">
                                          <p:stCondLst>
                                            <p:cond delay="999"/>
                                          </p:stCondLst>
                                        </p:cTn>
                                        <p:tgtEl>
                                          <p:spTgt spid="7"/>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1000"/>
                                        <p:tgtEl>
                                          <p:spTgt spid="8"/>
                                        </p:tgtEl>
                                      </p:cBhvr>
                                    </p:animEffect>
                                    <p:set>
                                      <p:cBhvr>
                                        <p:cTn id="20" dur="1" fill="hold">
                                          <p:stCondLst>
                                            <p:cond delay="999"/>
                                          </p:stCondLst>
                                        </p:cTn>
                                        <p:tgtEl>
                                          <p:spTgt spid="8"/>
                                        </p:tgtEl>
                                        <p:attrNameLst>
                                          <p:attrName>style.visibility</p:attrName>
                                        </p:attrNameLst>
                                      </p:cBhvr>
                                      <p:to>
                                        <p:strVal val="hidden"/>
                                      </p:to>
                                    </p:set>
                                  </p:childTnLst>
                                </p:cTn>
                              </p:par>
                              <p:par>
                                <p:cTn id="21" presetID="10" presetClass="exit" presetSubtype="0" fill="hold" nodeType="withEffect">
                                  <p:stCondLst>
                                    <p:cond delay="0"/>
                                  </p:stCondLst>
                                  <p:childTnLst>
                                    <p:animEffect transition="out" filter="fade">
                                      <p:cBhvr>
                                        <p:cTn id="22" dur="1000"/>
                                        <p:tgtEl>
                                          <p:spTgt spid="9"/>
                                        </p:tgtEl>
                                      </p:cBhvr>
                                    </p:animEffect>
                                    <p:set>
                                      <p:cBhvr>
                                        <p:cTn id="23" dur="1" fill="hold">
                                          <p:stCondLst>
                                            <p:cond delay="999"/>
                                          </p:stCondLst>
                                        </p:cTn>
                                        <p:tgtEl>
                                          <p:spTgt spid="9"/>
                                        </p:tgtEl>
                                        <p:attrNameLst>
                                          <p:attrName>style.visibility</p:attrName>
                                        </p:attrNameLst>
                                      </p:cBhvr>
                                      <p:to>
                                        <p:strVal val="hidden"/>
                                      </p:to>
                                    </p:set>
                                  </p:childTnLst>
                                </p:cTn>
                              </p:par>
                              <p:par>
                                <p:cTn id="24" presetID="10" presetClass="exit" presetSubtype="0" fill="hold" nodeType="withEffect">
                                  <p:stCondLst>
                                    <p:cond delay="0"/>
                                  </p:stCondLst>
                                  <p:childTnLst>
                                    <p:animEffect transition="out" filter="fade">
                                      <p:cBhvr>
                                        <p:cTn id="25" dur="1000"/>
                                        <p:tgtEl>
                                          <p:spTgt spid="10"/>
                                        </p:tgtEl>
                                      </p:cBhvr>
                                    </p:animEffect>
                                    <p:set>
                                      <p:cBhvr>
                                        <p:cTn id="26" dur="1" fill="hold">
                                          <p:stCondLst>
                                            <p:cond delay="999"/>
                                          </p:stCondLst>
                                        </p:cTn>
                                        <p:tgtEl>
                                          <p:spTgt spid="10"/>
                                        </p:tgtEl>
                                        <p:attrNameLst>
                                          <p:attrName>style.visibility</p:attrName>
                                        </p:attrNameLst>
                                      </p:cBhvr>
                                      <p:to>
                                        <p:strVal val="hidden"/>
                                      </p:to>
                                    </p:set>
                                  </p:childTnLst>
                                </p:cTn>
                              </p:par>
                              <p:par>
                                <p:cTn id="27" presetID="10" presetClass="exit" presetSubtype="0" fill="hold" nodeType="withEffect">
                                  <p:stCondLst>
                                    <p:cond delay="0"/>
                                  </p:stCondLst>
                                  <p:childTnLst>
                                    <p:animEffect transition="out" filter="fade">
                                      <p:cBhvr>
                                        <p:cTn id="28" dur="1000"/>
                                        <p:tgtEl>
                                          <p:spTgt spid="11"/>
                                        </p:tgtEl>
                                      </p:cBhvr>
                                    </p:animEffect>
                                    <p:set>
                                      <p:cBhvr>
                                        <p:cTn id="29" dur="1" fill="hold">
                                          <p:stCondLst>
                                            <p:cond delay="999"/>
                                          </p:stCondLst>
                                        </p:cTn>
                                        <p:tgtEl>
                                          <p:spTgt spid="11"/>
                                        </p:tgtEl>
                                        <p:attrNameLst>
                                          <p:attrName>style.visibility</p:attrName>
                                        </p:attrNameLst>
                                      </p:cBhvr>
                                      <p:to>
                                        <p:strVal val="hidden"/>
                                      </p:to>
                                    </p:set>
                                  </p:childTnLst>
                                </p:cTn>
                              </p:par>
                              <p:par>
                                <p:cTn id="30" presetID="10" presetClass="exit" presetSubtype="0" fill="hold" nodeType="withEffect">
                                  <p:stCondLst>
                                    <p:cond delay="0"/>
                                  </p:stCondLst>
                                  <p:childTnLst>
                                    <p:animEffect transition="out" filter="fade">
                                      <p:cBhvr>
                                        <p:cTn id="31" dur="1000"/>
                                        <p:tgtEl>
                                          <p:spTgt spid="12"/>
                                        </p:tgtEl>
                                      </p:cBhvr>
                                    </p:animEffect>
                                    <p:set>
                                      <p:cBhvr>
                                        <p:cTn id="32" dur="1" fill="hold">
                                          <p:stCondLst>
                                            <p:cond delay="999"/>
                                          </p:stCondLst>
                                        </p:cTn>
                                        <p:tgtEl>
                                          <p:spTgt spid="12"/>
                                        </p:tgtEl>
                                        <p:attrNameLst>
                                          <p:attrName>style.visibility</p:attrName>
                                        </p:attrNameLst>
                                      </p:cBhvr>
                                      <p:to>
                                        <p:strVal val="hidden"/>
                                      </p:to>
                                    </p:set>
                                  </p:childTnLst>
                                </p:cTn>
                              </p:par>
                              <p:par>
                                <p:cTn id="33" presetID="0" presetClass="path" presetSubtype="0" accel="50000" decel="50000" fill="hold" nodeType="withEffect">
                                  <p:stCondLst>
                                    <p:cond delay="0"/>
                                  </p:stCondLst>
                                  <p:childTnLst>
                                    <p:animMotion origin="layout" path="M 0 0 L 0 -0.18889 " pathEditMode="relative" ptsTypes="AA">
                                      <p:cBhvr>
                                        <p:cTn id="34" dur="1000" fill="hold"/>
                                        <p:tgtEl>
                                          <p:spTgt spid="13"/>
                                        </p:tgtEl>
                                        <p:attrNameLst>
                                          <p:attrName>ppt_x</p:attrName>
                                          <p:attrName>ppt_y</p:attrName>
                                        </p:attrNameLst>
                                      </p:cBhvr>
                                    </p:animMotion>
                                  </p:childTnLst>
                                </p:cTn>
                              </p:par>
                              <p:par>
                                <p:cTn id="35" presetID="0" presetClass="path" presetSubtype="0" accel="50000" decel="50000" fill="hold" nodeType="withEffect">
                                  <p:stCondLst>
                                    <p:cond delay="0"/>
                                  </p:stCondLst>
                                  <p:childTnLst>
                                    <p:animMotion origin="layout" path="M 0 0 L 0 -0.18889 " pathEditMode="relative" ptsTypes="AA">
                                      <p:cBhvr>
                                        <p:cTn id="36" dur="1000" fill="hold"/>
                                        <p:tgtEl>
                                          <p:spTgt spid="14"/>
                                        </p:tgtEl>
                                        <p:attrNameLst>
                                          <p:attrName>ppt_x</p:attrName>
                                          <p:attrName>ppt_y</p:attrName>
                                        </p:attrNameLst>
                                      </p:cBhvr>
                                    </p:animMotion>
                                  </p:childTnLst>
                                </p:cTn>
                              </p:par>
                              <p:par>
                                <p:cTn id="37" presetID="0" presetClass="path" presetSubtype="0" accel="50000" decel="50000" fill="hold" nodeType="withEffect">
                                  <p:stCondLst>
                                    <p:cond delay="0"/>
                                  </p:stCondLst>
                                  <p:childTnLst>
                                    <p:animMotion origin="layout" path="M 0 0 L 0 -0.18889 " pathEditMode="relative" ptsTypes="AA">
                                      <p:cBhvr>
                                        <p:cTn id="38" dur="1000" fill="hold"/>
                                        <p:tgtEl>
                                          <p:spTgt spid="15"/>
                                        </p:tgtEl>
                                        <p:attrNameLst>
                                          <p:attrName>ppt_x</p:attrName>
                                          <p:attrName>ppt_y</p:attrName>
                                        </p:attrNameLst>
                                      </p:cBhvr>
                                    </p:animMotion>
                                  </p:childTnLst>
                                </p:cTn>
                              </p:par>
                              <p:par>
                                <p:cTn id="39" presetID="0" presetClass="path" presetSubtype="0" accel="50000" decel="50000" fill="hold" nodeType="withEffect">
                                  <p:stCondLst>
                                    <p:cond delay="0"/>
                                  </p:stCondLst>
                                  <p:childTnLst>
                                    <p:animMotion origin="layout" path="M 0 0 L 0 -0.18889 " pathEditMode="relative" ptsTypes="AA">
                                      <p:cBhvr>
                                        <p:cTn id="40" dur="1000" fill="hold"/>
                                        <p:tgtEl>
                                          <p:spTgt spid="16"/>
                                        </p:tgtEl>
                                        <p:attrNameLst>
                                          <p:attrName>ppt_x</p:attrName>
                                          <p:attrName>ppt_y</p:attrName>
                                        </p:attrNameLst>
                                      </p:cBhvr>
                                    </p:animMotion>
                                  </p:childTnLst>
                                </p:cTn>
                              </p:par>
                              <p:par>
                                <p:cTn id="41" presetID="10" presetClass="exit" presetSubtype="0" fill="hold" nodeType="withEffect">
                                  <p:stCondLst>
                                    <p:cond delay="0"/>
                                  </p:stCondLst>
                                  <p:childTnLst>
                                    <p:animEffect transition="out" filter="fade">
                                      <p:cBhvr>
                                        <p:cTn id="42" dur="500"/>
                                        <p:tgtEl>
                                          <p:spTgt spid="13"/>
                                        </p:tgtEl>
                                      </p:cBhvr>
                                    </p:animEffect>
                                    <p:set>
                                      <p:cBhvr>
                                        <p:cTn id="43" dur="1" fill="hold">
                                          <p:stCondLst>
                                            <p:cond delay="499"/>
                                          </p:stCondLst>
                                        </p:cTn>
                                        <p:tgtEl>
                                          <p:spTgt spid="13"/>
                                        </p:tgtEl>
                                        <p:attrNameLst>
                                          <p:attrName>style.visibility</p:attrName>
                                        </p:attrNameLst>
                                      </p:cBhvr>
                                      <p:to>
                                        <p:strVal val="hidden"/>
                                      </p:to>
                                    </p:set>
                                  </p:childTnLst>
                                </p:cTn>
                              </p:par>
                              <p:par>
                                <p:cTn id="44" presetID="10" presetClass="exit" presetSubtype="0" fill="hold" nodeType="withEffect">
                                  <p:stCondLst>
                                    <p:cond delay="0"/>
                                  </p:stCondLst>
                                  <p:childTnLst>
                                    <p:animEffect transition="out" filter="fade">
                                      <p:cBhvr>
                                        <p:cTn id="45" dur="500"/>
                                        <p:tgtEl>
                                          <p:spTgt spid="14"/>
                                        </p:tgtEl>
                                      </p:cBhvr>
                                    </p:animEffect>
                                    <p:set>
                                      <p:cBhvr>
                                        <p:cTn id="46" dur="1" fill="hold">
                                          <p:stCondLst>
                                            <p:cond delay="499"/>
                                          </p:stCondLst>
                                        </p:cTn>
                                        <p:tgtEl>
                                          <p:spTgt spid="14"/>
                                        </p:tgtEl>
                                        <p:attrNameLst>
                                          <p:attrName>style.visibility</p:attrName>
                                        </p:attrNameLst>
                                      </p:cBhvr>
                                      <p:to>
                                        <p:strVal val="hidden"/>
                                      </p:to>
                                    </p:set>
                                  </p:childTnLst>
                                </p:cTn>
                              </p:par>
                              <p:par>
                                <p:cTn id="47" presetID="10" presetClass="exit" presetSubtype="0" fill="hold" nodeType="withEffect">
                                  <p:stCondLst>
                                    <p:cond delay="400"/>
                                  </p:stCondLst>
                                  <p:childTnLst>
                                    <p:animEffect transition="out" filter="fade">
                                      <p:cBhvr>
                                        <p:cTn id="48" dur="500"/>
                                        <p:tgtEl>
                                          <p:spTgt spid="15"/>
                                        </p:tgtEl>
                                      </p:cBhvr>
                                    </p:animEffect>
                                    <p:set>
                                      <p:cBhvr>
                                        <p:cTn id="49" dur="1" fill="hold">
                                          <p:stCondLst>
                                            <p:cond delay="499"/>
                                          </p:stCondLst>
                                        </p:cTn>
                                        <p:tgtEl>
                                          <p:spTgt spid="15"/>
                                        </p:tgtEl>
                                        <p:attrNameLst>
                                          <p:attrName>style.visibility</p:attrName>
                                        </p:attrNameLst>
                                      </p:cBhvr>
                                      <p:to>
                                        <p:strVal val="hidden"/>
                                      </p:to>
                                    </p:set>
                                  </p:childTnLst>
                                </p:cTn>
                              </p:par>
                              <p:par>
                                <p:cTn id="50" presetID="10" presetClass="entr" presetSubtype="0" fill="hold" nodeType="withEffect">
                                  <p:stCondLst>
                                    <p:cond delay="200"/>
                                  </p:stCondLst>
                                  <p:childTnLst>
                                    <p:set>
                                      <p:cBhvr>
                                        <p:cTn id="51" dur="1" fill="hold">
                                          <p:stCondLst>
                                            <p:cond delay="0"/>
                                          </p:stCondLst>
                                        </p:cTn>
                                        <p:tgtEl>
                                          <p:spTgt spid="18"/>
                                        </p:tgtEl>
                                        <p:attrNameLst>
                                          <p:attrName>style.visibility</p:attrName>
                                        </p:attrNameLst>
                                      </p:cBhvr>
                                      <p:to>
                                        <p:strVal val="visible"/>
                                      </p:to>
                                    </p:set>
                                    <p:animEffect transition="in" filter="fade">
                                      <p:cBhvr>
                                        <p:cTn id="52" dur="500"/>
                                        <p:tgtEl>
                                          <p:spTgt spid="18"/>
                                        </p:tgtEl>
                                      </p:cBhvr>
                                    </p:animEffect>
                                  </p:childTnLst>
                                </p:cTn>
                              </p:par>
                              <p:par>
                                <p:cTn id="53" presetID="10" presetClass="exit" presetSubtype="0" fill="hold" nodeType="withEffect">
                                  <p:stCondLst>
                                    <p:cond delay="400"/>
                                  </p:stCondLst>
                                  <p:childTnLst>
                                    <p:animEffect transition="out" filter="fade">
                                      <p:cBhvr>
                                        <p:cTn id="54" dur="500"/>
                                        <p:tgtEl>
                                          <p:spTgt spid="16"/>
                                        </p:tgtEl>
                                      </p:cBhvr>
                                    </p:animEffect>
                                    <p:set>
                                      <p:cBhvr>
                                        <p:cTn id="55" dur="1" fill="hold">
                                          <p:stCondLst>
                                            <p:cond delay="499"/>
                                          </p:stCondLst>
                                        </p:cTn>
                                        <p:tgtEl>
                                          <p:spTgt spid="16"/>
                                        </p:tgtEl>
                                        <p:attrNameLst>
                                          <p:attrName>style.visibility</p:attrName>
                                        </p:attrNameLst>
                                      </p:cBhvr>
                                      <p:to>
                                        <p:strVal val="hidden"/>
                                      </p:to>
                                    </p:set>
                                  </p:childTnLst>
                                </p:cTn>
                              </p:par>
                              <p:par>
                                <p:cTn id="56" presetID="0" presetClass="path" presetSubtype="0" accel="50000" decel="50000" fill="hold" nodeType="withEffect">
                                  <p:stCondLst>
                                    <p:cond delay="400"/>
                                  </p:stCondLst>
                                  <p:childTnLst>
                                    <p:animMotion origin="layout" path="M -4.72222E-6 4.07407E-6 L -4.72222E-6 -0.28889 " pathEditMode="relative" ptsTypes="AA">
                                      <p:cBhvr>
                                        <p:cTn id="57" dur="700" fill="hold"/>
                                        <p:tgtEl>
                                          <p:spTgt spid="18"/>
                                        </p:tgtEl>
                                        <p:attrNameLst>
                                          <p:attrName>ppt_x</p:attrName>
                                          <p:attrName>ppt_y</p:attrName>
                                        </p:attrNameLst>
                                      </p:cBhvr>
                                    </p:animMotion>
                                  </p:childTnLst>
                                </p:cTn>
                              </p:par>
                              <p:par>
                                <p:cTn id="58" presetID="10" presetClass="exit" presetSubtype="0" fill="hold" nodeType="withEffect">
                                  <p:stCondLst>
                                    <p:cond delay="1300"/>
                                  </p:stCondLst>
                                  <p:childTnLst>
                                    <p:animEffect transition="out" filter="fade">
                                      <p:cBhvr>
                                        <p:cTn id="59" dur="400"/>
                                        <p:tgtEl>
                                          <p:spTgt spid="18"/>
                                        </p:tgtEl>
                                      </p:cBhvr>
                                    </p:animEffect>
                                    <p:set>
                                      <p:cBhvr>
                                        <p:cTn id="60" dur="1" fill="hold">
                                          <p:stCondLst>
                                            <p:cond delay="399"/>
                                          </p:stCondLst>
                                        </p:cTn>
                                        <p:tgtEl>
                                          <p:spTgt spid="18"/>
                                        </p:tgtEl>
                                        <p:attrNameLst>
                                          <p:attrName>style.visibility</p:attrName>
                                        </p:attrNameLst>
                                      </p:cBhvr>
                                      <p:to>
                                        <p:strVal val="hidden"/>
                                      </p:to>
                                    </p:set>
                                  </p:childTnLst>
                                </p:cTn>
                              </p:par>
                              <p:par>
                                <p:cTn id="61" presetID="10" presetClass="entr" presetSubtype="0" fill="hold" nodeType="withEffect">
                                  <p:stCondLst>
                                    <p:cond delay="1100"/>
                                  </p:stCondLst>
                                  <p:childTnLst>
                                    <p:set>
                                      <p:cBhvr>
                                        <p:cTn id="62" dur="1" fill="hold">
                                          <p:stCondLst>
                                            <p:cond delay="0"/>
                                          </p:stCondLst>
                                        </p:cTn>
                                        <p:tgtEl>
                                          <p:spTgt spid="19"/>
                                        </p:tgtEl>
                                        <p:attrNameLst>
                                          <p:attrName>style.visibility</p:attrName>
                                        </p:attrNameLst>
                                      </p:cBhvr>
                                      <p:to>
                                        <p:strVal val="visible"/>
                                      </p:to>
                                    </p:set>
                                    <p:animEffect transition="in" filter="fade">
                                      <p:cBhvr>
                                        <p:cTn id="63" dur="700"/>
                                        <p:tgtEl>
                                          <p:spTgt spid="19"/>
                                        </p:tgtEl>
                                      </p:cBhvr>
                                    </p:animEffect>
                                  </p:childTnLst>
                                </p:cTn>
                              </p:par>
                              <p:par>
                                <p:cTn id="64" presetID="10" presetClass="entr" presetSubtype="0" fill="hold" nodeType="withEffect">
                                  <p:stCondLst>
                                    <p:cond delay="1100"/>
                                  </p:stCondLst>
                                  <p:childTnLst>
                                    <p:set>
                                      <p:cBhvr>
                                        <p:cTn id="65" dur="1" fill="hold">
                                          <p:stCondLst>
                                            <p:cond delay="0"/>
                                          </p:stCondLst>
                                        </p:cTn>
                                        <p:tgtEl>
                                          <p:spTgt spid="21"/>
                                        </p:tgtEl>
                                        <p:attrNameLst>
                                          <p:attrName>style.visibility</p:attrName>
                                        </p:attrNameLst>
                                      </p:cBhvr>
                                      <p:to>
                                        <p:strVal val="visible"/>
                                      </p:to>
                                    </p:set>
                                    <p:animEffect transition="in" filter="fade">
                                      <p:cBhvr>
                                        <p:cTn id="66" dur="700"/>
                                        <p:tgtEl>
                                          <p:spTgt spid="21"/>
                                        </p:tgtEl>
                                      </p:cBhvr>
                                    </p:animEffect>
                                  </p:childTnLst>
                                </p:cTn>
                              </p:par>
                              <p:par>
                                <p:cTn id="67" presetID="10" presetClass="entr" presetSubtype="0" fill="hold" nodeType="withEffect">
                                  <p:stCondLst>
                                    <p:cond delay="110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700"/>
                                        <p:tgtEl>
                                          <p:spTgt spid="20"/>
                                        </p:tgtEl>
                                      </p:cBhvr>
                                    </p:animEffect>
                                  </p:childTnLst>
                                </p:cTn>
                              </p:par>
                              <p:par>
                                <p:cTn id="70" presetID="0" presetClass="path" presetSubtype="0" accel="50000" decel="50000" fill="hold" nodeType="withEffect">
                                  <p:stCondLst>
                                    <p:cond delay="1900"/>
                                  </p:stCondLst>
                                  <p:childTnLst>
                                    <p:animMotion origin="layout" path="M 0 0 L 0 -0.22222 " pathEditMode="relative" ptsTypes="AA">
                                      <p:cBhvr>
                                        <p:cTn id="71" dur="1200" fill="hold"/>
                                        <p:tgtEl>
                                          <p:spTgt spid="19"/>
                                        </p:tgtEl>
                                        <p:attrNameLst>
                                          <p:attrName>ppt_x</p:attrName>
                                          <p:attrName>ppt_y</p:attrName>
                                        </p:attrNameLst>
                                      </p:cBhvr>
                                    </p:animMotion>
                                  </p:childTnLst>
                                </p:cTn>
                              </p:par>
                              <p:par>
                                <p:cTn id="72" presetID="0" presetClass="path" presetSubtype="0" accel="50000" decel="50000" fill="hold" nodeType="withEffect">
                                  <p:stCondLst>
                                    <p:cond delay="1600"/>
                                  </p:stCondLst>
                                  <p:childTnLst>
                                    <p:animMotion origin="layout" path="M 0 0 L 0 -0.22222 " pathEditMode="relative" ptsTypes="AA">
                                      <p:cBhvr>
                                        <p:cTn id="73" dur="1100" fill="hold"/>
                                        <p:tgtEl>
                                          <p:spTgt spid="21"/>
                                        </p:tgtEl>
                                        <p:attrNameLst>
                                          <p:attrName>ppt_x</p:attrName>
                                          <p:attrName>ppt_y</p:attrName>
                                        </p:attrNameLst>
                                      </p:cBhvr>
                                    </p:animMotion>
                                  </p:childTnLst>
                                </p:cTn>
                              </p:par>
                              <p:par>
                                <p:cTn id="74" presetID="0" presetClass="path" presetSubtype="0" accel="50000" decel="50000" fill="hold" nodeType="withEffect">
                                  <p:stCondLst>
                                    <p:cond delay="1100"/>
                                  </p:stCondLst>
                                  <p:childTnLst>
                                    <p:animMotion origin="layout" path="M 0 0 L 0 -0.22222 " pathEditMode="relative" ptsTypes="AA">
                                      <p:cBhvr>
                                        <p:cTn id="75" dur="900" fill="hold"/>
                                        <p:tgtEl>
                                          <p:spTgt spid="2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P spid="30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in Viewers Control</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6"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8"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21"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grpSp>
        <p:nvGrpSpPr>
          <p:cNvPr id="24" name="Group 312"/>
          <p:cNvGrpSpPr/>
          <p:nvPr/>
        </p:nvGrpSpPr>
        <p:grpSpPr>
          <a:xfrm>
            <a:off x="7208520" y="4221570"/>
            <a:ext cx="1531765" cy="200055"/>
            <a:chOff x="7211139" y="5738815"/>
            <a:chExt cx="1531765" cy="200055"/>
          </a:xfrm>
        </p:grpSpPr>
        <p:pic>
          <p:nvPicPr>
            <p:cNvPr id="125" name="Picture 124" descr="face_none.png"/>
            <p:cNvPicPr>
              <a:picLocks noChangeAspect="1"/>
            </p:cNvPicPr>
            <p:nvPr/>
          </p:nvPicPr>
          <p:blipFill>
            <a:blip r:embed="rId14"/>
            <a:stretch>
              <a:fillRect/>
            </a:stretch>
          </p:blipFill>
          <p:spPr>
            <a:xfrm>
              <a:off x="7211139" y="5763020"/>
              <a:ext cx="167034" cy="167034"/>
            </a:xfrm>
            <a:prstGeom prst="rect">
              <a:avLst/>
            </a:prstGeom>
          </p:spPr>
        </p:pic>
        <p:sp>
          <p:nvSpPr>
            <p:cNvPr id="128" name="TextBox 127"/>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Willington</a:t>
              </a:r>
            </a:p>
          </p:txBody>
        </p:sp>
      </p:grpSp>
      <p:grpSp>
        <p:nvGrpSpPr>
          <p:cNvPr id="25" name="Group 312"/>
          <p:cNvGrpSpPr/>
          <p:nvPr/>
        </p:nvGrpSpPr>
        <p:grpSpPr>
          <a:xfrm>
            <a:off x="7208520" y="3781425"/>
            <a:ext cx="1531765" cy="200055"/>
            <a:chOff x="7211139" y="5943210"/>
            <a:chExt cx="1531765" cy="200055"/>
          </a:xfrm>
        </p:grpSpPr>
        <p:pic>
          <p:nvPicPr>
            <p:cNvPr id="134" name="Picture 133" descr="face_none.png"/>
            <p:cNvPicPr>
              <a:picLocks noChangeAspect="1"/>
            </p:cNvPicPr>
            <p:nvPr/>
          </p:nvPicPr>
          <p:blipFill>
            <a:blip r:embed="rId14"/>
            <a:stretch>
              <a:fillRect/>
            </a:stretch>
          </p:blipFill>
          <p:spPr>
            <a:xfrm>
              <a:off x="7211139" y="5967415"/>
              <a:ext cx="167034" cy="167034"/>
            </a:xfrm>
            <a:prstGeom prst="rect">
              <a:avLst/>
            </a:prstGeom>
          </p:spPr>
        </p:pic>
        <p:sp>
          <p:nvSpPr>
            <p:cNvPr id="135" name="TextBox 134"/>
            <p:cNvSpPr txBox="1"/>
            <p:nvPr/>
          </p:nvSpPr>
          <p:spPr>
            <a:xfrm>
              <a:off x="7344488" y="5943210"/>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Walker</a:t>
              </a:r>
            </a:p>
          </p:txBody>
        </p:sp>
      </p:grpSp>
      <p:grpSp>
        <p:nvGrpSpPr>
          <p:cNvPr id="26" name="Group 312"/>
          <p:cNvGrpSpPr/>
          <p:nvPr/>
        </p:nvGrpSpPr>
        <p:grpSpPr>
          <a:xfrm>
            <a:off x="7208520" y="4000590"/>
            <a:ext cx="1531765" cy="200055"/>
            <a:chOff x="7211139" y="5943210"/>
            <a:chExt cx="1531765" cy="200055"/>
          </a:xfrm>
        </p:grpSpPr>
        <p:pic>
          <p:nvPicPr>
            <p:cNvPr id="137" name="Picture 136" descr="face_none.png"/>
            <p:cNvPicPr>
              <a:picLocks noChangeAspect="1"/>
            </p:cNvPicPr>
            <p:nvPr/>
          </p:nvPicPr>
          <p:blipFill>
            <a:blip r:embed="rId14"/>
            <a:stretch>
              <a:fillRect/>
            </a:stretch>
          </p:blipFill>
          <p:spPr>
            <a:xfrm>
              <a:off x="7211139" y="5967415"/>
              <a:ext cx="167034" cy="167034"/>
            </a:xfrm>
            <a:prstGeom prst="rect">
              <a:avLst/>
            </a:prstGeom>
          </p:spPr>
        </p:pic>
        <p:sp>
          <p:nvSpPr>
            <p:cNvPr id="138" name="TextBox 137"/>
            <p:cNvSpPr txBox="1"/>
            <p:nvPr/>
          </p:nvSpPr>
          <p:spPr>
            <a:xfrm>
              <a:off x="7344488" y="5943210"/>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Mia Williams</a:t>
              </a:r>
            </a:p>
          </p:txBody>
        </p:sp>
      </p:gr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21" name="Group 120"/>
          <p:cNvGrpSpPr/>
          <p:nvPr/>
        </p:nvGrpSpPr>
        <p:grpSpPr>
          <a:xfrm>
            <a:off x="7073339" y="6147037"/>
            <a:ext cx="1715061" cy="327660"/>
            <a:chOff x="7073339" y="6147037"/>
            <a:chExt cx="1715061" cy="327660"/>
          </a:xfrm>
        </p:grpSpPr>
        <p:sp>
          <p:nvSpPr>
            <p:cNvPr id="122" name="Rectangle 121"/>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23" name="Rectangle 122"/>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24" name="Rectangle 123"/>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sp>
        <p:nvSpPr>
          <p:cNvPr id="253" name="Rectangle 252"/>
          <p:cNvSpPr/>
          <p:nvPr/>
        </p:nvSpPr>
        <p:spPr>
          <a:xfrm>
            <a:off x="2387600" y="2806700"/>
            <a:ext cx="479618" cy="215444"/>
          </a:xfrm>
          <a:prstGeom prst="rect">
            <a:avLst/>
          </a:prstGeom>
        </p:spPr>
        <p:txBody>
          <a:bodyPr wrap="none">
            <a:spAutoFit/>
          </a:bodyPr>
          <a:lstStyle/>
          <a:p>
            <a:r>
              <a:rPr lang="en-US" sz="800" dirty="0">
                <a:latin typeface="Segoe UI" pitchFamily="34" charset="0"/>
              </a:rPr>
              <a:t>Mia W</a:t>
            </a:r>
          </a:p>
        </p:txBody>
      </p:sp>
      <p:grpSp>
        <p:nvGrpSpPr>
          <p:cNvPr id="83" name="Group 82"/>
          <p:cNvGrpSpPr/>
          <p:nvPr/>
        </p:nvGrpSpPr>
        <p:grpSpPr>
          <a:xfrm>
            <a:off x="7046586" y="2655305"/>
            <a:ext cx="1804747" cy="717418"/>
            <a:chOff x="7046586" y="2655305"/>
            <a:chExt cx="1804747" cy="717418"/>
          </a:xfrm>
        </p:grpSpPr>
        <p:sp>
          <p:nvSpPr>
            <p:cNvPr id="84" name="Rectangle 83"/>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85" name="Rectangle 84"/>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86"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87" name="Round Same Side Corner Rectangle 86"/>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88" name="Rectangle 87"/>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8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90" name="Picture 89" descr="officelive.png"/>
            <p:cNvPicPr>
              <a:picLocks noChangeAspect="1"/>
            </p:cNvPicPr>
            <p:nvPr/>
          </p:nvPicPr>
          <p:blipFill>
            <a:blip r:embed="rId7"/>
            <a:stretch>
              <a:fillRect/>
            </a:stretch>
          </p:blipFill>
          <p:spPr>
            <a:xfrm>
              <a:off x="7080612" y="2674743"/>
              <a:ext cx="624161" cy="189618"/>
            </a:xfrm>
            <a:prstGeom prst="rect">
              <a:avLst/>
            </a:prstGeom>
          </p:spPr>
        </p:pic>
        <p:sp>
          <p:nvSpPr>
            <p:cNvPr id="91" name="Round Same Side Corner Rectangle 90"/>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2" name="Round Same Side Corner Rectangle 91"/>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3" name="Picture 92" descr="linkedin.png"/>
            <p:cNvPicPr>
              <a:picLocks noChangeAspect="1"/>
            </p:cNvPicPr>
            <p:nvPr/>
          </p:nvPicPr>
          <p:blipFill>
            <a:blip r:embed="rId10"/>
            <a:stretch>
              <a:fillRect/>
            </a:stretch>
          </p:blipFill>
          <p:spPr>
            <a:xfrm>
              <a:off x="7924804" y="2890836"/>
              <a:ext cx="537482" cy="163285"/>
            </a:xfrm>
            <a:prstGeom prst="rect">
              <a:avLst/>
            </a:prstGeom>
          </p:spPr>
        </p:pic>
        <p:sp>
          <p:nvSpPr>
            <p:cNvPr id="94" name="Rectangle 93"/>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95" name="Round Same Side Corner Rectangle 94"/>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6" name="Round Same Side Corner Rectangle 95"/>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7" name="Picture 96" descr="yahoo.png"/>
            <p:cNvPicPr>
              <a:picLocks noChangeAspect="1"/>
            </p:cNvPicPr>
            <p:nvPr/>
          </p:nvPicPr>
          <p:blipFill>
            <a:blip r:embed="rId11"/>
            <a:stretch>
              <a:fillRect/>
            </a:stretch>
          </p:blipFill>
          <p:spPr>
            <a:xfrm>
              <a:off x="7091366" y="3114674"/>
              <a:ext cx="537482" cy="163286"/>
            </a:xfrm>
            <a:prstGeom prst="rect">
              <a:avLst/>
            </a:prstGeom>
          </p:spPr>
        </p:pic>
        <p:pic>
          <p:nvPicPr>
            <p:cNvPr id="98" name="Picture 97" descr="facebook.png"/>
            <p:cNvPicPr>
              <a:picLocks noChangeAspect="1"/>
            </p:cNvPicPr>
            <p:nvPr/>
          </p:nvPicPr>
          <p:blipFill>
            <a:blip r:embed="rId12"/>
            <a:stretch>
              <a:fillRect/>
            </a:stretch>
          </p:blipFill>
          <p:spPr>
            <a:xfrm>
              <a:off x="7105650" y="2895600"/>
              <a:ext cx="537482" cy="163285"/>
            </a:xfrm>
            <a:prstGeom prst="rect">
              <a:avLst/>
            </a:prstGeom>
          </p:spPr>
        </p:pic>
        <p:sp>
          <p:nvSpPr>
            <p:cNvPr id="99" name="Rectangle 98"/>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00" name="Rectangle 99"/>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01" name="Rectangle 100"/>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02" name="Cross 101"/>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advTm="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017 -2.59259E-6 L -0.00017 0.1 " pathEditMode="relative" rAng="0" ptsTypes="AA">
                                      <p:cBhvr>
                                        <p:cTn id="6" dur="200" fill="hold"/>
                                        <p:tgtEl>
                                          <p:spTgt spid="24"/>
                                        </p:tgtEl>
                                        <p:attrNameLst>
                                          <p:attrName>ppt_x</p:attrName>
                                          <p:attrName>ppt_y</p:attrName>
                                        </p:attrNameLst>
                                      </p:cBhvr>
                                      <p:rCtr x="0" y="50"/>
                                    </p:animMotion>
                                  </p:childTnLst>
                                </p:cTn>
                              </p:par>
                              <p:par>
                                <p:cTn id="7" presetID="0" presetClass="path" presetSubtype="0" accel="50000" decel="50000" fill="hold" nodeType="withEffect">
                                  <p:stCondLst>
                                    <p:cond delay="0"/>
                                  </p:stCondLst>
                                  <p:childTnLst>
                                    <p:animMotion origin="layout" path="M 1.38889E-6 3.33333E-6 L 1.38889E-6 0.04444 " pathEditMode="relative" rAng="0" ptsTypes="AA">
                                      <p:cBhvr>
                                        <p:cTn id="8" dur="200" fill="hold"/>
                                        <p:tgtEl>
                                          <p:spTgt spid="26"/>
                                        </p:tgtEl>
                                        <p:attrNameLst>
                                          <p:attrName>ppt_x</p:attrName>
                                          <p:attrName>ppt_y</p:attrName>
                                        </p:attrNameLst>
                                      </p:cBhvr>
                                      <p:rCtr x="0" y="2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in Viewers Control</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6"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8"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11"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18" name="Group 117"/>
          <p:cNvGrpSpPr/>
          <p:nvPr/>
        </p:nvGrpSpPr>
        <p:grpSpPr>
          <a:xfrm>
            <a:off x="7190014" y="3793073"/>
            <a:ext cx="1973036" cy="641767"/>
            <a:chOff x="7190014" y="3793073"/>
            <a:chExt cx="1973036" cy="641767"/>
          </a:xfrm>
        </p:grpSpPr>
        <p:pic>
          <p:nvPicPr>
            <p:cNvPr id="121" name="Picture 2" descr="http://tbn0.google.com/images?q=tbn:uGgAiSxoOpyvFM:http://www.pep-web.org/document.php%3Fid%3Dapa.049.1104.jpg">
              <a:hlinkClick r:id="rId14"/>
            </p:cNvPr>
            <p:cNvPicPr>
              <a:picLocks noChangeAspect="1" noChangeArrowheads="1"/>
            </p:cNvPicPr>
            <p:nvPr/>
          </p:nvPicPr>
          <p:blipFill>
            <a:blip r:embed="rId15">
              <a:duotone>
                <a:schemeClr val="accent1">
                  <a:shade val="45000"/>
                  <a:satMod val="135000"/>
                </a:schemeClr>
                <a:prstClr val="white"/>
              </a:duotone>
            </a:blip>
            <a:srcRect b="27381"/>
            <a:stretch>
              <a:fillRect/>
            </a:stretch>
          </p:blipFill>
          <p:spPr bwMode="auto">
            <a:xfrm>
              <a:off x="7190014" y="3868185"/>
              <a:ext cx="495578" cy="498021"/>
            </a:xfrm>
            <a:prstGeom prst="rect">
              <a:avLst/>
            </a:prstGeom>
            <a:noFill/>
            <a:ln>
              <a:solidFill>
                <a:schemeClr val="tx2">
                  <a:lumMod val="40000"/>
                  <a:lumOff val="60000"/>
                </a:schemeClr>
              </a:solidFill>
            </a:ln>
          </p:spPr>
        </p:pic>
        <p:grpSp>
          <p:nvGrpSpPr>
            <p:cNvPr id="122" name="Group 98"/>
            <p:cNvGrpSpPr/>
            <p:nvPr/>
          </p:nvGrpSpPr>
          <p:grpSpPr>
            <a:xfrm>
              <a:off x="7650480" y="3991308"/>
              <a:ext cx="1188720" cy="443532"/>
              <a:chOff x="7650480" y="3960828"/>
              <a:chExt cx="1188720" cy="443532"/>
            </a:xfrm>
          </p:grpSpPr>
          <p:sp>
            <p:nvSpPr>
              <p:cNvPr id="124" name="TextBox 123"/>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126" name="TextBox 125"/>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127" name="TextBox 126"/>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129" name="Oval 128"/>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123" name="TextBox 122"/>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1" baseline="0" dirty="0">
                  <a:latin typeface="Segoe UI" pitchFamily="34" charset="0"/>
                  <a:cs typeface="Segoe UI" pitchFamily="34" charset="0"/>
                </a:rPr>
                <a:t> </a:t>
              </a:r>
              <a:r>
                <a:rPr lang="en-US" sz="900" baseline="0" dirty="0">
                  <a:latin typeface="Segoe UI" pitchFamily="34" charset="0"/>
                  <a:cs typeface="Segoe UI" pitchFamily="34" charset="0"/>
                </a:rPr>
                <a:t>Walker</a:t>
              </a:r>
              <a:endParaRPr lang="en-US" sz="900" dirty="0">
                <a:latin typeface="Segoe UI" pitchFamily="34" charset="0"/>
                <a:cs typeface="Segoe UI" pitchFamily="34" charset="0"/>
              </a:endParaRPr>
            </a:p>
          </p:txBody>
        </p:sp>
      </p:grpSp>
      <p:grpSp>
        <p:nvGrpSpPr>
          <p:cNvPr id="131" name="Group 130"/>
          <p:cNvGrpSpPr/>
          <p:nvPr/>
        </p:nvGrpSpPr>
        <p:grpSpPr>
          <a:xfrm>
            <a:off x="7181850" y="4407573"/>
            <a:ext cx="1981200" cy="638439"/>
            <a:chOff x="7181850" y="4407573"/>
            <a:chExt cx="1981200" cy="638439"/>
          </a:xfrm>
        </p:grpSpPr>
        <p:sp>
          <p:nvSpPr>
            <p:cNvPr id="132" name="TextBox 131"/>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Williams</a:t>
              </a:r>
              <a:endParaRPr lang="en-US" sz="900" dirty="0">
                <a:latin typeface="Segoe UI" pitchFamily="34" charset="0"/>
                <a:cs typeface="Segoe UI" pitchFamily="34" charset="0"/>
              </a:endParaRPr>
            </a:p>
          </p:txBody>
        </p:sp>
        <p:pic>
          <p:nvPicPr>
            <p:cNvPr id="133" name="Picture 4" descr="http://tbn0.google.com/images?q=tbn:MHG7J1i-dZSnfM:http://www.icmb.utexas.edu/images/upload/DirectoryID_3096/128_mariaperson_2006.jpg">
              <a:hlinkClick r:id="rId16"/>
            </p:cNvPr>
            <p:cNvPicPr>
              <a:picLocks noChangeAspect="1" noChangeArrowheads="1"/>
            </p:cNvPicPr>
            <p:nvPr/>
          </p:nvPicPr>
          <p:blipFill>
            <a:blip r:embed="rId17">
              <a:duotone>
                <a:schemeClr val="accent1">
                  <a:shade val="45000"/>
                  <a:satMod val="135000"/>
                </a:schemeClr>
                <a:prstClr val="white"/>
              </a:duotone>
            </a:blip>
            <a:srcRect/>
            <a:stretch>
              <a:fillRect/>
            </a:stretch>
          </p:blipFill>
          <p:spPr bwMode="auto">
            <a:xfrm>
              <a:off x="7181850" y="4477785"/>
              <a:ext cx="498021" cy="484740"/>
            </a:xfrm>
            <a:prstGeom prst="rect">
              <a:avLst/>
            </a:prstGeom>
            <a:noFill/>
            <a:ln>
              <a:solidFill>
                <a:schemeClr val="tx2">
                  <a:lumMod val="40000"/>
                  <a:lumOff val="60000"/>
                </a:schemeClr>
              </a:solidFill>
            </a:ln>
          </p:spPr>
        </p:pic>
        <p:grpSp>
          <p:nvGrpSpPr>
            <p:cNvPr id="136" name="Group 100"/>
            <p:cNvGrpSpPr/>
            <p:nvPr/>
          </p:nvGrpSpPr>
          <p:grpSpPr>
            <a:xfrm>
              <a:off x="7650480" y="4602480"/>
              <a:ext cx="1188720" cy="443532"/>
              <a:chOff x="7650480" y="3960828"/>
              <a:chExt cx="1188720" cy="443532"/>
            </a:xfrm>
          </p:grpSpPr>
          <p:sp>
            <p:nvSpPr>
              <p:cNvPr id="139" name="TextBox 13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140" name="TextBox 13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142" name="TextBox 141"/>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43" name="Oval 142"/>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87" name="Group 143"/>
          <p:cNvGrpSpPr/>
          <p:nvPr/>
        </p:nvGrpSpPr>
        <p:grpSpPr>
          <a:xfrm>
            <a:off x="7188490" y="5018043"/>
            <a:ext cx="1974560" cy="658857"/>
            <a:chOff x="7188490" y="5018043"/>
            <a:chExt cx="1974560" cy="658857"/>
          </a:xfrm>
        </p:grpSpPr>
        <p:sp>
          <p:nvSpPr>
            <p:cNvPr id="189" name="TextBox 188"/>
            <p:cNvSpPr txBox="1"/>
            <p:nvPr/>
          </p:nvSpPr>
          <p:spPr>
            <a:xfrm>
              <a:off x="7764634" y="501804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Willington</a:t>
              </a:r>
              <a:endParaRPr lang="en-US" sz="900" dirty="0">
                <a:latin typeface="Segoe UI" pitchFamily="34" charset="0"/>
                <a:cs typeface="Segoe UI" pitchFamily="34" charset="0"/>
              </a:endParaRPr>
            </a:p>
          </p:txBody>
        </p:sp>
        <p:pic>
          <p:nvPicPr>
            <p:cNvPr id="190" name="Picture 4" descr="http://tbn0.google.com/images?q=tbn:MHG7J1i-dZSnfM:http://www.icmb.utexas.edu/images/upload/DirectoryID_3096/128_mariaperson_2006.jpg">
              <a:hlinkClick r:id="rId16"/>
            </p:cNvPr>
            <p:cNvPicPr>
              <a:picLocks noChangeAspect="1" noChangeArrowheads="1"/>
            </p:cNvPicPr>
            <p:nvPr/>
          </p:nvPicPr>
          <p:blipFill>
            <a:blip r:embed="rId18" cstate="print">
              <a:duotone>
                <a:schemeClr val="accent1">
                  <a:shade val="45000"/>
                  <a:satMod val="135000"/>
                </a:schemeClr>
                <a:prstClr val="white"/>
              </a:duotone>
            </a:blip>
            <a:stretch>
              <a:fillRect/>
            </a:stretch>
          </p:blipFill>
          <p:spPr bwMode="auto">
            <a:xfrm>
              <a:off x="7188490" y="5093064"/>
              <a:ext cx="484740" cy="459881"/>
            </a:xfrm>
            <a:prstGeom prst="rect">
              <a:avLst/>
            </a:prstGeom>
            <a:noFill/>
            <a:ln>
              <a:solidFill>
                <a:schemeClr val="tx2">
                  <a:lumMod val="40000"/>
                  <a:lumOff val="60000"/>
                </a:schemeClr>
              </a:solidFill>
            </a:ln>
          </p:spPr>
        </p:pic>
        <p:grpSp>
          <p:nvGrpSpPr>
            <p:cNvPr id="191" name="Group 105"/>
            <p:cNvGrpSpPr/>
            <p:nvPr/>
          </p:nvGrpSpPr>
          <p:grpSpPr>
            <a:xfrm>
              <a:off x="7650480" y="5233368"/>
              <a:ext cx="1188720" cy="443532"/>
              <a:chOff x="7650480" y="3960828"/>
              <a:chExt cx="1188720" cy="443532"/>
            </a:xfrm>
          </p:grpSpPr>
          <p:sp>
            <p:nvSpPr>
              <p:cNvPr id="192" name="TextBox 191"/>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 Non Profit</a:t>
                </a:r>
              </a:p>
            </p:txBody>
          </p:sp>
          <p:sp>
            <p:nvSpPr>
              <p:cNvPr id="195" name="TextBox 194"/>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MiaWillington@CR</a:t>
                </a:r>
                <a:r>
                  <a:rPr lang="en-US" sz="700" dirty="0">
                    <a:solidFill>
                      <a:schemeClr val="accent1">
                        <a:lumMod val="75000"/>
                      </a:schemeClr>
                    </a:solidFill>
                    <a:latin typeface="Segoe UI" pitchFamily="34" charset="0"/>
                    <a:cs typeface="Segoe UI" pitchFamily="34" charset="0"/>
                  </a:rPr>
                  <a:t>...</a:t>
                </a:r>
              </a:p>
            </p:txBody>
          </p:sp>
          <p:sp>
            <p:nvSpPr>
              <p:cNvPr id="196" name="TextBox 195"/>
              <p:cNvSpPr txBox="1"/>
              <p:nvPr/>
            </p:nvSpPr>
            <p:spPr>
              <a:xfrm>
                <a:off x="7764634" y="4204305"/>
                <a:ext cx="8459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Status unknown</a:t>
                </a:r>
              </a:p>
            </p:txBody>
          </p:sp>
          <p:sp>
            <p:nvSpPr>
              <p:cNvPr id="197" name="Oval 196"/>
              <p:cNvSpPr/>
              <p:nvPr/>
            </p:nvSpPr>
            <p:spPr>
              <a:xfrm>
                <a:off x="7650480" y="4236720"/>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grpSp>
        <p:nvGrpSpPr>
          <p:cNvPr id="134" name="Group 133"/>
          <p:cNvGrpSpPr/>
          <p:nvPr/>
        </p:nvGrpSpPr>
        <p:grpSpPr>
          <a:xfrm>
            <a:off x="7073339" y="6147037"/>
            <a:ext cx="1715061" cy="327660"/>
            <a:chOff x="7073339" y="6147037"/>
            <a:chExt cx="1715061" cy="327660"/>
          </a:xfrm>
        </p:grpSpPr>
        <p:sp>
          <p:nvSpPr>
            <p:cNvPr id="135" name="Rectangle 134"/>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7" name="Rectangle 136"/>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8" name="Rectangle 137"/>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sp>
        <p:nvSpPr>
          <p:cNvPr id="329" name="Rectangle 328"/>
          <p:cNvSpPr/>
          <p:nvPr/>
        </p:nvSpPr>
        <p:spPr>
          <a:xfrm>
            <a:off x="2387600" y="2806700"/>
            <a:ext cx="479618" cy="215444"/>
          </a:xfrm>
          <a:prstGeom prst="rect">
            <a:avLst/>
          </a:prstGeom>
        </p:spPr>
        <p:txBody>
          <a:bodyPr wrap="none">
            <a:spAutoFit/>
          </a:bodyPr>
          <a:lstStyle/>
          <a:p>
            <a:r>
              <a:rPr lang="en-US" sz="800" dirty="0">
                <a:latin typeface="Segoe UI" pitchFamily="34" charset="0"/>
              </a:rPr>
              <a:t>Mia W</a:t>
            </a:r>
          </a:p>
        </p:txBody>
      </p:sp>
      <p:grpSp>
        <p:nvGrpSpPr>
          <p:cNvPr id="98" name="Group 97"/>
          <p:cNvGrpSpPr/>
          <p:nvPr/>
        </p:nvGrpSpPr>
        <p:grpSpPr>
          <a:xfrm>
            <a:off x="7046586" y="2655305"/>
            <a:ext cx="1804747" cy="717418"/>
            <a:chOff x="7046586" y="2655305"/>
            <a:chExt cx="1804747" cy="717418"/>
          </a:xfrm>
        </p:grpSpPr>
        <p:sp>
          <p:nvSpPr>
            <p:cNvPr id="99" name="Rectangle 98"/>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0" name="Rectangle 99"/>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0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02" name="Round Same Side Corner Rectangle 101"/>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03" name="Rectangle 102"/>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04"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05" name="Picture 104" descr="officelive.png"/>
            <p:cNvPicPr>
              <a:picLocks noChangeAspect="1"/>
            </p:cNvPicPr>
            <p:nvPr/>
          </p:nvPicPr>
          <p:blipFill>
            <a:blip r:embed="rId7"/>
            <a:stretch>
              <a:fillRect/>
            </a:stretch>
          </p:blipFill>
          <p:spPr>
            <a:xfrm>
              <a:off x="7080612" y="2674743"/>
              <a:ext cx="624161" cy="189618"/>
            </a:xfrm>
            <a:prstGeom prst="rect">
              <a:avLst/>
            </a:prstGeom>
          </p:spPr>
        </p:pic>
        <p:sp>
          <p:nvSpPr>
            <p:cNvPr id="106" name="Round Same Side Corner Rectangle 10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07" name="Round Same Side Corner Rectangle 106"/>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08" name="Picture 107" descr="linkedin.png"/>
            <p:cNvPicPr>
              <a:picLocks noChangeAspect="1"/>
            </p:cNvPicPr>
            <p:nvPr/>
          </p:nvPicPr>
          <p:blipFill>
            <a:blip r:embed="rId10"/>
            <a:stretch>
              <a:fillRect/>
            </a:stretch>
          </p:blipFill>
          <p:spPr>
            <a:xfrm>
              <a:off x="7924804" y="2890836"/>
              <a:ext cx="537482" cy="163285"/>
            </a:xfrm>
            <a:prstGeom prst="rect">
              <a:avLst/>
            </a:prstGeom>
          </p:spPr>
        </p:pic>
        <p:sp>
          <p:nvSpPr>
            <p:cNvPr id="112" name="Rectangle 11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13" name="Round Same Side Corner Rectangle 112"/>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4" name="Round Same Side Corner Rectangle 113"/>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15" name="Picture 114" descr="yahoo.png"/>
            <p:cNvPicPr>
              <a:picLocks noChangeAspect="1"/>
            </p:cNvPicPr>
            <p:nvPr/>
          </p:nvPicPr>
          <p:blipFill>
            <a:blip r:embed="rId11"/>
            <a:stretch>
              <a:fillRect/>
            </a:stretch>
          </p:blipFill>
          <p:spPr>
            <a:xfrm>
              <a:off x="7091366" y="3114674"/>
              <a:ext cx="537482" cy="163286"/>
            </a:xfrm>
            <a:prstGeom prst="rect">
              <a:avLst/>
            </a:prstGeom>
          </p:spPr>
        </p:pic>
        <p:pic>
          <p:nvPicPr>
            <p:cNvPr id="125" name="Picture 124" descr="facebook.png"/>
            <p:cNvPicPr>
              <a:picLocks noChangeAspect="1"/>
            </p:cNvPicPr>
            <p:nvPr/>
          </p:nvPicPr>
          <p:blipFill>
            <a:blip r:embed="rId12"/>
            <a:stretch>
              <a:fillRect/>
            </a:stretch>
          </p:blipFill>
          <p:spPr>
            <a:xfrm>
              <a:off x="7105650" y="2895600"/>
              <a:ext cx="537482" cy="163285"/>
            </a:xfrm>
            <a:prstGeom prst="rect">
              <a:avLst/>
            </a:prstGeom>
          </p:spPr>
        </p:pic>
        <p:sp>
          <p:nvSpPr>
            <p:cNvPr id="128" name="Rectangle 127"/>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44" name="Rectangle 143"/>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45" name="Rectangle 14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46" name="Cross 14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p:cTn id="7" dur="200" fill="hold"/>
                                        <p:tgtEl>
                                          <p:spTgt spid="118"/>
                                        </p:tgtEl>
                                        <p:attrNameLst>
                                          <p:attrName>ppt_w</p:attrName>
                                        </p:attrNameLst>
                                      </p:cBhvr>
                                      <p:tavLst>
                                        <p:tav tm="0">
                                          <p:val>
                                            <p:fltVal val="0"/>
                                          </p:val>
                                        </p:tav>
                                        <p:tav tm="100000">
                                          <p:val>
                                            <p:strVal val="#ppt_w"/>
                                          </p:val>
                                        </p:tav>
                                      </p:tavLst>
                                    </p:anim>
                                    <p:anim calcmode="lin" valueType="num">
                                      <p:cBhvr>
                                        <p:cTn id="8" dur="200" fill="hold"/>
                                        <p:tgtEl>
                                          <p:spTgt spid="118"/>
                                        </p:tgtEl>
                                        <p:attrNameLst>
                                          <p:attrName>ppt_h</p:attrName>
                                        </p:attrNameLst>
                                      </p:cBhvr>
                                      <p:tavLst>
                                        <p:tav tm="0">
                                          <p:val>
                                            <p:fltVal val="0"/>
                                          </p:val>
                                        </p:tav>
                                        <p:tav tm="100000">
                                          <p:val>
                                            <p:strVal val="#ppt_h"/>
                                          </p:val>
                                        </p:tav>
                                      </p:tavLst>
                                    </p:anim>
                                    <p:animEffect transition="in" filter="fade">
                                      <p:cBhvr>
                                        <p:cTn id="9" dur="200"/>
                                        <p:tgtEl>
                                          <p:spTgt spid="118"/>
                                        </p:tgtEl>
                                      </p:cBhvr>
                                    </p:animEffect>
                                  </p:childTnLst>
                                </p:cTn>
                              </p:par>
                              <p:par>
                                <p:cTn id="10" presetID="53" presetClass="entr" presetSubtype="0" fill="hold" nodeType="withEffect">
                                  <p:stCondLst>
                                    <p:cond delay="0"/>
                                  </p:stCondLst>
                                  <p:childTnLst>
                                    <p:set>
                                      <p:cBhvr>
                                        <p:cTn id="11" dur="1" fill="hold">
                                          <p:stCondLst>
                                            <p:cond delay="0"/>
                                          </p:stCondLst>
                                        </p:cTn>
                                        <p:tgtEl>
                                          <p:spTgt spid="131"/>
                                        </p:tgtEl>
                                        <p:attrNameLst>
                                          <p:attrName>style.visibility</p:attrName>
                                        </p:attrNameLst>
                                      </p:cBhvr>
                                      <p:to>
                                        <p:strVal val="visible"/>
                                      </p:to>
                                    </p:set>
                                    <p:anim calcmode="lin" valueType="num">
                                      <p:cBhvr>
                                        <p:cTn id="12" dur="200" fill="hold"/>
                                        <p:tgtEl>
                                          <p:spTgt spid="131"/>
                                        </p:tgtEl>
                                        <p:attrNameLst>
                                          <p:attrName>ppt_w</p:attrName>
                                        </p:attrNameLst>
                                      </p:cBhvr>
                                      <p:tavLst>
                                        <p:tav tm="0">
                                          <p:val>
                                            <p:fltVal val="0"/>
                                          </p:val>
                                        </p:tav>
                                        <p:tav tm="100000">
                                          <p:val>
                                            <p:strVal val="#ppt_w"/>
                                          </p:val>
                                        </p:tav>
                                      </p:tavLst>
                                    </p:anim>
                                    <p:anim calcmode="lin" valueType="num">
                                      <p:cBhvr>
                                        <p:cTn id="13" dur="200" fill="hold"/>
                                        <p:tgtEl>
                                          <p:spTgt spid="131"/>
                                        </p:tgtEl>
                                        <p:attrNameLst>
                                          <p:attrName>ppt_h</p:attrName>
                                        </p:attrNameLst>
                                      </p:cBhvr>
                                      <p:tavLst>
                                        <p:tav tm="0">
                                          <p:val>
                                            <p:fltVal val="0"/>
                                          </p:val>
                                        </p:tav>
                                        <p:tav tm="100000">
                                          <p:val>
                                            <p:strVal val="#ppt_h"/>
                                          </p:val>
                                        </p:tav>
                                      </p:tavLst>
                                    </p:anim>
                                    <p:animEffect transition="in" filter="fade">
                                      <p:cBhvr>
                                        <p:cTn id="14" dur="200"/>
                                        <p:tgtEl>
                                          <p:spTgt spid="131"/>
                                        </p:tgtEl>
                                      </p:cBhvr>
                                    </p:animEffect>
                                  </p:childTnLst>
                                </p:cTn>
                              </p:par>
                              <p:par>
                                <p:cTn id="15" presetID="53" presetClass="entr" presetSubtype="0" fill="hold" nodeType="withEffect">
                                  <p:stCondLst>
                                    <p:cond delay="0"/>
                                  </p:stCondLst>
                                  <p:childTnLst>
                                    <p:set>
                                      <p:cBhvr>
                                        <p:cTn id="16" dur="1" fill="hold">
                                          <p:stCondLst>
                                            <p:cond delay="0"/>
                                          </p:stCondLst>
                                        </p:cTn>
                                        <p:tgtEl>
                                          <p:spTgt spid="187"/>
                                        </p:tgtEl>
                                        <p:attrNameLst>
                                          <p:attrName>style.visibility</p:attrName>
                                        </p:attrNameLst>
                                      </p:cBhvr>
                                      <p:to>
                                        <p:strVal val="visible"/>
                                      </p:to>
                                    </p:set>
                                    <p:anim calcmode="lin" valueType="num">
                                      <p:cBhvr>
                                        <p:cTn id="17" dur="300" fill="hold"/>
                                        <p:tgtEl>
                                          <p:spTgt spid="187"/>
                                        </p:tgtEl>
                                        <p:attrNameLst>
                                          <p:attrName>ppt_w</p:attrName>
                                        </p:attrNameLst>
                                      </p:cBhvr>
                                      <p:tavLst>
                                        <p:tav tm="0">
                                          <p:val>
                                            <p:fltVal val="0"/>
                                          </p:val>
                                        </p:tav>
                                        <p:tav tm="100000">
                                          <p:val>
                                            <p:strVal val="#ppt_w"/>
                                          </p:val>
                                        </p:tav>
                                      </p:tavLst>
                                    </p:anim>
                                    <p:anim calcmode="lin" valueType="num">
                                      <p:cBhvr>
                                        <p:cTn id="18" dur="300" fill="hold"/>
                                        <p:tgtEl>
                                          <p:spTgt spid="187"/>
                                        </p:tgtEl>
                                        <p:attrNameLst>
                                          <p:attrName>ppt_h</p:attrName>
                                        </p:attrNameLst>
                                      </p:cBhvr>
                                      <p:tavLst>
                                        <p:tav tm="0">
                                          <p:val>
                                            <p:fltVal val="0"/>
                                          </p:val>
                                        </p:tav>
                                        <p:tav tm="100000">
                                          <p:val>
                                            <p:strVal val="#ppt_h"/>
                                          </p:val>
                                        </p:tav>
                                      </p:tavLst>
                                    </p:anim>
                                    <p:animEffect transition="in" filter="fade">
                                      <p:cBhvr>
                                        <p:cTn id="19" dur="3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Select One of the Users (3</a:t>
            </a:r>
            <a:r>
              <a:rPr lang="en-US" sz="1200" b="0" i="0" u="none" strike="noStrike" kern="1200" baseline="30000" dirty="0">
                <a:solidFill>
                  <a:schemeClr val="bg1"/>
                </a:solidFill>
                <a:latin typeface="+mj-lt"/>
                <a:ea typeface="+mj-ea"/>
                <a:cs typeface="+mj-cs"/>
              </a:rPr>
              <a:t>rd</a:t>
            </a:r>
            <a:r>
              <a:rPr lang="en-US" sz="1200" b="0" i="0" u="none" strike="noStrike" kern="1200" baseline="0" dirty="0">
                <a:solidFill>
                  <a:schemeClr val="bg1"/>
                </a:solidFill>
                <a:latin typeface="+mj-lt"/>
                <a:ea typeface="+mj-ea"/>
                <a:cs typeface="+mj-cs"/>
              </a:rPr>
              <a:t> Mia)</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6"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8"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11"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5" name="Group 117"/>
          <p:cNvGrpSpPr/>
          <p:nvPr/>
        </p:nvGrpSpPr>
        <p:grpSpPr>
          <a:xfrm>
            <a:off x="7190014" y="3793073"/>
            <a:ext cx="1973036" cy="641767"/>
            <a:chOff x="7190014" y="3793073"/>
            <a:chExt cx="1973036" cy="641767"/>
          </a:xfrm>
        </p:grpSpPr>
        <p:pic>
          <p:nvPicPr>
            <p:cNvPr id="121" name="Picture 2" descr="http://tbn0.google.com/images?q=tbn:uGgAiSxoOpyvFM:http://www.pep-web.org/document.php%3Fid%3Dapa.049.1104.jpg">
              <a:hlinkClick r:id="rId14"/>
            </p:cNvPr>
            <p:cNvPicPr>
              <a:picLocks noChangeAspect="1" noChangeArrowheads="1"/>
            </p:cNvPicPr>
            <p:nvPr/>
          </p:nvPicPr>
          <p:blipFill>
            <a:blip r:embed="rId15">
              <a:duotone>
                <a:schemeClr val="accent1">
                  <a:shade val="45000"/>
                  <a:satMod val="135000"/>
                </a:schemeClr>
                <a:prstClr val="white"/>
              </a:duotone>
            </a:blip>
            <a:srcRect b="27381"/>
            <a:stretch>
              <a:fillRect/>
            </a:stretch>
          </p:blipFill>
          <p:spPr bwMode="auto">
            <a:xfrm>
              <a:off x="7190014" y="3868185"/>
              <a:ext cx="495578" cy="498021"/>
            </a:xfrm>
            <a:prstGeom prst="rect">
              <a:avLst/>
            </a:prstGeom>
            <a:noFill/>
            <a:ln>
              <a:solidFill>
                <a:schemeClr val="tx2">
                  <a:lumMod val="40000"/>
                  <a:lumOff val="60000"/>
                </a:schemeClr>
              </a:solidFill>
            </a:ln>
          </p:spPr>
        </p:pic>
        <p:grpSp>
          <p:nvGrpSpPr>
            <p:cNvPr id="16" name="Group 98"/>
            <p:cNvGrpSpPr/>
            <p:nvPr/>
          </p:nvGrpSpPr>
          <p:grpSpPr>
            <a:xfrm>
              <a:off x="7650480" y="3991308"/>
              <a:ext cx="1188720" cy="443532"/>
              <a:chOff x="7650480" y="3960828"/>
              <a:chExt cx="1188720" cy="443532"/>
            </a:xfrm>
          </p:grpSpPr>
          <p:sp>
            <p:nvSpPr>
              <p:cNvPr id="124" name="TextBox 123"/>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126" name="TextBox 125"/>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127" name="TextBox 126"/>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129" name="Oval 128"/>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123" name="TextBox 122"/>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1" baseline="0" dirty="0">
                  <a:latin typeface="Segoe UI" pitchFamily="34" charset="0"/>
                  <a:cs typeface="Segoe UI" pitchFamily="34" charset="0"/>
                </a:rPr>
                <a:t> </a:t>
              </a:r>
              <a:r>
                <a:rPr lang="en-US" sz="900" baseline="0" dirty="0">
                  <a:latin typeface="Segoe UI" pitchFamily="34" charset="0"/>
                  <a:cs typeface="Segoe UI" pitchFamily="34" charset="0"/>
                </a:rPr>
                <a:t>Walker</a:t>
              </a:r>
              <a:endParaRPr lang="en-US" sz="900" dirty="0">
                <a:latin typeface="Segoe UI" pitchFamily="34" charset="0"/>
                <a:cs typeface="Segoe UI" pitchFamily="34" charset="0"/>
              </a:endParaRPr>
            </a:p>
          </p:txBody>
        </p:sp>
      </p:grpSp>
      <p:grpSp>
        <p:nvGrpSpPr>
          <p:cNvPr id="17" name="Group 130"/>
          <p:cNvGrpSpPr/>
          <p:nvPr/>
        </p:nvGrpSpPr>
        <p:grpSpPr>
          <a:xfrm>
            <a:off x="7181850" y="4407573"/>
            <a:ext cx="1981200" cy="638439"/>
            <a:chOff x="7181850" y="4407573"/>
            <a:chExt cx="1981200" cy="638439"/>
          </a:xfrm>
        </p:grpSpPr>
        <p:sp>
          <p:nvSpPr>
            <p:cNvPr id="132" name="TextBox 131"/>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Williams</a:t>
              </a:r>
              <a:endParaRPr lang="en-US" sz="900" dirty="0">
                <a:latin typeface="Segoe UI" pitchFamily="34" charset="0"/>
                <a:cs typeface="Segoe UI" pitchFamily="34" charset="0"/>
              </a:endParaRPr>
            </a:p>
          </p:txBody>
        </p:sp>
        <p:pic>
          <p:nvPicPr>
            <p:cNvPr id="133" name="Picture 4" descr="http://tbn0.google.com/images?q=tbn:MHG7J1i-dZSnfM:http://www.icmb.utexas.edu/images/upload/DirectoryID_3096/128_mariaperson_2006.jpg">
              <a:hlinkClick r:id="rId16"/>
            </p:cNvPr>
            <p:cNvPicPr>
              <a:picLocks noChangeAspect="1" noChangeArrowheads="1"/>
            </p:cNvPicPr>
            <p:nvPr/>
          </p:nvPicPr>
          <p:blipFill>
            <a:blip r:embed="rId17">
              <a:duotone>
                <a:schemeClr val="accent1">
                  <a:shade val="45000"/>
                  <a:satMod val="135000"/>
                </a:schemeClr>
                <a:prstClr val="white"/>
              </a:duotone>
            </a:blip>
            <a:srcRect/>
            <a:stretch>
              <a:fillRect/>
            </a:stretch>
          </p:blipFill>
          <p:spPr bwMode="auto">
            <a:xfrm>
              <a:off x="7181850" y="4477785"/>
              <a:ext cx="498021" cy="484740"/>
            </a:xfrm>
            <a:prstGeom prst="rect">
              <a:avLst/>
            </a:prstGeom>
            <a:noFill/>
            <a:ln>
              <a:solidFill>
                <a:schemeClr val="tx2">
                  <a:lumMod val="40000"/>
                  <a:lumOff val="60000"/>
                </a:schemeClr>
              </a:solidFill>
            </a:ln>
          </p:spPr>
        </p:pic>
        <p:grpSp>
          <p:nvGrpSpPr>
            <p:cNvPr id="18" name="Group 100"/>
            <p:cNvGrpSpPr/>
            <p:nvPr/>
          </p:nvGrpSpPr>
          <p:grpSpPr>
            <a:xfrm>
              <a:off x="7650480" y="4602480"/>
              <a:ext cx="1188720" cy="443532"/>
              <a:chOff x="7650480" y="3960828"/>
              <a:chExt cx="1188720" cy="443532"/>
            </a:xfrm>
          </p:grpSpPr>
          <p:sp>
            <p:nvSpPr>
              <p:cNvPr id="139" name="TextBox 13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140" name="TextBox 13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142" name="TextBox 141"/>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43" name="Oval 142"/>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78" name="Group 143"/>
          <p:cNvGrpSpPr/>
          <p:nvPr/>
        </p:nvGrpSpPr>
        <p:grpSpPr>
          <a:xfrm>
            <a:off x="7188490" y="5018043"/>
            <a:ext cx="1974560" cy="658857"/>
            <a:chOff x="7188490" y="5018043"/>
            <a:chExt cx="1974560" cy="658857"/>
          </a:xfrm>
        </p:grpSpPr>
        <p:sp>
          <p:nvSpPr>
            <p:cNvPr id="183" name="TextBox 182"/>
            <p:cNvSpPr txBox="1"/>
            <p:nvPr/>
          </p:nvSpPr>
          <p:spPr>
            <a:xfrm>
              <a:off x="7764634" y="501804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Willington</a:t>
              </a:r>
              <a:endParaRPr lang="en-US" sz="900" dirty="0">
                <a:latin typeface="Segoe UI" pitchFamily="34" charset="0"/>
                <a:cs typeface="Segoe UI" pitchFamily="34" charset="0"/>
              </a:endParaRPr>
            </a:p>
          </p:txBody>
        </p:sp>
        <p:pic>
          <p:nvPicPr>
            <p:cNvPr id="184" name="Picture 4" descr="http://tbn0.google.com/images?q=tbn:MHG7J1i-dZSnfM:http://www.icmb.utexas.edu/images/upload/DirectoryID_3096/128_mariaperson_2006.jpg"/>
            <p:cNvPicPr>
              <a:picLocks noChangeAspect="1" noChangeArrowheads="1"/>
            </p:cNvPicPr>
            <p:nvPr/>
          </p:nvPicPr>
          <p:blipFill>
            <a:blip r:embed="rId18" cstate="print">
              <a:duotone>
                <a:schemeClr val="accent1">
                  <a:shade val="45000"/>
                  <a:satMod val="135000"/>
                </a:schemeClr>
                <a:prstClr val="white"/>
              </a:duotone>
            </a:blip>
            <a:stretch>
              <a:fillRect/>
            </a:stretch>
          </p:blipFill>
          <p:spPr bwMode="auto">
            <a:xfrm>
              <a:off x="7188490" y="5093064"/>
              <a:ext cx="484740" cy="459881"/>
            </a:xfrm>
            <a:prstGeom prst="rect">
              <a:avLst/>
            </a:prstGeom>
            <a:noFill/>
            <a:ln>
              <a:solidFill>
                <a:schemeClr val="tx2">
                  <a:lumMod val="40000"/>
                  <a:lumOff val="60000"/>
                </a:schemeClr>
              </a:solidFill>
            </a:ln>
          </p:spPr>
        </p:pic>
        <p:grpSp>
          <p:nvGrpSpPr>
            <p:cNvPr id="185" name="Group 105"/>
            <p:cNvGrpSpPr/>
            <p:nvPr/>
          </p:nvGrpSpPr>
          <p:grpSpPr>
            <a:xfrm>
              <a:off x="7650480" y="5233368"/>
              <a:ext cx="1188720" cy="443532"/>
              <a:chOff x="7650480" y="3960828"/>
              <a:chExt cx="1188720" cy="443532"/>
            </a:xfrm>
          </p:grpSpPr>
          <p:sp>
            <p:nvSpPr>
              <p:cNvPr id="186" name="TextBox 185"/>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 Non Profit</a:t>
                </a:r>
              </a:p>
            </p:txBody>
          </p:sp>
          <p:sp>
            <p:nvSpPr>
              <p:cNvPr id="187" name="TextBox 186"/>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MiaWillington@CR</a:t>
                </a:r>
                <a:r>
                  <a:rPr lang="en-US" sz="700" dirty="0">
                    <a:solidFill>
                      <a:schemeClr val="accent1">
                        <a:lumMod val="75000"/>
                      </a:schemeClr>
                    </a:solidFill>
                    <a:latin typeface="Segoe UI" pitchFamily="34" charset="0"/>
                    <a:cs typeface="Segoe UI" pitchFamily="34" charset="0"/>
                  </a:rPr>
                  <a:t>...</a:t>
                </a:r>
              </a:p>
            </p:txBody>
          </p:sp>
          <p:sp>
            <p:nvSpPr>
              <p:cNvPr id="189" name="TextBox 188"/>
              <p:cNvSpPr txBox="1"/>
              <p:nvPr/>
            </p:nvSpPr>
            <p:spPr>
              <a:xfrm>
                <a:off x="7764634" y="4204305"/>
                <a:ext cx="8459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Status unknown</a:t>
                </a:r>
              </a:p>
            </p:txBody>
          </p:sp>
          <p:sp>
            <p:nvSpPr>
              <p:cNvPr id="190" name="Oval 189"/>
              <p:cNvSpPr/>
              <p:nvPr/>
            </p:nvSpPr>
            <p:spPr>
              <a:xfrm>
                <a:off x="7650480" y="4236720"/>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grpSp>
        <p:nvGrpSpPr>
          <p:cNvPr id="135" name="Group 134"/>
          <p:cNvGrpSpPr/>
          <p:nvPr/>
        </p:nvGrpSpPr>
        <p:grpSpPr>
          <a:xfrm>
            <a:off x="7073339" y="6147037"/>
            <a:ext cx="1715061" cy="327660"/>
            <a:chOff x="7073339" y="6147037"/>
            <a:chExt cx="1715061" cy="327660"/>
          </a:xfrm>
        </p:grpSpPr>
        <p:sp>
          <p:nvSpPr>
            <p:cNvPr id="136" name="Rectangle 135"/>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37" name="Rectangle 136"/>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38" name="Rectangle 137"/>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p>
          </p:txBody>
        </p:sp>
      </p:grpSp>
      <p:sp>
        <p:nvSpPr>
          <p:cNvPr id="329" name="Rectangle 328"/>
          <p:cNvSpPr/>
          <p:nvPr/>
        </p:nvSpPr>
        <p:spPr>
          <a:xfrm>
            <a:off x="2387600" y="2806700"/>
            <a:ext cx="479618" cy="215444"/>
          </a:xfrm>
          <a:prstGeom prst="rect">
            <a:avLst/>
          </a:prstGeom>
        </p:spPr>
        <p:txBody>
          <a:bodyPr wrap="none">
            <a:spAutoFit/>
          </a:bodyPr>
          <a:lstStyle/>
          <a:p>
            <a:r>
              <a:rPr lang="en-US" sz="800" dirty="0">
                <a:latin typeface="Segoe UI" pitchFamily="34" charset="0"/>
              </a:rPr>
              <a:t>Mia W</a:t>
            </a:r>
          </a:p>
        </p:txBody>
      </p:sp>
      <p:sp>
        <p:nvSpPr>
          <p:cNvPr id="330" name="Rectangle 329">
            <a:hlinkClick r:id="" action="ppaction://hlinkshowjump?jump=nextslide"/>
          </p:cNvPr>
          <p:cNvSpPr/>
          <p:nvPr/>
        </p:nvSpPr>
        <p:spPr>
          <a:xfrm>
            <a:off x="7010400" y="5037746"/>
            <a:ext cx="1828800" cy="609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44" name="Group 143"/>
          <p:cNvGrpSpPr/>
          <p:nvPr/>
        </p:nvGrpSpPr>
        <p:grpSpPr>
          <a:xfrm>
            <a:off x="7046586" y="2655305"/>
            <a:ext cx="1804747" cy="717418"/>
            <a:chOff x="7046586" y="2655305"/>
            <a:chExt cx="1804747" cy="717418"/>
          </a:xfrm>
        </p:grpSpPr>
        <p:sp>
          <p:nvSpPr>
            <p:cNvPr id="145" name="Rectangle 144"/>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46" name="Rectangle 145"/>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47"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50" name="Round Same Side Corner Rectangle 149"/>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51" name="Rectangle 150"/>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5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58" name="Picture 157" descr="officelive.png"/>
            <p:cNvPicPr>
              <a:picLocks noChangeAspect="1"/>
            </p:cNvPicPr>
            <p:nvPr/>
          </p:nvPicPr>
          <p:blipFill>
            <a:blip r:embed="rId7"/>
            <a:stretch>
              <a:fillRect/>
            </a:stretch>
          </p:blipFill>
          <p:spPr>
            <a:xfrm>
              <a:off x="7080612" y="2674743"/>
              <a:ext cx="624161" cy="189618"/>
            </a:xfrm>
            <a:prstGeom prst="rect">
              <a:avLst/>
            </a:prstGeom>
          </p:spPr>
        </p:pic>
        <p:sp>
          <p:nvSpPr>
            <p:cNvPr id="159" name="Round Same Side Corner Rectangle 158"/>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60" name="Round Same Side Corner Rectangle 159"/>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61" name="Picture 160" descr="linkedin.png"/>
            <p:cNvPicPr>
              <a:picLocks noChangeAspect="1"/>
            </p:cNvPicPr>
            <p:nvPr/>
          </p:nvPicPr>
          <p:blipFill>
            <a:blip r:embed="rId10"/>
            <a:stretch>
              <a:fillRect/>
            </a:stretch>
          </p:blipFill>
          <p:spPr>
            <a:xfrm>
              <a:off x="7924804" y="2890836"/>
              <a:ext cx="537482" cy="163285"/>
            </a:xfrm>
            <a:prstGeom prst="rect">
              <a:avLst/>
            </a:prstGeom>
          </p:spPr>
        </p:pic>
        <p:sp>
          <p:nvSpPr>
            <p:cNvPr id="162" name="Rectangle 1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66" name="Round Same Side Corner Rectangle 1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67" name="Round Same Side Corner Rectangle 1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69" name="Picture 168" descr="yahoo.png"/>
            <p:cNvPicPr>
              <a:picLocks noChangeAspect="1"/>
            </p:cNvPicPr>
            <p:nvPr/>
          </p:nvPicPr>
          <p:blipFill>
            <a:blip r:embed="rId11"/>
            <a:stretch>
              <a:fillRect/>
            </a:stretch>
          </p:blipFill>
          <p:spPr>
            <a:xfrm>
              <a:off x="7091366" y="3114674"/>
              <a:ext cx="537482" cy="163286"/>
            </a:xfrm>
            <a:prstGeom prst="rect">
              <a:avLst/>
            </a:prstGeom>
          </p:spPr>
        </p:pic>
        <p:pic>
          <p:nvPicPr>
            <p:cNvPr id="171" name="Picture 170" descr="facebook.png"/>
            <p:cNvPicPr>
              <a:picLocks noChangeAspect="1"/>
            </p:cNvPicPr>
            <p:nvPr/>
          </p:nvPicPr>
          <p:blipFill>
            <a:blip r:embed="rId12"/>
            <a:stretch>
              <a:fillRect/>
            </a:stretch>
          </p:blipFill>
          <p:spPr>
            <a:xfrm>
              <a:off x="7105650" y="2895600"/>
              <a:ext cx="537482" cy="163285"/>
            </a:xfrm>
            <a:prstGeom prst="rect">
              <a:avLst/>
            </a:prstGeom>
          </p:spPr>
        </p:pic>
        <p:sp>
          <p:nvSpPr>
            <p:cNvPr id="172" name="Rectangle 171"/>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73" name="Rectangle 172"/>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74" name="Rectangle 173"/>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75" name="Cross 174"/>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Share as…</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6"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7"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8"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9"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0"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11"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5" name="Group 117"/>
          <p:cNvGrpSpPr/>
          <p:nvPr/>
        </p:nvGrpSpPr>
        <p:grpSpPr>
          <a:xfrm>
            <a:off x="7190014" y="3793073"/>
            <a:ext cx="1973036" cy="641767"/>
            <a:chOff x="7190014" y="3793073"/>
            <a:chExt cx="1973036" cy="641767"/>
          </a:xfrm>
        </p:grpSpPr>
        <p:pic>
          <p:nvPicPr>
            <p:cNvPr id="121" name="Picture 2" descr="http://tbn0.google.com/images?q=tbn:uGgAiSxoOpyvFM:http://www.pep-web.org/document.php%3Fid%3Dapa.049.1104.jpg">
              <a:hlinkClick r:id="rId14"/>
            </p:cNvPr>
            <p:cNvPicPr>
              <a:picLocks noChangeAspect="1" noChangeArrowheads="1"/>
            </p:cNvPicPr>
            <p:nvPr/>
          </p:nvPicPr>
          <p:blipFill>
            <a:blip r:embed="rId15">
              <a:duotone>
                <a:schemeClr val="accent1">
                  <a:shade val="45000"/>
                  <a:satMod val="135000"/>
                </a:schemeClr>
                <a:prstClr val="white"/>
              </a:duotone>
            </a:blip>
            <a:srcRect b="27381"/>
            <a:stretch>
              <a:fillRect/>
            </a:stretch>
          </p:blipFill>
          <p:spPr bwMode="auto">
            <a:xfrm>
              <a:off x="7190014" y="3868185"/>
              <a:ext cx="495578" cy="498021"/>
            </a:xfrm>
            <a:prstGeom prst="rect">
              <a:avLst/>
            </a:prstGeom>
            <a:noFill/>
            <a:ln>
              <a:solidFill>
                <a:schemeClr val="tx2">
                  <a:lumMod val="40000"/>
                  <a:lumOff val="60000"/>
                </a:schemeClr>
              </a:solidFill>
            </a:ln>
          </p:spPr>
        </p:pic>
        <p:grpSp>
          <p:nvGrpSpPr>
            <p:cNvPr id="16" name="Group 98"/>
            <p:cNvGrpSpPr/>
            <p:nvPr/>
          </p:nvGrpSpPr>
          <p:grpSpPr>
            <a:xfrm>
              <a:off x="7650480" y="3991308"/>
              <a:ext cx="1188720" cy="443532"/>
              <a:chOff x="7650480" y="3960828"/>
              <a:chExt cx="1188720" cy="443532"/>
            </a:xfrm>
          </p:grpSpPr>
          <p:sp>
            <p:nvSpPr>
              <p:cNvPr id="124" name="TextBox 123"/>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126" name="TextBox 125"/>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127" name="TextBox 126"/>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129" name="Oval 128"/>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123" name="TextBox 122"/>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1" baseline="0" dirty="0">
                  <a:latin typeface="Segoe UI" pitchFamily="34" charset="0"/>
                  <a:cs typeface="Segoe UI" pitchFamily="34" charset="0"/>
                </a:rPr>
                <a:t> </a:t>
              </a:r>
              <a:r>
                <a:rPr lang="en-US" sz="900" baseline="0" dirty="0">
                  <a:latin typeface="Segoe UI" pitchFamily="34" charset="0"/>
                  <a:cs typeface="Segoe UI" pitchFamily="34" charset="0"/>
                </a:rPr>
                <a:t>Walker</a:t>
              </a:r>
              <a:endParaRPr lang="en-US" sz="900" dirty="0">
                <a:latin typeface="Segoe UI" pitchFamily="34" charset="0"/>
                <a:cs typeface="Segoe UI" pitchFamily="34" charset="0"/>
              </a:endParaRPr>
            </a:p>
          </p:txBody>
        </p:sp>
      </p:grpSp>
      <p:grpSp>
        <p:nvGrpSpPr>
          <p:cNvPr id="17" name="Group 130"/>
          <p:cNvGrpSpPr/>
          <p:nvPr/>
        </p:nvGrpSpPr>
        <p:grpSpPr>
          <a:xfrm>
            <a:off x="7181850" y="4407573"/>
            <a:ext cx="1981200" cy="638439"/>
            <a:chOff x="7181850" y="4407573"/>
            <a:chExt cx="1981200" cy="638439"/>
          </a:xfrm>
        </p:grpSpPr>
        <p:sp>
          <p:nvSpPr>
            <p:cNvPr id="132" name="TextBox 131"/>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Williams</a:t>
              </a:r>
              <a:endParaRPr lang="en-US" sz="900" dirty="0">
                <a:latin typeface="Segoe UI" pitchFamily="34" charset="0"/>
                <a:cs typeface="Segoe UI" pitchFamily="34" charset="0"/>
              </a:endParaRPr>
            </a:p>
          </p:txBody>
        </p:sp>
        <p:pic>
          <p:nvPicPr>
            <p:cNvPr id="133" name="Picture 4" descr="http://tbn0.google.com/images?q=tbn:MHG7J1i-dZSnfM:http://www.icmb.utexas.edu/images/upload/DirectoryID_3096/128_mariaperson_2006.jpg">
              <a:hlinkClick r:id="rId16"/>
            </p:cNvPr>
            <p:cNvPicPr>
              <a:picLocks noChangeAspect="1" noChangeArrowheads="1"/>
            </p:cNvPicPr>
            <p:nvPr/>
          </p:nvPicPr>
          <p:blipFill>
            <a:blip r:embed="rId17">
              <a:duotone>
                <a:schemeClr val="accent1">
                  <a:shade val="45000"/>
                  <a:satMod val="135000"/>
                </a:schemeClr>
                <a:prstClr val="white"/>
              </a:duotone>
            </a:blip>
            <a:srcRect/>
            <a:stretch>
              <a:fillRect/>
            </a:stretch>
          </p:blipFill>
          <p:spPr bwMode="auto">
            <a:xfrm>
              <a:off x="7181850" y="4477785"/>
              <a:ext cx="498021" cy="484740"/>
            </a:xfrm>
            <a:prstGeom prst="rect">
              <a:avLst/>
            </a:prstGeom>
            <a:noFill/>
            <a:ln>
              <a:solidFill>
                <a:schemeClr val="tx2">
                  <a:lumMod val="40000"/>
                  <a:lumOff val="60000"/>
                </a:schemeClr>
              </a:solidFill>
            </a:ln>
          </p:spPr>
        </p:pic>
        <p:grpSp>
          <p:nvGrpSpPr>
            <p:cNvPr id="18" name="Group 100"/>
            <p:cNvGrpSpPr/>
            <p:nvPr/>
          </p:nvGrpSpPr>
          <p:grpSpPr>
            <a:xfrm>
              <a:off x="7650480" y="4602480"/>
              <a:ext cx="1188720" cy="443532"/>
              <a:chOff x="7650480" y="3960828"/>
              <a:chExt cx="1188720" cy="443532"/>
            </a:xfrm>
          </p:grpSpPr>
          <p:sp>
            <p:nvSpPr>
              <p:cNvPr id="139" name="TextBox 13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140" name="TextBox 13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142" name="TextBox 141"/>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43" name="Oval 142"/>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sp>
        <p:nvSpPr>
          <p:cNvPr id="191" name="Rectangle 190">
            <a:hlinkClick r:id="" action="ppaction://hlinkshowjump?jump=nextslide"/>
          </p:cNvPr>
          <p:cNvSpPr/>
          <p:nvPr/>
        </p:nvSpPr>
        <p:spPr>
          <a:xfrm>
            <a:off x="7251700" y="6210300"/>
            <a:ext cx="609600" cy="2159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92" name="Group 165"/>
          <p:cNvGrpSpPr/>
          <p:nvPr/>
        </p:nvGrpSpPr>
        <p:grpSpPr>
          <a:xfrm>
            <a:off x="7086600" y="5018043"/>
            <a:ext cx="2076450" cy="677907"/>
            <a:chOff x="7086600" y="5018043"/>
            <a:chExt cx="2076450" cy="677907"/>
          </a:xfrm>
        </p:grpSpPr>
        <p:sp>
          <p:nvSpPr>
            <p:cNvPr id="195" name="Rounded Rectangle 194"/>
            <p:cNvSpPr/>
            <p:nvPr/>
          </p:nvSpPr>
          <p:spPr>
            <a:xfrm>
              <a:off x="7086600" y="5029200"/>
              <a:ext cx="1685925" cy="66675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96" name="Group 143"/>
            <p:cNvGrpSpPr/>
            <p:nvPr/>
          </p:nvGrpSpPr>
          <p:grpSpPr>
            <a:xfrm>
              <a:off x="7188490" y="5018043"/>
              <a:ext cx="1974560" cy="658857"/>
              <a:chOff x="7188490" y="5018043"/>
              <a:chExt cx="1974560" cy="658857"/>
            </a:xfrm>
          </p:grpSpPr>
          <p:sp>
            <p:nvSpPr>
              <p:cNvPr id="197" name="TextBox 196"/>
              <p:cNvSpPr txBox="1"/>
              <p:nvPr/>
            </p:nvSpPr>
            <p:spPr>
              <a:xfrm>
                <a:off x="7764634" y="501804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Willington</a:t>
                </a:r>
                <a:endParaRPr lang="en-US" sz="900" dirty="0">
                  <a:latin typeface="Segoe UI" pitchFamily="34" charset="0"/>
                  <a:cs typeface="Segoe UI" pitchFamily="34" charset="0"/>
                </a:endParaRPr>
              </a:p>
            </p:txBody>
          </p:sp>
          <p:pic>
            <p:nvPicPr>
              <p:cNvPr id="198" name="Picture 4" descr="http://tbn0.google.com/images?q=tbn:MHG7J1i-dZSnfM:http://www.icmb.utexas.edu/images/upload/DirectoryID_3096/128_mariaperson_2006.jpg">
                <a:hlinkClick r:id="rId16"/>
              </p:cNvPr>
              <p:cNvPicPr>
                <a:picLocks noChangeAspect="1" noChangeArrowheads="1"/>
              </p:cNvPicPr>
              <p:nvPr/>
            </p:nvPicPr>
            <p:blipFill>
              <a:blip r:embed="rId18" cstate="print">
                <a:duotone>
                  <a:schemeClr val="accent1">
                    <a:shade val="45000"/>
                    <a:satMod val="135000"/>
                  </a:schemeClr>
                  <a:prstClr val="white"/>
                </a:duotone>
              </a:blip>
              <a:stretch>
                <a:fillRect/>
              </a:stretch>
            </p:blipFill>
            <p:spPr bwMode="auto">
              <a:xfrm>
                <a:off x="7188490" y="5093064"/>
                <a:ext cx="484740" cy="459881"/>
              </a:xfrm>
              <a:prstGeom prst="rect">
                <a:avLst/>
              </a:prstGeom>
              <a:noFill/>
              <a:ln>
                <a:solidFill>
                  <a:schemeClr val="tx2">
                    <a:lumMod val="40000"/>
                    <a:lumOff val="60000"/>
                  </a:schemeClr>
                </a:solidFill>
              </a:ln>
            </p:spPr>
          </p:pic>
          <p:grpSp>
            <p:nvGrpSpPr>
              <p:cNvPr id="200" name="Group 105"/>
              <p:cNvGrpSpPr/>
              <p:nvPr/>
            </p:nvGrpSpPr>
            <p:grpSpPr>
              <a:xfrm>
                <a:off x="7650480" y="5233368"/>
                <a:ext cx="1188720" cy="443532"/>
                <a:chOff x="7650480" y="3960828"/>
                <a:chExt cx="1188720" cy="443532"/>
              </a:xfrm>
            </p:grpSpPr>
            <p:sp>
              <p:nvSpPr>
                <p:cNvPr id="202" name="TextBox 201"/>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 Non Profit</a:t>
                  </a:r>
                </a:p>
              </p:txBody>
            </p:sp>
            <p:sp>
              <p:nvSpPr>
                <p:cNvPr id="205" name="TextBox 204"/>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MiaWillington@CR</a:t>
                  </a:r>
                  <a:r>
                    <a:rPr lang="en-US" sz="700" dirty="0">
                      <a:solidFill>
                        <a:schemeClr val="accent1">
                          <a:lumMod val="75000"/>
                        </a:schemeClr>
                      </a:solidFill>
                      <a:latin typeface="Segoe UI" pitchFamily="34" charset="0"/>
                      <a:cs typeface="Segoe UI" pitchFamily="34" charset="0"/>
                    </a:rPr>
                    <a:t>...</a:t>
                  </a:r>
                </a:p>
              </p:txBody>
            </p:sp>
            <p:sp>
              <p:nvSpPr>
                <p:cNvPr id="206" name="TextBox 205"/>
                <p:cNvSpPr txBox="1"/>
                <p:nvPr/>
              </p:nvSpPr>
              <p:spPr>
                <a:xfrm>
                  <a:off x="7764634" y="4204305"/>
                  <a:ext cx="8459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Status unknown</a:t>
                  </a:r>
                </a:p>
              </p:txBody>
            </p:sp>
            <p:sp>
              <p:nvSpPr>
                <p:cNvPr id="207" name="Oval 206"/>
                <p:cNvSpPr/>
                <p:nvPr/>
              </p:nvSpPr>
              <p:spPr>
                <a:xfrm>
                  <a:off x="7650480" y="4236720"/>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grpSp>
      <p:grpSp>
        <p:nvGrpSpPr>
          <p:cNvPr id="146" name="Group 145"/>
          <p:cNvGrpSpPr/>
          <p:nvPr/>
        </p:nvGrpSpPr>
        <p:grpSpPr>
          <a:xfrm>
            <a:off x="7073339" y="6147037"/>
            <a:ext cx="1715061" cy="327660"/>
            <a:chOff x="7073339" y="6147037"/>
            <a:chExt cx="1715061" cy="327660"/>
          </a:xfrm>
        </p:grpSpPr>
        <p:sp>
          <p:nvSpPr>
            <p:cNvPr id="147" name="Rectangle 146"/>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50" name="Rectangle 149"/>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51" name="Rectangle 150"/>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(1)</a:t>
              </a:r>
            </a:p>
          </p:txBody>
        </p:sp>
      </p:grpSp>
      <p:sp>
        <p:nvSpPr>
          <p:cNvPr id="338" name="Rectangle 337"/>
          <p:cNvSpPr/>
          <p:nvPr/>
        </p:nvSpPr>
        <p:spPr>
          <a:xfrm>
            <a:off x="2387600" y="2806700"/>
            <a:ext cx="479618" cy="215444"/>
          </a:xfrm>
          <a:prstGeom prst="rect">
            <a:avLst/>
          </a:prstGeom>
        </p:spPr>
        <p:txBody>
          <a:bodyPr wrap="none">
            <a:spAutoFit/>
          </a:bodyPr>
          <a:lstStyle/>
          <a:p>
            <a:r>
              <a:rPr lang="en-US" sz="800" dirty="0">
                <a:latin typeface="Segoe UI" pitchFamily="34" charset="0"/>
              </a:rPr>
              <a:t>Mia W</a:t>
            </a:r>
          </a:p>
        </p:txBody>
      </p:sp>
      <p:sp>
        <p:nvSpPr>
          <p:cNvPr id="339" name="Rectangle 338">
            <a:hlinkClick r:id="" action="ppaction://hlinkshowjump?jump=nextslide"/>
          </p:cNvPr>
          <p:cNvSpPr/>
          <p:nvPr/>
        </p:nvSpPr>
        <p:spPr>
          <a:xfrm>
            <a:off x="7239000" y="6172200"/>
            <a:ext cx="68580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02" name="Group 101"/>
          <p:cNvGrpSpPr/>
          <p:nvPr/>
        </p:nvGrpSpPr>
        <p:grpSpPr>
          <a:xfrm>
            <a:off x="7046586" y="2655305"/>
            <a:ext cx="1804747" cy="717418"/>
            <a:chOff x="7046586" y="2655305"/>
            <a:chExt cx="1804747" cy="717418"/>
          </a:xfrm>
        </p:grpSpPr>
        <p:sp>
          <p:nvSpPr>
            <p:cNvPr id="103" name="Rectangle 102"/>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4" name="Rectangle 103"/>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05"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06" name="Round Same Side Corner Rectangle 105"/>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07" name="Rectangle 106"/>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0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12" name="Picture 111" descr="officelive.png"/>
            <p:cNvPicPr>
              <a:picLocks noChangeAspect="1"/>
            </p:cNvPicPr>
            <p:nvPr/>
          </p:nvPicPr>
          <p:blipFill>
            <a:blip r:embed="rId7"/>
            <a:stretch>
              <a:fillRect/>
            </a:stretch>
          </p:blipFill>
          <p:spPr>
            <a:xfrm>
              <a:off x="7080612" y="2674743"/>
              <a:ext cx="624161" cy="189618"/>
            </a:xfrm>
            <a:prstGeom prst="rect">
              <a:avLst/>
            </a:prstGeom>
          </p:spPr>
        </p:pic>
        <p:sp>
          <p:nvSpPr>
            <p:cNvPr id="113" name="Round Same Side Corner Rectangle 11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4" name="Round Same Side Corner Rectangle 113"/>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15" name="Picture 114" descr="linkedin.png"/>
            <p:cNvPicPr>
              <a:picLocks noChangeAspect="1"/>
            </p:cNvPicPr>
            <p:nvPr/>
          </p:nvPicPr>
          <p:blipFill>
            <a:blip r:embed="rId10"/>
            <a:stretch>
              <a:fillRect/>
            </a:stretch>
          </p:blipFill>
          <p:spPr>
            <a:xfrm>
              <a:off x="7924804" y="2890836"/>
              <a:ext cx="537482" cy="163285"/>
            </a:xfrm>
            <a:prstGeom prst="rect">
              <a:avLst/>
            </a:prstGeom>
          </p:spPr>
        </p:pic>
        <p:sp>
          <p:nvSpPr>
            <p:cNvPr id="118" name="Rectangle 117"/>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2" name="Round Same Side Corner Rectangle 121"/>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5" name="Round Same Side Corner Rectangle 124"/>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8" name="Picture 127" descr="yahoo.png"/>
            <p:cNvPicPr>
              <a:picLocks noChangeAspect="1"/>
            </p:cNvPicPr>
            <p:nvPr/>
          </p:nvPicPr>
          <p:blipFill>
            <a:blip r:embed="rId11"/>
            <a:stretch>
              <a:fillRect/>
            </a:stretch>
          </p:blipFill>
          <p:spPr>
            <a:xfrm>
              <a:off x="7091366" y="3114674"/>
              <a:ext cx="537482" cy="163286"/>
            </a:xfrm>
            <a:prstGeom prst="rect">
              <a:avLst/>
            </a:prstGeom>
          </p:spPr>
        </p:pic>
        <p:pic>
          <p:nvPicPr>
            <p:cNvPr id="131" name="Picture 130" descr="facebook.png"/>
            <p:cNvPicPr>
              <a:picLocks noChangeAspect="1"/>
            </p:cNvPicPr>
            <p:nvPr/>
          </p:nvPicPr>
          <p:blipFill>
            <a:blip r:embed="rId12"/>
            <a:stretch>
              <a:fillRect/>
            </a:stretch>
          </p:blipFill>
          <p:spPr>
            <a:xfrm>
              <a:off x="7105650" y="2895600"/>
              <a:ext cx="537482" cy="163285"/>
            </a:xfrm>
            <a:prstGeom prst="rect">
              <a:avLst/>
            </a:prstGeom>
          </p:spPr>
        </p:pic>
        <p:sp>
          <p:nvSpPr>
            <p:cNvPr id="134" name="Rectangle 133"/>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5" name="Rectangle 134"/>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6" name="Rectangle 13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7" name="Cross 136"/>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Fading background</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4"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5"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sp>
        <p:nvSpPr>
          <p:cNvPr id="193" name="Rectangle 19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4" name="Rectangle 19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grpSp>
        <p:nvGrpSpPr>
          <p:cNvPr id="6"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78" name="Rectangle 277"/>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9"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3" name="Group 117"/>
          <p:cNvGrpSpPr/>
          <p:nvPr/>
        </p:nvGrpSpPr>
        <p:grpSpPr>
          <a:xfrm>
            <a:off x="7190014" y="3793073"/>
            <a:ext cx="1973036" cy="641767"/>
            <a:chOff x="7190014" y="3793073"/>
            <a:chExt cx="1973036" cy="641767"/>
          </a:xfrm>
        </p:grpSpPr>
        <p:pic>
          <p:nvPicPr>
            <p:cNvPr id="121" name="Picture 2" descr="http://tbn0.google.com/images?q=tbn:uGgAiSxoOpyvFM:http://www.pep-web.org/document.php%3Fid%3Dapa.049.1104.jpg">
              <a:hlinkClick r:id="rId14"/>
            </p:cNvPr>
            <p:cNvPicPr>
              <a:picLocks noChangeAspect="1" noChangeArrowheads="1"/>
            </p:cNvPicPr>
            <p:nvPr/>
          </p:nvPicPr>
          <p:blipFill>
            <a:blip r:embed="rId15">
              <a:duotone>
                <a:schemeClr val="accent1">
                  <a:shade val="45000"/>
                  <a:satMod val="135000"/>
                </a:schemeClr>
                <a:prstClr val="white"/>
              </a:duotone>
            </a:blip>
            <a:srcRect b="27381"/>
            <a:stretch>
              <a:fillRect/>
            </a:stretch>
          </p:blipFill>
          <p:spPr bwMode="auto">
            <a:xfrm>
              <a:off x="7190014" y="3868185"/>
              <a:ext cx="495578" cy="498021"/>
            </a:xfrm>
            <a:prstGeom prst="rect">
              <a:avLst/>
            </a:prstGeom>
            <a:noFill/>
            <a:ln>
              <a:solidFill>
                <a:schemeClr val="tx2">
                  <a:lumMod val="40000"/>
                  <a:lumOff val="60000"/>
                </a:schemeClr>
              </a:solidFill>
            </a:ln>
          </p:spPr>
        </p:pic>
        <p:grpSp>
          <p:nvGrpSpPr>
            <p:cNvPr id="14" name="Group 98"/>
            <p:cNvGrpSpPr/>
            <p:nvPr/>
          </p:nvGrpSpPr>
          <p:grpSpPr>
            <a:xfrm>
              <a:off x="7650480" y="3991308"/>
              <a:ext cx="1188720" cy="443532"/>
              <a:chOff x="7650480" y="3960828"/>
              <a:chExt cx="1188720" cy="443532"/>
            </a:xfrm>
          </p:grpSpPr>
          <p:sp>
            <p:nvSpPr>
              <p:cNvPr id="124" name="TextBox 123"/>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Adventure Works</a:t>
                </a:r>
              </a:p>
            </p:txBody>
          </p:sp>
          <p:sp>
            <p:nvSpPr>
              <p:cNvPr id="126" name="TextBox 125"/>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Mwalker@adventure</a:t>
                </a:r>
                <a:r>
                  <a:rPr lang="en-US" sz="700" dirty="0">
                    <a:solidFill>
                      <a:schemeClr val="accent1">
                        <a:lumMod val="75000"/>
                      </a:schemeClr>
                    </a:solidFill>
                    <a:latin typeface="Segoe UI" pitchFamily="34" charset="0"/>
                    <a:cs typeface="Segoe UI" pitchFamily="34" charset="0"/>
                  </a:rPr>
                  <a:t>...</a:t>
                </a:r>
              </a:p>
            </p:txBody>
          </p:sp>
          <p:sp>
            <p:nvSpPr>
              <p:cNvPr id="127" name="TextBox 126"/>
              <p:cNvSpPr txBox="1"/>
              <p:nvPr/>
            </p:nvSpPr>
            <p:spPr>
              <a:xfrm>
                <a:off x="7764634" y="4204305"/>
                <a:ext cx="6173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Busy</a:t>
                </a:r>
              </a:p>
            </p:txBody>
          </p:sp>
          <p:sp>
            <p:nvSpPr>
              <p:cNvPr id="129" name="Oval 128"/>
              <p:cNvSpPr/>
              <p:nvPr/>
            </p:nvSpPr>
            <p:spPr>
              <a:xfrm>
                <a:off x="7650480" y="4236720"/>
                <a:ext cx="121920" cy="12192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a:p>
            </p:txBody>
          </p:sp>
        </p:grpSp>
        <p:sp>
          <p:nvSpPr>
            <p:cNvPr id="123" name="TextBox 122"/>
            <p:cNvSpPr txBox="1"/>
            <p:nvPr/>
          </p:nvSpPr>
          <p:spPr>
            <a:xfrm>
              <a:off x="7764634" y="37930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1" baseline="0" dirty="0">
                  <a:latin typeface="Segoe UI" pitchFamily="34" charset="0"/>
                  <a:cs typeface="Segoe UI" pitchFamily="34" charset="0"/>
                </a:rPr>
                <a:t> </a:t>
              </a:r>
              <a:r>
                <a:rPr lang="en-US" sz="900" baseline="0" dirty="0">
                  <a:latin typeface="Segoe UI" pitchFamily="34" charset="0"/>
                  <a:cs typeface="Segoe UI" pitchFamily="34" charset="0"/>
                </a:rPr>
                <a:t>Walker</a:t>
              </a:r>
              <a:endParaRPr lang="en-US" sz="900" dirty="0">
                <a:latin typeface="Segoe UI" pitchFamily="34" charset="0"/>
                <a:cs typeface="Segoe UI" pitchFamily="34" charset="0"/>
              </a:endParaRPr>
            </a:p>
          </p:txBody>
        </p:sp>
      </p:grpSp>
      <p:grpSp>
        <p:nvGrpSpPr>
          <p:cNvPr id="15" name="Group 130"/>
          <p:cNvGrpSpPr/>
          <p:nvPr/>
        </p:nvGrpSpPr>
        <p:grpSpPr>
          <a:xfrm>
            <a:off x="7181850" y="4407573"/>
            <a:ext cx="1981200" cy="638439"/>
            <a:chOff x="7181850" y="4407573"/>
            <a:chExt cx="1981200" cy="638439"/>
          </a:xfrm>
        </p:grpSpPr>
        <p:sp>
          <p:nvSpPr>
            <p:cNvPr id="132" name="TextBox 131"/>
            <p:cNvSpPr txBox="1"/>
            <p:nvPr/>
          </p:nvSpPr>
          <p:spPr>
            <a:xfrm>
              <a:off x="7764634"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Mia</a:t>
              </a:r>
              <a:r>
                <a:rPr lang="en-US" sz="900" baseline="0" dirty="0">
                  <a:latin typeface="Segoe UI" pitchFamily="34" charset="0"/>
                  <a:cs typeface="Segoe UI" pitchFamily="34" charset="0"/>
                </a:rPr>
                <a:t> Williams</a:t>
              </a:r>
              <a:endParaRPr lang="en-US" sz="900" dirty="0">
                <a:latin typeface="Segoe UI" pitchFamily="34" charset="0"/>
                <a:cs typeface="Segoe UI" pitchFamily="34" charset="0"/>
              </a:endParaRPr>
            </a:p>
          </p:txBody>
        </p:sp>
        <p:pic>
          <p:nvPicPr>
            <p:cNvPr id="133" name="Picture 4" descr="http://tbn0.google.com/images?q=tbn:MHG7J1i-dZSnfM:http://www.icmb.utexas.edu/images/upload/DirectoryID_3096/128_mariaperson_2006.jpg">
              <a:hlinkClick r:id="rId16"/>
            </p:cNvPr>
            <p:cNvPicPr>
              <a:picLocks noChangeAspect="1" noChangeArrowheads="1"/>
            </p:cNvPicPr>
            <p:nvPr/>
          </p:nvPicPr>
          <p:blipFill>
            <a:blip r:embed="rId17">
              <a:duotone>
                <a:schemeClr val="accent1">
                  <a:shade val="45000"/>
                  <a:satMod val="135000"/>
                </a:schemeClr>
                <a:prstClr val="white"/>
              </a:duotone>
            </a:blip>
            <a:srcRect/>
            <a:stretch>
              <a:fillRect/>
            </a:stretch>
          </p:blipFill>
          <p:spPr bwMode="auto">
            <a:xfrm>
              <a:off x="7181850" y="4477785"/>
              <a:ext cx="498021" cy="484740"/>
            </a:xfrm>
            <a:prstGeom prst="rect">
              <a:avLst/>
            </a:prstGeom>
            <a:noFill/>
            <a:ln>
              <a:solidFill>
                <a:schemeClr val="tx2">
                  <a:lumMod val="40000"/>
                  <a:lumOff val="60000"/>
                </a:schemeClr>
              </a:solidFill>
            </a:ln>
          </p:spPr>
        </p:pic>
        <p:grpSp>
          <p:nvGrpSpPr>
            <p:cNvPr id="16" name="Group 100"/>
            <p:cNvGrpSpPr/>
            <p:nvPr/>
          </p:nvGrpSpPr>
          <p:grpSpPr>
            <a:xfrm>
              <a:off x="7650480" y="4602480"/>
              <a:ext cx="1188720" cy="443532"/>
              <a:chOff x="7650480" y="3960828"/>
              <a:chExt cx="1188720" cy="443532"/>
            </a:xfrm>
          </p:grpSpPr>
          <p:sp>
            <p:nvSpPr>
              <p:cNvPr id="139" name="TextBox 138"/>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err="1">
                    <a:solidFill>
                      <a:schemeClr val="accent3">
                        <a:lumMod val="50000"/>
                      </a:schemeClr>
                    </a:solidFill>
                    <a:latin typeface="Segoe UI" pitchFamily="34" charset="0"/>
                    <a:cs typeface="Segoe UI" pitchFamily="34" charset="0"/>
                  </a:rPr>
                  <a:t>Contoso</a:t>
                </a:r>
                <a:r>
                  <a:rPr lang="en-US" sz="700" dirty="0">
                    <a:solidFill>
                      <a:schemeClr val="accent3">
                        <a:lumMod val="50000"/>
                      </a:schemeClr>
                    </a:solidFill>
                    <a:latin typeface="Segoe UI" pitchFamily="34" charset="0"/>
                    <a:cs typeface="Segoe UI" pitchFamily="34" charset="0"/>
                  </a:rPr>
                  <a:t> Ltd</a:t>
                </a:r>
              </a:p>
            </p:txBody>
          </p:sp>
          <p:sp>
            <p:nvSpPr>
              <p:cNvPr id="140" name="TextBox 139"/>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MiaW@contoso.com</a:t>
                </a:r>
              </a:p>
            </p:txBody>
          </p:sp>
          <p:sp>
            <p:nvSpPr>
              <p:cNvPr id="142" name="TextBox 141"/>
              <p:cNvSpPr txBox="1"/>
              <p:nvPr/>
            </p:nvSpPr>
            <p:spPr>
              <a:xfrm>
                <a:off x="7764634"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43" name="Oval 142"/>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309" name="Group 308"/>
          <p:cNvGrpSpPr/>
          <p:nvPr/>
        </p:nvGrpSpPr>
        <p:grpSpPr>
          <a:xfrm>
            <a:off x="7188490" y="5018043"/>
            <a:ext cx="1974560" cy="658857"/>
            <a:chOff x="7188490" y="5018043"/>
            <a:chExt cx="1974560" cy="658857"/>
          </a:xfrm>
        </p:grpSpPr>
        <p:grpSp>
          <p:nvGrpSpPr>
            <p:cNvPr id="18" name="Group 143"/>
            <p:cNvGrpSpPr/>
            <p:nvPr/>
          </p:nvGrpSpPr>
          <p:grpSpPr>
            <a:xfrm>
              <a:off x="7650480" y="5018043"/>
              <a:ext cx="1512570" cy="658857"/>
              <a:chOff x="7650480" y="5018043"/>
              <a:chExt cx="1512570" cy="658857"/>
            </a:xfrm>
          </p:grpSpPr>
          <p:sp>
            <p:nvSpPr>
              <p:cNvPr id="137" name="TextBox 136"/>
              <p:cNvSpPr txBox="1"/>
              <p:nvPr/>
            </p:nvSpPr>
            <p:spPr>
              <a:xfrm>
                <a:off x="7764634" y="5018043"/>
                <a:ext cx="1398416" cy="230832"/>
              </a:xfrm>
              <a:prstGeom prst="rect">
                <a:avLst/>
              </a:prstGeom>
              <a:noFill/>
            </p:spPr>
            <p:txBody>
              <a:bodyPr wrap="square" rtlCol="0">
                <a:spAutoFit/>
              </a:bodyPr>
              <a:lstStyle/>
              <a:p>
                <a:pPr>
                  <a:spcAft>
                    <a:spcPts val="800"/>
                  </a:spcAft>
                </a:pPr>
                <a:r>
                  <a:rPr lang="en-US" sz="900" b="1" dirty="0">
                    <a:solidFill>
                      <a:schemeClr val="tx1">
                        <a:lumMod val="50000"/>
                        <a:lumOff val="50000"/>
                      </a:schemeClr>
                    </a:solidFill>
                    <a:latin typeface="Segoe UI" pitchFamily="34" charset="0"/>
                    <a:cs typeface="Segoe UI" pitchFamily="34" charset="0"/>
                  </a:rPr>
                  <a:t>Added</a:t>
                </a:r>
                <a:endParaRPr lang="en-US" sz="900" dirty="0">
                  <a:solidFill>
                    <a:schemeClr val="tx1">
                      <a:lumMod val="50000"/>
                      <a:lumOff val="50000"/>
                    </a:schemeClr>
                  </a:solidFill>
                  <a:latin typeface="Segoe UI" pitchFamily="34" charset="0"/>
                  <a:cs typeface="Segoe UI" pitchFamily="34" charset="0"/>
                </a:endParaRPr>
              </a:p>
            </p:txBody>
          </p:sp>
          <p:grpSp>
            <p:nvGrpSpPr>
              <p:cNvPr id="19" name="Group 105"/>
              <p:cNvGrpSpPr/>
              <p:nvPr/>
            </p:nvGrpSpPr>
            <p:grpSpPr>
              <a:xfrm>
                <a:off x="7650480" y="5233368"/>
                <a:ext cx="1188720" cy="443532"/>
                <a:chOff x="7650480" y="3960828"/>
                <a:chExt cx="1188720" cy="443532"/>
              </a:xfrm>
            </p:grpSpPr>
            <p:sp>
              <p:nvSpPr>
                <p:cNvPr id="147" name="TextBox 146"/>
                <p:cNvSpPr txBox="1"/>
                <p:nvPr/>
              </p:nvSpPr>
              <p:spPr>
                <a:xfrm>
                  <a:off x="7764634"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 Non Profit</a:t>
                  </a:r>
                </a:p>
              </p:txBody>
            </p:sp>
            <p:sp>
              <p:nvSpPr>
                <p:cNvPr id="159" name="TextBox 158"/>
                <p:cNvSpPr txBox="1"/>
                <p:nvPr/>
              </p:nvSpPr>
              <p:spPr>
                <a:xfrm>
                  <a:off x="7764634" y="4082566"/>
                  <a:ext cx="1074566" cy="200055"/>
                </a:xfrm>
                <a:prstGeom prst="rect">
                  <a:avLst/>
                </a:prstGeom>
                <a:noFill/>
              </p:spPr>
              <p:txBody>
                <a:bodyPr wrap="square" rtlCol="0">
                  <a:spAutoFit/>
                </a:bodyPr>
                <a:lstStyle/>
                <a:p>
                  <a:pPr>
                    <a:spcAft>
                      <a:spcPts val="800"/>
                    </a:spcAft>
                  </a:pPr>
                  <a:r>
                    <a:rPr lang="en-US" sz="700" dirty="0" err="1">
                      <a:solidFill>
                        <a:schemeClr val="accent1">
                          <a:lumMod val="75000"/>
                        </a:schemeClr>
                      </a:solidFill>
                      <a:latin typeface="Segoe UI" pitchFamily="34" charset="0"/>
                      <a:cs typeface="Segoe UI" pitchFamily="34" charset="0"/>
                    </a:rPr>
                    <a:t>MiaWillington@CR</a:t>
                  </a:r>
                  <a:r>
                    <a:rPr lang="en-US" sz="700" dirty="0">
                      <a:solidFill>
                        <a:schemeClr val="accent1">
                          <a:lumMod val="75000"/>
                        </a:schemeClr>
                      </a:solidFill>
                      <a:latin typeface="Segoe UI" pitchFamily="34" charset="0"/>
                      <a:cs typeface="Segoe UI" pitchFamily="34" charset="0"/>
                    </a:rPr>
                    <a:t>...</a:t>
                  </a:r>
                </a:p>
              </p:txBody>
            </p:sp>
            <p:sp>
              <p:nvSpPr>
                <p:cNvPr id="161" name="TextBox 160"/>
                <p:cNvSpPr txBox="1"/>
                <p:nvPr/>
              </p:nvSpPr>
              <p:spPr>
                <a:xfrm>
                  <a:off x="7764634" y="4204305"/>
                  <a:ext cx="845966" cy="200055"/>
                </a:xfrm>
                <a:prstGeom prst="rect">
                  <a:avLst/>
                </a:prstGeom>
                <a:noFill/>
              </p:spPr>
              <p:txBody>
                <a:bodyPr wrap="square" rtlCol="0">
                  <a:spAutoFit/>
                </a:bodyPr>
                <a:lstStyle/>
                <a:p>
                  <a:pPr>
                    <a:spcAft>
                      <a:spcPts val="800"/>
                    </a:spcAft>
                  </a:pPr>
                  <a:r>
                    <a:rPr lang="en-US" sz="700" dirty="0">
                      <a:solidFill>
                        <a:schemeClr val="tx1">
                          <a:lumMod val="65000"/>
                          <a:lumOff val="35000"/>
                        </a:schemeClr>
                      </a:solidFill>
                      <a:latin typeface="Segoe UI" pitchFamily="34" charset="0"/>
                      <a:cs typeface="Segoe UI" pitchFamily="34" charset="0"/>
                    </a:rPr>
                    <a:t>Status unknown</a:t>
                  </a:r>
                </a:p>
              </p:txBody>
            </p:sp>
            <p:sp>
              <p:nvSpPr>
                <p:cNvPr id="162" name="Oval 161"/>
                <p:cNvSpPr/>
                <p:nvPr/>
              </p:nvSpPr>
              <p:spPr>
                <a:xfrm>
                  <a:off x="7650480" y="4236720"/>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pic>
          <p:nvPicPr>
            <p:cNvPr id="151" name="Picture 4" descr="http://tbn0.google.com/images?q=tbn:MHG7J1i-dZSnfM:http://www.icmb.utexas.edu/images/upload/DirectoryID_3096/128_mariaperson_2006.jpg">
              <a:hlinkClick r:id="rId16"/>
            </p:cNvPr>
            <p:cNvPicPr>
              <a:picLocks noChangeAspect="1" noChangeArrowheads="1"/>
            </p:cNvPicPr>
            <p:nvPr/>
          </p:nvPicPr>
          <p:blipFill>
            <a:blip r:embed="rId18" cstate="print">
              <a:duotone>
                <a:schemeClr val="accent1">
                  <a:shade val="45000"/>
                  <a:satMod val="135000"/>
                </a:schemeClr>
                <a:prstClr val="white"/>
              </a:duotone>
            </a:blip>
            <a:stretch>
              <a:fillRect/>
            </a:stretch>
          </p:blipFill>
          <p:spPr bwMode="auto">
            <a:xfrm>
              <a:off x="7188490" y="5093064"/>
              <a:ext cx="484740" cy="459881"/>
            </a:xfrm>
            <a:prstGeom prst="rect">
              <a:avLst/>
            </a:prstGeom>
            <a:noFill/>
            <a:ln>
              <a:solidFill>
                <a:schemeClr val="tx2">
                  <a:lumMod val="40000"/>
                  <a:lumOff val="60000"/>
                </a:schemeClr>
              </a:solidFill>
            </a:ln>
          </p:spPr>
        </p:pic>
      </p:grpSp>
      <p:grpSp>
        <p:nvGrpSpPr>
          <p:cNvPr id="333" name="Group 332"/>
          <p:cNvGrpSpPr/>
          <p:nvPr/>
        </p:nvGrpSpPr>
        <p:grpSpPr>
          <a:xfrm>
            <a:off x="7073339" y="6147037"/>
            <a:ext cx="1715061" cy="327660"/>
            <a:chOff x="7073339" y="6147037"/>
            <a:chExt cx="1715061" cy="327660"/>
          </a:xfrm>
        </p:grpSpPr>
        <p:sp>
          <p:nvSpPr>
            <p:cNvPr id="334" name="Rectangle 333"/>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35" name="Rectangle 334"/>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336" name="Rectangle 335"/>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endParaRPr lang="en-US" sz="800" dirty="0">
                <a:solidFill>
                  <a:schemeClr val="tx1"/>
                </a:solidFill>
                <a:latin typeface="Segoe UI" pitchFamily="34" charset="0"/>
                <a:ea typeface="Verdana" pitchFamily="34" charset="0"/>
                <a:cs typeface="Verdana" pitchFamily="34" charset="0"/>
              </a:endParaRPr>
            </a:p>
          </p:txBody>
        </p:sp>
      </p:grpSp>
      <p:grpSp>
        <p:nvGrpSpPr>
          <p:cNvPr id="338" name="Group 337"/>
          <p:cNvGrpSpPr/>
          <p:nvPr/>
        </p:nvGrpSpPr>
        <p:grpSpPr>
          <a:xfrm>
            <a:off x="2475653" y="2809696"/>
            <a:ext cx="1024784" cy="215444"/>
            <a:chOff x="2175616" y="2809696"/>
            <a:chExt cx="1024784" cy="215444"/>
          </a:xfrm>
        </p:grpSpPr>
        <p:sp>
          <p:nvSpPr>
            <p:cNvPr id="339" name="Rectangle 338"/>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340" name="Oval 339"/>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nvGrpSpPr>
          <p:cNvPr id="101" name="Group 100"/>
          <p:cNvGrpSpPr/>
          <p:nvPr/>
        </p:nvGrpSpPr>
        <p:grpSpPr>
          <a:xfrm>
            <a:off x="7046586" y="2655305"/>
            <a:ext cx="1804747" cy="717418"/>
            <a:chOff x="7046586" y="2655305"/>
            <a:chExt cx="1804747" cy="717418"/>
          </a:xfrm>
        </p:grpSpPr>
        <p:sp>
          <p:nvSpPr>
            <p:cNvPr id="102" name="Rectangle 101"/>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3" name="Rectangle 102"/>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04"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05" name="Round Same Side Corner Rectangle 104"/>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06" name="Rectangle 105"/>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07"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08" name="Picture 107" descr="officelive.png"/>
            <p:cNvPicPr>
              <a:picLocks noChangeAspect="1"/>
            </p:cNvPicPr>
            <p:nvPr/>
          </p:nvPicPr>
          <p:blipFill>
            <a:blip r:embed="rId7"/>
            <a:stretch>
              <a:fillRect/>
            </a:stretch>
          </p:blipFill>
          <p:spPr>
            <a:xfrm>
              <a:off x="7080612" y="2674743"/>
              <a:ext cx="624161" cy="189618"/>
            </a:xfrm>
            <a:prstGeom prst="rect">
              <a:avLst/>
            </a:prstGeom>
          </p:spPr>
        </p:pic>
        <p:sp>
          <p:nvSpPr>
            <p:cNvPr id="112" name="Round Same Side Corner Rectangle 111"/>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3" name="Round Same Side Corner Rectangle 112"/>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14" name="Picture 113" descr="linkedin.png"/>
            <p:cNvPicPr>
              <a:picLocks noChangeAspect="1"/>
            </p:cNvPicPr>
            <p:nvPr/>
          </p:nvPicPr>
          <p:blipFill>
            <a:blip r:embed="rId10"/>
            <a:stretch>
              <a:fillRect/>
            </a:stretch>
          </p:blipFill>
          <p:spPr>
            <a:xfrm>
              <a:off x="7924804" y="2890836"/>
              <a:ext cx="537482" cy="163285"/>
            </a:xfrm>
            <a:prstGeom prst="rect">
              <a:avLst/>
            </a:prstGeom>
          </p:spPr>
        </p:pic>
        <p:sp>
          <p:nvSpPr>
            <p:cNvPr id="115" name="Rectangle 114"/>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18" name="Round Same Side Corner Rectangle 117"/>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2" name="Round Same Side Corner Rectangle 121"/>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5" name="Picture 124" descr="yahoo.png"/>
            <p:cNvPicPr>
              <a:picLocks noChangeAspect="1"/>
            </p:cNvPicPr>
            <p:nvPr/>
          </p:nvPicPr>
          <p:blipFill>
            <a:blip r:embed="rId11"/>
            <a:stretch>
              <a:fillRect/>
            </a:stretch>
          </p:blipFill>
          <p:spPr>
            <a:xfrm>
              <a:off x="7091366" y="3114674"/>
              <a:ext cx="537482" cy="163286"/>
            </a:xfrm>
            <a:prstGeom prst="rect">
              <a:avLst/>
            </a:prstGeom>
          </p:spPr>
        </p:pic>
        <p:pic>
          <p:nvPicPr>
            <p:cNvPr id="128" name="Picture 127" descr="facebook.png"/>
            <p:cNvPicPr>
              <a:picLocks noChangeAspect="1"/>
            </p:cNvPicPr>
            <p:nvPr/>
          </p:nvPicPr>
          <p:blipFill>
            <a:blip r:embed="rId12"/>
            <a:stretch>
              <a:fillRect/>
            </a:stretch>
          </p:blipFill>
          <p:spPr>
            <a:xfrm>
              <a:off x="7105650" y="2895600"/>
              <a:ext cx="537482" cy="163285"/>
            </a:xfrm>
            <a:prstGeom prst="rect">
              <a:avLst/>
            </a:prstGeom>
          </p:spPr>
        </p:pic>
        <p:sp>
          <p:nvSpPr>
            <p:cNvPr id="131" name="Rectangle 130"/>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4" name="Rectangle 133"/>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5" name="Rectangle 134"/>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6" name="Cross 135"/>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1000"/>
                                        <p:tgtEl>
                                          <p:spTgt spid="15"/>
                                        </p:tgtEl>
                                      </p:cBhvr>
                                    </p:animEffect>
                                    <p:set>
                                      <p:cBhvr>
                                        <p:cTn id="7" dur="1" fill="hold">
                                          <p:stCondLst>
                                            <p:cond delay="999"/>
                                          </p:stCondLst>
                                        </p:cTn>
                                        <p:tgtEl>
                                          <p:spTgt spid="15"/>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1000"/>
                                        <p:tgtEl>
                                          <p:spTgt spid="13"/>
                                        </p:tgtEl>
                                      </p:cBhvr>
                                    </p:animEffect>
                                    <p:set>
                                      <p:cBhvr>
                                        <p:cTn id="10" dur="1" fill="hold">
                                          <p:stCondLst>
                                            <p:cond delay="999"/>
                                          </p:stCondLst>
                                        </p:cTn>
                                        <p:tgtEl>
                                          <p:spTgt spid="1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1000"/>
                                        <p:tgtEl>
                                          <p:spTgt spid="309"/>
                                        </p:tgtEl>
                                      </p:cBhvr>
                                    </p:animEffect>
                                    <p:set>
                                      <p:cBhvr>
                                        <p:cTn id="13" dur="1" fill="hold">
                                          <p:stCondLst>
                                            <p:cond delay="999"/>
                                          </p:stCondLst>
                                        </p:cTn>
                                        <p:tgtEl>
                                          <p:spTgt spid="30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Mia’s </a:t>
            </a:r>
            <a:r>
              <a:rPr lang="en-US" sz="1200" b="0" i="0" u="none" strike="noStrike" kern="1200" baseline="0" dirty="0" err="1">
                <a:solidFill>
                  <a:schemeClr val="bg1"/>
                </a:solidFill>
                <a:latin typeface="+mj-lt"/>
                <a:ea typeface="+mj-ea"/>
                <a:cs typeface="+mj-cs"/>
              </a:rPr>
              <a:t>Recs</a:t>
            </a:r>
            <a:r>
              <a:rPr lang="en-US" sz="1200" b="0" i="0" u="none" strike="noStrike" kern="1200" baseline="0" dirty="0">
                <a:solidFill>
                  <a:schemeClr val="bg1"/>
                </a:solidFill>
                <a:latin typeface="+mj-lt"/>
                <a:ea typeface="+mj-ea"/>
                <a:cs typeface="+mj-cs"/>
              </a:rPr>
              <a:t>; Pick Jerry</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4"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5"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grpSp>
        <p:nvGrpSpPr>
          <p:cNvPr id="6"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512503"/>
            <a:ext cx="1670426" cy="246221"/>
          </a:xfrm>
          <a:prstGeom prst="rect">
            <a:avLst/>
          </a:prstGeom>
        </p:spPr>
        <p:txBody>
          <a:bodyPr wrap="square">
            <a:spAutoFit/>
          </a:bodyPr>
          <a:lstStyle/>
          <a:p>
            <a:r>
              <a:rPr lang="en-US" sz="1000" b="1" dirty="0">
                <a:solidFill>
                  <a:schemeClr val="accent1">
                    <a:lumMod val="75000"/>
                  </a:schemeClr>
                </a:solidFill>
                <a:latin typeface="Segoe UI" pitchFamily="34" charset="0"/>
              </a:rPr>
              <a:t>Mia’s top 10 Contacts</a:t>
            </a:r>
          </a:p>
        </p:txBody>
      </p:sp>
      <p:grpSp>
        <p:nvGrpSpPr>
          <p:cNvPr id="9"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44" name="Group 143"/>
          <p:cNvGrpSpPr/>
          <p:nvPr/>
        </p:nvGrpSpPr>
        <p:grpSpPr>
          <a:xfrm>
            <a:off x="7211139" y="3772490"/>
            <a:ext cx="1531765" cy="200055"/>
            <a:chOff x="7211139" y="3763944"/>
            <a:chExt cx="1531765" cy="200055"/>
          </a:xfrm>
        </p:grpSpPr>
        <p:sp>
          <p:nvSpPr>
            <p:cNvPr id="151" name="TextBox 15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endParaRPr lang="en-US" sz="700" dirty="0">
                <a:latin typeface="Segoe UI" pitchFamily="34" charset="0"/>
                <a:cs typeface="Segoe UI" pitchFamily="34" charset="0"/>
              </a:endParaRPr>
            </a:p>
          </p:txBody>
        </p:sp>
        <p:pic>
          <p:nvPicPr>
            <p:cNvPr id="152" name="Picture 151" descr="face_none.png"/>
            <p:cNvPicPr>
              <a:picLocks noChangeAspect="1"/>
            </p:cNvPicPr>
            <p:nvPr/>
          </p:nvPicPr>
          <p:blipFill>
            <a:blip r:embed="rId14"/>
            <a:stretch>
              <a:fillRect/>
            </a:stretch>
          </p:blipFill>
          <p:spPr>
            <a:xfrm>
              <a:off x="7211139" y="3771558"/>
              <a:ext cx="167034" cy="167034"/>
            </a:xfrm>
            <a:prstGeom prst="rect">
              <a:avLst/>
            </a:prstGeom>
          </p:spPr>
        </p:pic>
      </p:grpSp>
      <p:grpSp>
        <p:nvGrpSpPr>
          <p:cNvPr id="158" name="Group 157"/>
          <p:cNvGrpSpPr/>
          <p:nvPr/>
        </p:nvGrpSpPr>
        <p:grpSpPr>
          <a:xfrm>
            <a:off x="7211139" y="3988500"/>
            <a:ext cx="1531765" cy="200055"/>
            <a:chOff x="7211139" y="3971405"/>
            <a:chExt cx="1531765" cy="200055"/>
          </a:xfrm>
        </p:grpSpPr>
        <p:pic>
          <p:nvPicPr>
            <p:cNvPr id="160" name="Picture 159" descr="face_none.png"/>
            <p:cNvPicPr>
              <a:picLocks noChangeAspect="1"/>
            </p:cNvPicPr>
            <p:nvPr/>
          </p:nvPicPr>
          <p:blipFill>
            <a:blip r:embed="rId14"/>
            <a:stretch>
              <a:fillRect/>
            </a:stretch>
          </p:blipFill>
          <p:spPr>
            <a:xfrm>
              <a:off x="7211139" y="3992605"/>
              <a:ext cx="167034" cy="167034"/>
            </a:xfrm>
            <a:prstGeom prst="rect">
              <a:avLst/>
            </a:prstGeom>
          </p:spPr>
        </p:pic>
        <p:sp>
          <p:nvSpPr>
            <p:cNvPr id="166" name="TextBox 165"/>
            <p:cNvSpPr txBox="1"/>
            <p:nvPr/>
          </p:nvSpPr>
          <p:spPr>
            <a:xfrm>
              <a:off x="7344488" y="397140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Anand</a:t>
              </a:r>
              <a:r>
                <a:rPr lang="en-US" sz="700" dirty="0">
                  <a:latin typeface="Segoe UI" pitchFamily="34" charset="0"/>
                  <a:cs typeface="Segoe UI" pitchFamily="34" charset="0"/>
                </a:rPr>
                <a:t>, Deepak</a:t>
              </a:r>
            </a:p>
          </p:txBody>
        </p:sp>
      </p:grpSp>
      <p:grpSp>
        <p:nvGrpSpPr>
          <p:cNvPr id="167" name="Group 166"/>
          <p:cNvGrpSpPr/>
          <p:nvPr/>
        </p:nvGrpSpPr>
        <p:grpSpPr>
          <a:xfrm>
            <a:off x="7211139" y="4204510"/>
            <a:ext cx="1531765" cy="200055"/>
            <a:chOff x="7211139" y="4194255"/>
            <a:chExt cx="1531765" cy="200055"/>
          </a:xfrm>
        </p:grpSpPr>
        <p:pic>
          <p:nvPicPr>
            <p:cNvPr id="172" name="Picture 171" descr="face_none.png"/>
            <p:cNvPicPr>
              <a:picLocks noChangeAspect="1"/>
            </p:cNvPicPr>
            <p:nvPr/>
          </p:nvPicPr>
          <p:blipFill>
            <a:blip r:embed="rId14"/>
            <a:stretch>
              <a:fillRect/>
            </a:stretch>
          </p:blipFill>
          <p:spPr>
            <a:xfrm>
              <a:off x="7211139" y="4213652"/>
              <a:ext cx="167034" cy="167034"/>
            </a:xfrm>
            <a:prstGeom prst="rect">
              <a:avLst/>
            </a:prstGeom>
          </p:spPr>
        </p:pic>
        <p:sp>
          <p:nvSpPr>
            <p:cNvPr id="173" name="TextBox 172"/>
            <p:cNvSpPr txBox="1"/>
            <p:nvPr/>
          </p:nvSpPr>
          <p:spPr>
            <a:xfrm>
              <a:off x="7344488" y="41942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Jerry </a:t>
              </a:r>
              <a:r>
                <a:rPr lang="en-US" sz="700" dirty="0" err="1">
                  <a:latin typeface="Segoe UI" pitchFamily="34" charset="0"/>
                  <a:cs typeface="Segoe UI" pitchFamily="34" charset="0"/>
                </a:rPr>
                <a:t>Orman</a:t>
              </a:r>
              <a:endParaRPr lang="en-US" sz="700" dirty="0">
                <a:latin typeface="Segoe UI" pitchFamily="34" charset="0"/>
                <a:cs typeface="Segoe UI" pitchFamily="34" charset="0"/>
              </a:endParaRPr>
            </a:p>
          </p:txBody>
        </p:sp>
      </p:grpSp>
      <p:grpSp>
        <p:nvGrpSpPr>
          <p:cNvPr id="174" name="Group 173"/>
          <p:cNvGrpSpPr/>
          <p:nvPr/>
        </p:nvGrpSpPr>
        <p:grpSpPr>
          <a:xfrm>
            <a:off x="7211139" y="4420520"/>
            <a:ext cx="1531765" cy="200055"/>
            <a:chOff x="7211139" y="4417105"/>
            <a:chExt cx="1531765" cy="200055"/>
          </a:xfrm>
        </p:grpSpPr>
        <p:pic>
          <p:nvPicPr>
            <p:cNvPr id="183" name="Picture 182" descr="face_none.png"/>
            <p:cNvPicPr>
              <a:picLocks noChangeAspect="1"/>
            </p:cNvPicPr>
            <p:nvPr/>
          </p:nvPicPr>
          <p:blipFill>
            <a:blip r:embed="rId14"/>
            <a:stretch>
              <a:fillRect/>
            </a:stretch>
          </p:blipFill>
          <p:spPr>
            <a:xfrm>
              <a:off x="7211139" y="4434699"/>
              <a:ext cx="167034" cy="167034"/>
            </a:xfrm>
            <a:prstGeom prst="rect">
              <a:avLst/>
            </a:prstGeom>
          </p:spPr>
        </p:pic>
        <p:sp>
          <p:nvSpPr>
            <p:cNvPr id="184" name="TextBox 183"/>
            <p:cNvSpPr txBox="1"/>
            <p:nvPr/>
          </p:nvSpPr>
          <p:spPr>
            <a:xfrm>
              <a:off x="7344488" y="441710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George Li</a:t>
              </a:r>
            </a:p>
          </p:txBody>
        </p:sp>
      </p:grpSp>
      <p:grpSp>
        <p:nvGrpSpPr>
          <p:cNvPr id="190" name="Group 189"/>
          <p:cNvGrpSpPr/>
          <p:nvPr/>
        </p:nvGrpSpPr>
        <p:grpSpPr>
          <a:xfrm>
            <a:off x="7211139" y="4636530"/>
            <a:ext cx="1531765" cy="200055"/>
            <a:chOff x="7211139" y="4639955"/>
            <a:chExt cx="1531765" cy="200055"/>
          </a:xfrm>
        </p:grpSpPr>
        <p:pic>
          <p:nvPicPr>
            <p:cNvPr id="191" name="Picture 190" descr="face_none.png"/>
            <p:cNvPicPr>
              <a:picLocks noChangeAspect="1"/>
            </p:cNvPicPr>
            <p:nvPr/>
          </p:nvPicPr>
          <p:blipFill>
            <a:blip r:embed="rId14"/>
            <a:stretch>
              <a:fillRect/>
            </a:stretch>
          </p:blipFill>
          <p:spPr>
            <a:xfrm>
              <a:off x="7211139" y="4655746"/>
              <a:ext cx="167034" cy="167034"/>
            </a:xfrm>
            <a:prstGeom prst="rect">
              <a:avLst/>
            </a:prstGeom>
          </p:spPr>
        </p:pic>
        <p:sp>
          <p:nvSpPr>
            <p:cNvPr id="192" name="TextBox 19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James D. Kramer</a:t>
              </a:r>
            </a:p>
          </p:txBody>
        </p:sp>
      </p:grpSp>
      <p:grpSp>
        <p:nvGrpSpPr>
          <p:cNvPr id="195" name="Group 194"/>
          <p:cNvGrpSpPr/>
          <p:nvPr/>
        </p:nvGrpSpPr>
        <p:grpSpPr>
          <a:xfrm>
            <a:off x="7211139" y="4852540"/>
            <a:ext cx="1531765" cy="215444"/>
            <a:chOff x="7211139" y="4847416"/>
            <a:chExt cx="1531765" cy="215444"/>
          </a:xfrm>
        </p:grpSpPr>
        <p:pic>
          <p:nvPicPr>
            <p:cNvPr id="198" name="Picture 197" descr="face_none.png"/>
            <p:cNvPicPr>
              <a:picLocks noChangeAspect="1"/>
            </p:cNvPicPr>
            <p:nvPr/>
          </p:nvPicPr>
          <p:blipFill>
            <a:blip r:embed="rId14"/>
            <a:stretch>
              <a:fillRect/>
            </a:stretch>
          </p:blipFill>
          <p:spPr>
            <a:xfrm>
              <a:off x="7211139" y="4876793"/>
              <a:ext cx="167034" cy="167034"/>
            </a:xfrm>
            <a:prstGeom prst="rect">
              <a:avLst/>
            </a:prstGeom>
          </p:spPr>
        </p:pic>
        <p:sp>
          <p:nvSpPr>
            <p:cNvPr id="200" name="TextBox 199"/>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202" name="Group 201"/>
          <p:cNvGrpSpPr/>
          <p:nvPr/>
        </p:nvGrpSpPr>
        <p:grpSpPr>
          <a:xfrm>
            <a:off x="7211139" y="5083939"/>
            <a:ext cx="1531765" cy="200055"/>
            <a:chOff x="7211139" y="5070266"/>
            <a:chExt cx="1531765" cy="200055"/>
          </a:xfrm>
        </p:grpSpPr>
        <p:pic>
          <p:nvPicPr>
            <p:cNvPr id="205" name="Picture 204" descr="face_none.png"/>
            <p:cNvPicPr>
              <a:picLocks noChangeAspect="1"/>
            </p:cNvPicPr>
            <p:nvPr/>
          </p:nvPicPr>
          <p:blipFill>
            <a:blip r:embed="rId14"/>
            <a:stretch>
              <a:fillRect/>
            </a:stretch>
          </p:blipFill>
          <p:spPr>
            <a:xfrm>
              <a:off x="7211139" y="5097840"/>
              <a:ext cx="167034" cy="167034"/>
            </a:xfrm>
            <a:prstGeom prst="rect">
              <a:avLst/>
            </a:prstGeom>
          </p:spPr>
        </p:pic>
        <p:sp>
          <p:nvSpPr>
            <p:cNvPr id="206" name="TextBox 205"/>
            <p:cNvSpPr txBox="1"/>
            <p:nvPr/>
          </p:nvSpPr>
          <p:spPr>
            <a:xfrm>
              <a:off x="7344488" y="50702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Hines, Mike (Michael)</a:t>
              </a:r>
            </a:p>
          </p:txBody>
        </p:sp>
      </p:grpSp>
      <p:grpSp>
        <p:nvGrpSpPr>
          <p:cNvPr id="207" name="Group 206"/>
          <p:cNvGrpSpPr/>
          <p:nvPr/>
        </p:nvGrpSpPr>
        <p:grpSpPr>
          <a:xfrm>
            <a:off x="7211139" y="5315338"/>
            <a:ext cx="1531765" cy="200055"/>
            <a:chOff x="7211139" y="5293116"/>
            <a:chExt cx="1531765" cy="200055"/>
          </a:xfrm>
        </p:grpSpPr>
        <p:pic>
          <p:nvPicPr>
            <p:cNvPr id="213" name="Picture 212" descr="face_none.png"/>
            <p:cNvPicPr>
              <a:picLocks noChangeAspect="1"/>
            </p:cNvPicPr>
            <p:nvPr/>
          </p:nvPicPr>
          <p:blipFill>
            <a:blip r:embed="rId14"/>
            <a:stretch>
              <a:fillRect/>
            </a:stretch>
          </p:blipFill>
          <p:spPr>
            <a:xfrm>
              <a:off x="7211139" y="5318887"/>
              <a:ext cx="167034" cy="167034"/>
            </a:xfrm>
            <a:prstGeom prst="rect">
              <a:avLst/>
            </a:prstGeom>
          </p:spPr>
        </p:pic>
        <p:sp>
          <p:nvSpPr>
            <p:cNvPr id="214" name="TextBox 213"/>
            <p:cNvSpPr txBox="1"/>
            <p:nvPr/>
          </p:nvSpPr>
          <p:spPr>
            <a:xfrm>
              <a:off x="7344488" y="529311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p>
          </p:txBody>
        </p:sp>
      </p:grpSp>
      <p:grpSp>
        <p:nvGrpSpPr>
          <p:cNvPr id="215" name="Group 214"/>
          <p:cNvGrpSpPr/>
          <p:nvPr/>
        </p:nvGrpSpPr>
        <p:grpSpPr>
          <a:xfrm>
            <a:off x="7211139" y="5531348"/>
            <a:ext cx="1531765" cy="200055"/>
            <a:chOff x="7211139" y="5515966"/>
            <a:chExt cx="1531765" cy="200055"/>
          </a:xfrm>
        </p:grpSpPr>
        <p:pic>
          <p:nvPicPr>
            <p:cNvPr id="216" name="Picture 215" descr="face_none.png"/>
            <p:cNvPicPr>
              <a:picLocks noChangeAspect="1"/>
            </p:cNvPicPr>
            <p:nvPr/>
          </p:nvPicPr>
          <p:blipFill>
            <a:blip r:embed="rId14"/>
            <a:stretch>
              <a:fillRect/>
            </a:stretch>
          </p:blipFill>
          <p:spPr>
            <a:xfrm>
              <a:off x="7211139" y="5539934"/>
              <a:ext cx="167034" cy="167034"/>
            </a:xfrm>
            <a:prstGeom prst="rect">
              <a:avLst/>
            </a:prstGeom>
          </p:spPr>
        </p:pic>
        <p:sp>
          <p:nvSpPr>
            <p:cNvPr id="217" name="TextBox 216"/>
            <p:cNvSpPr txBox="1"/>
            <p:nvPr/>
          </p:nvSpPr>
          <p:spPr>
            <a:xfrm>
              <a:off x="7344488" y="55159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p>
          </p:txBody>
        </p:sp>
      </p:grpSp>
      <p:grpSp>
        <p:nvGrpSpPr>
          <p:cNvPr id="218" name="Group 217"/>
          <p:cNvGrpSpPr/>
          <p:nvPr/>
        </p:nvGrpSpPr>
        <p:grpSpPr>
          <a:xfrm>
            <a:off x="7211139" y="5747361"/>
            <a:ext cx="1531765" cy="200055"/>
            <a:chOff x="7211139" y="5738815"/>
            <a:chExt cx="1531765" cy="200055"/>
          </a:xfrm>
        </p:grpSpPr>
        <p:pic>
          <p:nvPicPr>
            <p:cNvPr id="219" name="Picture 218" descr="face_none.png"/>
            <p:cNvPicPr>
              <a:picLocks noChangeAspect="1"/>
            </p:cNvPicPr>
            <p:nvPr/>
          </p:nvPicPr>
          <p:blipFill>
            <a:blip r:embed="rId14"/>
            <a:stretch>
              <a:fillRect/>
            </a:stretch>
          </p:blipFill>
          <p:spPr>
            <a:xfrm>
              <a:off x="7211139" y="5763020"/>
              <a:ext cx="167034" cy="167034"/>
            </a:xfrm>
            <a:prstGeom prst="rect">
              <a:avLst/>
            </a:prstGeom>
          </p:spPr>
        </p:pic>
        <p:sp>
          <p:nvSpPr>
            <p:cNvPr id="220" name="TextBox 219"/>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Hink</a:t>
              </a:r>
              <a:r>
                <a:rPr lang="en-US" sz="700" dirty="0">
                  <a:latin typeface="Segoe UI" pitchFamily="34" charset="0"/>
                  <a:cs typeface="Segoe UI" pitchFamily="34" charset="0"/>
                </a:rPr>
                <a:t>, Matt</a:t>
              </a:r>
            </a:p>
          </p:txBody>
        </p:sp>
      </p:grpSp>
      <p:sp>
        <p:nvSpPr>
          <p:cNvPr id="221" name="Rectangle 220"/>
          <p:cNvSpPr/>
          <p:nvPr/>
        </p:nvSpPr>
        <p:spPr>
          <a:xfrm>
            <a:off x="7084028" y="3361346"/>
            <a:ext cx="2051426" cy="215444"/>
          </a:xfrm>
          <a:prstGeom prst="rect">
            <a:avLst/>
          </a:prstGeom>
        </p:spPr>
        <p:txBody>
          <a:bodyPr wrap="square">
            <a:spAutoFit/>
          </a:bodyPr>
          <a:lstStyle/>
          <a:p>
            <a:r>
              <a:rPr lang="en-US" sz="800" i="1" dirty="0">
                <a:solidFill>
                  <a:schemeClr val="accent1">
                    <a:lumMod val="75000"/>
                  </a:schemeClr>
                </a:solidFill>
                <a:latin typeface="Segoe UI" pitchFamily="34" charset="0"/>
              </a:rPr>
              <a:t>You might be interested in…</a:t>
            </a:r>
          </a:p>
        </p:txBody>
      </p:sp>
      <p:sp>
        <p:nvSpPr>
          <p:cNvPr id="223" name="Rectangle 222">
            <a:hlinkClick r:id="" action="ppaction://hlinkshowjump?jump=nextslide"/>
          </p:cNvPr>
          <p:cNvSpPr/>
          <p:nvPr/>
        </p:nvSpPr>
        <p:spPr>
          <a:xfrm>
            <a:off x="7162800" y="4182454"/>
            <a:ext cx="13716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42" name="Group 141"/>
          <p:cNvGrpSpPr/>
          <p:nvPr/>
        </p:nvGrpSpPr>
        <p:grpSpPr>
          <a:xfrm>
            <a:off x="2475653" y="2809696"/>
            <a:ext cx="1024784" cy="215444"/>
            <a:chOff x="2175616" y="2809696"/>
            <a:chExt cx="1024784" cy="215444"/>
          </a:xfrm>
        </p:grpSpPr>
        <p:sp>
          <p:nvSpPr>
            <p:cNvPr id="143" name="Rectangle 142"/>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147" name="Oval 146"/>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nvGrpSpPr>
          <p:cNvPr id="159" name="Group 158"/>
          <p:cNvGrpSpPr/>
          <p:nvPr/>
        </p:nvGrpSpPr>
        <p:grpSpPr>
          <a:xfrm>
            <a:off x="7073339" y="6147037"/>
            <a:ext cx="1715061" cy="327660"/>
            <a:chOff x="7073339" y="6147037"/>
            <a:chExt cx="1715061" cy="327660"/>
          </a:xfrm>
        </p:grpSpPr>
        <p:sp>
          <p:nvSpPr>
            <p:cNvPr id="161" name="Rectangle 160"/>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2" name="Rectangle 161"/>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85" name="Rectangle 184"/>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endParaRPr lang="en-US" sz="800" dirty="0">
                <a:solidFill>
                  <a:schemeClr val="tx1"/>
                </a:solidFill>
                <a:latin typeface="Segoe UI" pitchFamily="34" charset="0"/>
                <a:ea typeface="Verdana" pitchFamily="34" charset="0"/>
                <a:cs typeface="Verdana" pitchFamily="34" charset="0"/>
              </a:endParaRPr>
            </a:p>
          </p:txBody>
        </p:sp>
      </p:grpSp>
      <p:grpSp>
        <p:nvGrpSpPr>
          <p:cNvPr id="104" name="Group 103"/>
          <p:cNvGrpSpPr/>
          <p:nvPr/>
        </p:nvGrpSpPr>
        <p:grpSpPr>
          <a:xfrm>
            <a:off x="7046586" y="2655305"/>
            <a:ext cx="1804747" cy="717418"/>
            <a:chOff x="7046586" y="2655305"/>
            <a:chExt cx="1804747" cy="717418"/>
          </a:xfrm>
        </p:grpSpPr>
        <p:sp>
          <p:nvSpPr>
            <p:cNvPr id="105" name="Rectangle 104"/>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6" name="Rectangle 105"/>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07"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08" name="Round Same Side Corner Rectangle 107"/>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2" name="Rectangle 111"/>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1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14" name="Picture 113" descr="officelive.png"/>
            <p:cNvPicPr>
              <a:picLocks noChangeAspect="1"/>
            </p:cNvPicPr>
            <p:nvPr/>
          </p:nvPicPr>
          <p:blipFill>
            <a:blip r:embed="rId7"/>
            <a:stretch>
              <a:fillRect/>
            </a:stretch>
          </p:blipFill>
          <p:spPr>
            <a:xfrm>
              <a:off x="7080612" y="2674743"/>
              <a:ext cx="624161" cy="189618"/>
            </a:xfrm>
            <a:prstGeom prst="rect">
              <a:avLst/>
            </a:prstGeom>
          </p:spPr>
        </p:pic>
        <p:sp>
          <p:nvSpPr>
            <p:cNvPr id="115" name="Round Same Side Corner Rectangle 114"/>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18" name="Round Same Side Corner Rectangle 117"/>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1" name="Picture 120" descr="linkedin.png"/>
            <p:cNvPicPr>
              <a:picLocks noChangeAspect="1"/>
            </p:cNvPicPr>
            <p:nvPr/>
          </p:nvPicPr>
          <p:blipFill>
            <a:blip r:embed="rId10"/>
            <a:stretch>
              <a:fillRect/>
            </a:stretch>
          </p:blipFill>
          <p:spPr>
            <a:xfrm>
              <a:off x="7924804" y="2890836"/>
              <a:ext cx="537482" cy="163285"/>
            </a:xfrm>
            <a:prstGeom prst="rect">
              <a:avLst/>
            </a:prstGeom>
          </p:spPr>
        </p:pic>
        <p:sp>
          <p:nvSpPr>
            <p:cNvPr id="122" name="Rectangle 12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3" name="Round Same Side Corner Rectangle 122"/>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4" name="Round Same Side Corner Rectangle 123"/>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5" name="Picture 124" descr="yahoo.png"/>
            <p:cNvPicPr>
              <a:picLocks noChangeAspect="1"/>
            </p:cNvPicPr>
            <p:nvPr/>
          </p:nvPicPr>
          <p:blipFill>
            <a:blip r:embed="rId11"/>
            <a:stretch>
              <a:fillRect/>
            </a:stretch>
          </p:blipFill>
          <p:spPr>
            <a:xfrm>
              <a:off x="7091366" y="3114674"/>
              <a:ext cx="537482" cy="163286"/>
            </a:xfrm>
            <a:prstGeom prst="rect">
              <a:avLst/>
            </a:prstGeom>
          </p:spPr>
        </p:pic>
        <p:pic>
          <p:nvPicPr>
            <p:cNvPr id="126" name="Picture 125" descr="facebook.png"/>
            <p:cNvPicPr>
              <a:picLocks noChangeAspect="1"/>
            </p:cNvPicPr>
            <p:nvPr/>
          </p:nvPicPr>
          <p:blipFill>
            <a:blip r:embed="rId12"/>
            <a:stretch>
              <a:fillRect/>
            </a:stretch>
          </p:blipFill>
          <p:spPr>
            <a:xfrm>
              <a:off x="7105650" y="2895600"/>
              <a:ext cx="537482" cy="163285"/>
            </a:xfrm>
            <a:prstGeom prst="rect">
              <a:avLst/>
            </a:prstGeom>
          </p:spPr>
        </p:pic>
        <p:sp>
          <p:nvSpPr>
            <p:cNvPr id="127" name="Rectangle 126"/>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8" name="Rectangle 127"/>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29" name="Rectangle 128"/>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1" name="Cross 130"/>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fade/>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Mia’s </a:t>
            </a:r>
            <a:r>
              <a:rPr lang="en-US" sz="1200" b="0" i="0" u="none" strike="noStrike" kern="1200" baseline="0" dirty="0" err="1">
                <a:solidFill>
                  <a:schemeClr val="bg1"/>
                </a:solidFill>
                <a:latin typeface="+mj-lt"/>
                <a:ea typeface="+mj-ea"/>
                <a:cs typeface="+mj-cs"/>
              </a:rPr>
              <a:t>Recs</a:t>
            </a:r>
            <a:r>
              <a:rPr lang="en-US" sz="1200" b="0" i="0" u="none" strike="noStrike" kern="1200" baseline="0" dirty="0">
                <a:solidFill>
                  <a:schemeClr val="bg1"/>
                </a:solidFill>
                <a:latin typeface="+mj-lt"/>
                <a:ea typeface="+mj-ea"/>
                <a:cs typeface="+mj-cs"/>
              </a:rPr>
              <a:t>; Pick George</a:t>
            </a: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4"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5"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grpSp>
        <p:nvGrpSpPr>
          <p:cNvPr id="6"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512503"/>
            <a:ext cx="1670426" cy="246221"/>
          </a:xfrm>
          <a:prstGeom prst="rect">
            <a:avLst/>
          </a:prstGeom>
        </p:spPr>
        <p:txBody>
          <a:bodyPr wrap="square">
            <a:spAutoFit/>
          </a:bodyPr>
          <a:lstStyle/>
          <a:p>
            <a:r>
              <a:rPr lang="en-US" sz="1000" b="1" dirty="0">
                <a:solidFill>
                  <a:schemeClr val="accent1">
                    <a:lumMod val="75000"/>
                  </a:schemeClr>
                </a:solidFill>
                <a:latin typeface="Segoe UI" pitchFamily="34" charset="0"/>
              </a:rPr>
              <a:t>Mia’s top 10 Contacts</a:t>
            </a:r>
          </a:p>
        </p:txBody>
      </p:sp>
      <p:grpSp>
        <p:nvGrpSpPr>
          <p:cNvPr id="9"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7" name="Group 143"/>
          <p:cNvGrpSpPr/>
          <p:nvPr/>
        </p:nvGrpSpPr>
        <p:grpSpPr>
          <a:xfrm>
            <a:off x="7211139" y="3772490"/>
            <a:ext cx="1531765" cy="200055"/>
            <a:chOff x="7211139" y="3763944"/>
            <a:chExt cx="1531765" cy="200055"/>
          </a:xfrm>
        </p:grpSpPr>
        <p:sp>
          <p:nvSpPr>
            <p:cNvPr id="151" name="TextBox 15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endParaRPr lang="en-US" sz="700" dirty="0">
                <a:latin typeface="Segoe UI" pitchFamily="34" charset="0"/>
                <a:cs typeface="Segoe UI" pitchFamily="34" charset="0"/>
              </a:endParaRPr>
            </a:p>
          </p:txBody>
        </p:sp>
        <p:pic>
          <p:nvPicPr>
            <p:cNvPr id="152" name="Picture 151" descr="face_none.png"/>
            <p:cNvPicPr>
              <a:picLocks noChangeAspect="1"/>
            </p:cNvPicPr>
            <p:nvPr/>
          </p:nvPicPr>
          <p:blipFill>
            <a:blip r:embed="rId14"/>
            <a:stretch>
              <a:fillRect/>
            </a:stretch>
          </p:blipFill>
          <p:spPr>
            <a:xfrm>
              <a:off x="7211139" y="3771558"/>
              <a:ext cx="167034" cy="167034"/>
            </a:xfrm>
            <a:prstGeom prst="rect">
              <a:avLst/>
            </a:prstGeom>
          </p:spPr>
        </p:pic>
      </p:grpSp>
      <p:grpSp>
        <p:nvGrpSpPr>
          <p:cNvPr id="18" name="Group 157"/>
          <p:cNvGrpSpPr/>
          <p:nvPr/>
        </p:nvGrpSpPr>
        <p:grpSpPr>
          <a:xfrm>
            <a:off x="7211139" y="3988500"/>
            <a:ext cx="1531765" cy="200055"/>
            <a:chOff x="7211139" y="3971405"/>
            <a:chExt cx="1531765" cy="200055"/>
          </a:xfrm>
        </p:grpSpPr>
        <p:pic>
          <p:nvPicPr>
            <p:cNvPr id="160" name="Picture 159" descr="face_none.png"/>
            <p:cNvPicPr>
              <a:picLocks noChangeAspect="1"/>
            </p:cNvPicPr>
            <p:nvPr/>
          </p:nvPicPr>
          <p:blipFill>
            <a:blip r:embed="rId14"/>
            <a:stretch>
              <a:fillRect/>
            </a:stretch>
          </p:blipFill>
          <p:spPr>
            <a:xfrm>
              <a:off x="7211139" y="3992605"/>
              <a:ext cx="167034" cy="167034"/>
            </a:xfrm>
            <a:prstGeom prst="rect">
              <a:avLst/>
            </a:prstGeom>
          </p:spPr>
        </p:pic>
        <p:sp>
          <p:nvSpPr>
            <p:cNvPr id="166" name="TextBox 165"/>
            <p:cNvSpPr txBox="1"/>
            <p:nvPr/>
          </p:nvSpPr>
          <p:spPr>
            <a:xfrm>
              <a:off x="7344488" y="397140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Anand</a:t>
              </a:r>
              <a:r>
                <a:rPr lang="en-US" sz="700" dirty="0">
                  <a:latin typeface="Segoe UI" pitchFamily="34" charset="0"/>
                  <a:cs typeface="Segoe UI" pitchFamily="34" charset="0"/>
                </a:rPr>
                <a:t>, Deepak</a:t>
              </a:r>
            </a:p>
          </p:txBody>
        </p:sp>
      </p:grpSp>
      <p:grpSp>
        <p:nvGrpSpPr>
          <p:cNvPr id="19" name="Group 166"/>
          <p:cNvGrpSpPr/>
          <p:nvPr/>
        </p:nvGrpSpPr>
        <p:grpSpPr>
          <a:xfrm>
            <a:off x="7211139" y="4204510"/>
            <a:ext cx="1531765" cy="200055"/>
            <a:chOff x="7211139" y="4194255"/>
            <a:chExt cx="1531765" cy="200055"/>
          </a:xfrm>
        </p:grpSpPr>
        <p:pic>
          <p:nvPicPr>
            <p:cNvPr id="172" name="Picture 171" descr="face_none.png"/>
            <p:cNvPicPr>
              <a:picLocks noChangeAspect="1"/>
            </p:cNvPicPr>
            <p:nvPr/>
          </p:nvPicPr>
          <p:blipFill>
            <a:blip r:embed="rId14"/>
            <a:stretch>
              <a:fillRect/>
            </a:stretch>
          </p:blipFill>
          <p:spPr>
            <a:xfrm>
              <a:off x="7211139" y="4213652"/>
              <a:ext cx="167034" cy="167034"/>
            </a:xfrm>
            <a:prstGeom prst="rect">
              <a:avLst/>
            </a:prstGeom>
          </p:spPr>
        </p:pic>
        <p:sp>
          <p:nvSpPr>
            <p:cNvPr id="173" name="TextBox 172"/>
            <p:cNvSpPr txBox="1"/>
            <p:nvPr/>
          </p:nvSpPr>
          <p:spPr>
            <a:xfrm>
              <a:off x="7344488" y="41942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Jerry </a:t>
              </a:r>
              <a:r>
                <a:rPr lang="en-US" sz="700" dirty="0" err="1">
                  <a:latin typeface="Segoe UI" pitchFamily="34" charset="0"/>
                  <a:cs typeface="Segoe UI" pitchFamily="34" charset="0"/>
                </a:rPr>
                <a:t>Orman</a:t>
              </a:r>
              <a:endParaRPr lang="en-US" sz="700" dirty="0">
                <a:latin typeface="Segoe UI" pitchFamily="34" charset="0"/>
                <a:cs typeface="Segoe UI" pitchFamily="34" charset="0"/>
              </a:endParaRPr>
            </a:p>
          </p:txBody>
        </p:sp>
      </p:grpSp>
      <p:grpSp>
        <p:nvGrpSpPr>
          <p:cNvPr id="20" name="Group 173"/>
          <p:cNvGrpSpPr/>
          <p:nvPr/>
        </p:nvGrpSpPr>
        <p:grpSpPr>
          <a:xfrm>
            <a:off x="7211139" y="4420520"/>
            <a:ext cx="1531765" cy="200055"/>
            <a:chOff x="7211139" y="4417105"/>
            <a:chExt cx="1531765" cy="200055"/>
          </a:xfrm>
        </p:grpSpPr>
        <p:pic>
          <p:nvPicPr>
            <p:cNvPr id="183" name="Picture 182" descr="face_none.png"/>
            <p:cNvPicPr>
              <a:picLocks noChangeAspect="1"/>
            </p:cNvPicPr>
            <p:nvPr/>
          </p:nvPicPr>
          <p:blipFill>
            <a:blip r:embed="rId14"/>
            <a:stretch>
              <a:fillRect/>
            </a:stretch>
          </p:blipFill>
          <p:spPr>
            <a:xfrm>
              <a:off x="7211139" y="4434699"/>
              <a:ext cx="167034" cy="167034"/>
            </a:xfrm>
            <a:prstGeom prst="rect">
              <a:avLst/>
            </a:prstGeom>
          </p:spPr>
        </p:pic>
        <p:sp>
          <p:nvSpPr>
            <p:cNvPr id="184" name="TextBox 183"/>
            <p:cNvSpPr txBox="1"/>
            <p:nvPr/>
          </p:nvSpPr>
          <p:spPr>
            <a:xfrm>
              <a:off x="7344488" y="441710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George Li</a:t>
              </a:r>
            </a:p>
          </p:txBody>
        </p:sp>
      </p:grpSp>
      <p:grpSp>
        <p:nvGrpSpPr>
          <p:cNvPr id="21" name="Group 189"/>
          <p:cNvGrpSpPr/>
          <p:nvPr/>
        </p:nvGrpSpPr>
        <p:grpSpPr>
          <a:xfrm>
            <a:off x="7211139" y="4636530"/>
            <a:ext cx="1531765" cy="200055"/>
            <a:chOff x="7211139" y="4639955"/>
            <a:chExt cx="1531765" cy="200055"/>
          </a:xfrm>
        </p:grpSpPr>
        <p:pic>
          <p:nvPicPr>
            <p:cNvPr id="191" name="Picture 190" descr="face_none.png"/>
            <p:cNvPicPr>
              <a:picLocks noChangeAspect="1"/>
            </p:cNvPicPr>
            <p:nvPr/>
          </p:nvPicPr>
          <p:blipFill>
            <a:blip r:embed="rId14"/>
            <a:stretch>
              <a:fillRect/>
            </a:stretch>
          </p:blipFill>
          <p:spPr>
            <a:xfrm>
              <a:off x="7211139" y="4655746"/>
              <a:ext cx="167034" cy="167034"/>
            </a:xfrm>
            <a:prstGeom prst="rect">
              <a:avLst/>
            </a:prstGeom>
          </p:spPr>
        </p:pic>
        <p:sp>
          <p:nvSpPr>
            <p:cNvPr id="192" name="TextBox 19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James D. Kramer</a:t>
              </a:r>
            </a:p>
          </p:txBody>
        </p:sp>
      </p:grpSp>
      <p:grpSp>
        <p:nvGrpSpPr>
          <p:cNvPr id="22" name="Group 194"/>
          <p:cNvGrpSpPr/>
          <p:nvPr/>
        </p:nvGrpSpPr>
        <p:grpSpPr>
          <a:xfrm>
            <a:off x="7211139" y="4852540"/>
            <a:ext cx="1531765" cy="215444"/>
            <a:chOff x="7211139" y="4847416"/>
            <a:chExt cx="1531765" cy="215444"/>
          </a:xfrm>
        </p:grpSpPr>
        <p:pic>
          <p:nvPicPr>
            <p:cNvPr id="198" name="Picture 197" descr="face_none.png"/>
            <p:cNvPicPr>
              <a:picLocks noChangeAspect="1"/>
            </p:cNvPicPr>
            <p:nvPr/>
          </p:nvPicPr>
          <p:blipFill>
            <a:blip r:embed="rId14"/>
            <a:stretch>
              <a:fillRect/>
            </a:stretch>
          </p:blipFill>
          <p:spPr>
            <a:xfrm>
              <a:off x="7211139" y="4876793"/>
              <a:ext cx="167034" cy="167034"/>
            </a:xfrm>
            <a:prstGeom prst="rect">
              <a:avLst/>
            </a:prstGeom>
          </p:spPr>
        </p:pic>
        <p:sp>
          <p:nvSpPr>
            <p:cNvPr id="200" name="TextBox 199"/>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23" name="Group 201"/>
          <p:cNvGrpSpPr/>
          <p:nvPr/>
        </p:nvGrpSpPr>
        <p:grpSpPr>
          <a:xfrm>
            <a:off x="7211139" y="5083939"/>
            <a:ext cx="1531765" cy="200055"/>
            <a:chOff x="7211139" y="5070266"/>
            <a:chExt cx="1531765" cy="200055"/>
          </a:xfrm>
        </p:grpSpPr>
        <p:pic>
          <p:nvPicPr>
            <p:cNvPr id="205" name="Picture 204" descr="face_none.png"/>
            <p:cNvPicPr>
              <a:picLocks noChangeAspect="1"/>
            </p:cNvPicPr>
            <p:nvPr/>
          </p:nvPicPr>
          <p:blipFill>
            <a:blip r:embed="rId14"/>
            <a:stretch>
              <a:fillRect/>
            </a:stretch>
          </p:blipFill>
          <p:spPr>
            <a:xfrm>
              <a:off x="7211139" y="5097840"/>
              <a:ext cx="167034" cy="167034"/>
            </a:xfrm>
            <a:prstGeom prst="rect">
              <a:avLst/>
            </a:prstGeom>
          </p:spPr>
        </p:pic>
        <p:sp>
          <p:nvSpPr>
            <p:cNvPr id="206" name="TextBox 205"/>
            <p:cNvSpPr txBox="1"/>
            <p:nvPr/>
          </p:nvSpPr>
          <p:spPr>
            <a:xfrm>
              <a:off x="7344488" y="50702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Hines, Mike (Michael)</a:t>
              </a:r>
            </a:p>
          </p:txBody>
        </p:sp>
      </p:grpSp>
      <p:grpSp>
        <p:nvGrpSpPr>
          <p:cNvPr id="24" name="Group 206"/>
          <p:cNvGrpSpPr/>
          <p:nvPr/>
        </p:nvGrpSpPr>
        <p:grpSpPr>
          <a:xfrm>
            <a:off x="7211139" y="5315338"/>
            <a:ext cx="1531765" cy="200055"/>
            <a:chOff x="7211139" y="5293116"/>
            <a:chExt cx="1531765" cy="200055"/>
          </a:xfrm>
        </p:grpSpPr>
        <p:pic>
          <p:nvPicPr>
            <p:cNvPr id="213" name="Picture 212" descr="face_none.png"/>
            <p:cNvPicPr>
              <a:picLocks noChangeAspect="1"/>
            </p:cNvPicPr>
            <p:nvPr/>
          </p:nvPicPr>
          <p:blipFill>
            <a:blip r:embed="rId14"/>
            <a:stretch>
              <a:fillRect/>
            </a:stretch>
          </p:blipFill>
          <p:spPr>
            <a:xfrm>
              <a:off x="7211139" y="5318887"/>
              <a:ext cx="167034" cy="167034"/>
            </a:xfrm>
            <a:prstGeom prst="rect">
              <a:avLst/>
            </a:prstGeom>
          </p:spPr>
        </p:pic>
        <p:sp>
          <p:nvSpPr>
            <p:cNvPr id="214" name="TextBox 213"/>
            <p:cNvSpPr txBox="1"/>
            <p:nvPr/>
          </p:nvSpPr>
          <p:spPr>
            <a:xfrm>
              <a:off x="7344488" y="529311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p>
          </p:txBody>
        </p:sp>
      </p:grpSp>
      <p:grpSp>
        <p:nvGrpSpPr>
          <p:cNvPr id="25" name="Group 214"/>
          <p:cNvGrpSpPr/>
          <p:nvPr/>
        </p:nvGrpSpPr>
        <p:grpSpPr>
          <a:xfrm>
            <a:off x="7211139" y="5531348"/>
            <a:ext cx="1531765" cy="200055"/>
            <a:chOff x="7211139" y="5515966"/>
            <a:chExt cx="1531765" cy="200055"/>
          </a:xfrm>
        </p:grpSpPr>
        <p:pic>
          <p:nvPicPr>
            <p:cNvPr id="216" name="Picture 215" descr="face_none.png"/>
            <p:cNvPicPr>
              <a:picLocks noChangeAspect="1"/>
            </p:cNvPicPr>
            <p:nvPr/>
          </p:nvPicPr>
          <p:blipFill>
            <a:blip r:embed="rId14"/>
            <a:stretch>
              <a:fillRect/>
            </a:stretch>
          </p:blipFill>
          <p:spPr>
            <a:xfrm>
              <a:off x="7211139" y="5539934"/>
              <a:ext cx="167034" cy="167034"/>
            </a:xfrm>
            <a:prstGeom prst="rect">
              <a:avLst/>
            </a:prstGeom>
          </p:spPr>
        </p:pic>
        <p:sp>
          <p:nvSpPr>
            <p:cNvPr id="217" name="TextBox 216"/>
            <p:cNvSpPr txBox="1"/>
            <p:nvPr/>
          </p:nvSpPr>
          <p:spPr>
            <a:xfrm>
              <a:off x="7344488" y="55159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p>
          </p:txBody>
        </p:sp>
      </p:grpSp>
      <p:grpSp>
        <p:nvGrpSpPr>
          <p:cNvPr id="26" name="Group 217"/>
          <p:cNvGrpSpPr/>
          <p:nvPr/>
        </p:nvGrpSpPr>
        <p:grpSpPr>
          <a:xfrm>
            <a:off x="7211139" y="5747361"/>
            <a:ext cx="1531765" cy="200055"/>
            <a:chOff x="7211139" y="5738815"/>
            <a:chExt cx="1531765" cy="200055"/>
          </a:xfrm>
        </p:grpSpPr>
        <p:pic>
          <p:nvPicPr>
            <p:cNvPr id="219" name="Picture 218" descr="face_none.png"/>
            <p:cNvPicPr>
              <a:picLocks noChangeAspect="1"/>
            </p:cNvPicPr>
            <p:nvPr/>
          </p:nvPicPr>
          <p:blipFill>
            <a:blip r:embed="rId14"/>
            <a:stretch>
              <a:fillRect/>
            </a:stretch>
          </p:blipFill>
          <p:spPr>
            <a:xfrm>
              <a:off x="7211139" y="5763020"/>
              <a:ext cx="167034" cy="167034"/>
            </a:xfrm>
            <a:prstGeom prst="rect">
              <a:avLst/>
            </a:prstGeom>
          </p:spPr>
        </p:pic>
        <p:sp>
          <p:nvSpPr>
            <p:cNvPr id="220" name="TextBox 219"/>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Hink</a:t>
              </a:r>
              <a:r>
                <a:rPr lang="en-US" sz="700" dirty="0">
                  <a:latin typeface="Segoe UI" pitchFamily="34" charset="0"/>
                  <a:cs typeface="Segoe UI" pitchFamily="34" charset="0"/>
                </a:rPr>
                <a:t>, Matt</a:t>
              </a:r>
            </a:p>
          </p:txBody>
        </p:sp>
      </p:grpSp>
      <p:sp>
        <p:nvSpPr>
          <p:cNvPr id="221" name="Rectangle 220"/>
          <p:cNvSpPr/>
          <p:nvPr/>
        </p:nvSpPr>
        <p:spPr>
          <a:xfrm>
            <a:off x="7084028" y="3361346"/>
            <a:ext cx="2051426" cy="215444"/>
          </a:xfrm>
          <a:prstGeom prst="rect">
            <a:avLst/>
          </a:prstGeom>
        </p:spPr>
        <p:txBody>
          <a:bodyPr wrap="square">
            <a:spAutoFit/>
          </a:bodyPr>
          <a:lstStyle/>
          <a:p>
            <a:r>
              <a:rPr lang="en-US" sz="800" i="1" dirty="0">
                <a:solidFill>
                  <a:schemeClr val="accent1">
                    <a:lumMod val="75000"/>
                  </a:schemeClr>
                </a:solidFill>
                <a:latin typeface="Segoe UI" pitchFamily="34" charset="0"/>
              </a:rPr>
              <a:t>You might be interested in…</a:t>
            </a:r>
          </a:p>
        </p:txBody>
      </p:sp>
      <p:sp>
        <p:nvSpPr>
          <p:cNvPr id="223" name="Rectangle 222">
            <a:hlinkClick r:id="" action="ppaction://hlinkshowjump?jump=nextslide"/>
          </p:cNvPr>
          <p:cNvSpPr/>
          <p:nvPr/>
        </p:nvSpPr>
        <p:spPr>
          <a:xfrm>
            <a:off x="7156450" y="4419600"/>
            <a:ext cx="13716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39" name="Rounded Rectangle 138"/>
          <p:cNvSpPr/>
          <p:nvPr/>
        </p:nvSpPr>
        <p:spPr>
          <a:xfrm>
            <a:off x="7150101" y="4204531"/>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43" name="Group 142"/>
          <p:cNvGrpSpPr/>
          <p:nvPr/>
        </p:nvGrpSpPr>
        <p:grpSpPr>
          <a:xfrm>
            <a:off x="2475653" y="2809696"/>
            <a:ext cx="1024784" cy="215444"/>
            <a:chOff x="2175616" y="2809696"/>
            <a:chExt cx="1024784" cy="215444"/>
          </a:xfrm>
        </p:grpSpPr>
        <p:sp>
          <p:nvSpPr>
            <p:cNvPr id="144" name="Rectangle 143"/>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147" name="Oval 146"/>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nvGrpSpPr>
          <p:cNvPr id="158" name="Group 157"/>
          <p:cNvGrpSpPr/>
          <p:nvPr/>
        </p:nvGrpSpPr>
        <p:grpSpPr>
          <a:xfrm>
            <a:off x="7073339" y="6147037"/>
            <a:ext cx="1715061" cy="327660"/>
            <a:chOff x="7073339" y="6147037"/>
            <a:chExt cx="1715061" cy="327660"/>
          </a:xfrm>
        </p:grpSpPr>
        <p:sp>
          <p:nvSpPr>
            <p:cNvPr id="159" name="Rectangle 158"/>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1" name="Rectangle 160"/>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62" name="Rectangle 161"/>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(1)</a:t>
              </a:r>
            </a:p>
          </p:txBody>
        </p:sp>
      </p:grpSp>
      <p:grpSp>
        <p:nvGrpSpPr>
          <p:cNvPr id="105" name="Group 104"/>
          <p:cNvGrpSpPr/>
          <p:nvPr/>
        </p:nvGrpSpPr>
        <p:grpSpPr>
          <a:xfrm>
            <a:off x="7046586" y="2655305"/>
            <a:ext cx="1804747" cy="717418"/>
            <a:chOff x="7046586" y="2655305"/>
            <a:chExt cx="1804747" cy="717418"/>
          </a:xfrm>
        </p:grpSpPr>
        <p:sp>
          <p:nvSpPr>
            <p:cNvPr id="106" name="Rectangle 105"/>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07" name="Rectangle 106"/>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0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12" name="Round Same Side Corner Rectangle 111"/>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3" name="Rectangle 112"/>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14"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15" name="Picture 114" descr="officelive.png"/>
            <p:cNvPicPr>
              <a:picLocks noChangeAspect="1"/>
            </p:cNvPicPr>
            <p:nvPr/>
          </p:nvPicPr>
          <p:blipFill>
            <a:blip r:embed="rId7"/>
            <a:stretch>
              <a:fillRect/>
            </a:stretch>
          </p:blipFill>
          <p:spPr>
            <a:xfrm>
              <a:off x="7080612" y="2674743"/>
              <a:ext cx="624161" cy="189618"/>
            </a:xfrm>
            <a:prstGeom prst="rect">
              <a:avLst/>
            </a:prstGeom>
          </p:spPr>
        </p:pic>
        <p:sp>
          <p:nvSpPr>
            <p:cNvPr id="118" name="Round Same Side Corner Rectangle 117"/>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1" name="Round Same Side Corner Rectangle 120"/>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2" name="Picture 121" descr="linkedin.png"/>
            <p:cNvPicPr>
              <a:picLocks noChangeAspect="1"/>
            </p:cNvPicPr>
            <p:nvPr/>
          </p:nvPicPr>
          <p:blipFill>
            <a:blip r:embed="rId10"/>
            <a:stretch>
              <a:fillRect/>
            </a:stretch>
          </p:blipFill>
          <p:spPr>
            <a:xfrm>
              <a:off x="7924804" y="2890836"/>
              <a:ext cx="537482" cy="163285"/>
            </a:xfrm>
            <a:prstGeom prst="rect">
              <a:avLst/>
            </a:prstGeom>
          </p:spPr>
        </p:pic>
        <p:sp>
          <p:nvSpPr>
            <p:cNvPr id="123" name="Rectangle 122"/>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4" name="Round Same Side Corner Rectangle 123"/>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5" name="Round Same Side Corner Rectangle 124"/>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6" name="Picture 125" descr="yahoo.png"/>
            <p:cNvPicPr>
              <a:picLocks noChangeAspect="1"/>
            </p:cNvPicPr>
            <p:nvPr/>
          </p:nvPicPr>
          <p:blipFill>
            <a:blip r:embed="rId11"/>
            <a:stretch>
              <a:fillRect/>
            </a:stretch>
          </p:blipFill>
          <p:spPr>
            <a:xfrm>
              <a:off x="7091366" y="3114674"/>
              <a:ext cx="537482" cy="163286"/>
            </a:xfrm>
            <a:prstGeom prst="rect">
              <a:avLst/>
            </a:prstGeom>
          </p:spPr>
        </p:pic>
        <p:pic>
          <p:nvPicPr>
            <p:cNvPr id="127" name="Picture 126" descr="facebook.png"/>
            <p:cNvPicPr>
              <a:picLocks noChangeAspect="1"/>
            </p:cNvPicPr>
            <p:nvPr/>
          </p:nvPicPr>
          <p:blipFill>
            <a:blip r:embed="rId12"/>
            <a:stretch>
              <a:fillRect/>
            </a:stretch>
          </p:blipFill>
          <p:spPr>
            <a:xfrm>
              <a:off x="7105650" y="2895600"/>
              <a:ext cx="537482" cy="163285"/>
            </a:xfrm>
            <a:prstGeom prst="rect">
              <a:avLst/>
            </a:prstGeom>
          </p:spPr>
        </p:pic>
        <p:sp>
          <p:nvSpPr>
            <p:cNvPr id="128" name="Rectangle 127"/>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9" name="Rectangle 128"/>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1" name="Rectangle 130"/>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2" name="Cross 131"/>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Mia’s </a:t>
            </a:r>
            <a:r>
              <a:rPr lang="en-US" sz="1200" b="0" i="0" u="none" strike="noStrike" kern="1200" baseline="0" dirty="0" err="1">
                <a:solidFill>
                  <a:schemeClr val="bg1"/>
                </a:solidFill>
                <a:latin typeface="+mj-lt"/>
                <a:ea typeface="+mj-ea"/>
                <a:cs typeface="+mj-cs"/>
              </a:rPr>
              <a:t>Recs</a:t>
            </a:r>
            <a:r>
              <a:rPr lang="en-US" sz="1200" b="0" i="0" u="none" strike="noStrike" kern="1200" baseline="0" dirty="0">
                <a:solidFill>
                  <a:schemeClr val="bg1"/>
                </a:solidFill>
                <a:latin typeface="+mj-lt"/>
                <a:ea typeface="+mj-ea"/>
                <a:cs typeface="+mj-cs"/>
              </a:rPr>
              <a:t>; Pick Kramer</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4"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5"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grpSp>
        <p:nvGrpSpPr>
          <p:cNvPr id="6"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512503"/>
            <a:ext cx="1670426" cy="246221"/>
          </a:xfrm>
          <a:prstGeom prst="rect">
            <a:avLst/>
          </a:prstGeom>
        </p:spPr>
        <p:txBody>
          <a:bodyPr wrap="square">
            <a:spAutoFit/>
          </a:bodyPr>
          <a:lstStyle/>
          <a:p>
            <a:r>
              <a:rPr lang="en-US" sz="1000" b="1" dirty="0">
                <a:solidFill>
                  <a:schemeClr val="accent1">
                    <a:lumMod val="75000"/>
                  </a:schemeClr>
                </a:solidFill>
                <a:latin typeface="Segoe UI" pitchFamily="34" charset="0"/>
              </a:rPr>
              <a:t>Mia’s top 10 Contacts</a:t>
            </a:r>
          </a:p>
        </p:txBody>
      </p:sp>
      <p:grpSp>
        <p:nvGrpSpPr>
          <p:cNvPr id="9"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7" name="Group 143"/>
          <p:cNvGrpSpPr/>
          <p:nvPr/>
        </p:nvGrpSpPr>
        <p:grpSpPr>
          <a:xfrm>
            <a:off x="7211139" y="3772490"/>
            <a:ext cx="1531765" cy="200055"/>
            <a:chOff x="7211139" y="3763944"/>
            <a:chExt cx="1531765" cy="200055"/>
          </a:xfrm>
        </p:grpSpPr>
        <p:sp>
          <p:nvSpPr>
            <p:cNvPr id="151" name="TextBox 15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endParaRPr lang="en-US" sz="700" dirty="0">
                <a:latin typeface="Segoe UI" pitchFamily="34" charset="0"/>
                <a:cs typeface="Segoe UI" pitchFamily="34" charset="0"/>
              </a:endParaRPr>
            </a:p>
          </p:txBody>
        </p:sp>
        <p:pic>
          <p:nvPicPr>
            <p:cNvPr id="152" name="Picture 151" descr="face_none.png"/>
            <p:cNvPicPr>
              <a:picLocks noChangeAspect="1"/>
            </p:cNvPicPr>
            <p:nvPr/>
          </p:nvPicPr>
          <p:blipFill>
            <a:blip r:embed="rId14"/>
            <a:stretch>
              <a:fillRect/>
            </a:stretch>
          </p:blipFill>
          <p:spPr>
            <a:xfrm>
              <a:off x="7211139" y="3771558"/>
              <a:ext cx="167034" cy="167034"/>
            </a:xfrm>
            <a:prstGeom prst="rect">
              <a:avLst/>
            </a:prstGeom>
          </p:spPr>
        </p:pic>
      </p:grpSp>
      <p:grpSp>
        <p:nvGrpSpPr>
          <p:cNvPr id="18" name="Group 157"/>
          <p:cNvGrpSpPr/>
          <p:nvPr/>
        </p:nvGrpSpPr>
        <p:grpSpPr>
          <a:xfrm>
            <a:off x="7211139" y="3988500"/>
            <a:ext cx="1531765" cy="200055"/>
            <a:chOff x="7211139" y="3971405"/>
            <a:chExt cx="1531765" cy="200055"/>
          </a:xfrm>
        </p:grpSpPr>
        <p:pic>
          <p:nvPicPr>
            <p:cNvPr id="160" name="Picture 159" descr="face_none.png"/>
            <p:cNvPicPr>
              <a:picLocks noChangeAspect="1"/>
            </p:cNvPicPr>
            <p:nvPr/>
          </p:nvPicPr>
          <p:blipFill>
            <a:blip r:embed="rId14"/>
            <a:stretch>
              <a:fillRect/>
            </a:stretch>
          </p:blipFill>
          <p:spPr>
            <a:xfrm>
              <a:off x="7211139" y="3992605"/>
              <a:ext cx="167034" cy="167034"/>
            </a:xfrm>
            <a:prstGeom prst="rect">
              <a:avLst/>
            </a:prstGeom>
          </p:spPr>
        </p:pic>
        <p:sp>
          <p:nvSpPr>
            <p:cNvPr id="166" name="TextBox 165"/>
            <p:cNvSpPr txBox="1"/>
            <p:nvPr/>
          </p:nvSpPr>
          <p:spPr>
            <a:xfrm>
              <a:off x="7344488" y="397140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Anand</a:t>
              </a:r>
              <a:r>
                <a:rPr lang="en-US" sz="700" dirty="0">
                  <a:latin typeface="Segoe UI" pitchFamily="34" charset="0"/>
                  <a:cs typeface="Segoe UI" pitchFamily="34" charset="0"/>
                </a:rPr>
                <a:t>, Deepak</a:t>
              </a:r>
            </a:p>
          </p:txBody>
        </p:sp>
      </p:grpSp>
      <p:grpSp>
        <p:nvGrpSpPr>
          <p:cNvPr id="19" name="Group 166"/>
          <p:cNvGrpSpPr/>
          <p:nvPr/>
        </p:nvGrpSpPr>
        <p:grpSpPr>
          <a:xfrm>
            <a:off x="7211139" y="4204510"/>
            <a:ext cx="1531765" cy="200055"/>
            <a:chOff x="7211139" y="4194255"/>
            <a:chExt cx="1531765" cy="200055"/>
          </a:xfrm>
        </p:grpSpPr>
        <p:pic>
          <p:nvPicPr>
            <p:cNvPr id="172" name="Picture 171" descr="face_none.png"/>
            <p:cNvPicPr>
              <a:picLocks noChangeAspect="1"/>
            </p:cNvPicPr>
            <p:nvPr/>
          </p:nvPicPr>
          <p:blipFill>
            <a:blip r:embed="rId14"/>
            <a:stretch>
              <a:fillRect/>
            </a:stretch>
          </p:blipFill>
          <p:spPr>
            <a:xfrm>
              <a:off x="7211139" y="4213652"/>
              <a:ext cx="167034" cy="167034"/>
            </a:xfrm>
            <a:prstGeom prst="rect">
              <a:avLst/>
            </a:prstGeom>
          </p:spPr>
        </p:pic>
        <p:sp>
          <p:nvSpPr>
            <p:cNvPr id="173" name="TextBox 172"/>
            <p:cNvSpPr txBox="1"/>
            <p:nvPr/>
          </p:nvSpPr>
          <p:spPr>
            <a:xfrm>
              <a:off x="7344488" y="41942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Jerry </a:t>
              </a:r>
              <a:r>
                <a:rPr lang="en-US" sz="700" dirty="0" err="1">
                  <a:latin typeface="Segoe UI" pitchFamily="34" charset="0"/>
                  <a:cs typeface="Segoe UI" pitchFamily="34" charset="0"/>
                </a:rPr>
                <a:t>Orman</a:t>
              </a:r>
              <a:endParaRPr lang="en-US" sz="700" dirty="0">
                <a:latin typeface="Segoe UI" pitchFamily="34" charset="0"/>
                <a:cs typeface="Segoe UI" pitchFamily="34" charset="0"/>
              </a:endParaRPr>
            </a:p>
          </p:txBody>
        </p:sp>
      </p:grpSp>
      <p:grpSp>
        <p:nvGrpSpPr>
          <p:cNvPr id="20" name="Group 173"/>
          <p:cNvGrpSpPr/>
          <p:nvPr/>
        </p:nvGrpSpPr>
        <p:grpSpPr>
          <a:xfrm>
            <a:off x="7211139" y="4420520"/>
            <a:ext cx="1531765" cy="200055"/>
            <a:chOff x="7211139" y="4417105"/>
            <a:chExt cx="1531765" cy="200055"/>
          </a:xfrm>
        </p:grpSpPr>
        <p:pic>
          <p:nvPicPr>
            <p:cNvPr id="183" name="Picture 182" descr="face_none.png"/>
            <p:cNvPicPr>
              <a:picLocks noChangeAspect="1"/>
            </p:cNvPicPr>
            <p:nvPr/>
          </p:nvPicPr>
          <p:blipFill>
            <a:blip r:embed="rId14"/>
            <a:stretch>
              <a:fillRect/>
            </a:stretch>
          </p:blipFill>
          <p:spPr>
            <a:xfrm>
              <a:off x="7211139" y="4434699"/>
              <a:ext cx="167034" cy="167034"/>
            </a:xfrm>
            <a:prstGeom prst="rect">
              <a:avLst/>
            </a:prstGeom>
          </p:spPr>
        </p:pic>
        <p:sp>
          <p:nvSpPr>
            <p:cNvPr id="184" name="TextBox 183"/>
            <p:cNvSpPr txBox="1"/>
            <p:nvPr/>
          </p:nvSpPr>
          <p:spPr>
            <a:xfrm>
              <a:off x="7344488" y="441710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George Li</a:t>
              </a:r>
            </a:p>
          </p:txBody>
        </p:sp>
      </p:grpSp>
      <p:grpSp>
        <p:nvGrpSpPr>
          <p:cNvPr id="21" name="Group 189"/>
          <p:cNvGrpSpPr/>
          <p:nvPr/>
        </p:nvGrpSpPr>
        <p:grpSpPr>
          <a:xfrm>
            <a:off x="7211139" y="4636530"/>
            <a:ext cx="1531765" cy="200055"/>
            <a:chOff x="7211139" y="4639955"/>
            <a:chExt cx="1531765" cy="200055"/>
          </a:xfrm>
        </p:grpSpPr>
        <p:pic>
          <p:nvPicPr>
            <p:cNvPr id="191" name="Picture 190" descr="face_none.png"/>
            <p:cNvPicPr>
              <a:picLocks noChangeAspect="1"/>
            </p:cNvPicPr>
            <p:nvPr/>
          </p:nvPicPr>
          <p:blipFill>
            <a:blip r:embed="rId14"/>
            <a:stretch>
              <a:fillRect/>
            </a:stretch>
          </p:blipFill>
          <p:spPr>
            <a:xfrm>
              <a:off x="7211139" y="4655746"/>
              <a:ext cx="167034" cy="167034"/>
            </a:xfrm>
            <a:prstGeom prst="rect">
              <a:avLst/>
            </a:prstGeom>
          </p:spPr>
        </p:pic>
        <p:sp>
          <p:nvSpPr>
            <p:cNvPr id="192" name="TextBox 19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James D. Kramer</a:t>
              </a:r>
            </a:p>
          </p:txBody>
        </p:sp>
      </p:grpSp>
      <p:grpSp>
        <p:nvGrpSpPr>
          <p:cNvPr id="22" name="Group 194"/>
          <p:cNvGrpSpPr/>
          <p:nvPr/>
        </p:nvGrpSpPr>
        <p:grpSpPr>
          <a:xfrm>
            <a:off x="7211139" y="4852540"/>
            <a:ext cx="1531765" cy="215444"/>
            <a:chOff x="7211139" y="4847416"/>
            <a:chExt cx="1531765" cy="215444"/>
          </a:xfrm>
        </p:grpSpPr>
        <p:pic>
          <p:nvPicPr>
            <p:cNvPr id="198" name="Picture 197" descr="face_none.png"/>
            <p:cNvPicPr>
              <a:picLocks noChangeAspect="1"/>
            </p:cNvPicPr>
            <p:nvPr/>
          </p:nvPicPr>
          <p:blipFill>
            <a:blip r:embed="rId14"/>
            <a:stretch>
              <a:fillRect/>
            </a:stretch>
          </p:blipFill>
          <p:spPr>
            <a:xfrm>
              <a:off x="7211139" y="4876793"/>
              <a:ext cx="167034" cy="167034"/>
            </a:xfrm>
            <a:prstGeom prst="rect">
              <a:avLst/>
            </a:prstGeom>
          </p:spPr>
        </p:pic>
        <p:sp>
          <p:nvSpPr>
            <p:cNvPr id="200" name="TextBox 199"/>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23" name="Group 201"/>
          <p:cNvGrpSpPr/>
          <p:nvPr/>
        </p:nvGrpSpPr>
        <p:grpSpPr>
          <a:xfrm>
            <a:off x="7211139" y="5083939"/>
            <a:ext cx="1531765" cy="200055"/>
            <a:chOff x="7211139" y="5070266"/>
            <a:chExt cx="1531765" cy="200055"/>
          </a:xfrm>
        </p:grpSpPr>
        <p:pic>
          <p:nvPicPr>
            <p:cNvPr id="205" name="Picture 204" descr="face_none.png"/>
            <p:cNvPicPr>
              <a:picLocks noChangeAspect="1"/>
            </p:cNvPicPr>
            <p:nvPr/>
          </p:nvPicPr>
          <p:blipFill>
            <a:blip r:embed="rId14"/>
            <a:stretch>
              <a:fillRect/>
            </a:stretch>
          </p:blipFill>
          <p:spPr>
            <a:xfrm>
              <a:off x="7211139" y="5097840"/>
              <a:ext cx="167034" cy="167034"/>
            </a:xfrm>
            <a:prstGeom prst="rect">
              <a:avLst/>
            </a:prstGeom>
          </p:spPr>
        </p:pic>
        <p:sp>
          <p:nvSpPr>
            <p:cNvPr id="206" name="TextBox 205"/>
            <p:cNvSpPr txBox="1"/>
            <p:nvPr/>
          </p:nvSpPr>
          <p:spPr>
            <a:xfrm>
              <a:off x="7344488" y="50702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Hines, Mike (Michael)</a:t>
              </a:r>
            </a:p>
          </p:txBody>
        </p:sp>
      </p:grpSp>
      <p:grpSp>
        <p:nvGrpSpPr>
          <p:cNvPr id="24" name="Group 206"/>
          <p:cNvGrpSpPr/>
          <p:nvPr/>
        </p:nvGrpSpPr>
        <p:grpSpPr>
          <a:xfrm>
            <a:off x="7211139" y="5315338"/>
            <a:ext cx="1531765" cy="200055"/>
            <a:chOff x="7211139" y="5293116"/>
            <a:chExt cx="1531765" cy="200055"/>
          </a:xfrm>
        </p:grpSpPr>
        <p:pic>
          <p:nvPicPr>
            <p:cNvPr id="213" name="Picture 212" descr="face_none.png"/>
            <p:cNvPicPr>
              <a:picLocks noChangeAspect="1"/>
            </p:cNvPicPr>
            <p:nvPr/>
          </p:nvPicPr>
          <p:blipFill>
            <a:blip r:embed="rId14"/>
            <a:stretch>
              <a:fillRect/>
            </a:stretch>
          </p:blipFill>
          <p:spPr>
            <a:xfrm>
              <a:off x="7211139" y="5318887"/>
              <a:ext cx="167034" cy="167034"/>
            </a:xfrm>
            <a:prstGeom prst="rect">
              <a:avLst/>
            </a:prstGeom>
          </p:spPr>
        </p:pic>
        <p:sp>
          <p:nvSpPr>
            <p:cNvPr id="214" name="TextBox 213"/>
            <p:cNvSpPr txBox="1"/>
            <p:nvPr/>
          </p:nvSpPr>
          <p:spPr>
            <a:xfrm>
              <a:off x="7344488" y="529311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p>
          </p:txBody>
        </p:sp>
      </p:grpSp>
      <p:grpSp>
        <p:nvGrpSpPr>
          <p:cNvPr id="25" name="Group 214"/>
          <p:cNvGrpSpPr/>
          <p:nvPr/>
        </p:nvGrpSpPr>
        <p:grpSpPr>
          <a:xfrm>
            <a:off x="7211139" y="5531348"/>
            <a:ext cx="1531765" cy="200055"/>
            <a:chOff x="7211139" y="5515966"/>
            <a:chExt cx="1531765" cy="200055"/>
          </a:xfrm>
        </p:grpSpPr>
        <p:pic>
          <p:nvPicPr>
            <p:cNvPr id="216" name="Picture 215" descr="face_none.png"/>
            <p:cNvPicPr>
              <a:picLocks noChangeAspect="1"/>
            </p:cNvPicPr>
            <p:nvPr/>
          </p:nvPicPr>
          <p:blipFill>
            <a:blip r:embed="rId14"/>
            <a:stretch>
              <a:fillRect/>
            </a:stretch>
          </p:blipFill>
          <p:spPr>
            <a:xfrm>
              <a:off x="7211139" y="5539934"/>
              <a:ext cx="167034" cy="167034"/>
            </a:xfrm>
            <a:prstGeom prst="rect">
              <a:avLst/>
            </a:prstGeom>
          </p:spPr>
        </p:pic>
        <p:sp>
          <p:nvSpPr>
            <p:cNvPr id="217" name="TextBox 216"/>
            <p:cNvSpPr txBox="1"/>
            <p:nvPr/>
          </p:nvSpPr>
          <p:spPr>
            <a:xfrm>
              <a:off x="7344488" y="55159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p>
          </p:txBody>
        </p:sp>
      </p:grpSp>
      <p:grpSp>
        <p:nvGrpSpPr>
          <p:cNvPr id="26" name="Group 217"/>
          <p:cNvGrpSpPr/>
          <p:nvPr/>
        </p:nvGrpSpPr>
        <p:grpSpPr>
          <a:xfrm>
            <a:off x="7211139" y="5747361"/>
            <a:ext cx="1531765" cy="200055"/>
            <a:chOff x="7211139" y="5738815"/>
            <a:chExt cx="1531765" cy="200055"/>
          </a:xfrm>
        </p:grpSpPr>
        <p:pic>
          <p:nvPicPr>
            <p:cNvPr id="219" name="Picture 218" descr="face_none.png"/>
            <p:cNvPicPr>
              <a:picLocks noChangeAspect="1"/>
            </p:cNvPicPr>
            <p:nvPr/>
          </p:nvPicPr>
          <p:blipFill>
            <a:blip r:embed="rId14"/>
            <a:stretch>
              <a:fillRect/>
            </a:stretch>
          </p:blipFill>
          <p:spPr>
            <a:xfrm>
              <a:off x="7211139" y="5763020"/>
              <a:ext cx="167034" cy="167034"/>
            </a:xfrm>
            <a:prstGeom prst="rect">
              <a:avLst/>
            </a:prstGeom>
          </p:spPr>
        </p:pic>
        <p:sp>
          <p:nvSpPr>
            <p:cNvPr id="220" name="TextBox 219"/>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Hink</a:t>
              </a:r>
              <a:r>
                <a:rPr lang="en-US" sz="700" dirty="0">
                  <a:latin typeface="Segoe UI" pitchFamily="34" charset="0"/>
                  <a:cs typeface="Segoe UI" pitchFamily="34" charset="0"/>
                </a:rPr>
                <a:t>, Matt</a:t>
              </a:r>
            </a:p>
          </p:txBody>
        </p:sp>
      </p:grpSp>
      <p:sp>
        <p:nvSpPr>
          <p:cNvPr id="221" name="Rectangle 220"/>
          <p:cNvSpPr/>
          <p:nvPr/>
        </p:nvSpPr>
        <p:spPr>
          <a:xfrm>
            <a:off x="7084028" y="3361346"/>
            <a:ext cx="2051426" cy="215444"/>
          </a:xfrm>
          <a:prstGeom prst="rect">
            <a:avLst/>
          </a:prstGeom>
        </p:spPr>
        <p:txBody>
          <a:bodyPr wrap="square">
            <a:spAutoFit/>
          </a:bodyPr>
          <a:lstStyle/>
          <a:p>
            <a:r>
              <a:rPr lang="en-US" sz="800" i="1" dirty="0">
                <a:solidFill>
                  <a:schemeClr val="accent1">
                    <a:lumMod val="75000"/>
                  </a:schemeClr>
                </a:solidFill>
                <a:latin typeface="Segoe UI" pitchFamily="34" charset="0"/>
              </a:rPr>
              <a:t>You might be interested in…</a:t>
            </a:r>
          </a:p>
        </p:txBody>
      </p:sp>
      <p:sp>
        <p:nvSpPr>
          <p:cNvPr id="223" name="Rectangle 222">
            <a:hlinkClick r:id="" action="ppaction://hlinkshowjump?jump=nextslide"/>
          </p:cNvPr>
          <p:cNvSpPr/>
          <p:nvPr/>
        </p:nvSpPr>
        <p:spPr>
          <a:xfrm>
            <a:off x="7162800" y="4631108"/>
            <a:ext cx="13716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39" name="Rounded Rectangle 138"/>
          <p:cNvSpPr/>
          <p:nvPr/>
        </p:nvSpPr>
        <p:spPr>
          <a:xfrm>
            <a:off x="7150101" y="4204531"/>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sp>
        <p:nvSpPr>
          <p:cNvPr id="140" name="Rounded Rectangle 139"/>
          <p:cNvSpPr/>
          <p:nvPr/>
        </p:nvSpPr>
        <p:spPr>
          <a:xfrm>
            <a:off x="7150101" y="4406900"/>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44" name="Group 143"/>
          <p:cNvGrpSpPr/>
          <p:nvPr/>
        </p:nvGrpSpPr>
        <p:grpSpPr>
          <a:xfrm>
            <a:off x="2475653" y="2809696"/>
            <a:ext cx="1024784" cy="215444"/>
            <a:chOff x="2175616" y="2809696"/>
            <a:chExt cx="1024784" cy="215444"/>
          </a:xfrm>
        </p:grpSpPr>
        <p:sp>
          <p:nvSpPr>
            <p:cNvPr id="147" name="Rectangle 146"/>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158" name="Oval 157"/>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nvGrpSpPr>
          <p:cNvPr id="159" name="Group 158"/>
          <p:cNvGrpSpPr/>
          <p:nvPr/>
        </p:nvGrpSpPr>
        <p:grpSpPr>
          <a:xfrm>
            <a:off x="7073339" y="6147037"/>
            <a:ext cx="1715061" cy="327660"/>
            <a:chOff x="7073339" y="6147037"/>
            <a:chExt cx="1715061" cy="327660"/>
          </a:xfrm>
        </p:grpSpPr>
        <p:sp>
          <p:nvSpPr>
            <p:cNvPr id="161" name="Rectangle 160"/>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62" name="Rectangle 161"/>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67" name="Rectangle 166"/>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(2)</a:t>
              </a:r>
            </a:p>
          </p:txBody>
        </p:sp>
      </p:grpSp>
      <p:grpSp>
        <p:nvGrpSpPr>
          <p:cNvPr id="107" name="Group 106"/>
          <p:cNvGrpSpPr/>
          <p:nvPr/>
        </p:nvGrpSpPr>
        <p:grpSpPr>
          <a:xfrm>
            <a:off x="7046586" y="2655305"/>
            <a:ext cx="1804747" cy="717418"/>
            <a:chOff x="7046586" y="2655305"/>
            <a:chExt cx="1804747" cy="717418"/>
          </a:xfrm>
        </p:grpSpPr>
        <p:sp>
          <p:nvSpPr>
            <p:cNvPr id="108" name="Rectangle 107"/>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2" name="Rectangle 111"/>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1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14" name="Round Same Side Corner Rectangle 113"/>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5" name="Rectangle 114"/>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1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21" name="Picture 120" descr="officelive.png"/>
            <p:cNvPicPr>
              <a:picLocks noChangeAspect="1"/>
            </p:cNvPicPr>
            <p:nvPr/>
          </p:nvPicPr>
          <p:blipFill>
            <a:blip r:embed="rId7"/>
            <a:stretch>
              <a:fillRect/>
            </a:stretch>
          </p:blipFill>
          <p:spPr>
            <a:xfrm>
              <a:off x="7080612" y="2674743"/>
              <a:ext cx="624161" cy="189618"/>
            </a:xfrm>
            <a:prstGeom prst="rect">
              <a:avLst/>
            </a:prstGeom>
          </p:spPr>
        </p:pic>
        <p:sp>
          <p:nvSpPr>
            <p:cNvPr id="122" name="Round Same Side Corner Rectangle 121"/>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3" name="Round Same Side Corner Rectangle 122"/>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4" name="Picture 123" descr="linkedin.png"/>
            <p:cNvPicPr>
              <a:picLocks noChangeAspect="1"/>
            </p:cNvPicPr>
            <p:nvPr/>
          </p:nvPicPr>
          <p:blipFill>
            <a:blip r:embed="rId10"/>
            <a:stretch>
              <a:fillRect/>
            </a:stretch>
          </p:blipFill>
          <p:spPr>
            <a:xfrm>
              <a:off x="7924804" y="2890836"/>
              <a:ext cx="537482" cy="163285"/>
            </a:xfrm>
            <a:prstGeom prst="rect">
              <a:avLst/>
            </a:prstGeom>
          </p:spPr>
        </p:pic>
        <p:sp>
          <p:nvSpPr>
            <p:cNvPr id="125" name="Rectangle 124"/>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6" name="Round Same Side Corner Rectangle 12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7" name="Round Same Side Corner Rectangle 12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8" name="Picture 127" descr="yahoo.png"/>
            <p:cNvPicPr>
              <a:picLocks noChangeAspect="1"/>
            </p:cNvPicPr>
            <p:nvPr/>
          </p:nvPicPr>
          <p:blipFill>
            <a:blip r:embed="rId11"/>
            <a:stretch>
              <a:fillRect/>
            </a:stretch>
          </p:blipFill>
          <p:spPr>
            <a:xfrm>
              <a:off x="7091366" y="3114674"/>
              <a:ext cx="537482" cy="163286"/>
            </a:xfrm>
            <a:prstGeom prst="rect">
              <a:avLst/>
            </a:prstGeom>
          </p:spPr>
        </p:pic>
        <p:pic>
          <p:nvPicPr>
            <p:cNvPr id="129" name="Picture 128" descr="facebook.png"/>
            <p:cNvPicPr>
              <a:picLocks noChangeAspect="1"/>
            </p:cNvPicPr>
            <p:nvPr/>
          </p:nvPicPr>
          <p:blipFill>
            <a:blip r:embed="rId12"/>
            <a:stretch>
              <a:fillRect/>
            </a:stretch>
          </p:blipFill>
          <p:spPr>
            <a:xfrm>
              <a:off x="7105650" y="2895600"/>
              <a:ext cx="537482" cy="163285"/>
            </a:xfrm>
            <a:prstGeom prst="rect">
              <a:avLst/>
            </a:prstGeom>
          </p:spPr>
        </p:pic>
        <p:sp>
          <p:nvSpPr>
            <p:cNvPr id="131" name="Rectangle 130"/>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2" name="Rectangle 131"/>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3" name="Rectangle 132"/>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4" name="Cross 133"/>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Share as …</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2" name="Group 99"/>
          <p:cNvGrpSpPr/>
          <p:nvPr/>
        </p:nvGrpSpPr>
        <p:grpSpPr>
          <a:xfrm>
            <a:off x="6962775" y="2181225"/>
            <a:ext cx="2004059" cy="4356099"/>
            <a:chOff x="6987543" y="2095263"/>
            <a:chExt cx="2004059" cy="4356099"/>
          </a:xfrm>
        </p:grpSpPr>
        <p:sp>
          <p:nvSpPr>
            <p:cNvPr id="153"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154" name="Rectangle 153"/>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55" name="Picture 154"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156" name="Rectangle 15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163" name="Rectangle 162"/>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164" name="Rectangle 163"/>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165" name="Rectangle 164"/>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68" name="Rectangle 167"/>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79"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180" name="Round Same Side Corner Rectangle 179"/>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81" name="Rectangle 180"/>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8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199" name="Rectangle 19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grpSp>
        <p:nvGrpSpPr>
          <p:cNvPr id="4" name="Group 262"/>
          <p:cNvGrpSpPr/>
          <p:nvPr/>
        </p:nvGrpSpPr>
        <p:grpSpPr>
          <a:xfrm>
            <a:off x="6982243" y="2187416"/>
            <a:ext cx="2077610" cy="1081895"/>
            <a:chOff x="6671197" y="2137889"/>
            <a:chExt cx="2162521" cy="1081895"/>
          </a:xfrm>
        </p:grpSpPr>
        <p:sp>
          <p:nvSpPr>
            <p:cNvPr id="130" name="Rectangle 129"/>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5" name="Group 367"/>
            <p:cNvGrpSpPr/>
            <p:nvPr/>
          </p:nvGrpSpPr>
          <p:grpSpPr>
            <a:xfrm>
              <a:off x="6741418" y="2582779"/>
              <a:ext cx="2092300" cy="637005"/>
              <a:chOff x="6741401" y="2582779"/>
              <a:chExt cx="2092294" cy="637005"/>
            </a:xfrm>
          </p:grpSpPr>
          <p:sp>
            <p:nvSpPr>
              <p:cNvPr id="141" name="Round Same Side Corner Rectangle 140"/>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48" name="Rectangle 14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157" name="Rectangle 156"/>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70" name="Picture 169" descr="officelive.png"/>
          <p:cNvPicPr>
            <a:picLocks noChangeAspect="1"/>
          </p:cNvPicPr>
          <p:nvPr/>
        </p:nvPicPr>
        <p:blipFill>
          <a:blip r:embed="rId7"/>
          <a:stretch>
            <a:fillRect/>
          </a:stretch>
        </p:blipFill>
        <p:spPr>
          <a:xfrm>
            <a:off x="7080612" y="2674743"/>
            <a:ext cx="624161" cy="189618"/>
          </a:xfrm>
          <a:prstGeom prst="rect">
            <a:avLst/>
          </a:prstGeom>
        </p:spPr>
      </p:pic>
      <p:grpSp>
        <p:nvGrpSpPr>
          <p:cNvPr id="6" name="Group 295"/>
          <p:cNvGrpSpPr/>
          <p:nvPr/>
        </p:nvGrpSpPr>
        <p:grpSpPr>
          <a:xfrm>
            <a:off x="8895706" y="0"/>
            <a:ext cx="248294" cy="6858000"/>
            <a:chOff x="8895706" y="0"/>
            <a:chExt cx="248294" cy="6858000"/>
          </a:xfrm>
        </p:grpSpPr>
        <p:pic>
          <p:nvPicPr>
            <p:cNvPr id="201" name="Picture 200" descr="Picture1.png"/>
            <p:cNvPicPr>
              <a:picLocks noChangeAspect="1"/>
            </p:cNvPicPr>
            <p:nvPr/>
          </p:nvPicPr>
          <p:blipFill>
            <a:blip r:embed="rId8"/>
            <a:srcRect l="98332"/>
            <a:stretch>
              <a:fillRect/>
            </a:stretch>
          </p:blipFill>
          <p:spPr>
            <a:xfrm>
              <a:off x="8991600" y="0"/>
              <a:ext cx="152400" cy="6858000"/>
            </a:xfrm>
            <a:prstGeom prst="rect">
              <a:avLst/>
            </a:prstGeom>
          </p:spPr>
        </p:pic>
        <p:grpSp>
          <p:nvGrpSpPr>
            <p:cNvPr id="7" name="Group 61"/>
            <p:cNvGrpSpPr/>
            <p:nvPr/>
          </p:nvGrpSpPr>
          <p:grpSpPr>
            <a:xfrm>
              <a:off x="8895706" y="884207"/>
              <a:ext cx="164592" cy="5623560"/>
              <a:chOff x="8901933" y="884725"/>
              <a:chExt cx="164592" cy="5623560"/>
            </a:xfrm>
          </p:grpSpPr>
          <p:sp>
            <p:nvSpPr>
              <p:cNvPr id="203" name="Rectangle 20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Rectangle 20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67"/>
              <p:cNvGrpSpPr/>
              <p:nvPr/>
            </p:nvGrpSpPr>
            <p:grpSpPr>
              <a:xfrm>
                <a:off x="8939993" y="2382966"/>
                <a:ext cx="73152" cy="87341"/>
                <a:chOff x="8939993" y="2382966"/>
                <a:chExt cx="73152" cy="87341"/>
              </a:xfrm>
            </p:grpSpPr>
            <p:sp>
              <p:nvSpPr>
                <p:cNvPr id="210" name="Rounded Rectangle 20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Rounded Rectangle 21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2" name="Rounded Rectangle 21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8" name="Isosceles Triangle 20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Isosceles Triangle 20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56" name="Round Same Side Corner Rectangle 25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57" name="Picture 256" descr="outlook.png"/>
          <p:cNvPicPr>
            <a:picLocks noChangeAspect="1"/>
          </p:cNvPicPr>
          <p:nvPr/>
        </p:nvPicPr>
        <p:blipFill>
          <a:blip r:embed="rId9"/>
          <a:stretch>
            <a:fillRect/>
          </a:stretch>
        </p:blipFill>
        <p:spPr>
          <a:xfrm>
            <a:off x="7096129" y="2890425"/>
            <a:ext cx="537482" cy="163286"/>
          </a:xfrm>
          <a:prstGeom prst="rect">
            <a:avLst/>
          </a:prstGeom>
        </p:spPr>
      </p:pic>
      <p:sp>
        <p:nvSpPr>
          <p:cNvPr id="259" name="Round Same Side Corner Rectangle 25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0" name="Picture 259" descr="linkedin.png"/>
          <p:cNvPicPr>
            <a:picLocks noChangeAspect="1"/>
          </p:cNvPicPr>
          <p:nvPr/>
        </p:nvPicPr>
        <p:blipFill>
          <a:blip r:embed="rId10"/>
          <a:stretch>
            <a:fillRect/>
          </a:stretch>
        </p:blipFill>
        <p:spPr>
          <a:xfrm>
            <a:off x="7924804" y="2890836"/>
            <a:ext cx="537482" cy="163285"/>
          </a:xfrm>
          <a:prstGeom prst="rect">
            <a:avLst/>
          </a:prstGeom>
        </p:spPr>
      </p:pic>
      <p:sp>
        <p:nvSpPr>
          <p:cNvPr id="262" name="Rectangle 26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66" name="Round Same Side Corner Rectangle 265"/>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67" name="Round Same Side Corner Rectangle 266"/>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68" name="Picture 267" descr="yahoo.png"/>
          <p:cNvPicPr>
            <a:picLocks noChangeAspect="1"/>
          </p:cNvPicPr>
          <p:nvPr/>
        </p:nvPicPr>
        <p:blipFill>
          <a:blip r:embed="rId11"/>
          <a:stretch>
            <a:fillRect/>
          </a:stretch>
        </p:blipFill>
        <p:spPr>
          <a:xfrm>
            <a:off x="7091366" y="3114674"/>
            <a:ext cx="537482" cy="163286"/>
          </a:xfrm>
          <a:prstGeom prst="rect">
            <a:avLst/>
          </a:prstGeom>
        </p:spPr>
      </p:pic>
      <p:pic>
        <p:nvPicPr>
          <p:cNvPr id="269" name="Picture 268" descr="facebook.png"/>
          <p:cNvPicPr>
            <a:picLocks noChangeAspect="1"/>
          </p:cNvPicPr>
          <p:nvPr/>
        </p:nvPicPr>
        <p:blipFill>
          <a:blip r:embed="rId12"/>
          <a:stretch>
            <a:fillRect/>
          </a:stretch>
        </p:blipFill>
        <p:spPr>
          <a:xfrm>
            <a:off x="7924804" y="3133725"/>
            <a:ext cx="537482" cy="163285"/>
          </a:xfrm>
          <a:prstGeom prst="rect">
            <a:avLst/>
          </a:prstGeom>
        </p:spPr>
      </p:pic>
      <p:sp>
        <p:nvSpPr>
          <p:cNvPr id="270" name="Rectangle 269"/>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3" name="Rectangle 272"/>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4" name="Rectangle 273"/>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76" name="Rectangle 27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77" name="Rectangle 276"/>
          <p:cNvSpPr/>
          <p:nvPr/>
        </p:nvSpPr>
        <p:spPr>
          <a:xfrm>
            <a:off x="7092574" y="3512503"/>
            <a:ext cx="1670426" cy="246221"/>
          </a:xfrm>
          <a:prstGeom prst="rect">
            <a:avLst/>
          </a:prstGeom>
        </p:spPr>
        <p:txBody>
          <a:bodyPr wrap="square">
            <a:spAutoFit/>
          </a:bodyPr>
          <a:lstStyle/>
          <a:p>
            <a:r>
              <a:rPr lang="en-US" sz="1000" b="1" dirty="0">
                <a:solidFill>
                  <a:schemeClr val="accent1">
                    <a:lumMod val="75000"/>
                  </a:schemeClr>
                </a:solidFill>
                <a:latin typeface="Segoe UI" pitchFamily="34" charset="0"/>
              </a:rPr>
              <a:t>Mia’s top 10 Contacts</a:t>
            </a:r>
          </a:p>
        </p:txBody>
      </p:sp>
      <p:grpSp>
        <p:nvGrpSpPr>
          <p:cNvPr id="9" name="Group 81"/>
          <p:cNvGrpSpPr/>
          <p:nvPr/>
        </p:nvGrpSpPr>
        <p:grpSpPr>
          <a:xfrm>
            <a:off x="7040808" y="2432650"/>
            <a:ext cx="1656784" cy="176463"/>
            <a:chOff x="7046520" y="2462361"/>
            <a:chExt cx="1656784" cy="176463"/>
          </a:xfrm>
        </p:grpSpPr>
        <p:sp>
          <p:nvSpPr>
            <p:cNvPr id="109" name="Rectangle 108"/>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10" name="Rectangle 109"/>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111" name="Picture 110"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116" name="Rectangle 11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17" name="Rectangle 116"/>
          <p:cNvSpPr/>
          <p:nvPr/>
        </p:nvSpPr>
        <p:spPr>
          <a:xfrm>
            <a:off x="7010400" y="2408689"/>
            <a:ext cx="479618" cy="215444"/>
          </a:xfrm>
          <a:prstGeom prst="rect">
            <a:avLst/>
          </a:prstGeom>
        </p:spPr>
        <p:txBody>
          <a:bodyPr wrap="none">
            <a:spAutoFit/>
          </a:bodyPr>
          <a:lstStyle/>
          <a:p>
            <a:r>
              <a:rPr lang="en-US" sz="800" dirty="0">
                <a:solidFill>
                  <a:schemeClr val="tx2">
                    <a:lumMod val="75000"/>
                  </a:schemeClr>
                </a:solidFill>
                <a:latin typeface="Segoe UI" pitchFamily="34" charset="0"/>
              </a:rPr>
              <a:t>Mia W</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7" name="Group 143"/>
          <p:cNvGrpSpPr/>
          <p:nvPr/>
        </p:nvGrpSpPr>
        <p:grpSpPr>
          <a:xfrm>
            <a:off x="7211139" y="3772490"/>
            <a:ext cx="1531765" cy="200055"/>
            <a:chOff x="7211139" y="3763944"/>
            <a:chExt cx="1531765" cy="200055"/>
          </a:xfrm>
        </p:grpSpPr>
        <p:sp>
          <p:nvSpPr>
            <p:cNvPr id="151" name="TextBox 150"/>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endParaRPr lang="en-US" sz="700" dirty="0">
                <a:latin typeface="Segoe UI" pitchFamily="34" charset="0"/>
                <a:cs typeface="Segoe UI" pitchFamily="34" charset="0"/>
              </a:endParaRPr>
            </a:p>
          </p:txBody>
        </p:sp>
        <p:pic>
          <p:nvPicPr>
            <p:cNvPr id="152" name="Picture 151" descr="face_none.png"/>
            <p:cNvPicPr>
              <a:picLocks noChangeAspect="1"/>
            </p:cNvPicPr>
            <p:nvPr/>
          </p:nvPicPr>
          <p:blipFill>
            <a:blip r:embed="rId14"/>
            <a:stretch>
              <a:fillRect/>
            </a:stretch>
          </p:blipFill>
          <p:spPr>
            <a:xfrm>
              <a:off x="7211139" y="3771558"/>
              <a:ext cx="167034" cy="167034"/>
            </a:xfrm>
            <a:prstGeom prst="rect">
              <a:avLst/>
            </a:prstGeom>
          </p:spPr>
        </p:pic>
      </p:grpSp>
      <p:grpSp>
        <p:nvGrpSpPr>
          <p:cNvPr id="18" name="Group 157"/>
          <p:cNvGrpSpPr/>
          <p:nvPr/>
        </p:nvGrpSpPr>
        <p:grpSpPr>
          <a:xfrm>
            <a:off x="7211139" y="3988500"/>
            <a:ext cx="1531765" cy="200055"/>
            <a:chOff x="7211139" y="3971405"/>
            <a:chExt cx="1531765" cy="200055"/>
          </a:xfrm>
        </p:grpSpPr>
        <p:pic>
          <p:nvPicPr>
            <p:cNvPr id="160" name="Picture 159" descr="face_none.png"/>
            <p:cNvPicPr>
              <a:picLocks noChangeAspect="1"/>
            </p:cNvPicPr>
            <p:nvPr/>
          </p:nvPicPr>
          <p:blipFill>
            <a:blip r:embed="rId14"/>
            <a:stretch>
              <a:fillRect/>
            </a:stretch>
          </p:blipFill>
          <p:spPr>
            <a:xfrm>
              <a:off x="7211139" y="3992605"/>
              <a:ext cx="167034" cy="167034"/>
            </a:xfrm>
            <a:prstGeom prst="rect">
              <a:avLst/>
            </a:prstGeom>
          </p:spPr>
        </p:pic>
        <p:sp>
          <p:nvSpPr>
            <p:cNvPr id="166" name="TextBox 165"/>
            <p:cNvSpPr txBox="1"/>
            <p:nvPr/>
          </p:nvSpPr>
          <p:spPr>
            <a:xfrm>
              <a:off x="7344488" y="397140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Anand</a:t>
              </a:r>
              <a:r>
                <a:rPr lang="en-US" sz="700" dirty="0">
                  <a:latin typeface="Segoe UI" pitchFamily="34" charset="0"/>
                  <a:cs typeface="Segoe UI" pitchFamily="34" charset="0"/>
                </a:rPr>
                <a:t>, Deepak</a:t>
              </a:r>
            </a:p>
          </p:txBody>
        </p:sp>
      </p:grpSp>
      <p:grpSp>
        <p:nvGrpSpPr>
          <p:cNvPr id="19" name="Group 166"/>
          <p:cNvGrpSpPr/>
          <p:nvPr/>
        </p:nvGrpSpPr>
        <p:grpSpPr>
          <a:xfrm>
            <a:off x="7211139" y="4204510"/>
            <a:ext cx="1531765" cy="200055"/>
            <a:chOff x="7211139" y="4194255"/>
            <a:chExt cx="1531765" cy="200055"/>
          </a:xfrm>
        </p:grpSpPr>
        <p:pic>
          <p:nvPicPr>
            <p:cNvPr id="172" name="Picture 171" descr="face_none.png"/>
            <p:cNvPicPr>
              <a:picLocks noChangeAspect="1"/>
            </p:cNvPicPr>
            <p:nvPr/>
          </p:nvPicPr>
          <p:blipFill>
            <a:blip r:embed="rId14"/>
            <a:stretch>
              <a:fillRect/>
            </a:stretch>
          </p:blipFill>
          <p:spPr>
            <a:xfrm>
              <a:off x="7211139" y="4213652"/>
              <a:ext cx="167034" cy="167034"/>
            </a:xfrm>
            <a:prstGeom prst="rect">
              <a:avLst/>
            </a:prstGeom>
          </p:spPr>
        </p:pic>
        <p:sp>
          <p:nvSpPr>
            <p:cNvPr id="173" name="TextBox 172"/>
            <p:cNvSpPr txBox="1"/>
            <p:nvPr/>
          </p:nvSpPr>
          <p:spPr>
            <a:xfrm>
              <a:off x="7344488" y="41942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Jerry </a:t>
              </a:r>
              <a:r>
                <a:rPr lang="en-US" sz="700" dirty="0" err="1">
                  <a:latin typeface="Segoe UI" pitchFamily="34" charset="0"/>
                  <a:cs typeface="Segoe UI" pitchFamily="34" charset="0"/>
                </a:rPr>
                <a:t>Orman</a:t>
              </a:r>
              <a:endParaRPr lang="en-US" sz="700" dirty="0">
                <a:latin typeface="Segoe UI" pitchFamily="34" charset="0"/>
                <a:cs typeface="Segoe UI" pitchFamily="34" charset="0"/>
              </a:endParaRPr>
            </a:p>
          </p:txBody>
        </p:sp>
      </p:grpSp>
      <p:grpSp>
        <p:nvGrpSpPr>
          <p:cNvPr id="20" name="Group 173"/>
          <p:cNvGrpSpPr/>
          <p:nvPr/>
        </p:nvGrpSpPr>
        <p:grpSpPr>
          <a:xfrm>
            <a:off x="7211139" y="4420520"/>
            <a:ext cx="1531765" cy="200055"/>
            <a:chOff x="7211139" y="4417105"/>
            <a:chExt cx="1531765" cy="200055"/>
          </a:xfrm>
        </p:grpSpPr>
        <p:pic>
          <p:nvPicPr>
            <p:cNvPr id="183" name="Picture 182" descr="face_none.png"/>
            <p:cNvPicPr>
              <a:picLocks noChangeAspect="1"/>
            </p:cNvPicPr>
            <p:nvPr/>
          </p:nvPicPr>
          <p:blipFill>
            <a:blip r:embed="rId14"/>
            <a:stretch>
              <a:fillRect/>
            </a:stretch>
          </p:blipFill>
          <p:spPr>
            <a:xfrm>
              <a:off x="7211139" y="4434699"/>
              <a:ext cx="167034" cy="167034"/>
            </a:xfrm>
            <a:prstGeom prst="rect">
              <a:avLst/>
            </a:prstGeom>
          </p:spPr>
        </p:pic>
        <p:sp>
          <p:nvSpPr>
            <p:cNvPr id="184" name="TextBox 183"/>
            <p:cNvSpPr txBox="1"/>
            <p:nvPr/>
          </p:nvSpPr>
          <p:spPr>
            <a:xfrm>
              <a:off x="7344488" y="441710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George Li</a:t>
              </a:r>
            </a:p>
          </p:txBody>
        </p:sp>
      </p:grpSp>
      <p:grpSp>
        <p:nvGrpSpPr>
          <p:cNvPr id="21" name="Group 189"/>
          <p:cNvGrpSpPr/>
          <p:nvPr/>
        </p:nvGrpSpPr>
        <p:grpSpPr>
          <a:xfrm>
            <a:off x="7211139" y="4636530"/>
            <a:ext cx="1531765" cy="200055"/>
            <a:chOff x="7211139" y="4639955"/>
            <a:chExt cx="1531765" cy="200055"/>
          </a:xfrm>
        </p:grpSpPr>
        <p:pic>
          <p:nvPicPr>
            <p:cNvPr id="191" name="Picture 190" descr="face_none.png"/>
            <p:cNvPicPr>
              <a:picLocks noChangeAspect="1"/>
            </p:cNvPicPr>
            <p:nvPr/>
          </p:nvPicPr>
          <p:blipFill>
            <a:blip r:embed="rId14"/>
            <a:stretch>
              <a:fillRect/>
            </a:stretch>
          </p:blipFill>
          <p:spPr>
            <a:xfrm>
              <a:off x="7211139" y="4655746"/>
              <a:ext cx="167034" cy="167034"/>
            </a:xfrm>
            <a:prstGeom prst="rect">
              <a:avLst/>
            </a:prstGeom>
          </p:spPr>
        </p:pic>
        <p:sp>
          <p:nvSpPr>
            <p:cNvPr id="192" name="TextBox 191"/>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James D. Kramer</a:t>
              </a:r>
            </a:p>
          </p:txBody>
        </p:sp>
      </p:grpSp>
      <p:grpSp>
        <p:nvGrpSpPr>
          <p:cNvPr id="22" name="Group 194"/>
          <p:cNvGrpSpPr/>
          <p:nvPr/>
        </p:nvGrpSpPr>
        <p:grpSpPr>
          <a:xfrm>
            <a:off x="7211139" y="4852540"/>
            <a:ext cx="1531765" cy="215444"/>
            <a:chOff x="7211139" y="4847416"/>
            <a:chExt cx="1531765" cy="215444"/>
          </a:xfrm>
        </p:grpSpPr>
        <p:pic>
          <p:nvPicPr>
            <p:cNvPr id="198" name="Picture 197" descr="face_none.png"/>
            <p:cNvPicPr>
              <a:picLocks noChangeAspect="1"/>
            </p:cNvPicPr>
            <p:nvPr/>
          </p:nvPicPr>
          <p:blipFill>
            <a:blip r:embed="rId14"/>
            <a:stretch>
              <a:fillRect/>
            </a:stretch>
          </p:blipFill>
          <p:spPr>
            <a:xfrm>
              <a:off x="7211139" y="4876793"/>
              <a:ext cx="167034" cy="167034"/>
            </a:xfrm>
            <a:prstGeom prst="rect">
              <a:avLst/>
            </a:prstGeom>
          </p:spPr>
        </p:pic>
        <p:sp>
          <p:nvSpPr>
            <p:cNvPr id="200" name="TextBox 199"/>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endParaRPr lang="en-US" sz="700" dirty="0">
                <a:latin typeface="Segoe UI" pitchFamily="34" charset="0"/>
                <a:cs typeface="Segoe UI" pitchFamily="34" charset="0"/>
              </a:endParaRPr>
            </a:p>
          </p:txBody>
        </p:sp>
      </p:grpSp>
      <p:grpSp>
        <p:nvGrpSpPr>
          <p:cNvPr id="23" name="Group 201"/>
          <p:cNvGrpSpPr/>
          <p:nvPr/>
        </p:nvGrpSpPr>
        <p:grpSpPr>
          <a:xfrm>
            <a:off x="7211139" y="5083939"/>
            <a:ext cx="1531765" cy="200055"/>
            <a:chOff x="7211139" y="5070266"/>
            <a:chExt cx="1531765" cy="200055"/>
          </a:xfrm>
        </p:grpSpPr>
        <p:pic>
          <p:nvPicPr>
            <p:cNvPr id="205" name="Picture 204" descr="face_none.png"/>
            <p:cNvPicPr>
              <a:picLocks noChangeAspect="1"/>
            </p:cNvPicPr>
            <p:nvPr/>
          </p:nvPicPr>
          <p:blipFill>
            <a:blip r:embed="rId14"/>
            <a:stretch>
              <a:fillRect/>
            </a:stretch>
          </p:blipFill>
          <p:spPr>
            <a:xfrm>
              <a:off x="7211139" y="5097840"/>
              <a:ext cx="167034" cy="167034"/>
            </a:xfrm>
            <a:prstGeom prst="rect">
              <a:avLst/>
            </a:prstGeom>
          </p:spPr>
        </p:pic>
        <p:sp>
          <p:nvSpPr>
            <p:cNvPr id="206" name="TextBox 205"/>
            <p:cNvSpPr txBox="1"/>
            <p:nvPr/>
          </p:nvSpPr>
          <p:spPr>
            <a:xfrm>
              <a:off x="7344488" y="50702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Hines, Mike (Michael)</a:t>
              </a:r>
            </a:p>
          </p:txBody>
        </p:sp>
      </p:grpSp>
      <p:grpSp>
        <p:nvGrpSpPr>
          <p:cNvPr id="24" name="Group 206"/>
          <p:cNvGrpSpPr/>
          <p:nvPr/>
        </p:nvGrpSpPr>
        <p:grpSpPr>
          <a:xfrm>
            <a:off x="7211139" y="5315338"/>
            <a:ext cx="1531765" cy="200055"/>
            <a:chOff x="7211139" y="5293116"/>
            <a:chExt cx="1531765" cy="200055"/>
          </a:xfrm>
        </p:grpSpPr>
        <p:pic>
          <p:nvPicPr>
            <p:cNvPr id="213" name="Picture 212" descr="face_none.png"/>
            <p:cNvPicPr>
              <a:picLocks noChangeAspect="1"/>
            </p:cNvPicPr>
            <p:nvPr/>
          </p:nvPicPr>
          <p:blipFill>
            <a:blip r:embed="rId14"/>
            <a:stretch>
              <a:fillRect/>
            </a:stretch>
          </p:blipFill>
          <p:spPr>
            <a:xfrm>
              <a:off x="7211139" y="5318887"/>
              <a:ext cx="167034" cy="167034"/>
            </a:xfrm>
            <a:prstGeom prst="rect">
              <a:avLst/>
            </a:prstGeom>
          </p:spPr>
        </p:pic>
        <p:sp>
          <p:nvSpPr>
            <p:cNvPr id="214" name="TextBox 213"/>
            <p:cNvSpPr txBox="1"/>
            <p:nvPr/>
          </p:nvSpPr>
          <p:spPr>
            <a:xfrm>
              <a:off x="7344488" y="529311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p>
          </p:txBody>
        </p:sp>
      </p:grpSp>
      <p:grpSp>
        <p:nvGrpSpPr>
          <p:cNvPr id="25" name="Group 214"/>
          <p:cNvGrpSpPr/>
          <p:nvPr/>
        </p:nvGrpSpPr>
        <p:grpSpPr>
          <a:xfrm>
            <a:off x="7211139" y="5531348"/>
            <a:ext cx="1531765" cy="200055"/>
            <a:chOff x="7211139" y="5515966"/>
            <a:chExt cx="1531765" cy="200055"/>
          </a:xfrm>
        </p:grpSpPr>
        <p:pic>
          <p:nvPicPr>
            <p:cNvPr id="216" name="Picture 215" descr="face_none.png"/>
            <p:cNvPicPr>
              <a:picLocks noChangeAspect="1"/>
            </p:cNvPicPr>
            <p:nvPr/>
          </p:nvPicPr>
          <p:blipFill>
            <a:blip r:embed="rId14"/>
            <a:stretch>
              <a:fillRect/>
            </a:stretch>
          </p:blipFill>
          <p:spPr>
            <a:xfrm>
              <a:off x="7211139" y="5539934"/>
              <a:ext cx="167034" cy="167034"/>
            </a:xfrm>
            <a:prstGeom prst="rect">
              <a:avLst/>
            </a:prstGeom>
          </p:spPr>
        </p:pic>
        <p:sp>
          <p:nvSpPr>
            <p:cNvPr id="217" name="TextBox 216"/>
            <p:cNvSpPr txBox="1"/>
            <p:nvPr/>
          </p:nvSpPr>
          <p:spPr>
            <a:xfrm>
              <a:off x="7344488" y="5515966"/>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p>
          </p:txBody>
        </p:sp>
      </p:grpSp>
      <p:grpSp>
        <p:nvGrpSpPr>
          <p:cNvPr id="26" name="Group 217"/>
          <p:cNvGrpSpPr/>
          <p:nvPr/>
        </p:nvGrpSpPr>
        <p:grpSpPr>
          <a:xfrm>
            <a:off x="7211139" y="5747361"/>
            <a:ext cx="1531765" cy="200055"/>
            <a:chOff x="7211139" y="5738815"/>
            <a:chExt cx="1531765" cy="200055"/>
          </a:xfrm>
        </p:grpSpPr>
        <p:pic>
          <p:nvPicPr>
            <p:cNvPr id="219" name="Picture 218" descr="face_none.png"/>
            <p:cNvPicPr>
              <a:picLocks noChangeAspect="1"/>
            </p:cNvPicPr>
            <p:nvPr/>
          </p:nvPicPr>
          <p:blipFill>
            <a:blip r:embed="rId14"/>
            <a:stretch>
              <a:fillRect/>
            </a:stretch>
          </p:blipFill>
          <p:spPr>
            <a:xfrm>
              <a:off x="7211139" y="5763020"/>
              <a:ext cx="167034" cy="167034"/>
            </a:xfrm>
            <a:prstGeom prst="rect">
              <a:avLst/>
            </a:prstGeom>
          </p:spPr>
        </p:pic>
        <p:sp>
          <p:nvSpPr>
            <p:cNvPr id="220" name="TextBox 219"/>
            <p:cNvSpPr txBox="1"/>
            <p:nvPr/>
          </p:nvSpPr>
          <p:spPr>
            <a:xfrm>
              <a:off x="7344488" y="5738815"/>
              <a:ext cx="1398416" cy="200055"/>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Hink</a:t>
              </a:r>
              <a:r>
                <a:rPr lang="en-US" sz="700" dirty="0">
                  <a:latin typeface="Segoe UI" pitchFamily="34" charset="0"/>
                  <a:cs typeface="Segoe UI" pitchFamily="34" charset="0"/>
                </a:rPr>
                <a:t>, Matt</a:t>
              </a:r>
            </a:p>
          </p:txBody>
        </p:sp>
      </p:grpSp>
      <p:sp>
        <p:nvSpPr>
          <p:cNvPr id="221" name="Rectangle 220"/>
          <p:cNvSpPr/>
          <p:nvPr/>
        </p:nvSpPr>
        <p:spPr>
          <a:xfrm>
            <a:off x="7084028" y="3361346"/>
            <a:ext cx="2051426" cy="215444"/>
          </a:xfrm>
          <a:prstGeom prst="rect">
            <a:avLst/>
          </a:prstGeom>
        </p:spPr>
        <p:txBody>
          <a:bodyPr wrap="square">
            <a:spAutoFit/>
          </a:bodyPr>
          <a:lstStyle/>
          <a:p>
            <a:r>
              <a:rPr lang="en-US" sz="800" i="1" dirty="0">
                <a:solidFill>
                  <a:schemeClr val="accent1">
                    <a:lumMod val="75000"/>
                  </a:schemeClr>
                </a:solidFill>
                <a:latin typeface="Segoe UI" pitchFamily="34" charset="0"/>
              </a:rPr>
              <a:t>You might be interested in…</a:t>
            </a:r>
          </a:p>
        </p:txBody>
      </p:sp>
      <p:sp>
        <p:nvSpPr>
          <p:cNvPr id="139" name="Rounded Rectangle 138"/>
          <p:cNvSpPr/>
          <p:nvPr/>
        </p:nvSpPr>
        <p:spPr>
          <a:xfrm>
            <a:off x="7150101" y="4204531"/>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sp>
        <p:nvSpPr>
          <p:cNvPr id="140" name="Rounded Rectangle 139"/>
          <p:cNvSpPr/>
          <p:nvPr/>
        </p:nvSpPr>
        <p:spPr>
          <a:xfrm>
            <a:off x="7150101" y="4419037"/>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sp>
        <p:nvSpPr>
          <p:cNvPr id="142" name="Rounded Rectangle 141"/>
          <p:cNvSpPr/>
          <p:nvPr/>
        </p:nvSpPr>
        <p:spPr>
          <a:xfrm>
            <a:off x="7150101" y="4633542"/>
            <a:ext cx="1555750" cy="197976"/>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47" name="Group 146"/>
          <p:cNvGrpSpPr/>
          <p:nvPr/>
        </p:nvGrpSpPr>
        <p:grpSpPr>
          <a:xfrm>
            <a:off x="2475653" y="2809696"/>
            <a:ext cx="1024784" cy="215444"/>
            <a:chOff x="2175616" y="2809696"/>
            <a:chExt cx="1024784" cy="215444"/>
          </a:xfrm>
        </p:grpSpPr>
        <p:sp>
          <p:nvSpPr>
            <p:cNvPr id="158" name="Rectangle 157"/>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159" name="Oval 158"/>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nvGrpSpPr>
          <p:cNvPr id="161" name="Group 160"/>
          <p:cNvGrpSpPr/>
          <p:nvPr/>
        </p:nvGrpSpPr>
        <p:grpSpPr>
          <a:xfrm>
            <a:off x="7073339" y="6147037"/>
            <a:ext cx="1715061" cy="327660"/>
            <a:chOff x="7073339" y="6147037"/>
            <a:chExt cx="1715061" cy="327660"/>
          </a:xfrm>
        </p:grpSpPr>
        <p:sp>
          <p:nvSpPr>
            <p:cNvPr id="167" name="Rectangle 166"/>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74" name="Rectangle 173"/>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85" name="Rectangle 184"/>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(3)</a:t>
              </a:r>
            </a:p>
          </p:txBody>
        </p:sp>
      </p:grpSp>
      <p:sp>
        <p:nvSpPr>
          <p:cNvPr id="187" name="Rectangle 186">
            <a:hlinkClick r:id="" action="ppaction://hlinkshowjump?jump=nextslide"/>
          </p:cNvPr>
          <p:cNvSpPr/>
          <p:nvPr/>
        </p:nvSpPr>
        <p:spPr>
          <a:xfrm>
            <a:off x="7239000" y="6229928"/>
            <a:ext cx="658092"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08" name="Group 107"/>
          <p:cNvGrpSpPr/>
          <p:nvPr/>
        </p:nvGrpSpPr>
        <p:grpSpPr>
          <a:xfrm>
            <a:off x="7046586" y="2655305"/>
            <a:ext cx="1804747" cy="717418"/>
            <a:chOff x="7046586" y="2655305"/>
            <a:chExt cx="1804747" cy="717418"/>
          </a:xfrm>
        </p:grpSpPr>
        <p:sp>
          <p:nvSpPr>
            <p:cNvPr id="112" name="Rectangle 111"/>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3" name="Rectangle 112"/>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14"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15" name="Round Same Side Corner Rectangle 114"/>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18" name="Rectangle 117"/>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2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22" name="Picture 121" descr="officelive.png"/>
            <p:cNvPicPr>
              <a:picLocks noChangeAspect="1"/>
            </p:cNvPicPr>
            <p:nvPr/>
          </p:nvPicPr>
          <p:blipFill>
            <a:blip r:embed="rId7"/>
            <a:stretch>
              <a:fillRect/>
            </a:stretch>
          </p:blipFill>
          <p:spPr>
            <a:xfrm>
              <a:off x="7080612" y="2674743"/>
              <a:ext cx="624161" cy="189618"/>
            </a:xfrm>
            <a:prstGeom prst="rect">
              <a:avLst/>
            </a:prstGeom>
          </p:spPr>
        </p:pic>
        <p:sp>
          <p:nvSpPr>
            <p:cNvPr id="123" name="Round Same Side Corner Rectangle 122"/>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4" name="Round Same Side Corner Rectangle 123"/>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5" name="Picture 124" descr="linkedin.png"/>
            <p:cNvPicPr>
              <a:picLocks noChangeAspect="1"/>
            </p:cNvPicPr>
            <p:nvPr/>
          </p:nvPicPr>
          <p:blipFill>
            <a:blip r:embed="rId10"/>
            <a:stretch>
              <a:fillRect/>
            </a:stretch>
          </p:blipFill>
          <p:spPr>
            <a:xfrm>
              <a:off x="7924804" y="2890836"/>
              <a:ext cx="537482" cy="163285"/>
            </a:xfrm>
            <a:prstGeom prst="rect">
              <a:avLst/>
            </a:prstGeom>
          </p:spPr>
        </p:pic>
        <p:sp>
          <p:nvSpPr>
            <p:cNvPr id="126" name="Rectangle 125"/>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27" name="Round Same Side Corner Rectangle 126"/>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8" name="Round Same Side Corner Rectangle 127"/>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9" name="Picture 128" descr="yahoo.png"/>
            <p:cNvPicPr>
              <a:picLocks noChangeAspect="1"/>
            </p:cNvPicPr>
            <p:nvPr/>
          </p:nvPicPr>
          <p:blipFill>
            <a:blip r:embed="rId11"/>
            <a:stretch>
              <a:fillRect/>
            </a:stretch>
          </p:blipFill>
          <p:spPr>
            <a:xfrm>
              <a:off x="7091366" y="3114674"/>
              <a:ext cx="537482" cy="163286"/>
            </a:xfrm>
            <a:prstGeom prst="rect">
              <a:avLst/>
            </a:prstGeom>
          </p:spPr>
        </p:pic>
        <p:pic>
          <p:nvPicPr>
            <p:cNvPr id="131" name="Picture 130" descr="facebook.png"/>
            <p:cNvPicPr>
              <a:picLocks noChangeAspect="1"/>
            </p:cNvPicPr>
            <p:nvPr/>
          </p:nvPicPr>
          <p:blipFill>
            <a:blip r:embed="rId12"/>
            <a:stretch>
              <a:fillRect/>
            </a:stretch>
          </p:blipFill>
          <p:spPr>
            <a:xfrm>
              <a:off x="7105650" y="2895600"/>
              <a:ext cx="537482" cy="163285"/>
            </a:xfrm>
            <a:prstGeom prst="rect">
              <a:avLst/>
            </a:prstGeom>
          </p:spPr>
        </p:pic>
        <p:sp>
          <p:nvSpPr>
            <p:cNvPr id="132" name="Rectangle 131"/>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3" name="Rectangle 132"/>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4" name="Rectangle 133"/>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5" name="Cross 134"/>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Expand/Flip a Workspace…</a:t>
            </a:r>
            <a:r>
              <a:rPr lang="en-US" dirty="0"/>
              <a:t> </a:t>
            </a:r>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4"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sp>
        <p:nvSpPr>
          <p:cNvPr id="173" name="Rectangle 172"/>
          <p:cNvSpPr/>
          <p:nvPr/>
        </p:nvSpPr>
        <p:spPr>
          <a:xfrm>
            <a:off x="5433535" y="2202180"/>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sp>
        <p:nvSpPr>
          <p:cNvPr id="2050" name="AutoShape 2" descr="https://mediabank.partners.extranet.microsoft.com/PreviewImage.asp?type=4&amp;repoid=%7b34C67789-57C8-48C5-9D05-AF38F41C397E%7d&amp;version=1&amp;md=8-14-200712-47-51PM">
            <a:hlinkClick r:id="rId5"/>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6" name="Group 337"/>
          <p:cNvGrpSpPr/>
          <p:nvPr/>
        </p:nvGrpSpPr>
        <p:grpSpPr>
          <a:xfrm>
            <a:off x="1897380" y="2842081"/>
            <a:ext cx="5196840" cy="261164"/>
            <a:chOff x="1897380" y="3314700"/>
            <a:chExt cx="5196840" cy="261164"/>
          </a:xfrm>
        </p:grpSpPr>
        <p:sp>
          <p:nvSpPr>
            <p:cNvPr id="339" name="Rectangle 338"/>
            <p:cNvSpPr/>
            <p:nvPr/>
          </p:nvSpPr>
          <p:spPr>
            <a:xfrm>
              <a:off x="2484120" y="3314700"/>
              <a:ext cx="1152880" cy="257956"/>
            </a:xfrm>
            <a:prstGeom prst="rect">
              <a:avLst/>
            </a:prstGeom>
          </p:spPr>
          <p:txBody>
            <a:bodyPr wrap="none">
              <a:spAutoFit/>
            </a:bodyPr>
            <a:lstStyle/>
            <a:p>
              <a:pPr>
                <a:lnSpc>
                  <a:spcPct val="150000"/>
                </a:lnSpc>
              </a:pPr>
              <a:r>
                <a:rPr lang="en-US" sz="800" b="1" dirty="0">
                  <a:solidFill>
                    <a:schemeClr val="accent1">
                      <a:lumMod val="75000"/>
                    </a:schemeClr>
                  </a:solidFill>
                </a:rPr>
                <a:t>Real Estate Knowledge</a:t>
              </a:r>
            </a:p>
          </p:txBody>
        </p:sp>
        <p:pic>
          <p:nvPicPr>
            <p:cNvPr id="340"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7" name="Group 36"/>
            <p:cNvGrpSpPr/>
            <p:nvPr/>
          </p:nvGrpSpPr>
          <p:grpSpPr>
            <a:xfrm>
              <a:off x="4043362" y="3363785"/>
              <a:ext cx="391478" cy="200055"/>
              <a:chOff x="242356" y="1763585"/>
              <a:chExt cx="391478" cy="200055"/>
            </a:xfrm>
          </p:grpSpPr>
          <p:pic>
            <p:nvPicPr>
              <p:cNvPr id="349" name="Picture 3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50" name="TextBox 349"/>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51" name="Right Triangle 3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8" name="Group 343"/>
            <p:cNvGrpSpPr/>
            <p:nvPr/>
          </p:nvGrpSpPr>
          <p:grpSpPr>
            <a:xfrm>
              <a:off x="4739640" y="3360420"/>
              <a:ext cx="374754" cy="200055"/>
              <a:chOff x="4739640" y="4659185"/>
              <a:chExt cx="374754" cy="200055"/>
            </a:xfrm>
          </p:grpSpPr>
          <p:sp>
            <p:nvSpPr>
              <p:cNvPr id="346" name="TextBox 34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22</a:t>
                </a:r>
              </a:p>
            </p:txBody>
          </p:sp>
          <p:sp>
            <p:nvSpPr>
              <p:cNvPr id="347" name="Right Triangle 34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8" name="Picture 34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9"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10" name="Group 174"/>
            <p:cNvGrpSpPr/>
            <p:nvPr/>
          </p:nvGrpSpPr>
          <p:grpSpPr>
            <a:xfrm>
              <a:off x="2514600" y="2445243"/>
              <a:ext cx="4114800" cy="200055"/>
              <a:chOff x="2514600" y="3464239"/>
              <a:chExt cx="4114800" cy="200055"/>
            </a:xfrm>
          </p:grpSpPr>
          <p:sp>
            <p:nvSpPr>
              <p:cNvPr id="180" name="TextBox 179"/>
              <p:cNvSpPr txBox="1"/>
              <p:nvPr/>
            </p:nvSpPr>
            <p:spPr>
              <a:xfrm>
                <a:off x="553974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87" name="TextBox 186"/>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SHARED</a:t>
                </a:r>
                <a:endParaRPr lang="en-US" sz="200" dirty="0">
                  <a:solidFill>
                    <a:srgbClr val="297BC6"/>
                  </a:solidFill>
                  <a:latin typeface="Segoe UI" pitchFamily="34" charset="0"/>
                  <a:cs typeface="Segoe UI" pitchFamily="34" charset="0"/>
                </a:endParaRPr>
              </a:p>
            </p:txBody>
          </p:sp>
          <p:sp>
            <p:nvSpPr>
              <p:cNvPr id="216" name="TextBox 215"/>
              <p:cNvSpPr txBox="1"/>
              <p:nvPr/>
            </p:nvSpPr>
            <p:spPr>
              <a:xfrm>
                <a:off x="4640584"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FILES</a:t>
                </a:r>
                <a:endParaRPr lang="en-US" sz="200" dirty="0">
                  <a:solidFill>
                    <a:srgbClr val="297BC6"/>
                  </a:solidFill>
                  <a:latin typeface="Segoe UI" pitchFamily="34" charset="0"/>
                  <a:cs typeface="Segoe UI" pitchFamily="34" charset="0"/>
                </a:endParaRPr>
              </a:p>
            </p:txBody>
          </p:sp>
        </p:grpSp>
        <p:pic>
          <p:nvPicPr>
            <p:cNvPr id="80899" name="Picture 3"/>
            <p:cNvPicPr>
              <a:picLocks noChangeAspect="1" noChangeArrowheads="1"/>
            </p:cNvPicPr>
            <p:nvPr/>
          </p:nvPicPr>
          <p:blipFill>
            <a:blip r:embed="rId6"/>
            <a:srcRect/>
            <a:stretch>
              <a:fillRect/>
            </a:stretch>
          </p:blipFill>
          <p:spPr bwMode="auto">
            <a:xfrm>
              <a:off x="2282190" y="2475545"/>
              <a:ext cx="133350" cy="123825"/>
            </a:xfrm>
            <a:prstGeom prst="rect">
              <a:avLst/>
            </a:prstGeom>
            <a:noFill/>
            <a:ln w="9525">
              <a:noFill/>
              <a:miter lim="800000"/>
              <a:headEnd/>
              <a:tailEnd/>
            </a:ln>
            <a:effectLst/>
          </p:spPr>
        </p:pic>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598134"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31390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11"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4" name="Rectangle 453"/>
          <p:cNvSpPr/>
          <p:nvPr/>
        </p:nvSpPr>
        <p:spPr>
          <a:xfrm>
            <a:off x="1933220" y="2659380"/>
            <a:ext cx="513282" cy="257956"/>
          </a:xfrm>
          <a:prstGeom prst="rect">
            <a:avLst/>
          </a:prstGeom>
        </p:spPr>
        <p:txBody>
          <a:bodyPr wrap="none">
            <a:spAutoFit/>
          </a:bodyPr>
          <a:lstStyle/>
          <a:p>
            <a:pPr>
              <a:lnSpc>
                <a:spcPct val="150000"/>
              </a:lnSpc>
            </a:pPr>
            <a:r>
              <a:rPr lang="en-US" sz="800" b="1" dirty="0">
                <a:solidFill>
                  <a:schemeClr val="tx2">
                    <a:lumMod val="75000"/>
                  </a:schemeClr>
                </a:solidFill>
              </a:rPr>
              <a:t>TODAY:</a:t>
            </a:r>
          </a:p>
        </p:txBody>
      </p:sp>
      <p:pic>
        <p:nvPicPr>
          <p:cNvPr id="458" name="Picture 457" descr="collapso.gif"/>
          <p:cNvPicPr>
            <a:picLocks noChangeAspect="1"/>
          </p:cNvPicPr>
          <p:nvPr/>
        </p:nvPicPr>
        <p:blipFill>
          <a:blip r:embed="rId10"/>
          <a:stretch>
            <a:fillRect/>
          </a:stretch>
        </p:blipFill>
        <p:spPr>
          <a:xfrm>
            <a:off x="1889760" y="2766060"/>
            <a:ext cx="85725" cy="85725"/>
          </a:xfrm>
          <a:prstGeom prst="rect">
            <a:avLst/>
          </a:prstGeom>
        </p:spPr>
      </p:pic>
      <p:grpSp>
        <p:nvGrpSpPr>
          <p:cNvPr id="13" name="Group 328"/>
          <p:cNvGrpSpPr/>
          <p:nvPr/>
        </p:nvGrpSpPr>
        <p:grpSpPr>
          <a:xfrm>
            <a:off x="1905000" y="4379000"/>
            <a:ext cx="5196840" cy="257956"/>
            <a:chOff x="1905000" y="3680460"/>
            <a:chExt cx="5196840" cy="257956"/>
          </a:xfrm>
        </p:grpSpPr>
        <p:pic>
          <p:nvPicPr>
            <p:cNvPr id="89" name="Picture 3"/>
            <p:cNvPicPr>
              <a:picLocks noChangeAspect="1" noChangeArrowheads="1"/>
            </p:cNvPicPr>
            <p:nvPr/>
          </p:nvPicPr>
          <p:blipFill>
            <a:blip r:embed="rId6"/>
            <a:srcRect/>
            <a:stretch>
              <a:fillRect/>
            </a:stretch>
          </p:blipFill>
          <p:spPr bwMode="auto">
            <a:xfrm>
              <a:off x="2282190" y="3770812"/>
              <a:ext cx="133350" cy="123825"/>
            </a:xfrm>
            <a:prstGeom prst="rect">
              <a:avLst/>
            </a:prstGeom>
            <a:noFill/>
            <a:ln w="9525">
              <a:noFill/>
              <a:miter lim="800000"/>
              <a:headEnd/>
              <a:tailEnd/>
            </a:ln>
            <a:effectLst/>
          </p:spPr>
        </p:pic>
        <p:cxnSp>
          <p:nvCxnSpPr>
            <p:cNvPr id="119" name="Straight Connector 118"/>
            <p:cNvCxnSpPr/>
            <p:nvPr/>
          </p:nvCxnSpPr>
          <p:spPr>
            <a:xfrm>
              <a:off x="1905000" y="3918858"/>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2484120" y="3680460"/>
              <a:ext cx="349776" cy="257956"/>
            </a:xfrm>
            <a:prstGeom prst="rect">
              <a:avLst/>
            </a:prstGeom>
          </p:spPr>
          <p:txBody>
            <a:bodyPr wrap="none">
              <a:spAutoFit/>
            </a:bodyPr>
            <a:lstStyle/>
            <a:p>
              <a:pPr>
                <a:lnSpc>
                  <a:spcPct val="150000"/>
                </a:lnSpc>
              </a:pPr>
              <a:r>
                <a:rPr lang="en-US" sz="800" dirty="0">
                  <a:solidFill>
                    <a:schemeClr val="accent1">
                      <a:lumMod val="75000"/>
                    </a:schemeClr>
                  </a:solidFill>
                </a:rPr>
                <a:t>CRC</a:t>
              </a:r>
            </a:p>
          </p:txBody>
        </p:sp>
        <p:grpSp>
          <p:nvGrpSpPr>
            <p:cNvPr id="14" name="Group 36"/>
            <p:cNvGrpSpPr/>
            <p:nvPr/>
          </p:nvGrpSpPr>
          <p:grpSpPr>
            <a:xfrm>
              <a:off x="4043362" y="3734153"/>
              <a:ext cx="376238" cy="200055"/>
              <a:chOff x="242356" y="1763585"/>
              <a:chExt cx="376238" cy="200055"/>
            </a:xfrm>
          </p:grpSpPr>
          <p:pic>
            <p:nvPicPr>
              <p:cNvPr id="149" name="Picture 1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50" name="TextBox 14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151" name="Right Triangle 1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69" name="Picture 168"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781646"/>
              <a:ext cx="104775" cy="104775"/>
            </a:xfrm>
            <a:prstGeom prst="rect">
              <a:avLst/>
            </a:prstGeom>
          </p:spPr>
        </p:pic>
        <p:grpSp>
          <p:nvGrpSpPr>
            <p:cNvPr id="15" name="Group 267"/>
            <p:cNvGrpSpPr/>
            <p:nvPr/>
          </p:nvGrpSpPr>
          <p:grpSpPr>
            <a:xfrm>
              <a:off x="4739640" y="3732712"/>
              <a:ext cx="374754" cy="200055"/>
              <a:chOff x="4739640" y="4659185"/>
              <a:chExt cx="374754" cy="200055"/>
            </a:xfrm>
          </p:grpSpPr>
          <p:sp>
            <p:nvSpPr>
              <p:cNvPr id="269" name="TextBox 26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70" name="Right Triangle 26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1" name="Picture 270"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7" name="Rectangle 306"/>
            <p:cNvSpPr/>
            <p:nvPr/>
          </p:nvSpPr>
          <p:spPr>
            <a:xfrm>
              <a:off x="5761906" y="3714750"/>
              <a:ext cx="1035861" cy="215444"/>
            </a:xfrm>
            <a:prstGeom prst="rect">
              <a:avLst/>
            </a:prstGeom>
          </p:spPr>
          <p:txBody>
            <a:bodyPr wrap="none">
              <a:spAutoFit/>
            </a:bodyPr>
            <a:lstStyle/>
            <a:p>
              <a:r>
                <a:rPr lang="en-US" sz="800" dirty="0">
                  <a:solidFill>
                    <a:schemeClr val="accent1">
                      <a:lumMod val="75000"/>
                    </a:schemeClr>
                  </a:solidFill>
                </a:rPr>
                <a:t>Yesterday;   4:15 PM</a:t>
              </a:r>
            </a:p>
          </p:txBody>
        </p:sp>
      </p:grpSp>
      <p:grpSp>
        <p:nvGrpSpPr>
          <p:cNvPr id="16" name="Group 418"/>
          <p:cNvGrpSpPr/>
          <p:nvPr/>
        </p:nvGrpSpPr>
        <p:grpSpPr>
          <a:xfrm>
            <a:off x="1889760" y="4572000"/>
            <a:ext cx="5212080" cy="2590800"/>
            <a:chOff x="1889760" y="4572000"/>
            <a:chExt cx="5212080" cy="2590800"/>
          </a:xfrm>
        </p:grpSpPr>
        <p:grpSp>
          <p:nvGrpSpPr>
            <p:cNvPr id="17" name="Group 413"/>
            <p:cNvGrpSpPr/>
            <p:nvPr/>
          </p:nvGrpSpPr>
          <p:grpSpPr>
            <a:xfrm>
              <a:off x="1905000" y="6885801"/>
              <a:ext cx="5196840" cy="276999"/>
              <a:chOff x="1905000" y="4594860"/>
              <a:chExt cx="5196840" cy="276999"/>
            </a:xfrm>
          </p:grpSpPr>
          <p:pic>
            <p:nvPicPr>
              <p:cNvPr id="415"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416" name="Straight Connector 415"/>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7" name="Rectangle 416"/>
              <p:cNvSpPr/>
              <p:nvPr/>
            </p:nvSpPr>
            <p:spPr>
              <a:xfrm>
                <a:off x="2484120" y="4594860"/>
                <a:ext cx="1138453" cy="276999"/>
              </a:xfrm>
              <a:prstGeom prst="rect">
                <a:avLst/>
              </a:prstGeom>
            </p:spPr>
            <p:txBody>
              <a:bodyPr wrap="none">
                <a:spAutoFit/>
              </a:bodyPr>
              <a:lstStyle/>
              <a:p>
                <a:pPr>
                  <a:lnSpc>
                    <a:spcPct val="150000"/>
                  </a:lnSpc>
                </a:pPr>
                <a:r>
                  <a:rPr lang="en-US" sz="800" dirty="0">
                    <a:solidFill>
                      <a:schemeClr val="accent1">
                        <a:lumMod val="75000"/>
                      </a:schemeClr>
                    </a:solidFill>
                  </a:rPr>
                  <a:t>Christmas Thank </a:t>
                </a:r>
                <a:r>
                  <a:rPr lang="en-US" sz="800" dirty="0" err="1">
                    <a:solidFill>
                      <a:schemeClr val="accent1">
                        <a:lumMod val="75000"/>
                      </a:schemeClr>
                    </a:solidFill>
                  </a:rPr>
                  <a:t>Yous</a:t>
                </a:r>
                <a:endParaRPr lang="en-US" sz="800" dirty="0">
                  <a:solidFill>
                    <a:schemeClr val="accent1">
                      <a:lumMod val="75000"/>
                    </a:schemeClr>
                  </a:solidFill>
                </a:endParaRPr>
              </a:p>
            </p:txBody>
          </p:sp>
          <p:pic>
            <p:nvPicPr>
              <p:cNvPr id="418" name="Picture 41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18" name="Group 36"/>
              <p:cNvGrpSpPr/>
              <p:nvPr/>
            </p:nvGrpSpPr>
            <p:grpSpPr>
              <a:xfrm>
                <a:off x="4043362" y="4660075"/>
                <a:ext cx="376238" cy="200055"/>
                <a:chOff x="242356" y="1763585"/>
                <a:chExt cx="376238" cy="200055"/>
              </a:xfrm>
            </p:grpSpPr>
            <p:pic>
              <p:nvPicPr>
                <p:cNvPr id="425" name="Picture 424"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26" name="TextBox 425"/>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6</a:t>
                  </a:r>
                </a:p>
              </p:txBody>
            </p:sp>
            <p:sp>
              <p:nvSpPr>
                <p:cNvPr id="427" name="Right Triangle 426"/>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419"/>
              <p:cNvGrpSpPr/>
              <p:nvPr/>
            </p:nvGrpSpPr>
            <p:grpSpPr>
              <a:xfrm>
                <a:off x="4739640" y="4663440"/>
                <a:ext cx="374754" cy="200055"/>
                <a:chOff x="4739640" y="4659185"/>
                <a:chExt cx="374754" cy="200055"/>
              </a:xfrm>
            </p:grpSpPr>
            <p:sp>
              <p:nvSpPr>
                <p:cNvPr id="422" name="TextBox 421"/>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23" name="Right Triangle 422"/>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4" name="Picture 423"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21" name="Rectangle 420"/>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12/26/08;   1:15 PM</a:t>
                </a:r>
              </a:p>
            </p:txBody>
          </p:sp>
        </p:grpSp>
        <p:grpSp>
          <p:nvGrpSpPr>
            <p:cNvPr id="20" name="Group 413"/>
            <p:cNvGrpSpPr/>
            <p:nvPr/>
          </p:nvGrpSpPr>
          <p:grpSpPr>
            <a:xfrm>
              <a:off x="1889760" y="4572000"/>
              <a:ext cx="5212080" cy="2369641"/>
              <a:chOff x="1889760" y="4584919"/>
              <a:chExt cx="5212080" cy="2369641"/>
            </a:xfrm>
          </p:grpSpPr>
          <p:cxnSp>
            <p:nvCxnSpPr>
              <p:cNvPr id="463" name="Straight Connector 462"/>
              <p:cNvCxnSpPr/>
              <p:nvPr/>
            </p:nvCxnSpPr>
            <p:spPr>
              <a:xfrm>
                <a:off x="1889760" y="6504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1" name="Group 325"/>
              <p:cNvGrpSpPr/>
              <p:nvPr/>
            </p:nvGrpSpPr>
            <p:grpSpPr>
              <a:xfrm>
                <a:off x="1905000" y="5514380"/>
                <a:ext cx="5196840" cy="268784"/>
                <a:chOff x="1905000" y="4046220"/>
                <a:chExt cx="5196840" cy="268784"/>
              </a:xfrm>
            </p:grpSpPr>
            <p:cxnSp>
              <p:nvCxnSpPr>
                <p:cNvPr id="117" name="Straight Connector 11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22" name="Group 324"/>
                <p:cNvGrpSpPr/>
                <p:nvPr/>
              </p:nvGrpSpPr>
              <p:grpSpPr>
                <a:xfrm>
                  <a:off x="1995489" y="4046220"/>
                  <a:ext cx="4802278" cy="268784"/>
                  <a:chOff x="1995489" y="4046220"/>
                  <a:chExt cx="4802278" cy="268784"/>
                </a:xfrm>
              </p:grpSpPr>
              <p:pic>
                <p:nvPicPr>
                  <p:cNvPr id="91"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145" name="Rectangle 144"/>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168" name="Picture 16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23" name="Group 36"/>
                  <p:cNvGrpSpPr/>
                  <p:nvPr/>
                </p:nvGrpSpPr>
                <p:grpSpPr>
                  <a:xfrm>
                    <a:off x="4043362" y="4104521"/>
                    <a:ext cx="368618" cy="200055"/>
                    <a:chOff x="242356" y="1763585"/>
                    <a:chExt cx="368618" cy="200055"/>
                  </a:xfrm>
                </p:grpSpPr>
                <p:pic>
                  <p:nvPicPr>
                    <p:cNvPr id="213" name="Picture 212"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219" name="TextBox 21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23" name="Right Triangle 22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275"/>
                  <p:cNvGrpSpPr/>
                  <p:nvPr/>
                </p:nvGrpSpPr>
                <p:grpSpPr>
                  <a:xfrm>
                    <a:off x="4739640" y="4105004"/>
                    <a:ext cx="374754" cy="200055"/>
                    <a:chOff x="4739640" y="4659185"/>
                    <a:chExt cx="374754" cy="200055"/>
                  </a:xfrm>
                </p:grpSpPr>
                <p:sp>
                  <p:nvSpPr>
                    <p:cNvPr id="277" name="TextBox 276"/>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278" name="Right Triangle 277"/>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9" name="Picture 278"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3" name="Rectangle 292"/>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1:13 PM</a:t>
                    </a:r>
                  </a:p>
                </p:txBody>
              </p:sp>
            </p:grpSp>
          </p:grpSp>
          <p:grpSp>
            <p:nvGrpSpPr>
              <p:cNvPr id="25" name="Group 322"/>
              <p:cNvGrpSpPr/>
              <p:nvPr/>
            </p:nvGrpSpPr>
            <p:grpSpPr>
              <a:xfrm>
                <a:off x="1905000" y="5887939"/>
                <a:ext cx="5196840" cy="274499"/>
                <a:chOff x="1905000" y="4411980"/>
                <a:chExt cx="5196840" cy="274499"/>
              </a:xfrm>
            </p:grpSpPr>
            <p:pic>
              <p:nvPicPr>
                <p:cNvPr id="93" name="Picture 3"/>
                <p:cNvPicPr>
                  <a:picLocks noChangeAspect="1" noChangeArrowheads="1"/>
                </p:cNvPicPr>
                <p:nvPr/>
              </p:nvPicPr>
              <p:blipFill>
                <a:blip r:embed="rId6"/>
                <a:srcRect/>
                <a:stretch>
                  <a:fillRect/>
                </a:stretch>
              </p:blipFill>
              <p:spPr bwMode="auto">
                <a:xfrm>
                  <a:off x="2282190" y="4500156"/>
                  <a:ext cx="133350" cy="123825"/>
                </a:xfrm>
                <a:prstGeom prst="rect">
                  <a:avLst/>
                </a:prstGeom>
                <a:noFill/>
                <a:ln w="9525">
                  <a:noFill/>
                  <a:miter lim="800000"/>
                  <a:headEnd/>
                  <a:tailEnd/>
                </a:ln>
                <a:effectLst/>
              </p:spPr>
            </p:pic>
            <p:cxnSp>
              <p:nvCxnSpPr>
                <p:cNvPr id="120" name="Straight Connector 119"/>
                <p:cNvCxnSpPr/>
                <p:nvPr/>
              </p:nvCxnSpPr>
              <p:spPr>
                <a:xfrm>
                  <a:off x="1905000" y="4654734"/>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2484120" y="4411980"/>
                  <a:ext cx="957313" cy="257956"/>
                </a:xfrm>
                <a:prstGeom prst="rect">
                  <a:avLst/>
                </a:prstGeom>
              </p:spPr>
              <p:txBody>
                <a:bodyPr wrap="none">
                  <a:spAutoFit/>
                </a:bodyPr>
                <a:lstStyle/>
                <a:p>
                  <a:pPr>
                    <a:lnSpc>
                      <a:spcPct val="150000"/>
                    </a:lnSpc>
                  </a:pPr>
                  <a:r>
                    <a:rPr lang="en-US" sz="800" dirty="0">
                      <a:solidFill>
                        <a:schemeClr val="accent1">
                          <a:lumMod val="75000"/>
                        </a:schemeClr>
                      </a:solidFill>
                    </a:rPr>
                    <a:t>Charlie’s Childcare</a:t>
                  </a:r>
                </a:p>
              </p:txBody>
            </p:sp>
            <p:pic>
              <p:nvPicPr>
                <p:cNvPr id="165" name="Picture 164"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517418"/>
                  <a:ext cx="104775" cy="104775"/>
                </a:xfrm>
                <a:prstGeom prst="rect">
                  <a:avLst/>
                </a:prstGeom>
              </p:spPr>
            </p:pic>
            <p:grpSp>
              <p:nvGrpSpPr>
                <p:cNvPr id="26" name="Group 36"/>
                <p:cNvGrpSpPr/>
                <p:nvPr/>
              </p:nvGrpSpPr>
              <p:grpSpPr>
                <a:xfrm>
                  <a:off x="4043362" y="4474889"/>
                  <a:ext cx="368618" cy="200055"/>
                  <a:chOff x="242356" y="1763585"/>
                  <a:chExt cx="368618" cy="200055"/>
                </a:xfrm>
              </p:grpSpPr>
              <p:pic>
                <p:nvPicPr>
                  <p:cNvPr id="184" name="Picture 18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86" name="TextBox 185"/>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189" name="Right Triangle 18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 name="Group 283"/>
                <p:cNvGrpSpPr/>
                <p:nvPr/>
              </p:nvGrpSpPr>
              <p:grpSpPr>
                <a:xfrm>
                  <a:off x="4739640" y="4477296"/>
                  <a:ext cx="374754" cy="200055"/>
                  <a:chOff x="4739640" y="4659185"/>
                  <a:chExt cx="374754" cy="200055"/>
                </a:xfrm>
              </p:grpSpPr>
              <p:sp>
                <p:nvSpPr>
                  <p:cNvPr id="285" name="TextBox 28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4</a:t>
                    </a:r>
                  </a:p>
                </p:txBody>
              </p:sp>
              <p:sp>
                <p:nvSpPr>
                  <p:cNvPr id="286" name="Right Triangle 28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7" name="Picture 28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4" name="Rectangle 303"/>
                <p:cNvSpPr/>
                <p:nvPr/>
              </p:nvSpPr>
              <p:spPr>
                <a:xfrm>
                  <a:off x="5761906" y="4471035"/>
                  <a:ext cx="1018227" cy="215444"/>
                </a:xfrm>
                <a:prstGeom prst="rect">
                  <a:avLst/>
                </a:prstGeom>
              </p:spPr>
              <p:txBody>
                <a:bodyPr wrap="none">
                  <a:spAutoFit/>
                </a:bodyPr>
                <a:lstStyle/>
                <a:p>
                  <a:r>
                    <a:rPr lang="en-US" sz="800" dirty="0">
                      <a:solidFill>
                        <a:schemeClr val="accent1">
                          <a:lumMod val="75000"/>
                        </a:schemeClr>
                      </a:solidFill>
                    </a:rPr>
                    <a:t>01/01/09;   1:11 AM</a:t>
                  </a:r>
                </a:p>
              </p:txBody>
            </p:sp>
          </p:grpSp>
          <p:grpSp>
            <p:nvGrpSpPr>
              <p:cNvPr id="31" name="Group 326"/>
              <p:cNvGrpSpPr/>
              <p:nvPr/>
            </p:nvGrpSpPr>
            <p:grpSpPr>
              <a:xfrm>
                <a:off x="1905000" y="5697260"/>
                <a:ext cx="5196840" cy="266879"/>
                <a:chOff x="1905000" y="4229100"/>
                <a:chExt cx="5196840" cy="266879"/>
              </a:xfrm>
            </p:grpSpPr>
            <p:cxnSp>
              <p:nvCxnSpPr>
                <p:cNvPr id="121" name="Straight Connector 120"/>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37" name="Group 323"/>
                <p:cNvGrpSpPr/>
                <p:nvPr/>
              </p:nvGrpSpPr>
              <p:grpSpPr>
                <a:xfrm>
                  <a:off x="1995489" y="4229100"/>
                  <a:ext cx="4851971" cy="266879"/>
                  <a:chOff x="1995489" y="4229100"/>
                  <a:chExt cx="4851971" cy="266879"/>
                </a:xfrm>
              </p:grpSpPr>
              <p:pic>
                <p:nvPicPr>
                  <p:cNvPr id="92"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136" name="Rectangle 135"/>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166" name="Picture 165"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38" name="Group 36"/>
                  <p:cNvGrpSpPr/>
                  <p:nvPr/>
                </p:nvGrpSpPr>
                <p:grpSpPr>
                  <a:xfrm>
                    <a:off x="4043362" y="4289705"/>
                    <a:ext cx="368618" cy="200055"/>
                    <a:chOff x="242356" y="1763585"/>
                    <a:chExt cx="368618" cy="200055"/>
                  </a:xfrm>
                </p:grpSpPr>
                <p:pic>
                  <p:nvPicPr>
                    <p:cNvPr id="174" name="Picture 17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75" name="TextBox 174"/>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176" name="Right Triangle 175"/>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279"/>
                  <p:cNvGrpSpPr/>
                  <p:nvPr/>
                </p:nvGrpSpPr>
                <p:grpSpPr>
                  <a:xfrm>
                    <a:off x="4739640" y="4291150"/>
                    <a:ext cx="374754" cy="200055"/>
                    <a:chOff x="4739640" y="4659185"/>
                    <a:chExt cx="374754" cy="200055"/>
                  </a:xfrm>
                </p:grpSpPr>
                <p:sp>
                  <p:nvSpPr>
                    <p:cNvPr id="281" name="TextBox 280"/>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282" name="Right Triangle 281"/>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83" name="Picture 282"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5" name="Rectangle 304"/>
                  <p:cNvSpPr/>
                  <p:nvPr/>
                </p:nvSpPr>
                <p:spPr>
                  <a:xfrm>
                    <a:off x="5761906" y="4280535"/>
                    <a:ext cx="1085554" cy="215444"/>
                  </a:xfrm>
                  <a:prstGeom prst="rect">
                    <a:avLst/>
                  </a:prstGeom>
                </p:spPr>
                <p:txBody>
                  <a:bodyPr wrap="none">
                    <a:spAutoFit/>
                  </a:bodyPr>
                  <a:lstStyle/>
                  <a:p>
                    <a:r>
                      <a:rPr lang="en-US" sz="800" dirty="0">
                        <a:solidFill>
                          <a:schemeClr val="accent1">
                            <a:lumMod val="75000"/>
                          </a:schemeClr>
                        </a:solidFill>
                      </a:rPr>
                      <a:t>01/01/09;   12:15 PM</a:t>
                    </a:r>
                  </a:p>
                </p:txBody>
              </p:sp>
            </p:grpSp>
          </p:grpSp>
          <p:grpSp>
            <p:nvGrpSpPr>
              <p:cNvPr id="40" name="Group 321"/>
              <p:cNvGrpSpPr/>
              <p:nvPr/>
            </p:nvGrpSpPr>
            <p:grpSpPr>
              <a:xfrm>
                <a:off x="1905000" y="6474321"/>
                <a:ext cx="5196840" cy="276999"/>
                <a:chOff x="1905000" y="4594860"/>
                <a:chExt cx="5196840" cy="276999"/>
              </a:xfrm>
            </p:grpSpPr>
            <p:pic>
              <p:nvPicPr>
                <p:cNvPr id="95"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115" name="Straight Connector 114"/>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a:xfrm>
                  <a:off x="2484120" y="4594860"/>
                  <a:ext cx="1087157" cy="276999"/>
                </a:xfrm>
                <a:prstGeom prst="rect">
                  <a:avLst/>
                </a:prstGeom>
              </p:spPr>
              <p:txBody>
                <a:bodyPr wrap="none">
                  <a:spAutoFit/>
                </a:bodyPr>
                <a:lstStyle/>
                <a:p>
                  <a:pPr>
                    <a:lnSpc>
                      <a:spcPct val="150000"/>
                    </a:lnSpc>
                  </a:pPr>
                  <a:r>
                    <a:rPr lang="en-US" sz="800" dirty="0">
                      <a:solidFill>
                        <a:schemeClr val="accent1">
                          <a:lumMod val="75000"/>
                        </a:schemeClr>
                      </a:solidFill>
                    </a:rPr>
                    <a:t>New Year’s Festivities</a:t>
                  </a:r>
                </a:p>
              </p:txBody>
            </p:sp>
            <p:pic>
              <p:nvPicPr>
                <p:cNvPr id="163" name="Picture 16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41" name="Group 36"/>
                <p:cNvGrpSpPr/>
                <p:nvPr/>
              </p:nvGrpSpPr>
              <p:grpSpPr>
                <a:xfrm>
                  <a:off x="4043362" y="4660075"/>
                  <a:ext cx="376238" cy="200055"/>
                  <a:chOff x="242356" y="1763585"/>
                  <a:chExt cx="376238" cy="200055"/>
                </a:xfrm>
              </p:grpSpPr>
              <p:pic>
                <p:nvPicPr>
                  <p:cNvPr id="199" name="Picture 1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200" name="TextBox 19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203" name="Right Triangle 20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259"/>
                <p:cNvGrpSpPr/>
                <p:nvPr/>
              </p:nvGrpSpPr>
              <p:grpSpPr>
                <a:xfrm>
                  <a:off x="4739640" y="4663440"/>
                  <a:ext cx="374754" cy="200055"/>
                  <a:chOff x="4739640" y="4659185"/>
                  <a:chExt cx="374754" cy="200055"/>
                </a:xfrm>
              </p:grpSpPr>
              <p:sp>
                <p:nvSpPr>
                  <p:cNvPr id="261" name="TextBox 260"/>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262" name="Right Triangle 261"/>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3" name="Picture 262"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6" name="Rectangle 305"/>
                <p:cNvSpPr/>
                <p:nvPr/>
              </p:nvSpPr>
              <p:spPr>
                <a:xfrm>
                  <a:off x="5761906" y="4653915"/>
                  <a:ext cx="1011815" cy="215444"/>
                </a:xfrm>
                <a:prstGeom prst="rect">
                  <a:avLst/>
                </a:prstGeom>
              </p:spPr>
              <p:txBody>
                <a:bodyPr wrap="none">
                  <a:spAutoFit/>
                </a:bodyPr>
                <a:lstStyle/>
                <a:p>
                  <a:r>
                    <a:rPr lang="en-US" sz="800" dirty="0">
                      <a:solidFill>
                        <a:schemeClr val="accent1">
                          <a:lumMod val="75000"/>
                        </a:schemeClr>
                      </a:solidFill>
                    </a:rPr>
                    <a:t>12/31/08;   1:15 PM</a:t>
                  </a:r>
                </a:p>
              </p:txBody>
            </p:sp>
          </p:grpSp>
          <p:grpSp>
            <p:nvGrpSpPr>
              <p:cNvPr id="43" name="Group 355"/>
              <p:cNvGrpSpPr/>
              <p:nvPr/>
            </p:nvGrpSpPr>
            <p:grpSpPr>
              <a:xfrm>
                <a:off x="1905000" y="4767799"/>
                <a:ext cx="5196840" cy="268784"/>
                <a:chOff x="1905000" y="4046220"/>
                <a:chExt cx="5196840" cy="268784"/>
              </a:xfrm>
            </p:grpSpPr>
            <p:cxnSp>
              <p:nvCxnSpPr>
                <p:cNvPr id="357" name="Straight Connector 356"/>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4" name="Group 357"/>
                <p:cNvGrpSpPr/>
                <p:nvPr/>
              </p:nvGrpSpPr>
              <p:grpSpPr>
                <a:xfrm>
                  <a:off x="1995489" y="4046220"/>
                  <a:ext cx="4802278" cy="268784"/>
                  <a:chOff x="1995489" y="4046220"/>
                  <a:chExt cx="4802278" cy="268784"/>
                </a:xfrm>
              </p:grpSpPr>
              <p:pic>
                <p:nvPicPr>
                  <p:cNvPr id="359"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360" name="Rectangle 359"/>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361" name="Picture 36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5" name="Group 36"/>
                  <p:cNvGrpSpPr/>
                  <p:nvPr/>
                </p:nvGrpSpPr>
                <p:grpSpPr>
                  <a:xfrm>
                    <a:off x="4043362" y="4104521"/>
                    <a:ext cx="368618" cy="200055"/>
                    <a:chOff x="242356" y="1763585"/>
                    <a:chExt cx="368618" cy="200055"/>
                  </a:xfrm>
                </p:grpSpPr>
                <p:pic>
                  <p:nvPicPr>
                    <p:cNvPr id="368" name="Picture 367"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69" name="TextBox 36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70" name="Right Triangle 369"/>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362"/>
                  <p:cNvGrpSpPr/>
                  <p:nvPr/>
                </p:nvGrpSpPr>
                <p:grpSpPr>
                  <a:xfrm>
                    <a:off x="4739640" y="4105004"/>
                    <a:ext cx="374754" cy="200055"/>
                    <a:chOff x="4739640" y="4659185"/>
                    <a:chExt cx="374754" cy="200055"/>
                  </a:xfrm>
                </p:grpSpPr>
                <p:sp>
                  <p:nvSpPr>
                    <p:cNvPr id="365" name="TextBox 3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366" name="Right Triangle 3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7" name="Picture 3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64" name="Rectangle 363"/>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1:15 PM</a:t>
                    </a:r>
                  </a:p>
                </p:txBody>
              </p:sp>
            </p:grpSp>
          </p:grpSp>
          <p:grpSp>
            <p:nvGrpSpPr>
              <p:cNvPr id="47" name="Group 370"/>
              <p:cNvGrpSpPr/>
              <p:nvPr/>
            </p:nvGrpSpPr>
            <p:grpSpPr>
              <a:xfrm>
                <a:off x="1905000" y="4584919"/>
                <a:ext cx="5196840" cy="276999"/>
                <a:chOff x="1905000" y="3863340"/>
                <a:chExt cx="5196840" cy="276999"/>
              </a:xfrm>
            </p:grpSpPr>
            <p:pic>
              <p:nvPicPr>
                <p:cNvPr id="372" name="Picture 3"/>
                <p:cNvPicPr>
                  <a:picLocks noChangeAspect="1" noChangeArrowheads="1"/>
                </p:cNvPicPr>
                <p:nvPr/>
              </p:nvPicPr>
              <p:blipFill>
                <a:blip r:embed="rId6"/>
                <a:srcRect/>
                <a:stretch>
                  <a:fillRect/>
                </a:stretch>
              </p:blipFill>
              <p:spPr bwMode="auto">
                <a:xfrm>
                  <a:off x="2282190" y="3953148"/>
                  <a:ext cx="133350" cy="123825"/>
                </a:xfrm>
                <a:prstGeom prst="rect">
                  <a:avLst/>
                </a:prstGeom>
                <a:noFill/>
                <a:ln w="9525">
                  <a:noFill/>
                  <a:miter lim="800000"/>
                  <a:headEnd/>
                  <a:tailEnd/>
                </a:ln>
                <a:effectLst/>
              </p:spPr>
            </p:pic>
            <p:cxnSp>
              <p:nvCxnSpPr>
                <p:cNvPr id="373" name="Straight Connector 372"/>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74" name="Rectangle 373"/>
                <p:cNvSpPr/>
                <p:nvPr/>
              </p:nvSpPr>
              <p:spPr>
                <a:xfrm>
                  <a:off x="2484120" y="3863340"/>
                  <a:ext cx="889987" cy="276999"/>
                </a:xfrm>
                <a:prstGeom prst="rect">
                  <a:avLst/>
                </a:prstGeom>
              </p:spPr>
              <p:txBody>
                <a:bodyPr wrap="none">
                  <a:spAutoFit/>
                </a:bodyPr>
                <a:lstStyle/>
                <a:p>
                  <a:pPr>
                    <a:lnSpc>
                      <a:spcPct val="150000"/>
                    </a:lnSpc>
                  </a:pPr>
                  <a:r>
                    <a:rPr lang="en-US" sz="800" dirty="0">
                      <a:solidFill>
                        <a:schemeClr val="accent1">
                          <a:lumMod val="75000"/>
                        </a:schemeClr>
                      </a:solidFill>
                    </a:rPr>
                    <a:t>Networking Area</a:t>
                  </a:r>
                </a:p>
              </p:txBody>
            </p:sp>
            <p:pic>
              <p:nvPicPr>
                <p:cNvPr id="375" name="Picture 374"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965589"/>
                  <a:ext cx="104775" cy="104775"/>
                </a:xfrm>
                <a:prstGeom prst="rect">
                  <a:avLst/>
                </a:prstGeom>
              </p:spPr>
            </p:pic>
            <p:grpSp>
              <p:nvGrpSpPr>
                <p:cNvPr id="48" name="Group 36"/>
                <p:cNvGrpSpPr/>
                <p:nvPr/>
              </p:nvGrpSpPr>
              <p:grpSpPr>
                <a:xfrm>
                  <a:off x="4043362" y="3919337"/>
                  <a:ext cx="376238" cy="200055"/>
                  <a:chOff x="242356" y="1763585"/>
                  <a:chExt cx="376238" cy="200055"/>
                </a:xfrm>
              </p:grpSpPr>
              <p:pic>
                <p:nvPicPr>
                  <p:cNvPr id="382" name="Picture 381"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83" name="TextBox 382"/>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384" name="Right Triangle 383"/>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376"/>
                <p:cNvGrpSpPr/>
                <p:nvPr/>
              </p:nvGrpSpPr>
              <p:grpSpPr>
                <a:xfrm>
                  <a:off x="4739640" y="3918858"/>
                  <a:ext cx="374754" cy="200055"/>
                  <a:chOff x="4739640" y="4659185"/>
                  <a:chExt cx="374754" cy="200055"/>
                </a:xfrm>
              </p:grpSpPr>
              <p:sp>
                <p:nvSpPr>
                  <p:cNvPr id="379" name="TextBox 378"/>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380" name="Right Triangle 379"/>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78" name="Rectangle 377"/>
                <p:cNvSpPr/>
                <p:nvPr/>
              </p:nvSpPr>
              <p:spPr>
                <a:xfrm>
                  <a:off x="5761906" y="3909060"/>
                  <a:ext cx="1035861" cy="215444"/>
                </a:xfrm>
                <a:prstGeom prst="rect">
                  <a:avLst/>
                </a:prstGeom>
              </p:spPr>
              <p:txBody>
                <a:bodyPr wrap="none">
                  <a:spAutoFit/>
                </a:bodyPr>
                <a:lstStyle/>
                <a:p>
                  <a:r>
                    <a:rPr lang="en-US" sz="800" dirty="0">
                      <a:solidFill>
                        <a:schemeClr val="accent1">
                          <a:lumMod val="75000"/>
                        </a:schemeClr>
                      </a:solidFill>
                    </a:rPr>
                    <a:t>Yesterday;   2:15 PM</a:t>
                  </a:r>
                </a:p>
              </p:txBody>
            </p:sp>
          </p:grpSp>
          <p:grpSp>
            <p:nvGrpSpPr>
              <p:cNvPr id="50" name="Group 384"/>
              <p:cNvGrpSpPr/>
              <p:nvPr/>
            </p:nvGrpSpPr>
            <p:grpSpPr>
              <a:xfrm>
                <a:off x="1905000" y="4958299"/>
                <a:ext cx="5196840" cy="266879"/>
                <a:chOff x="1905000" y="4229100"/>
                <a:chExt cx="5196840" cy="266879"/>
              </a:xfrm>
            </p:grpSpPr>
            <p:cxnSp>
              <p:nvCxnSpPr>
                <p:cNvPr id="386" name="Straight Connector 38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1" name="Group 386"/>
                <p:cNvGrpSpPr/>
                <p:nvPr/>
              </p:nvGrpSpPr>
              <p:grpSpPr>
                <a:xfrm>
                  <a:off x="1995489" y="4229100"/>
                  <a:ext cx="4853574" cy="266879"/>
                  <a:chOff x="1995489" y="4229100"/>
                  <a:chExt cx="4853574" cy="266879"/>
                </a:xfrm>
              </p:grpSpPr>
              <p:pic>
                <p:nvPicPr>
                  <p:cNvPr id="388"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389" name="Rectangle 388"/>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390" name="Picture 38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52" name="Group 36"/>
                  <p:cNvGrpSpPr/>
                  <p:nvPr/>
                </p:nvGrpSpPr>
                <p:grpSpPr>
                  <a:xfrm>
                    <a:off x="4043362" y="4289705"/>
                    <a:ext cx="368618" cy="200055"/>
                    <a:chOff x="242356" y="1763585"/>
                    <a:chExt cx="368618" cy="200055"/>
                  </a:xfrm>
                </p:grpSpPr>
                <p:pic>
                  <p:nvPicPr>
                    <p:cNvPr id="397" name="Picture 396"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98" name="TextBox 397"/>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9" name="Right Triangle 39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 name="Group 391"/>
                  <p:cNvGrpSpPr/>
                  <p:nvPr/>
                </p:nvGrpSpPr>
                <p:grpSpPr>
                  <a:xfrm>
                    <a:off x="4739640" y="4291150"/>
                    <a:ext cx="374754" cy="200055"/>
                    <a:chOff x="4739640" y="4659185"/>
                    <a:chExt cx="374754" cy="200055"/>
                  </a:xfrm>
                </p:grpSpPr>
                <p:sp>
                  <p:nvSpPr>
                    <p:cNvPr id="394" name="TextBox 393"/>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395" name="Right Triangle 394"/>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6" name="Picture 395"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93" name="Rectangle 392"/>
                  <p:cNvSpPr/>
                  <p:nvPr/>
                </p:nvSpPr>
                <p:spPr>
                  <a:xfrm>
                    <a:off x="5761906" y="4280535"/>
                    <a:ext cx="1087157" cy="215444"/>
                  </a:xfrm>
                  <a:prstGeom prst="rect">
                    <a:avLst/>
                  </a:prstGeom>
                </p:spPr>
                <p:txBody>
                  <a:bodyPr wrap="none">
                    <a:spAutoFit/>
                  </a:bodyPr>
                  <a:lstStyle/>
                  <a:p>
                    <a:r>
                      <a:rPr lang="en-US" sz="800" dirty="0">
                        <a:solidFill>
                          <a:schemeClr val="accent1">
                            <a:lumMod val="75000"/>
                          </a:schemeClr>
                        </a:solidFill>
                      </a:rPr>
                      <a:t>Yesterday;   12:15 PM</a:t>
                    </a:r>
                  </a:p>
                </p:txBody>
              </p:sp>
            </p:grpSp>
          </p:grpSp>
          <p:grpSp>
            <p:nvGrpSpPr>
              <p:cNvPr id="54" name="Group 399"/>
              <p:cNvGrpSpPr/>
              <p:nvPr/>
            </p:nvGrpSpPr>
            <p:grpSpPr>
              <a:xfrm>
                <a:off x="1905000" y="6680061"/>
                <a:ext cx="5196840" cy="274499"/>
                <a:chOff x="1905000" y="4594860"/>
                <a:chExt cx="5196840" cy="274499"/>
              </a:xfrm>
            </p:grpSpPr>
            <p:pic>
              <p:nvPicPr>
                <p:cNvPr id="401" name="Picture 3"/>
                <p:cNvPicPr>
                  <a:picLocks noChangeAspect="1" noChangeArrowheads="1"/>
                </p:cNvPicPr>
                <p:nvPr/>
              </p:nvPicPr>
              <p:blipFill>
                <a:blip r:embed="rId6"/>
                <a:srcRect/>
                <a:stretch>
                  <a:fillRect/>
                </a:stretch>
              </p:blipFill>
              <p:spPr bwMode="auto">
                <a:xfrm>
                  <a:off x="2282190" y="4682490"/>
                  <a:ext cx="133350" cy="123825"/>
                </a:xfrm>
                <a:prstGeom prst="rect">
                  <a:avLst/>
                </a:prstGeom>
                <a:noFill/>
                <a:ln w="9525">
                  <a:noFill/>
                  <a:miter lim="800000"/>
                  <a:headEnd/>
                  <a:tailEnd/>
                </a:ln>
                <a:effectLst/>
              </p:spPr>
            </p:pic>
            <p:cxnSp>
              <p:nvCxnSpPr>
                <p:cNvPr id="402" name="Straight Connector 401"/>
                <p:cNvCxnSpPr/>
                <p:nvPr/>
              </p:nvCxnSpPr>
              <p:spPr>
                <a:xfrm>
                  <a:off x="1905000" y="483870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03" name="Rectangle 402"/>
                <p:cNvSpPr/>
                <p:nvPr/>
              </p:nvSpPr>
              <p:spPr>
                <a:xfrm>
                  <a:off x="2484120" y="4594860"/>
                  <a:ext cx="763351" cy="257956"/>
                </a:xfrm>
                <a:prstGeom prst="rect">
                  <a:avLst/>
                </a:prstGeom>
              </p:spPr>
              <p:txBody>
                <a:bodyPr wrap="none">
                  <a:spAutoFit/>
                </a:bodyPr>
                <a:lstStyle/>
                <a:p>
                  <a:pPr>
                    <a:lnSpc>
                      <a:spcPct val="150000"/>
                    </a:lnSpc>
                  </a:pPr>
                  <a:r>
                    <a:rPr lang="en-US" sz="800" dirty="0">
                      <a:solidFill>
                        <a:schemeClr val="accent1">
                          <a:lumMod val="75000"/>
                        </a:schemeClr>
                      </a:solidFill>
                    </a:rPr>
                    <a:t>Digital Photos</a:t>
                  </a:r>
                </a:p>
              </p:txBody>
            </p:sp>
            <p:pic>
              <p:nvPicPr>
                <p:cNvPr id="404" name="Picture 403"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701361"/>
                  <a:ext cx="104775" cy="104775"/>
                </a:xfrm>
                <a:prstGeom prst="rect">
                  <a:avLst/>
                </a:prstGeom>
              </p:spPr>
            </p:pic>
            <p:grpSp>
              <p:nvGrpSpPr>
                <p:cNvPr id="55" name="Group 36"/>
                <p:cNvGrpSpPr/>
                <p:nvPr/>
              </p:nvGrpSpPr>
              <p:grpSpPr>
                <a:xfrm>
                  <a:off x="4043362" y="4660075"/>
                  <a:ext cx="376238" cy="200055"/>
                  <a:chOff x="242356" y="1763585"/>
                  <a:chExt cx="376238" cy="200055"/>
                </a:xfrm>
              </p:grpSpPr>
              <p:pic>
                <p:nvPicPr>
                  <p:cNvPr id="411" name="Picture 410"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12" name="TextBox 411"/>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413" name="Right Triangle 41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 name="Group 405"/>
                <p:cNvGrpSpPr/>
                <p:nvPr/>
              </p:nvGrpSpPr>
              <p:grpSpPr>
                <a:xfrm>
                  <a:off x="4739640" y="4663440"/>
                  <a:ext cx="374754" cy="200055"/>
                  <a:chOff x="4739640" y="4659185"/>
                  <a:chExt cx="374754" cy="200055"/>
                </a:xfrm>
              </p:grpSpPr>
              <p:sp>
                <p:nvSpPr>
                  <p:cNvPr id="408" name="TextBox 40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5</a:t>
                    </a:r>
                  </a:p>
                </p:txBody>
              </p:sp>
              <p:sp>
                <p:nvSpPr>
                  <p:cNvPr id="409" name="Right Triangle 40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0" name="Picture 40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07" name="Rectangle 406"/>
                <p:cNvSpPr/>
                <p:nvPr/>
              </p:nvSpPr>
              <p:spPr>
                <a:xfrm>
                  <a:off x="5761906" y="4653915"/>
                  <a:ext cx="1063112" cy="215444"/>
                </a:xfrm>
                <a:prstGeom prst="rect">
                  <a:avLst/>
                </a:prstGeom>
              </p:spPr>
              <p:txBody>
                <a:bodyPr wrap="none">
                  <a:spAutoFit/>
                </a:bodyPr>
                <a:lstStyle/>
                <a:p>
                  <a:r>
                    <a:rPr lang="en-US" sz="800" dirty="0">
                      <a:solidFill>
                        <a:schemeClr val="accent1">
                          <a:lumMod val="75000"/>
                        </a:schemeClr>
                      </a:solidFill>
                    </a:rPr>
                    <a:t>12/31/08;   12:25 PM</a:t>
                  </a:r>
                </a:p>
              </p:txBody>
            </p:sp>
          </p:grpSp>
          <p:sp>
            <p:nvSpPr>
              <p:cNvPr id="456" name="Rectangle 455"/>
              <p:cNvSpPr/>
              <p:nvPr/>
            </p:nvSpPr>
            <p:spPr>
              <a:xfrm>
                <a:off x="1933220" y="5309764"/>
                <a:ext cx="660758" cy="257956"/>
              </a:xfrm>
              <a:prstGeom prst="rect">
                <a:avLst/>
              </a:prstGeom>
            </p:spPr>
            <p:txBody>
              <a:bodyPr wrap="none">
                <a:spAutoFit/>
              </a:bodyPr>
              <a:lstStyle/>
              <a:p>
                <a:pPr>
                  <a:lnSpc>
                    <a:spcPct val="150000"/>
                  </a:lnSpc>
                </a:pPr>
                <a:r>
                  <a:rPr lang="en-US" sz="800" b="1" dirty="0">
                    <a:solidFill>
                      <a:schemeClr val="tx2">
                        <a:lumMod val="75000"/>
                      </a:schemeClr>
                    </a:solidFill>
                  </a:rPr>
                  <a:t>LAST WEEK</a:t>
                </a:r>
              </a:p>
            </p:txBody>
          </p:sp>
          <p:sp>
            <p:nvSpPr>
              <p:cNvPr id="457" name="Rectangle 456"/>
              <p:cNvSpPr/>
              <p:nvPr/>
            </p:nvSpPr>
            <p:spPr>
              <a:xfrm>
                <a:off x="1933220" y="6269884"/>
                <a:ext cx="936475" cy="257956"/>
              </a:xfrm>
              <a:prstGeom prst="rect">
                <a:avLst/>
              </a:prstGeom>
            </p:spPr>
            <p:txBody>
              <a:bodyPr wrap="none">
                <a:spAutoFit/>
              </a:bodyPr>
              <a:lstStyle/>
              <a:p>
                <a:pPr>
                  <a:lnSpc>
                    <a:spcPct val="150000"/>
                  </a:lnSpc>
                </a:pPr>
                <a:r>
                  <a:rPr lang="en-US" sz="800" b="1" dirty="0">
                    <a:solidFill>
                      <a:schemeClr val="tx2">
                        <a:lumMod val="75000"/>
                      </a:schemeClr>
                    </a:solidFill>
                  </a:rPr>
                  <a:t>TWO WEEKS AGO</a:t>
                </a:r>
              </a:p>
            </p:txBody>
          </p:sp>
          <p:pic>
            <p:nvPicPr>
              <p:cNvPr id="461" name="Picture 460" descr="collapso.gif"/>
              <p:cNvPicPr>
                <a:picLocks noChangeAspect="1"/>
              </p:cNvPicPr>
              <p:nvPr/>
            </p:nvPicPr>
            <p:blipFill>
              <a:blip r:embed="rId10"/>
              <a:stretch>
                <a:fillRect/>
              </a:stretch>
            </p:blipFill>
            <p:spPr>
              <a:xfrm>
                <a:off x="1889760" y="5416444"/>
                <a:ext cx="85725" cy="85725"/>
              </a:xfrm>
              <a:prstGeom prst="rect">
                <a:avLst/>
              </a:prstGeom>
            </p:spPr>
          </p:pic>
          <p:pic>
            <p:nvPicPr>
              <p:cNvPr id="462" name="Picture 461" descr="collapso.gif"/>
              <p:cNvPicPr>
                <a:picLocks noChangeAspect="1"/>
              </p:cNvPicPr>
              <p:nvPr/>
            </p:nvPicPr>
            <p:blipFill>
              <a:blip r:embed="rId10"/>
              <a:stretch>
                <a:fillRect/>
              </a:stretch>
            </p:blipFill>
            <p:spPr>
              <a:xfrm>
                <a:off x="1889760" y="6376564"/>
                <a:ext cx="85725" cy="85725"/>
              </a:xfrm>
              <a:prstGeom prst="rect">
                <a:avLst/>
              </a:prstGeom>
            </p:spPr>
          </p:pic>
          <p:cxnSp>
            <p:nvCxnSpPr>
              <p:cNvPr id="464" name="Straight Connector 463"/>
              <p:cNvCxnSpPr/>
              <p:nvPr/>
            </p:nvCxnSpPr>
            <p:spPr>
              <a:xfrm>
                <a:off x="1889760" y="5553604"/>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7" name="Group 487"/>
          <p:cNvGrpSpPr/>
          <p:nvPr/>
        </p:nvGrpSpPr>
        <p:grpSpPr>
          <a:xfrm>
            <a:off x="1889760" y="3677781"/>
            <a:ext cx="5212080" cy="753435"/>
            <a:chOff x="1889760" y="3677781"/>
            <a:chExt cx="5212080" cy="753435"/>
          </a:xfrm>
        </p:grpSpPr>
        <p:grpSp>
          <p:nvGrpSpPr>
            <p:cNvPr id="58" name="Group 486"/>
            <p:cNvGrpSpPr/>
            <p:nvPr/>
          </p:nvGrpSpPr>
          <p:grpSpPr>
            <a:xfrm>
              <a:off x="1897380" y="3677781"/>
              <a:ext cx="5204460" cy="442139"/>
              <a:chOff x="1897380" y="3677781"/>
              <a:chExt cx="5204460" cy="442139"/>
            </a:xfrm>
          </p:grpSpPr>
          <p:grpSp>
            <p:nvGrpSpPr>
              <p:cNvPr id="59" name="Group 330"/>
              <p:cNvGrpSpPr/>
              <p:nvPr/>
            </p:nvGrpSpPr>
            <p:grpSpPr>
              <a:xfrm>
                <a:off x="1897380" y="3677781"/>
                <a:ext cx="5196840" cy="261164"/>
                <a:chOff x="1897380" y="3314700"/>
                <a:chExt cx="5196840" cy="261164"/>
              </a:xfrm>
            </p:grpSpPr>
            <p:sp>
              <p:nvSpPr>
                <p:cNvPr id="143" name="Rectangle 142"/>
                <p:cNvSpPr/>
                <p:nvPr/>
              </p:nvSpPr>
              <p:spPr>
                <a:xfrm>
                  <a:off x="2484120" y="3314700"/>
                  <a:ext cx="481222" cy="257956"/>
                </a:xfrm>
                <a:prstGeom prst="rect">
                  <a:avLst/>
                </a:prstGeom>
              </p:spPr>
              <p:txBody>
                <a:bodyPr wrap="none">
                  <a:spAutoFit/>
                </a:bodyPr>
                <a:lstStyle/>
                <a:p>
                  <a:pPr>
                    <a:lnSpc>
                      <a:spcPct val="150000"/>
                    </a:lnSpc>
                  </a:pPr>
                  <a:r>
                    <a:rPr lang="en-US" sz="800" b="1" dirty="0">
                      <a:solidFill>
                        <a:schemeClr val="accent1">
                          <a:lumMod val="75000"/>
                        </a:schemeClr>
                      </a:solidFill>
                    </a:rPr>
                    <a:t>Church</a:t>
                  </a:r>
                </a:p>
              </p:txBody>
            </p:sp>
            <p:pic>
              <p:nvPicPr>
                <p:cNvPr id="222"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60" name="Group 36"/>
                <p:cNvGrpSpPr/>
                <p:nvPr/>
              </p:nvGrpSpPr>
              <p:grpSpPr>
                <a:xfrm>
                  <a:off x="4043362" y="3363785"/>
                  <a:ext cx="391478" cy="200055"/>
                  <a:chOff x="242356" y="1763585"/>
                  <a:chExt cx="391478" cy="200055"/>
                </a:xfrm>
              </p:grpSpPr>
              <p:pic>
                <p:nvPicPr>
                  <p:cNvPr id="99" name="Picture 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03" name="TextBox 102"/>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12</a:t>
                    </a:r>
                  </a:p>
                </p:txBody>
              </p:sp>
              <p:sp>
                <p:nvSpPr>
                  <p:cNvPr id="105" name="Right Triangle 10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61" name="Group 231"/>
                <p:cNvGrpSpPr/>
                <p:nvPr/>
              </p:nvGrpSpPr>
              <p:grpSpPr>
                <a:xfrm>
                  <a:off x="4739640" y="3360420"/>
                  <a:ext cx="374754" cy="200055"/>
                  <a:chOff x="4739640" y="4659185"/>
                  <a:chExt cx="374754" cy="200055"/>
                </a:xfrm>
              </p:grpSpPr>
              <p:sp>
                <p:nvSpPr>
                  <p:cNvPr id="233" name="TextBox 232"/>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234" name="Right Triangle 233"/>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 name="Picture 234"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2" name="Rectangle 291"/>
                <p:cNvSpPr/>
                <p:nvPr/>
              </p:nvSpPr>
              <p:spPr>
                <a:xfrm>
                  <a:off x="5761906" y="3360420"/>
                  <a:ext cx="1047082"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8:11 AM</a:t>
                  </a:r>
                </a:p>
              </p:txBody>
            </p:sp>
          </p:grpSp>
          <p:grpSp>
            <p:nvGrpSpPr>
              <p:cNvPr id="62" name="Group 329"/>
              <p:cNvGrpSpPr/>
              <p:nvPr/>
            </p:nvGrpSpPr>
            <p:grpSpPr>
              <a:xfrm>
                <a:off x="1905000" y="3860661"/>
                <a:ext cx="5196840" cy="259259"/>
                <a:chOff x="1905000" y="3497580"/>
                <a:chExt cx="5196840" cy="259259"/>
              </a:xfrm>
            </p:grpSpPr>
            <p:pic>
              <p:nvPicPr>
                <p:cNvPr id="77" name="Picture 3"/>
                <p:cNvPicPr>
                  <a:picLocks noChangeAspect="1" noChangeArrowheads="1"/>
                </p:cNvPicPr>
                <p:nvPr/>
              </p:nvPicPr>
              <p:blipFill>
                <a:blip r:embed="rId6"/>
                <a:srcRect/>
                <a:stretch>
                  <a:fillRect/>
                </a:stretch>
              </p:blipFill>
              <p:spPr bwMode="auto">
                <a:xfrm>
                  <a:off x="2282190" y="3588476"/>
                  <a:ext cx="133350" cy="123825"/>
                </a:xfrm>
                <a:prstGeom prst="rect">
                  <a:avLst/>
                </a:prstGeom>
                <a:noFill/>
                <a:ln w="9525">
                  <a:noFill/>
                  <a:miter lim="800000"/>
                  <a:headEnd/>
                  <a:tailEnd/>
                </a:ln>
                <a:effectLst/>
              </p:spPr>
            </p:pic>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63" name="Group 36"/>
                <p:cNvGrpSpPr/>
                <p:nvPr/>
              </p:nvGrpSpPr>
              <p:grpSpPr>
                <a:xfrm>
                  <a:off x="4043362" y="3548969"/>
                  <a:ext cx="376238" cy="200055"/>
                  <a:chOff x="242356" y="1763585"/>
                  <a:chExt cx="376238" cy="200055"/>
                </a:xfrm>
              </p:grpSpPr>
              <p:pic>
                <p:nvPicPr>
                  <p:cNvPr id="129" name="Picture 12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30" name="TextBox 12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131" name="Right Triangle 13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Rectangle 132"/>
                <p:cNvSpPr/>
                <p:nvPr/>
              </p:nvSpPr>
              <p:spPr>
                <a:xfrm>
                  <a:off x="2484120" y="3497580"/>
                  <a:ext cx="721672" cy="257956"/>
                </a:xfrm>
                <a:prstGeom prst="rect">
                  <a:avLst/>
                </a:prstGeom>
              </p:spPr>
              <p:txBody>
                <a:bodyPr wrap="none">
                  <a:spAutoFit/>
                </a:bodyPr>
                <a:lstStyle/>
                <a:p>
                  <a:pPr>
                    <a:lnSpc>
                      <a:spcPct val="150000"/>
                    </a:lnSpc>
                  </a:pPr>
                  <a:r>
                    <a:rPr lang="en-US" sz="800" b="1" dirty="0">
                      <a:solidFill>
                        <a:schemeClr val="accent1">
                          <a:lumMod val="75000"/>
                        </a:schemeClr>
                      </a:solidFill>
                    </a:rPr>
                    <a:t>Soccer Team</a:t>
                  </a:r>
                </a:p>
              </p:txBody>
            </p:sp>
            <p:pic>
              <p:nvPicPr>
                <p:cNvPr id="170" name="Picture 16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597703"/>
                  <a:ext cx="104775" cy="104775"/>
                </a:xfrm>
                <a:prstGeom prst="rect">
                  <a:avLst/>
                </a:prstGeom>
              </p:spPr>
            </p:pic>
            <p:grpSp>
              <p:nvGrpSpPr>
                <p:cNvPr id="64" name="Group 263"/>
                <p:cNvGrpSpPr/>
                <p:nvPr/>
              </p:nvGrpSpPr>
              <p:grpSpPr>
                <a:xfrm>
                  <a:off x="4739640" y="3546566"/>
                  <a:ext cx="374754" cy="200055"/>
                  <a:chOff x="4739640" y="4659185"/>
                  <a:chExt cx="374754" cy="200055"/>
                </a:xfrm>
              </p:grpSpPr>
              <p:sp>
                <p:nvSpPr>
                  <p:cNvPr id="265" name="TextBox 2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24</a:t>
                    </a:r>
                  </a:p>
                </p:txBody>
              </p:sp>
              <p:sp>
                <p:nvSpPr>
                  <p:cNvPr id="266" name="Right Triangle 2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7" name="Picture 2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3" name="Rectangle 302"/>
                <p:cNvSpPr/>
                <p:nvPr/>
              </p:nvSpPr>
              <p:spPr>
                <a:xfrm>
                  <a:off x="5761906" y="3541395"/>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sp>
          <p:nvSpPr>
            <p:cNvPr id="455" name="Rectangle 454"/>
            <p:cNvSpPr/>
            <p:nvPr/>
          </p:nvSpPr>
          <p:spPr>
            <a:xfrm>
              <a:off x="1933220" y="4173260"/>
              <a:ext cx="673582" cy="257956"/>
            </a:xfrm>
            <a:prstGeom prst="rect">
              <a:avLst/>
            </a:prstGeom>
          </p:spPr>
          <p:txBody>
            <a:bodyPr wrap="none">
              <a:spAutoFit/>
            </a:bodyPr>
            <a:lstStyle/>
            <a:p>
              <a:pPr>
                <a:lnSpc>
                  <a:spcPct val="150000"/>
                </a:lnSpc>
              </a:pPr>
              <a:r>
                <a:rPr lang="en-US" sz="800" b="1" dirty="0">
                  <a:solidFill>
                    <a:schemeClr val="tx2">
                      <a:lumMod val="75000"/>
                    </a:schemeClr>
                  </a:solidFill>
                </a:rPr>
                <a:t>YESTERDAY</a:t>
              </a:r>
            </a:p>
          </p:txBody>
        </p:sp>
        <p:pic>
          <p:nvPicPr>
            <p:cNvPr id="460" name="Picture 459" descr="collapso.gif"/>
            <p:cNvPicPr>
              <a:picLocks noChangeAspect="1"/>
            </p:cNvPicPr>
            <p:nvPr/>
          </p:nvPicPr>
          <p:blipFill>
            <a:blip r:embed="rId10"/>
            <a:stretch>
              <a:fillRect/>
            </a:stretch>
          </p:blipFill>
          <p:spPr>
            <a:xfrm>
              <a:off x="1889760" y="4287560"/>
              <a:ext cx="85725" cy="85725"/>
            </a:xfrm>
            <a:prstGeom prst="rect">
              <a:avLst/>
            </a:prstGeom>
          </p:spPr>
        </p:pic>
        <p:cxnSp>
          <p:nvCxnSpPr>
            <p:cNvPr id="465" name="Straight Connector 464"/>
            <p:cNvCxnSpPr/>
            <p:nvPr/>
          </p:nvCxnSpPr>
          <p:spPr>
            <a:xfrm>
              <a:off x="1889760" y="442472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472" name="Rectangle 471"/>
          <p:cNvSpPr/>
          <p:nvPr/>
        </p:nvSpPr>
        <p:spPr>
          <a:xfrm>
            <a:off x="2058486" y="2168128"/>
            <a:ext cx="1283557"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All Workspaces</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65"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6"/>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6"/>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6"/>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66" name="Group 336"/>
          <p:cNvGrpSpPr/>
          <p:nvPr/>
        </p:nvGrpSpPr>
        <p:grpSpPr>
          <a:xfrm>
            <a:off x="1905001" y="2933700"/>
            <a:ext cx="5120639" cy="742950"/>
            <a:chOff x="1905001" y="2667000"/>
            <a:chExt cx="5120639" cy="742950"/>
          </a:xfrm>
        </p:grpSpPr>
        <p:sp>
          <p:nvSpPr>
            <p:cNvPr id="318" name="Rounded Rectangle 317"/>
            <p:cNvSpPr/>
            <p:nvPr/>
          </p:nvSpPr>
          <p:spPr>
            <a:xfrm>
              <a:off x="1905001" y="2667000"/>
              <a:ext cx="5120639" cy="742950"/>
            </a:xfrm>
            <a:prstGeom prst="roundRect">
              <a:avLst>
                <a:gd name="adj" fmla="val 3095"/>
              </a:avLst>
            </a:prstGeom>
            <a:solidFill>
              <a:schemeClr val="bg1">
                <a:alpha val="50000"/>
              </a:schemeClr>
            </a:solidFill>
            <a:ln w="9525" cap="rnd" cmpd="sng">
              <a:solidFill>
                <a:schemeClr val="bg1">
                  <a:lumMod val="65000"/>
                </a:schemeClr>
              </a:soli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322" name="TextBox 321"/>
            <p:cNvSpPr txBox="1"/>
            <p:nvPr/>
          </p:nvSpPr>
          <p:spPr>
            <a:xfrm>
              <a:off x="2506980" y="2709490"/>
              <a:ext cx="3886200" cy="230832"/>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Real Estate Knowledge </a:t>
              </a:r>
              <a:endParaRPr lang="en-US" sz="300" b="1" dirty="0">
                <a:solidFill>
                  <a:schemeClr val="accent1">
                    <a:lumMod val="75000"/>
                  </a:schemeClr>
                </a:solidFill>
                <a:latin typeface="Segoe UI" pitchFamily="34" charset="0"/>
                <a:cs typeface="Segoe UI" pitchFamily="34" charset="0"/>
              </a:endParaRPr>
            </a:p>
          </p:txBody>
        </p:sp>
        <p:grpSp>
          <p:nvGrpSpPr>
            <p:cNvPr id="67" name="Group 36"/>
            <p:cNvGrpSpPr/>
            <p:nvPr/>
          </p:nvGrpSpPr>
          <p:grpSpPr>
            <a:xfrm>
              <a:off x="3968646" y="2720340"/>
              <a:ext cx="466194" cy="211040"/>
              <a:chOff x="152400" y="1752600"/>
              <a:chExt cx="466194" cy="211040"/>
            </a:xfrm>
          </p:grpSpPr>
          <p:sp>
            <p:nvSpPr>
              <p:cNvPr id="387" name="Rounded Rectangle 386"/>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91" name="Picture 390" descr="small-green-dude.png"/>
              <p:cNvPicPr>
                <a:picLocks noChangeAspect="1"/>
              </p:cNvPicPr>
              <p:nvPr/>
            </p:nvPicPr>
            <p:blipFill>
              <a:blip r:embed="rId7"/>
              <a:stretch>
                <a:fillRect/>
              </a:stretch>
            </p:blipFill>
            <p:spPr>
              <a:xfrm>
                <a:off x="242356" y="1789243"/>
                <a:ext cx="114300" cy="133350"/>
              </a:xfrm>
              <a:prstGeom prst="rect">
                <a:avLst/>
              </a:prstGeom>
            </p:spPr>
          </p:pic>
          <p:cxnSp>
            <p:nvCxnSpPr>
              <p:cNvPr id="392" name="Straight Connector 391"/>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400" name="TextBox 399"/>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405" name="Rounded Rectangle 404"/>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ight Triangle 405"/>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TextBox 323"/>
            <p:cNvSpPr txBox="1"/>
            <p:nvPr/>
          </p:nvSpPr>
          <p:spPr>
            <a:xfrm>
              <a:off x="3943350" y="2918460"/>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Faith</a:t>
              </a:r>
            </a:p>
          </p:txBody>
        </p:sp>
        <p:sp>
          <p:nvSpPr>
            <p:cNvPr id="325" name="TextBox 324"/>
            <p:cNvSpPr txBox="1"/>
            <p:nvPr/>
          </p:nvSpPr>
          <p:spPr>
            <a:xfrm>
              <a:off x="4594860" y="2918460"/>
              <a:ext cx="14249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Real Estate Mortgage…</a:t>
              </a:r>
            </a:p>
          </p:txBody>
        </p:sp>
        <p:sp>
          <p:nvSpPr>
            <p:cNvPr id="326" name="TextBox 325"/>
            <p:cNvSpPr txBox="1"/>
            <p:nvPr/>
          </p:nvSpPr>
          <p:spPr>
            <a:xfrm>
              <a:off x="3943350" y="3045128"/>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Jeffrey</a:t>
              </a:r>
            </a:p>
          </p:txBody>
        </p:sp>
        <p:sp>
          <p:nvSpPr>
            <p:cNvPr id="327" name="TextBox 326"/>
            <p:cNvSpPr txBox="1"/>
            <p:nvPr/>
          </p:nvSpPr>
          <p:spPr>
            <a:xfrm>
              <a:off x="3943350" y="3171795"/>
              <a:ext cx="53340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Kurt</a:t>
              </a:r>
            </a:p>
          </p:txBody>
        </p:sp>
        <p:sp>
          <p:nvSpPr>
            <p:cNvPr id="328" name="TextBox 327"/>
            <p:cNvSpPr txBox="1"/>
            <p:nvPr/>
          </p:nvSpPr>
          <p:spPr>
            <a:xfrm>
              <a:off x="4265171" y="3171795"/>
              <a:ext cx="382086" cy="200055"/>
            </a:xfrm>
            <a:prstGeom prst="rect">
              <a:avLst/>
            </a:prstGeom>
            <a:noFill/>
            <a:ln>
              <a:noFill/>
            </a:ln>
            <a:effectLst/>
          </p:spPr>
          <p:txBody>
            <a:bodyPr wrap="square" rtlCol="0">
              <a:spAutoFit/>
            </a:bodyPr>
            <a:lstStyle/>
            <a:p>
              <a:pPr>
                <a:spcAft>
                  <a:spcPts val="800"/>
                </a:spcAft>
              </a:pPr>
              <a:r>
                <a:rPr lang="en-US" sz="700" i="1" dirty="0">
                  <a:solidFill>
                    <a:schemeClr val="accent1">
                      <a:lumMod val="75000"/>
                    </a:schemeClr>
                  </a:solidFill>
                  <a:latin typeface="Segoe UI" pitchFamily="34" charset="0"/>
                  <a:cs typeface="Segoe UI" pitchFamily="34" charset="0"/>
                </a:rPr>
                <a:t>+27</a:t>
              </a:r>
            </a:p>
          </p:txBody>
        </p:sp>
        <p:sp>
          <p:nvSpPr>
            <p:cNvPr id="329" name="TextBox 328"/>
            <p:cNvSpPr txBox="1"/>
            <p:nvPr/>
          </p:nvSpPr>
          <p:spPr>
            <a:xfrm>
              <a:off x="4594860" y="3045143"/>
              <a:ext cx="1219199"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Homeowners </a:t>
              </a:r>
              <a:r>
                <a:rPr lang="en-US" sz="700" dirty="0" err="1">
                  <a:solidFill>
                    <a:schemeClr val="accent1">
                      <a:lumMod val="75000"/>
                    </a:schemeClr>
                  </a:solidFill>
                  <a:latin typeface="Segoe UI" pitchFamily="34" charset="0"/>
                  <a:cs typeface="Segoe UI" pitchFamily="34" charset="0"/>
                </a:rPr>
                <a:t>Insuran</a:t>
              </a:r>
              <a:r>
                <a:rPr lang="en-US" sz="700" dirty="0">
                  <a:solidFill>
                    <a:schemeClr val="accent1">
                      <a:lumMod val="75000"/>
                    </a:schemeClr>
                  </a:solidFill>
                  <a:latin typeface="Segoe UI" pitchFamily="34" charset="0"/>
                  <a:cs typeface="Segoe UI" pitchFamily="34" charset="0"/>
                </a:rPr>
                <a:t>…</a:t>
              </a:r>
            </a:p>
          </p:txBody>
        </p:sp>
        <p:sp>
          <p:nvSpPr>
            <p:cNvPr id="330" name="TextBox 329"/>
            <p:cNvSpPr txBox="1"/>
            <p:nvPr/>
          </p:nvSpPr>
          <p:spPr>
            <a:xfrm>
              <a:off x="4594860" y="3171825"/>
              <a:ext cx="11963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Rent vs. Buy </a:t>
              </a:r>
              <a:r>
                <a:rPr lang="en-US" sz="700" dirty="0" err="1">
                  <a:solidFill>
                    <a:schemeClr val="accent1">
                      <a:lumMod val="75000"/>
                    </a:schemeClr>
                  </a:solidFill>
                  <a:latin typeface="Segoe UI" pitchFamily="34" charset="0"/>
                  <a:cs typeface="Segoe UI" pitchFamily="34" charset="0"/>
                </a:rPr>
                <a:t>Calculat</a:t>
              </a:r>
              <a:r>
                <a:rPr lang="en-US" sz="700" dirty="0">
                  <a:solidFill>
                    <a:schemeClr val="accent1">
                      <a:lumMod val="75000"/>
                    </a:schemeClr>
                  </a:solidFill>
                  <a:latin typeface="Segoe UI" pitchFamily="34" charset="0"/>
                  <a:cs typeface="Segoe UI" pitchFamily="34" charset="0"/>
                </a:rPr>
                <a:t>…</a:t>
              </a:r>
            </a:p>
          </p:txBody>
        </p:sp>
        <p:grpSp>
          <p:nvGrpSpPr>
            <p:cNvPr id="68" name="Group 122"/>
            <p:cNvGrpSpPr/>
            <p:nvPr/>
          </p:nvGrpSpPr>
          <p:grpSpPr>
            <a:xfrm>
              <a:off x="6779164" y="2700744"/>
              <a:ext cx="223616" cy="186778"/>
              <a:chOff x="5880773" y="3996329"/>
              <a:chExt cx="223616" cy="186778"/>
            </a:xfrm>
          </p:grpSpPr>
          <p:sp>
            <p:nvSpPr>
              <p:cNvPr id="376" name="Snip Single Corner Rectangle 375"/>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77" name="Rounded Rectangle 376"/>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85" name="Curved Left Arrow 384"/>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69" name="Group 36"/>
            <p:cNvGrpSpPr/>
            <p:nvPr/>
          </p:nvGrpSpPr>
          <p:grpSpPr>
            <a:xfrm>
              <a:off x="4686300" y="2720340"/>
              <a:ext cx="466194" cy="211040"/>
              <a:chOff x="152400" y="1752600"/>
              <a:chExt cx="466194" cy="211040"/>
            </a:xfrm>
          </p:grpSpPr>
          <p:sp>
            <p:nvSpPr>
              <p:cNvPr id="356" name="Rounded Rectangle 355"/>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8" name="Straight Connector 357"/>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362" name="TextBox 361"/>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22</a:t>
                </a:r>
              </a:p>
            </p:txBody>
          </p:sp>
          <p:sp>
            <p:nvSpPr>
              <p:cNvPr id="363" name="Rounded Rectangle 362"/>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ight Triangle 370"/>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0" name="Group 197"/>
            <p:cNvGrpSpPr/>
            <p:nvPr/>
          </p:nvGrpSpPr>
          <p:grpSpPr>
            <a:xfrm>
              <a:off x="2514600" y="2895608"/>
              <a:ext cx="1386843" cy="415499"/>
              <a:chOff x="2542284" y="1889302"/>
              <a:chExt cx="1092264" cy="435875"/>
            </a:xfrm>
          </p:grpSpPr>
          <p:sp>
            <p:nvSpPr>
              <p:cNvPr id="354" name="TextBox 353"/>
              <p:cNvSpPr txBox="1"/>
              <p:nvPr/>
            </p:nvSpPr>
            <p:spPr>
              <a:xfrm>
                <a:off x="2542284" y="1897293"/>
                <a:ext cx="483323"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55" name="TextBox 354"/>
              <p:cNvSpPr txBox="1"/>
              <p:nvPr/>
            </p:nvSpPr>
            <p:spPr>
              <a:xfrm>
                <a:off x="2717703" y="1889302"/>
                <a:ext cx="916845" cy="43587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agreements, earnest…</a:t>
                </a:r>
              </a:p>
            </p:txBody>
          </p:sp>
        </p:grpSp>
        <p:pic>
          <p:nvPicPr>
            <p:cNvPr id="335" name="Picture 3"/>
            <p:cNvPicPr>
              <a:picLocks noChangeAspect="1" noChangeArrowheads="1"/>
            </p:cNvPicPr>
            <p:nvPr/>
          </p:nvPicPr>
          <p:blipFill>
            <a:blip r:embed="rId6"/>
            <a:srcRect/>
            <a:stretch>
              <a:fillRect/>
            </a:stretch>
          </p:blipFill>
          <p:spPr bwMode="auto">
            <a:xfrm>
              <a:off x="2282190" y="2773680"/>
              <a:ext cx="133350" cy="123825"/>
            </a:xfrm>
            <a:prstGeom prst="rect">
              <a:avLst/>
            </a:prstGeom>
            <a:noFill/>
            <a:ln w="9525">
              <a:noFill/>
              <a:miter lim="800000"/>
              <a:headEnd/>
              <a:tailEnd/>
            </a:ln>
            <a:effectLst/>
          </p:spPr>
        </p:pic>
        <p:sp>
          <p:nvSpPr>
            <p:cNvPr id="336" name="Rectangle 335"/>
            <p:cNvSpPr/>
            <p:nvPr/>
          </p:nvSpPr>
          <p:spPr>
            <a:xfrm>
              <a:off x="6043702" y="2682240"/>
              <a:ext cx="808235" cy="307777"/>
            </a:xfrm>
            <a:prstGeom prst="rect">
              <a:avLst/>
            </a:prstGeom>
          </p:spPr>
          <p:txBody>
            <a:bodyPr wrap="none">
              <a:spAutoFit/>
            </a:bodyPr>
            <a:lstStyle/>
            <a:p>
              <a:r>
                <a:rPr lang="en-US" sz="700" b="1" dirty="0">
                  <a:solidFill>
                    <a:schemeClr val="accent1">
                      <a:lumMod val="75000"/>
                    </a:schemeClr>
                  </a:solidFill>
                </a:rPr>
                <a:t>Faith </a:t>
              </a:r>
              <a:r>
                <a:rPr lang="en-US" sz="700" b="1" dirty="0">
                  <a:solidFill>
                    <a:schemeClr val="tx1">
                      <a:lumMod val="50000"/>
                      <a:lumOff val="50000"/>
                    </a:schemeClr>
                  </a:solidFill>
                </a:rPr>
                <a:t>made a </a:t>
              </a:r>
            </a:p>
            <a:p>
              <a:r>
                <a:rPr lang="en-US" sz="700" b="1" dirty="0">
                  <a:solidFill>
                    <a:schemeClr val="accent1">
                      <a:lumMod val="75000"/>
                    </a:schemeClr>
                  </a:solidFill>
                </a:rPr>
                <a:t>New Comment…</a:t>
              </a:r>
            </a:p>
          </p:txBody>
        </p:sp>
        <p:sp>
          <p:nvSpPr>
            <p:cNvPr id="337" name="Rectangle 336"/>
            <p:cNvSpPr/>
            <p:nvPr/>
          </p:nvSpPr>
          <p:spPr>
            <a:xfrm>
              <a:off x="6035040" y="2895600"/>
              <a:ext cx="665567" cy="200055"/>
            </a:xfrm>
            <a:prstGeom prst="rect">
              <a:avLst/>
            </a:prstGeom>
          </p:spPr>
          <p:txBody>
            <a:bodyPr wrap="none">
              <a:spAutoFit/>
            </a:bodyPr>
            <a:lstStyle/>
            <a:p>
              <a:r>
                <a:rPr lang="en-US" sz="700" i="1" dirty="0">
                  <a:solidFill>
                    <a:schemeClr val="bg1">
                      <a:lumMod val="50000"/>
                    </a:schemeClr>
                  </a:solidFill>
                </a:rPr>
                <a:t>1 minute ago</a:t>
              </a:r>
            </a:p>
          </p:txBody>
        </p:sp>
        <p:pic>
          <p:nvPicPr>
            <p:cNvPr id="338" name="Picture 337" descr="faith33x33.png"/>
            <p:cNvPicPr>
              <a:picLocks noChangeAspect="1"/>
            </p:cNvPicPr>
            <p:nvPr/>
          </p:nvPicPr>
          <p:blipFill>
            <a:blip r:embed="rId11"/>
            <a:stretch>
              <a:fillRect/>
            </a:stretch>
          </p:blipFill>
          <p:spPr>
            <a:xfrm>
              <a:off x="5814060" y="2727960"/>
              <a:ext cx="228600" cy="228600"/>
            </a:xfrm>
            <a:prstGeom prst="rect">
              <a:avLst/>
            </a:prstGeom>
            <a:ln>
              <a:solidFill>
                <a:schemeClr val="tx2">
                  <a:lumMod val="50000"/>
                </a:schemeClr>
              </a:solidFill>
            </a:ln>
          </p:spPr>
        </p:pic>
        <p:pic>
          <p:nvPicPr>
            <p:cNvPr id="341" name="Picture 340" descr="MSOL_Comments_32.gif"/>
            <p:cNvPicPr>
              <a:picLocks noChangeAspect="1"/>
            </p:cNvPicPr>
            <p:nvPr/>
          </p:nvPicPr>
          <p:blipFill>
            <a:blip r:embed="rId12"/>
            <a:stretch>
              <a:fillRect/>
            </a:stretch>
          </p:blipFill>
          <p:spPr>
            <a:xfrm>
              <a:off x="5943600" y="2895600"/>
              <a:ext cx="152400" cy="152400"/>
            </a:xfrm>
            <a:prstGeom prst="rect">
              <a:avLst/>
            </a:prstGeom>
          </p:spPr>
        </p:pic>
        <p:pic>
          <p:nvPicPr>
            <p:cNvPr id="344" name="Picture 343"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781300"/>
              <a:ext cx="104775" cy="104775"/>
            </a:xfrm>
            <a:prstGeom prst="rect">
              <a:avLst/>
            </a:prstGeom>
          </p:spPr>
        </p:pic>
      </p:grpSp>
      <p:grpSp>
        <p:nvGrpSpPr>
          <p:cNvPr id="71" name="Group 488"/>
          <p:cNvGrpSpPr/>
          <p:nvPr/>
        </p:nvGrpSpPr>
        <p:grpSpPr>
          <a:xfrm>
            <a:off x="1905001" y="3840480"/>
            <a:ext cx="5120639" cy="742950"/>
            <a:chOff x="1905001" y="5257800"/>
            <a:chExt cx="5120639" cy="742950"/>
          </a:xfrm>
        </p:grpSpPr>
        <p:grpSp>
          <p:nvGrpSpPr>
            <p:cNvPr id="72" name="Group 336"/>
            <p:cNvGrpSpPr/>
            <p:nvPr/>
          </p:nvGrpSpPr>
          <p:grpSpPr>
            <a:xfrm>
              <a:off x="1905001" y="5257800"/>
              <a:ext cx="5120639" cy="742950"/>
              <a:chOff x="1905001" y="2667000"/>
              <a:chExt cx="5120639" cy="742950"/>
            </a:xfrm>
          </p:grpSpPr>
          <p:sp>
            <p:nvSpPr>
              <p:cNvPr id="492" name="Rounded Rectangle 491"/>
              <p:cNvSpPr/>
              <p:nvPr/>
            </p:nvSpPr>
            <p:spPr>
              <a:xfrm>
                <a:off x="1905001" y="2667000"/>
                <a:ext cx="5120639" cy="742950"/>
              </a:xfrm>
              <a:prstGeom prst="roundRect">
                <a:avLst>
                  <a:gd name="adj" fmla="val 3095"/>
                </a:avLst>
              </a:prstGeom>
              <a:solidFill>
                <a:schemeClr val="bg1">
                  <a:alpha val="50000"/>
                </a:schemeClr>
              </a:solidFill>
              <a:ln w="9525" cap="rnd" cmpd="sng">
                <a:solidFill>
                  <a:schemeClr val="bg1">
                    <a:lumMod val="65000"/>
                  </a:schemeClr>
                </a:soli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493" name="TextBox 492"/>
              <p:cNvSpPr txBox="1"/>
              <p:nvPr/>
            </p:nvSpPr>
            <p:spPr>
              <a:xfrm>
                <a:off x="2506980" y="2709490"/>
                <a:ext cx="3886200" cy="230832"/>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CRC</a:t>
                </a:r>
                <a:endParaRPr lang="en-US" sz="300" b="1" dirty="0">
                  <a:solidFill>
                    <a:schemeClr val="accent1">
                      <a:lumMod val="75000"/>
                    </a:schemeClr>
                  </a:solidFill>
                  <a:latin typeface="Segoe UI" pitchFamily="34" charset="0"/>
                  <a:cs typeface="Segoe UI" pitchFamily="34" charset="0"/>
                </a:endParaRPr>
              </a:p>
            </p:txBody>
          </p:sp>
          <p:grpSp>
            <p:nvGrpSpPr>
              <p:cNvPr id="73" name="Group 36"/>
              <p:cNvGrpSpPr/>
              <p:nvPr/>
            </p:nvGrpSpPr>
            <p:grpSpPr>
              <a:xfrm>
                <a:off x="3968646" y="2720340"/>
                <a:ext cx="466194" cy="211040"/>
                <a:chOff x="152400" y="1752600"/>
                <a:chExt cx="466194" cy="211040"/>
              </a:xfrm>
            </p:grpSpPr>
            <p:sp>
              <p:nvSpPr>
                <p:cNvPr id="520" name="Rounded Rectangle 519"/>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1" name="Picture 520" descr="small-green-dude.png"/>
                <p:cNvPicPr>
                  <a:picLocks noChangeAspect="1"/>
                </p:cNvPicPr>
                <p:nvPr/>
              </p:nvPicPr>
              <p:blipFill>
                <a:blip r:embed="rId7"/>
                <a:stretch>
                  <a:fillRect/>
                </a:stretch>
              </p:blipFill>
              <p:spPr>
                <a:xfrm>
                  <a:off x="242356" y="1789243"/>
                  <a:ext cx="114300" cy="133350"/>
                </a:xfrm>
                <a:prstGeom prst="rect">
                  <a:avLst/>
                </a:prstGeom>
              </p:spPr>
            </p:pic>
            <p:cxnSp>
              <p:nvCxnSpPr>
                <p:cNvPr id="522" name="Straight Connector 521"/>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23" name="TextBox 522"/>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6</a:t>
                  </a:r>
                </a:p>
              </p:txBody>
            </p:sp>
            <p:sp>
              <p:nvSpPr>
                <p:cNvPr id="524" name="Rounded Rectangle 523"/>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Right Triangle 524"/>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5" name="TextBox 494"/>
              <p:cNvSpPr txBox="1"/>
              <p:nvPr/>
            </p:nvSpPr>
            <p:spPr>
              <a:xfrm>
                <a:off x="3943350" y="2918460"/>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Tanaka</a:t>
                </a:r>
              </a:p>
            </p:txBody>
          </p:sp>
          <p:sp>
            <p:nvSpPr>
              <p:cNvPr id="496" name="TextBox 495"/>
              <p:cNvSpPr txBox="1"/>
              <p:nvPr/>
            </p:nvSpPr>
            <p:spPr>
              <a:xfrm>
                <a:off x="4594860" y="2918460"/>
                <a:ext cx="14249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CRC Executive Contra…</a:t>
                </a:r>
              </a:p>
            </p:txBody>
          </p:sp>
          <p:sp>
            <p:nvSpPr>
              <p:cNvPr id="497" name="TextBox 496"/>
              <p:cNvSpPr txBox="1"/>
              <p:nvPr/>
            </p:nvSpPr>
            <p:spPr>
              <a:xfrm>
                <a:off x="3943350" y="3045128"/>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Zach</a:t>
                </a:r>
              </a:p>
            </p:txBody>
          </p:sp>
          <p:sp>
            <p:nvSpPr>
              <p:cNvPr id="498" name="TextBox 497"/>
              <p:cNvSpPr txBox="1"/>
              <p:nvPr/>
            </p:nvSpPr>
            <p:spPr>
              <a:xfrm>
                <a:off x="3943350" y="3171795"/>
                <a:ext cx="53340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Logan</a:t>
                </a:r>
              </a:p>
            </p:txBody>
          </p:sp>
          <p:sp>
            <p:nvSpPr>
              <p:cNvPr id="499" name="TextBox 498"/>
              <p:cNvSpPr txBox="1"/>
              <p:nvPr/>
            </p:nvSpPr>
            <p:spPr>
              <a:xfrm>
                <a:off x="4265171" y="3171795"/>
                <a:ext cx="382086" cy="200055"/>
              </a:xfrm>
              <a:prstGeom prst="rect">
                <a:avLst/>
              </a:prstGeom>
              <a:noFill/>
              <a:ln>
                <a:noFill/>
              </a:ln>
              <a:effectLst/>
            </p:spPr>
            <p:txBody>
              <a:bodyPr wrap="square" rtlCol="0">
                <a:spAutoFit/>
              </a:bodyPr>
              <a:lstStyle/>
              <a:p>
                <a:pPr>
                  <a:spcAft>
                    <a:spcPts val="800"/>
                  </a:spcAft>
                </a:pPr>
                <a:r>
                  <a:rPr lang="en-US" sz="700" i="1" dirty="0">
                    <a:solidFill>
                      <a:schemeClr val="accent1">
                        <a:lumMod val="75000"/>
                      </a:schemeClr>
                    </a:solidFill>
                    <a:latin typeface="Segoe UI" pitchFamily="34" charset="0"/>
                    <a:cs typeface="Segoe UI" pitchFamily="34" charset="0"/>
                  </a:rPr>
                  <a:t>+27</a:t>
                </a:r>
              </a:p>
            </p:txBody>
          </p:sp>
          <p:sp>
            <p:nvSpPr>
              <p:cNvPr id="500" name="TextBox 499"/>
              <p:cNvSpPr txBox="1"/>
              <p:nvPr/>
            </p:nvSpPr>
            <p:spPr>
              <a:xfrm>
                <a:off x="4594860" y="3045143"/>
                <a:ext cx="1219199"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Ten Reasons to not </a:t>
                </a:r>
                <a:r>
                  <a:rPr lang="en-US" sz="700" dirty="0" err="1">
                    <a:solidFill>
                      <a:schemeClr val="accent1">
                        <a:lumMod val="75000"/>
                      </a:schemeClr>
                    </a:solidFill>
                    <a:latin typeface="Segoe UI" pitchFamily="34" charset="0"/>
                    <a:cs typeface="Segoe UI" pitchFamily="34" charset="0"/>
                  </a:rPr>
                  <a:t>bu</a:t>
                </a:r>
                <a:r>
                  <a:rPr lang="en-US" sz="700" dirty="0">
                    <a:solidFill>
                      <a:schemeClr val="accent1">
                        <a:lumMod val="75000"/>
                      </a:schemeClr>
                    </a:solidFill>
                    <a:latin typeface="Segoe UI" pitchFamily="34" charset="0"/>
                    <a:cs typeface="Segoe UI" pitchFamily="34" charset="0"/>
                  </a:rPr>
                  <a:t>…</a:t>
                </a:r>
              </a:p>
            </p:txBody>
          </p:sp>
          <p:sp>
            <p:nvSpPr>
              <p:cNvPr id="501" name="TextBox 500"/>
              <p:cNvSpPr txBox="1"/>
              <p:nvPr/>
            </p:nvSpPr>
            <p:spPr>
              <a:xfrm>
                <a:off x="4594860" y="3171825"/>
                <a:ext cx="11963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Keep this note handy f…</a:t>
                </a:r>
              </a:p>
            </p:txBody>
          </p:sp>
          <p:grpSp>
            <p:nvGrpSpPr>
              <p:cNvPr id="74" name="Group 122"/>
              <p:cNvGrpSpPr/>
              <p:nvPr/>
            </p:nvGrpSpPr>
            <p:grpSpPr>
              <a:xfrm>
                <a:off x="6779164" y="2700744"/>
                <a:ext cx="223616" cy="186778"/>
                <a:chOff x="5880773" y="3996329"/>
                <a:chExt cx="223616" cy="186778"/>
              </a:xfrm>
            </p:grpSpPr>
            <p:sp>
              <p:nvSpPr>
                <p:cNvPr id="517" name="Snip Single Corner Rectangle 5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8" name="Rounded Rectangle 517"/>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9" name="Curved Left Arrow 518"/>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5" name="Group 36"/>
              <p:cNvGrpSpPr/>
              <p:nvPr/>
            </p:nvGrpSpPr>
            <p:grpSpPr>
              <a:xfrm>
                <a:off x="4686300" y="2720340"/>
                <a:ext cx="466194" cy="211040"/>
                <a:chOff x="152400" y="1752600"/>
                <a:chExt cx="466194" cy="211040"/>
              </a:xfrm>
            </p:grpSpPr>
            <p:sp>
              <p:nvSpPr>
                <p:cNvPr id="512" name="Rounded Rectangle 511"/>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3" name="Straight Connector 512"/>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14" name="TextBox 513"/>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5</a:t>
                  </a:r>
                </a:p>
              </p:txBody>
            </p:sp>
            <p:sp>
              <p:nvSpPr>
                <p:cNvPr id="515" name="Rounded Rectangle 514"/>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Right Triangle 515"/>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6" name="Group 197"/>
              <p:cNvGrpSpPr/>
              <p:nvPr/>
            </p:nvGrpSpPr>
            <p:grpSpPr>
              <a:xfrm>
                <a:off x="2514600" y="2895611"/>
                <a:ext cx="1386843" cy="415499"/>
                <a:chOff x="2542284" y="1889306"/>
                <a:chExt cx="1092264" cy="435875"/>
              </a:xfrm>
            </p:grpSpPr>
            <p:sp>
              <p:nvSpPr>
                <p:cNvPr id="510" name="TextBox 509"/>
                <p:cNvSpPr txBox="1"/>
                <p:nvPr/>
              </p:nvSpPr>
              <p:spPr>
                <a:xfrm>
                  <a:off x="2542284" y="1897293"/>
                  <a:ext cx="483323"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11" name="TextBox 510"/>
                <p:cNvSpPr txBox="1"/>
                <p:nvPr/>
              </p:nvSpPr>
              <p:spPr>
                <a:xfrm>
                  <a:off x="2717703" y="1889306"/>
                  <a:ext cx="916845" cy="43587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Conservation Retirement Center, Environment, Non Profit, Business</a:t>
                  </a:r>
                </a:p>
              </p:txBody>
            </p:sp>
          </p:grpSp>
          <p:pic>
            <p:nvPicPr>
              <p:cNvPr id="505" name="Picture 3"/>
              <p:cNvPicPr>
                <a:picLocks noChangeAspect="1" noChangeArrowheads="1"/>
              </p:cNvPicPr>
              <p:nvPr/>
            </p:nvPicPr>
            <p:blipFill>
              <a:blip r:embed="rId6"/>
              <a:srcRect/>
              <a:stretch>
                <a:fillRect/>
              </a:stretch>
            </p:blipFill>
            <p:spPr bwMode="auto">
              <a:xfrm>
                <a:off x="2282190" y="2773680"/>
                <a:ext cx="133350" cy="123825"/>
              </a:xfrm>
              <a:prstGeom prst="rect">
                <a:avLst/>
              </a:prstGeom>
              <a:noFill/>
              <a:ln w="9525">
                <a:noFill/>
                <a:miter lim="800000"/>
                <a:headEnd/>
                <a:tailEnd/>
              </a:ln>
              <a:effectLst/>
            </p:spPr>
          </p:pic>
          <p:sp>
            <p:nvSpPr>
              <p:cNvPr id="506" name="Rectangle 505"/>
              <p:cNvSpPr/>
              <p:nvPr/>
            </p:nvSpPr>
            <p:spPr>
              <a:xfrm>
                <a:off x="6043702" y="2682240"/>
                <a:ext cx="918841" cy="523220"/>
              </a:xfrm>
              <a:prstGeom prst="rect">
                <a:avLst/>
              </a:prstGeom>
            </p:spPr>
            <p:txBody>
              <a:bodyPr wrap="none">
                <a:spAutoFit/>
              </a:bodyPr>
              <a:lstStyle/>
              <a:p>
                <a:r>
                  <a:rPr lang="en-US" sz="700" b="1" dirty="0">
                    <a:solidFill>
                      <a:schemeClr val="accent1">
                        <a:lumMod val="75000"/>
                      </a:schemeClr>
                    </a:solidFill>
                  </a:rPr>
                  <a:t>Tanaka </a:t>
                </a:r>
              </a:p>
              <a:p>
                <a:r>
                  <a:rPr lang="en-US" sz="700" b="1" dirty="0">
                    <a:solidFill>
                      <a:schemeClr val="tx1">
                        <a:lumMod val="50000"/>
                        <a:lumOff val="50000"/>
                      </a:schemeClr>
                    </a:solidFill>
                  </a:rPr>
                  <a:t>uploaded </a:t>
                </a:r>
              </a:p>
              <a:p>
                <a:r>
                  <a:rPr lang="en-US" sz="700" b="1" dirty="0">
                    <a:solidFill>
                      <a:schemeClr val="accent1">
                        <a:lumMod val="75000"/>
                      </a:schemeClr>
                    </a:solidFill>
                  </a:rPr>
                  <a:t>CRC Executive </a:t>
                </a:r>
                <a:br>
                  <a:rPr lang="en-US" sz="700" b="1" dirty="0">
                    <a:solidFill>
                      <a:schemeClr val="accent1">
                        <a:lumMod val="75000"/>
                      </a:schemeClr>
                    </a:solidFill>
                  </a:rPr>
                </a:br>
                <a:r>
                  <a:rPr lang="en-US" sz="700" b="1" dirty="0">
                    <a:solidFill>
                      <a:schemeClr val="accent1">
                        <a:lumMod val="75000"/>
                      </a:schemeClr>
                    </a:solidFill>
                  </a:rPr>
                  <a:t>Contract Form.docx</a:t>
                </a:r>
              </a:p>
            </p:txBody>
          </p:sp>
          <p:sp>
            <p:nvSpPr>
              <p:cNvPr id="507" name="Rectangle 506"/>
              <p:cNvSpPr/>
              <p:nvPr/>
            </p:nvSpPr>
            <p:spPr>
              <a:xfrm>
                <a:off x="6035040" y="3116580"/>
                <a:ext cx="912429" cy="200055"/>
              </a:xfrm>
              <a:prstGeom prst="rect">
                <a:avLst/>
              </a:prstGeom>
            </p:spPr>
            <p:txBody>
              <a:bodyPr wrap="none">
                <a:spAutoFit/>
              </a:bodyPr>
              <a:lstStyle/>
              <a:p>
                <a:r>
                  <a:rPr lang="en-US" sz="700" i="1" dirty="0">
                    <a:solidFill>
                      <a:schemeClr val="bg1">
                        <a:lumMod val="50000"/>
                      </a:schemeClr>
                    </a:solidFill>
                  </a:rPr>
                  <a:t>Yesterday;  6:00 PM</a:t>
                </a:r>
              </a:p>
            </p:txBody>
          </p:sp>
          <p:pic>
            <p:nvPicPr>
              <p:cNvPr id="508" name="Picture 507" descr="faith33x33.png"/>
              <p:cNvPicPr>
                <a:picLocks noChangeAspect="1"/>
              </p:cNvPicPr>
              <p:nvPr/>
            </p:nvPicPr>
            <p:blipFill>
              <a:blip r:embed="rId13"/>
              <a:stretch>
                <a:fillRect/>
              </a:stretch>
            </p:blipFill>
            <p:spPr>
              <a:xfrm>
                <a:off x="5814060" y="2727960"/>
                <a:ext cx="228600" cy="228600"/>
              </a:xfrm>
              <a:prstGeom prst="rect">
                <a:avLst/>
              </a:prstGeom>
              <a:ln>
                <a:solidFill>
                  <a:schemeClr val="tx2">
                    <a:lumMod val="50000"/>
                  </a:schemeClr>
                </a:solidFill>
              </a:ln>
            </p:spPr>
          </p:pic>
          <p:pic>
            <p:nvPicPr>
              <p:cNvPr id="509" name="Picture 508"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781300"/>
                <a:ext cx="104775" cy="104775"/>
              </a:xfrm>
              <a:prstGeom prst="rect">
                <a:avLst/>
              </a:prstGeom>
            </p:spPr>
          </p:pic>
        </p:grpSp>
        <p:sp>
          <p:nvSpPr>
            <p:cNvPr id="491" name="Up Arrow 490"/>
            <p:cNvSpPr/>
            <p:nvPr/>
          </p:nvSpPr>
          <p:spPr>
            <a:xfrm>
              <a:off x="5972174" y="544830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pic>
        <p:nvPicPr>
          <p:cNvPr id="331" name="Picture 330" descr="Picture1.png"/>
          <p:cNvPicPr>
            <a:picLocks noChangeAspect="1"/>
          </p:cNvPicPr>
          <p:nvPr/>
        </p:nvPicPr>
        <p:blipFill>
          <a:blip r:embed="rId3"/>
          <a:srcRect t="95111"/>
          <a:stretch>
            <a:fillRect/>
          </a:stretch>
        </p:blipFill>
        <p:spPr>
          <a:xfrm>
            <a:off x="5937" y="6522720"/>
            <a:ext cx="9138063" cy="335280"/>
          </a:xfrm>
          <a:prstGeom prst="rect">
            <a:avLst/>
          </a:prstGeom>
        </p:spPr>
      </p:pic>
      <p:pic>
        <p:nvPicPr>
          <p:cNvPr id="332" name="Picture 331" descr="MSOL_Documents_Lists_16.gif"/>
          <p:cNvPicPr>
            <a:picLocks noChangeAspect="1"/>
          </p:cNvPicPr>
          <p:nvPr/>
        </p:nvPicPr>
        <p:blipFill>
          <a:blip r:embed="rId9"/>
          <a:stretch>
            <a:fillRect/>
          </a:stretch>
        </p:blipFill>
        <p:spPr>
          <a:xfrm>
            <a:off x="4754880" y="3032760"/>
            <a:ext cx="106680" cy="106680"/>
          </a:xfrm>
          <a:prstGeom prst="rect">
            <a:avLst/>
          </a:prstGeom>
        </p:spPr>
      </p:pic>
      <p:pic>
        <p:nvPicPr>
          <p:cNvPr id="334" name="Picture 333" descr="MSOL_Documents_Lists_16.gif"/>
          <p:cNvPicPr>
            <a:picLocks noChangeAspect="1"/>
          </p:cNvPicPr>
          <p:nvPr/>
        </p:nvPicPr>
        <p:blipFill>
          <a:blip r:embed="rId9"/>
          <a:stretch>
            <a:fillRect/>
          </a:stretch>
        </p:blipFill>
        <p:spPr>
          <a:xfrm>
            <a:off x="4754880" y="3947160"/>
            <a:ext cx="106680" cy="106680"/>
          </a:xfrm>
          <a:prstGeom prst="rect">
            <a:avLst/>
          </a:prstGeom>
        </p:spPr>
      </p:pic>
      <p:sp>
        <p:nvSpPr>
          <p:cNvPr id="414" name="Rectangle 413">
            <a:hlinkClick r:id="" action="ppaction://hlinkshowjump?jump=nextslide"/>
          </p:cNvPr>
          <p:cNvSpPr/>
          <p:nvPr/>
        </p:nvSpPr>
        <p:spPr>
          <a:xfrm>
            <a:off x="6705600" y="3810000"/>
            <a:ext cx="314613"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 fill="hold" nodeType="withEffect">
                                  <p:stCondLst>
                                    <p:cond delay="0"/>
                                  </p:stCondLst>
                                  <p:childTnLst>
                                    <p:anim calcmode="lin" valueType="num">
                                      <p:cBhvr>
                                        <p:cTn id="6" dur="500"/>
                                        <p:tgtEl>
                                          <p:spTgt spid="66"/>
                                        </p:tgtEl>
                                        <p:attrNameLst>
                                          <p:attrName>ppt_x</p:attrName>
                                        </p:attrNameLst>
                                      </p:cBhvr>
                                      <p:tavLst>
                                        <p:tav tm="0">
                                          <p:val>
                                            <p:strVal val="ppt_x"/>
                                          </p:val>
                                        </p:tav>
                                        <p:tav tm="100000">
                                          <p:val>
                                            <p:strVal val="ppt_x"/>
                                          </p:val>
                                        </p:tav>
                                      </p:tavLst>
                                    </p:anim>
                                    <p:anim calcmode="lin" valueType="num">
                                      <p:cBhvr>
                                        <p:cTn id="7" dur="500"/>
                                        <p:tgtEl>
                                          <p:spTgt spid="66"/>
                                        </p:tgtEl>
                                        <p:attrNameLst>
                                          <p:attrName>ppt_y</p:attrName>
                                        </p:attrNameLst>
                                      </p:cBhvr>
                                      <p:tavLst>
                                        <p:tav tm="0">
                                          <p:val>
                                            <p:strVal val="ppt_y"/>
                                          </p:val>
                                        </p:tav>
                                        <p:tav tm="100000">
                                          <p:val>
                                            <p:strVal val="ppt_y-ppt_h/2"/>
                                          </p:val>
                                        </p:tav>
                                      </p:tavLst>
                                    </p:anim>
                                    <p:anim calcmode="lin" valueType="num">
                                      <p:cBhvr>
                                        <p:cTn id="8" dur="500"/>
                                        <p:tgtEl>
                                          <p:spTgt spid="66"/>
                                        </p:tgtEl>
                                        <p:attrNameLst>
                                          <p:attrName>ppt_w</p:attrName>
                                        </p:attrNameLst>
                                      </p:cBhvr>
                                      <p:tavLst>
                                        <p:tav tm="0">
                                          <p:val>
                                            <p:strVal val="ppt_w"/>
                                          </p:val>
                                        </p:tav>
                                        <p:tav tm="100000">
                                          <p:val>
                                            <p:strVal val="ppt_w"/>
                                          </p:val>
                                        </p:tav>
                                      </p:tavLst>
                                    </p:anim>
                                    <p:anim calcmode="lin" valueType="num">
                                      <p:cBhvr>
                                        <p:cTn id="9" dur="500"/>
                                        <p:tgtEl>
                                          <p:spTgt spid="66"/>
                                        </p:tgtEl>
                                        <p:attrNameLst>
                                          <p:attrName>ppt_h</p:attrName>
                                        </p:attrNameLst>
                                      </p:cBhvr>
                                      <p:tavLst>
                                        <p:tav tm="0">
                                          <p:val>
                                            <p:strVal val="ppt_h"/>
                                          </p:val>
                                        </p:tav>
                                        <p:tav tm="100000">
                                          <p:val>
                                            <p:fltVal val="0"/>
                                          </p:val>
                                        </p:tav>
                                      </p:tavLst>
                                    </p:anim>
                                    <p:set>
                                      <p:cBhvr>
                                        <p:cTn id="10" dur="1" fill="hold">
                                          <p:stCondLst>
                                            <p:cond delay="499"/>
                                          </p:stCondLst>
                                        </p:cTn>
                                        <p:tgtEl>
                                          <p:spTgt spid="66"/>
                                        </p:tgtEl>
                                        <p:attrNameLst>
                                          <p:attrName>style.visibility</p:attrName>
                                        </p:attrNameLst>
                                      </p:cBhvr>
                                      <p:to>
                                        <p:strVal val="hidden"/>
                                      </p:to>
                                    </p:se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42" presetClass="path" presetSubtype="0" accel="50000" decel="50000" fill="hold" nodeType="withEffect">
                                  <p:stCondLst>
                                    <p:cond delay="0"/>
                                  </p:stCondLst>
                                  <p:childTnLst>
                                    <p:animMotion origin="layout" path="M 1.66667E-6 -0.0493 L 1.66667E-6 -2.22222E-6 " pathEditMode="relative" rAng="0" ptsTypes="AA">
                                      <p:cBhvr>
                                        <p:cTn id="15" dur="500" fill="hold"/>
                                        <p:tgtEl>
                                          <p:spTgt spid="16"/>
                                        </p:tgtEl>
                                        <p:attrNameLst>
                                          <p:attrName>ppt_x</p:attrName>
                                          <p:attrName>ppt_y</p:attrName>
                                        </p:attrNameLst>
                                      </p:cBhvr>
                                      <p:rCtr x="0" y="25"/>
                                    </p:animMotion>
                                  </p:childTnLst>
                                </p:cTn>
                              </p:par>
                              <p:par>
                                <p:cTn id="16" presetID="10" presetClass="exit" presetSubtype="0" fill="hold" nodeType="withEffect">
                                  <p:stCondLst>
                                    <p:cond delay="0"/>
                                  </p:stCondLst>
                                  <p:childTnLst>
                                    <p:animEffect transition="out" filter="fade">
                                      <p:cBhvr>
                                        <p:cTn id="17" dur="500"/>
                                        <p:tgtEl>
                                          <p:spTgt spid="13"/>
                                        </p:tgtEl>
                                      </p:cBhvr>
                                    </p:animEffect>
                                    <p:set>
                                      <p:cBhvr>
                                        <p:cTn id="18" dur="1" fill="hold">
                                          <p:stCondLst>
                                            <p:cond delay="499"/>
                                          </p:stCondLst>
                                        </p:cTn>
                                        <p:tgtEl>
                                          <p:spTgt spid="13"/>
                                        </p:tgtEl>
                                        <p:attrNameLst>
                                          <p:attrName>style.visibility</p:attrName>
                                        </p:attrNameLst>
                                      </p:cBhvr>
                                      <p:to>
                                        <p:strVal val="hidden"/>
                                      </p:to>
                                    </p:set>
                                  </p:childTnLst>
                                </p:cTn>
                              </p:par>
                              <p:par>
                                <p:cTn id="19" presetID="64" presetClass="path" presetSubtype="0" accel="50000" decel="50000" fill="hold" nodeType="withEffect">
                                  <p:stCondLst>
                                    <p:cond delay="0"/>
                                  </p:stCondLst>
                                  <p:childTnLst>
                                    <p:animMotion origin="layout" path="M 3.33333E-6 -3.7037E-6 L 3.33333E-6 -0.09583 " pathEditMode="relative" rAng="0" ptsTypes="AA">
                                      <p:cBhvr>
                                        <p:cTn id="20" dur="500" fill="hold"/>
                                        <p:tgtEl>
                                          <p:spTgt spid="57"/>
                                        </p:tgtEl>
                                        <p:attrNameLst>
                                          <p:attrName>ppt_x</p:attrName>
                                          <p:attrName>ppt_y</p:attrName>
                                        </p:attrNameLst>
                                      </p:cBhvr>
                                      <p:rCtr x="0" y="-48"/>
                                    </p:animMotion>
                                  </p:childTnLst>
                                </p:cTn>
                              </p:par>
                              <p:par>
                                <p:cTn id="21" presetID="10" presetClass="entr" presetSubtype="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fade">
                                      <p:cBhvr>
                                        <p:cTn id="23" dur="700"/>
                                        <p:tgtEl>
                                          <p:spTgt spid="71"/>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414"/>
                                        </p:tgtEl>
                                        <p:attrNameLst>
                                          <p:attrName>style.visibility</p:attrName>
                                        </p:attrNameLst>
                                      </p:cBhvr>
                                      <p:to>
                                        <p:strVal val="visible"/>
                                      </p:to>
                                    </p:set>
                                    <p:animEffect transition="in" filter="fade">
                                      <p:cBhvr>
                                        <p:cTn id="26" dur="800"/>
                                        <p:tgtEl>
                                          <p:spTgt spid="4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4"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New Characters (input)</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85" name="Group 99"/>
          <p:cNvGrpSpPr/>
          <p:nvPr/>
        </p:nvGrpSpPr>
        <p:grpSpPr>
          <a:xfrm>
            <a:off x="6962775" y="2181225"/>
            <a:ext cx="2004059" cy="4356099"/>
            <a:chOff x="6987543" y="2095263"/>
            <a:chExt cx="2004059" cy="4356099"/>
          </a:xfrm>
        </p:grpSpPr>
        <p:sp>
          <p:nvSpPr>
            <p:cNvPr id="33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31" name="Rectangle 33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32" name="Picture 331"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333" name="Rectangle 332"/>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34" name="Rectangle 333"/>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35" name="Rectangle 334"/>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36" name="Rectangle 335"/>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37" name="Rectangle 336"/>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3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39" name="Round Same Side Corner Rectangle 33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40" name="Rectangle 33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4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42" name="Rectangle 341"/>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186" name="Group 262"/>
          <p:cNvGrpSpPr/>
          <p:nvPr/>
        </p:nvGrpSpPr>
        <p:grpSpPr>
          <a:xfrm>
            <a:off x="6982243" y="2187416"/>
            <a:ext cx="2077610" cy="1081895"/>
            <a:chOff x="6671197" y="2137889"/>
            <a:chExt cx="2162521" cy="1081895"/>
          </a:xfrm>
        </p:grpSpPr>
        <p:sp>
          <p:nvSpPr>
            <p:cNvPr id="325" name="Rectangle 324"/>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326" name="Group 367"/>
            <p:cNvGrpSpPr/>
            <p:nvPr/>
          </p:nvGrpSpPr>
          <p:grpSpPr>
            <a:xfrm>
              <a:off x="6741418" y="2582779"/>
              <a:ext cx="2092300" cy="637005"/>
              <a:chOff x="6741401" y="2582779"/>
              <a:chExt cx="2092294" cy="637005"/>
            </a:xfrm>
          </p:grpSpPr>
          <p:sp>
            <p:nvSpPr>
              <p:cNvPr id="327" name="Round Same Side Corner Rectangle 326"/>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28" name="Rectangle 32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29" name="Rectangle 328"/>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87" name="Picture 186" descr="officelive.png"/>
          <p:cNvPicPr>
            <a:picLocks noChangeAspect="1"/>
          </p:cNvPicPr>
          <p:nvPr/>
        </p:nvPicPr>
        <p:blipFill>
          <a:blip r:embed="rId7"/>
          <a:stretch>
            <a:fillRect/>
          </a:stretch>
        </p:blipFill>
        <p:spPr>
          <a:xfrm>
            <a:off x="7072992" y="2674743"/>
            <a:ext cx="624161" cy="189618"/>
          </a:xfrm>
          <a:prstGeom prst="rect">
            <a:avLst/>
          </a:prstGeom>
        </p:spPr>
      </p:pic>
      <p:sp>
        <p:nvSpPr>
          <p:cNvPr id="189" name="Rectangle 188"/>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94" name="Rectangle 193"/>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95" name="Rectangle 194"/>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96" name="Round Same Side Corner Rectangle 19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07" name="Picture 206" descr="outlook.png"/>
          <p:cNvPicPr>
            <a:picLocks noChangeAspect="1"/>
          </p:cNvPicPr>
          <p:nvPr/>
        </p:nvPicPr>
        <p:blipFill>
          <a:blip r:embed="rId8"/>
          <a:stretch>
            <a:fillRect/>
          </a:stretch>
        </p:blipFill>
        <p:spPr>
          <a:xfrm>
            <a:off x="7096129" y="2890425"/>
            <a:ext cx="537482" cy="163286"/>
          </a:xfrm>
          <a:prstGeom prst="rect">
            <a:avLst/>
          </a:prstGeom>
        </p:spPr>
      </p:pic>
      <p:sp>
        <p:nvSpPr>
          <p:cNvPr id="215" name="Round Same Side Corner Rectangle 214"/>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18" name="Picture 217" descr="linkedin.png"/>
          <p:cNvPicPr>
            <a:picLocks noChangeAspect="1"/>
          </p:cNvPicPr>
          <p:nvPr/>
        </p:nvPicPr>
        <p:blipFill>
          <a:blip r:embed="rId9"/>
          <a:stretch>
            <a:fillRect/>
          </a:stretch>
        </p:blipFill>
        <p:spPr>
          <a:xfrm>
            <a:off x="7924804" y="2890836"/>
            <a:ext cx="537482" cy="163285"/>
          </a:xfrm>
          <a:prstGeom prst="rect">
            <a:avLst/>
          </a:prstGeom>
        </p:spPr>
      </p:pic>
      <p:sp>
        <p:nvSpPr>
          <p:cNvPr id="222" name="Rectangle 221"/>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5" name="Round Same Side Corner Rectangle 224"/>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ound Same Side Corner Rectangle 227"/>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5" name="Picture 234" descr="yahoo.png"/>
          <p:cNvPicPr>
            <a:picLocks noChangeAspect="1"/>
          </p:cNvPicPr>
          <p:nvPr/>
        </p:nvPicPr>
        <p:blipFill>
          <a:blip r:embed="rId10"/>
          <a:stretch>
            <a:fillRect/>
          </a:stretch>
        </p:blipFill>
        <p:spPr>
          <a:xfrm>
            <a:off x="7091366" y="3114674"/>
            <a:ext cx="537482" cy="163286"/>
          </a:xfrm>
          <a:prstGeom prst="rect">
            <a:avLst/>
          </a:prstGeom>
        </p:spPr>
      </p:pic>
      <p:pic>
        <p:nvPicPr>
          <p:cNvPr id="238" name="Picture 237" descr="facebook.png"/>
          <p:cNvPicPr>
            <a:picLocks noChangeAspect="1"/>
          </p:cNvPicPr>
          <p:nvPr/>
        </p:nvPicPr>
        <p:blipFill>
          <a:blip r:embed="rId11"/>
          <a:stretch>
            <a:fillRect/>
          </a:stretch>
        </p:blipFill>
        <p:spPr>
          <a:xfrm>
            <a:off x="7924804" y="3133725"/>
            <a:ext cx="537482" cy="163285"/>
          </a:xfrm>
          <a:prstGeom prst="rect">
            <a:avLst/>
          </a:prstGeom>
        </p:spPr>
      </p:pic>
      <p:sp>
        <p:nvSpPr>
          <p:cNvPr id="239" name="Rectangle 238"/>
          <p:cNvSpPr/>
          <p:nvPr/>
        </p:nvSpPr>
        <p:spPr>
          <a:xfrm rot="16200000">
            <a:off x="8488945" y="30934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40" name="Rectangle 239"/>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41" name="Rectangle 240"/>
          <p:cNvSpPr/>
          <p:nvPr/>
        </p:nvSpPr>
        <p:spPr>
          <a:xfrm rot="16200000">
            <a:off x="7597154" y="312040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51" name="Rectangle 25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252" name="Rectangle 251"/>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65" name="Rectangle 264"/>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102 Unfiltered Results</a:t>
            </a:r>
          </a:p>
        </p:txBody>
      </p:sp>
      <p:grpSp>
        <p:nvGrpSpPr>
          <p:cNvPr id="271" name="Group 321"/>
          <p:cNvGrpSpPr/>
          <p:nvPr/>
        </p:nvGrpSpPr>
        <p:grpSpPr>
          <a:xfrm>
            <a:off x="7211139" y="3763944"/>
            <a:ext cx="1531765" cy="200055"/>
            <a:chOff x="7211139" y="3763944"/>
            <a:chExt cx="1531765" cy="200055"/>
          </a:xfrm>
        </p:grpSpPr>
        <p:sp>
          <p:nvSpPr>
            <p:cNvPr id="323" name="TextBox 322"/>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324" name="Picture 323" descr="face_none.png"/>
            <p:cNvPicPr>
              <a:picLocks noChangeAspect="1"/>
            </p:cNvPicPr>
            <p:nvPr/>
          </p:nvPicPr>
          <p:blipFill>
            <a:blip r:embed="rId12"/>
            <a:stretch>
              <a:fillRect/>
            </a:stretch>
          </p:blipFill>
          <p:spPr>
            <a:xfrm>
              <a:off x="7211139" y="3771558"/>
              <a:ext cx="167034" cy="167034"/>
            </a:xfrm>
            <a:prstGeom prst="rect">
              <a:avLst/>
            </a:prstGeom>
          </p:spPr>
        </p:pic>
      </p:grpSp>
      <p:grpSp>
        <p:nvGrpSpPr>
          <p:cNvPr id="272" name="Group 320"/>
          <p:cNvGrpSpPr/>
          <p:nvPr/>
        </p:nvGrpSpPr>
        <p:grpSpPr>
          <a:xfrm>
            <a:off x="7211139" y="3971405"/>
            <a:ext cx="1531765" cy="215444"/>
            <a:chOff x="7211139" y="3971405"/>
            <a:chExt cx="1531765" cy="215444"/>
          </a:xfrm>
        </p:grpSpPr>
        <p:pic>
          <p:nvPicPr>
            <p:cNvPr id="321" name="Picture 320" descr="face_none.png"/>
            <p:cNvPicPr>
              <a:picLocks noChangeAspect="1"/>
            </p:cNvPicPr>
            <p:nvPr/>
          </p:nvPicPr>
          <p:blipFill>
            <a:blip r:embed="rId12"/>
            <a:stretch>
              <a:fillRect/>
            </a:stretch>
          </p:blipFill>
          <p:spPr>
            <a:xfrm>
              <a:off x="7211139" y="3992605"/>
              <a:ext cx="167034" cy="167034"/>
            </a:xfrm>
            <a:prstGeom prst="rect">
              <a:avLst/>
            </a:prstGeom>
          </p:spPr>
        </p:pic>
        <p:sp>
          <p:nvSpPr>
            <p:cNvPr id="322" name="TextBox 321"/>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275" name="Group 319"/>
          <p:cNvGrpSpPr/>
          <p:nvPr/>
        </p:nvGrpSpPr>
        <p:grpSpPr>
          <a:xfrm>
            <a:off x="7211139" y="4194255"/>
            <a:ext cx="1531765" cy="215444"/>
            <a:chOff x="7211139" y="4194255"/>
            <a:chExt cx="1531765" cy="215444"/>
          </a:xfrm>
        </p:grpSpPr>
        <p:pic>
          <p:nvPicPr>
            <p:cNvPr id="319" name="Picture 318" descr="face_none.png"/>
            <p:cNvPicPr>
              <a:picLocks noChangeAspect="1"/>
            </p:cNvPicPr>
            <p:nvPr/>
          </p:nvPicPr>
          <p:blipFill>
            <a:blip r:embed="rId12"/>
            <a:stretch>
              <a:fillRect/>
            </a:stretch>
          </p:blipFill>
          <p:spPr>
            <a:xfrm>
              <a:off x="7211139" y="4213652"/>
              <a:ext cx="167034" cy="167034"/>
            </a:xfrm>
            <a:prstGeom prst="rect">
              <a:avLst/>
            </a:prstGeom>
          </p:spPr>
        </p:pic>
        <p:sp>
          <p:nvSpPr>
            <p:cNvPr id="320" name="TextBox 319"/>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78" name="Group 318"/>
          <p:cNvGrpSpPr/>
          <p:nvPr/>
        </p:nvGrpSpPr>
        <p:grpSpPr>
          <a:xfrm>
            <a:off x="7211139" y="4417105"/>
            <a:ext cx="1531765" cy="215444"/>
            <a:chOff x="7211139" y="4417105"/>
            <a:chExt cx="1531765" cy="215444"/>
          </a:xfrm>
        </p:grpSpPr>
        <p:pic>
          <p:nvPicPr>
            <p:cNvPr id="317" name="Picture 316" descr="face_none.png"/>
            <p:cNvPicPr>
              <a:picLocks noChangeAspect="1"/>
            </p:cNvPicPr>
            <p:nvPr/>
          </p:nvPicPr>
          <p:blipFill>
            <a:blip r:embed="rId12"/>
            <a:stretch>
              <a:fillRect/>
            </a:stretch>
          </p:blipFill>
          <p:spPr>
            <a:xfrm>
              <a:off x="7211139" y="4434699"/>
              <a:ext cx="167034" cy="167034"/>
            </a:xfrm>
            <a:prstGeom prst="rect">
              <a:avLst/>
            </a:prstGeom>
          </p:spPr>
        </p:pic>
        <p:sp>
          <p:nvSpPr>
            <p:cNvPr id="318" name="TextBox 317"/>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79" name="Group 317"/>
          <p:cNvGrpSpPr/>
          <p:nvPr/>
        </p:nvGrpSpPr>
        <p:grpSpPr>
          <a:xfrm>
            <a:off x="7211139" y="4639955"/>
            <a:ext cx="1531765" cy="200055"/>
            <a:chOff x="7211139" y="4639955"/>
            <a:chExt cx="1531765" cy="200055"/>
          </a:xfrm>
        </p:grpSpPr>
        <p:pic>
          <p:nvPicPr>
            <p:cNvPr id="315" name="Picture 314" descr="face_none.png"/>
            <p:cNvPicPr>
              <a:picLocks noChangeAspect="1"/>
            </p:cNvPicPr>
            <p:nvPr/>
          </p:nvPicPr>
          <p:blipFill>
            <a:blip r:embed="rId12"/>
            <a:stretch>
              <a:fillRect/>
            </a:stretch>
          </p:blipFill>
          <p:spPr>
            <a:xfrm>
              <a:off x="7211139" y="4655746"/>
              <a:ext cx="167034" cy="167034"/>
            </a:xfrm>
            <a:prstGeom prst="rect">
              <a:avLst/>
            </a:prstGeom>
          </p:spPr>
        </p:pic>
        <p:sp>
          <p:nvSpPr>
            <p:cNvPr id="316" name="TextBox 315"/>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0" name="Group 316"/>
          <p:cNvGrpSpPr/>
          <p:nvPr/>
        </p:nvGrpSpPr>
        <p:grpSpPr>
          <a:xfrm>
            <a:off x="7211139" y="4847416"/>
            <a:ext cx="1531765" cy="215444"/>
            <a:chOff x="7211139" y="4847416"/>
            <a:chExt cx="1531765" cy="215444"/>
          </a:xfrm>
        </p:grpSpPr>
        <p:pic>
          <p:nvPicPr>
            <p:cNvPr id="313" name="Picture 312" descr="face_none.png"/>
            <p:cNvPicPr>
              <a:picLocks noChangeAspect="1"/>
            </p:cNvPicPr>
            <p:nvPr/>
          </p:nvPicPr>
          <p:blipFill>
            <a:blip r:embed="rId12"/>
            <a:stretch>
              <a:fillRect/>
            </a:stretch>
          </p:blipFill>
          <p:spPr>
            <a:xfrm>
              <a:off x="7211139" y="4876793"/>
              <a:ext cx="167034" cy="167034"/>
            </a:xfrm>
            <a:prstGeom prst="rect">
              <a:avLst/>
            </a:prstGeom>
          </p:spPr>
        </p:pic>
        <p:sp>
          <p:nvSpPr>
            <p:cNvPr id="314" name="TextBox 313"/>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1" name="Group 315"/>
          <p:cNvGrpSpPr/>
          <p:nvPr/>
        </p:nvGrpSpPr>
        <p:grpSpPr>
          <a:xfrm>
            <a:off x="7211139" y="5070266"/>
            <a:ext cx="1531765" cy="215444"/>
            <a:chOff x="7211139" y="5070266"/>
            <a:chExt cx="1531765" cy="215444"/>
          </a:xfrm>
        </p:grpSpPr>
        <p:pic>
          <p:nvPicPr>
            <p:cNvPr id="311" name="Picture 310" descr="face_none.png"/>
            <p:cNvPicPr>
              <a:picLocks noChangeAspect="1"/>
            </p:cNvPicPr>
            <p:nvPr/>
          </p:nvPicPr>
          <p:blipFill>
            <a:blip r:embed="rId12"/>
            <a:stretch>
              <a:fillRect/>
            </a:stretch>
          </p:blipFill>
          <p:spPr>
            <a:xfrm>
              <a:off x="7211139" y="5097840"/>
              <a:ext cx="167034" cy="167034"/>
            </a:xfrm>
            <a:prstGeom prst="rect">
              <a:avLst/>
            </a:prstGeom>
          </p:spPr>
        </p:pic>
        <p:sp>
          <p:nvSpPr>
            <p:cNvPr id="312" name="TextBox 311"/>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2" name="Group 314"/>
          <p:cNvGrpSpPr/>
          <p:nvPr/>
        </p:nvGrpSpPr>
        <p:grpSpPr>
          <a:xfrm>
            <a:off x="7211139" y="5293116"/>
            <a:ext cx="1531765" cy="215444"/>
            <a:chOff x="7211139" y="5293116"/>
            <a:chExt cx="1531765" cy="215444"/>
          </a:xfrm>
        </p:grpSpPr>
        <p:pic>
          <p:nvPicPr>
            <p:cNvPr id="309" name="Picture 308" descr="face_none.png"/>
            <p:cNvPicPr>
              <a:picLocks noChangeAspect="1"/>
            </p:cNvPicPr>
            <p:nvPr/>
          </p:nvPicPr>
          <p:blipFill>
            <a:blip r:embed="rId12"/>
            <a:stretch>
              <a:fillRect/>
            </a:stretch>
          </p:blipFill>
          <p:spPr>
            <a:xfrm>
              <a:off x="7211139" y="5318887"/>
              <a:ext cx="167034" cy="167034"/>
            </a:xfrm>
            <a:prstGeom prst="rect">
              <a:avLst/>
            </a:prstGeom>
          </p:spPr>
        </p:pic>
        <p:sp>
          <p:nvSpPr>
            <p:cNvPr id="310" name="TextBox 309"/>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3" name="Group 313"/>
          <p:cNvGrpSpPr/>
          <p:nvPr/>
        </p:nvGrpSpPr>
        <p:grpSpPr>
          <a:xfrm>
            <a:off x="7211139" y="5515966"/>
            <a:ext cx="1531765" cy="215444"/>
            <a:chOff x="7211139" y="5515966"/>
            <a:chExt cx="1531765" cy="215444"/>
          </a:xfrm>
        </p:grpSpPr>
        <p:pic>
          <p:nvPicPr>
            <p:cNvPr id="307" name="Picture 306" descr="face_none.png"/>
            <p:cNvPicPr>
              <a:picLocks noChangeAspect="1"/>
            </p:cNvPicPr>
            <p:nvPr/>
          </p:nvPicPr>
          <p:blipFill>
            <a:blip r:embed="rId12"/>
            <a:stretch>
              <a:fillRect/>
            </a:stretch>
          </p:blipFill>
          <p:spPr>
            <a:xfrm>
              <a:off x="7211139" y="5539934"/>
              <a:ext cx="167034" cy="167034"/>
            </a:xfrm>
            <a:prstGeom prst="rect">
              <a:avLst/>
            </a:prstGeom>
          </p:spPr>
        </p:pic>
        <p:sp>
          <p:nvSpPr>
            <p:cNvPr id="308" name="TextBox 307"/>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4" name="Group 312"/>
          <p:cNvGrpSpPr/>
          <p:nvPr/>
        </p:nvGrpSpPr>
        <p:grpSpPr>
          <a:xfrm>
            <a:off x="7211139" y="5738815"/>
            <a:ext cx="1531765" cy="215444"/>
            <a:chOff x="7211139" y="5738815"/>
            <a:chExt cx="1531765" cy="215444"/>
          </a:xfrm>
        </p:grpSpPr>
        <p:pic>
          <p:nvPicPr>
            <p:cNvPr id="305" name="Picture 304" descr="face_none.png"/>
            <p:cNvPicPr>
              <a:picLocks noChangeAspect="1"/>
            </p:cNvPicPr>
            <p:nvPr/>
          </p:nvPicPr>
          <p:blipFill>
            <a:blip r:embed="rId12"/>
            <a:stretch>
              <a:fillRect/>
            </a:stretch>
          </p:blipFill>
          <p:spPr>
            <a:xfrm>
              <a:off x="7211139" y="5763020"/>
              <a:ext cx="167034" cy="167034"/>
            </a:xfrm>
            <a:prstGeom prst="rect">
              <a:avLst/>
            </a:prstGeom>
          </p:spPr>
        </p:pic>
        <p:sp>
          <p:nvSpPr>
            <p:cNvPr id="306" name="TextBox 305"/>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85" name="Group 81"/>
          <p:cNvGrpSpPr/>
          <p:nvPr/>
        </p:nvGrpSpPr>
        <p:grpSpPr>
          <a:xfrm>
            <a:off x="7040808" y="2432650"/>
            <a:ext cx="1656784" cy="176463"/>
            <a:chOff x="7046520" y="2462361"/>
            <a:chExt cx="1656784" cy="176463"/>
          </a:xfrm>
        </p:grpSpPr>
        <p:sp>
          <p:nvSpPr>
            <p:cNvPr id="302" name="Rectangle 30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03" name="Rectangle 30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04" name="Picture 303" descr="glyphs.jpg"/>
            <p:cNvPicPr>
              <a:picLocks noChangeAspect="1"/>
            </p:cNvPicPr>
            <p:nvPr/>
          </p:nvPicPr>
          <p:blipFill>
            <a:blip r:embed="rId13"/>
            <a:srcRect l="45336" t="52046" r="51370" b="43862"/>
            <a:stretch>
              <a:fillRect/>
            </a:stretch>
          </p:blipFill>
          <p:spPr>
            <a:xfrm>
              <a:off x="8555352" y="2478403"/>
              <a:ext cx="134854" cy="152400"/>
            </a:xfrm>
            <a:prstGeom prst="rect">
              <a:avLst/>
            </a:prstGeom>
          </p:spPr>
        </p:pic>
      </p:grpSp>
      <p:sp>
        <p:nvSpPr>
          <p:cNvPr id="286" name="Rectangle 28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288" name="Rectangle 287"/>
          <p:cNvSpPr/>
          <p:nvPr/>
        </p:nvSpPr>
        <p:spPr>
          <a:xfrm>
            <a:off x="7010400" y="2408689"/>
            <a:ext cx="1018227" cy="215444"/>
          </a:xfrm>
          <a:prstGeom prst="rect">
            <a:avLst/>
          </a:prstGeom>
        </p:spPr>
        <p:txBody>
          <a:bodyPr wrap="none">
            <a:spAutoFit/>
          </a:bodyPr>
          <a:lstStyle/>
          <a:p>
            <a:r>
              <a:rPr lang="en-US" sz="800" i="1" dirty="0">
                <a:solidFill>
                  <a:schemeClr val="bg1">
                    <a:lumMod val="65000"/>
                  </a:schemeClr>
                </a:solidFill>
                <a:latin typeface="Segoe UI" pitchFamily="34" charset="0"/>
              </a:rPr>
              <a:t>Search all people…</a:t>
            </a:r>
          </a:p>
        </p:txBody>
      </p:sp>
      <p:grpSp>
        <p:nvGrpSpPr>
          <p:cNvPr id="343"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345"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48"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354" name="Rectangle 353">
            <a:hlinkClick r:id="" action="ppaction://hlinkshowjump?jump=nextslide"/>
          </p:cNvPr>
          <p:cNvSpPr/>
          <p:nvPr/>
        </p:nvSpPr>
        <p:spPr>
          <a:xfrm>
            <a:off x="7010399" y="2384277"/>
            <a:ext cx="1757585" cy="247827"/>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79" name="Group 178"/>
          <p:cNvGrpSpPr/>
          <p:nvPr/>
        </p:nvGrpSpPr>
        <p:grpSpPr>
          <a:xfrm>
            <a:off x="2475344" y="2809696"/>
            <a:ext cx="4042304" cy="215444"/>
            <a:chOff x="2475344" y="2809696"/>
            <a:chExt cx="4042304" cy="215444"/>
          </a:xfrm>
        </p:grpSpPr>
        <p:grpSp>
          <p:nvGrpSpPr>
            <p:cNvPr id="165" name="Group 164"/>
            <p:cNvGrpSpPr/>
            <p:nvPr/>
          </p:nvGrpSpPr>
          <p:grpSpPr>
            <a:xfrm>
              <a:off x="3457874" y="2809696"/>
              <a:ext cx="1246902" cy="215444"/>
              <a:chOff x="2464038" y="2809696"/>
              <a:chExt cx="1246902" cy="215444"/>
            </a:xfrm>
          </p:grpSpPr>
          <p:sp>
            <p:nvSpPr>
              <p:cNvPr id="166" name="Rectangle 165"/>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68" name="Oval 167"/>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69" name="Group 168"/>
            <p:cNvGrpSpPr/>
            <p:nvPr/>
          </p:nvGrpSpPr>
          <p:grpSpPr>
            <a:xfrm>
              <a:off x="4298376" y="2809696"/>
              <a:ext cx="1269762" cy="215444"/>
              <a:chOff x="3716708" y="2809696"/>
              <a:chExt cx="1269762" cy="215444"/>
            </a:xfrm>
          </p:grpSpPr>
          <p:sp>
            <p:nvSpPr>
              <p:cNvPr id="170" name="Rectangle 169"/>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71" name="Oval 17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72" name="Group 171"/>
            <p:cNvGrpSpPr/>
            <p:nvPr/>
          </p:nvGrpSpPr>
          <p:grpSpPr>
            <a:xfrm>
              <a:off x="5036378" y="2809696"/>
              <a:ext cx="1481270" cy="215444"/>
              <a:chOff x="3716708" y="2809696"/>
              <a:chExt cx="1481270" cy="215444"/>
            </a:xfrm>
          </p:grpSpPr>
          <p:sp>
            <p:nvSpPr>
              <p:cNvPr id="173" name="Rectangle 172"/>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75" name="Oval 174"/>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nvGrpSpPr>
            <p:cNvPr id="176" name="Group 175"/>
            <p:cNvGrpSpPr/>
            <p:nvPr/>
          </p:nvGrpSpPr>
          <p:grpSpPr>
            <a:xfrm>
              <a:off x="2475344" y="2809696"/>
              <a:ext cx="1024784" cy="215444"/>
              <a:chOff x="2175616" y="2809696"/>
              <a:chExt cx="1024784" cy="215444"/>
            </a:xfrm>
          </p:grpSpPr>
          <p:sp>
            <p:nvSpPr>
              <p:cNvPr id="177" name="Rectangle 176"/>
              <p:cNvSpPr/>
              <p:nvPr/>
            </p:nvSpPr>
            <p:spPr>
              <a:xfrm>
                <a:off x="2238689"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sp>
            <p:nvSpPr>
              <p:cNvPr id="178" name="Oval 177"/>
              <p:cNvSpPr/>
              <p:nvPr/>
            </p:nvSpPr>
            <p:spPr>
              <a:xfrm>
                <a:off x="2175616" y="284503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grpSp>
      <p:grpSp>
        <p:nvGrpSpPr>
          <p:cNvPr id="180" name="Group 179"/>
          <p:cNvGrpSpPr/>
          <p:nvPr/>
        </p:nvGrpSpPr>
        <p:grpSpPr>
          <a:xfrm>
            <a:off x="7073339" y="6147037"/>
            <a:ext cx="1715061" cy="327660"/>
            <a:chOff x="7073339" y="6147037"/>
            <a:chExt cx="1715061" cy="327660"/>
          </a:xfrm>
        </p:grpSpPr>
        <p:sp>
          <p:nvSpPr>
            <p:cNvPr id="181" name="Rectangle 180"/>
            <p:cNvSpPr/>
            <p:nvPr/>
          </p:nvSpPr>
          <p:spPr>
            <a:xfrm>
              <a:off x="7073339" y="6147037"/>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82" name="Rectangle 181"/>
            <p:cNvSpPr/>
            <p:nvPr/>
          </p:nvSpPr>
          <p:spPr>
            <a:xfrm>
              <a:off x="7948909" y="6248644"/>
              <a:ext cx="557551" cy="171202"/>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sp>
          <p:nvSpPr>
            <p:cNvPr id="183" name="Rectangle 182"/>
            <p:cNvSpPr/>
            <p:nvPr/>
          </p:nvSpPr>
          <p:spPr>
            <a:xfrm>
              <a:off x="7293610" y="6248645"/>
              <a:ext cx="557551" cy="171202"/>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endParaRPr lang="en-US" sz="800" dirty="0">
                <a:solidFill>
                  <a:schemeClr val="tx1"/>
                </a:solidFill>
                <a:latin typeface="Segoe UI" pitchFamily="34" charset="0"/>
                <a:ea typeface="Verdana" pitchFamily="34" charset="0"/>
                <a:cs typeface="Verdana" pitchFamily="34" charset="0"/>
              </a:endParaRPr>
            </a:p>
          </p:txBody>
        </p:sp>
      </p:grpSp>
      <p:grpSp>
        <p:nvGrpSpPr>
          <p:cNvPr id="119" name="Group 118"/>
          <p:cNvGrpSpPr/>
          <p:nvPr/>
        </p:nvGrpSpPr>
        <p:grpSpPr>
          <a:xfrm>
            <a:off x="7046586" y="2655305"/>
            <a:ext cx="1804747" cy="717418"/>
            <a:chOff x="7046586" y="2655305"/>
            <a:chExt cx="1804747" cy="717418"/>
          </a:xfrm>
        </p:grpSpPr>
        <p:sp>
          <p:nvSpPr>
            <p:cNvPr id="120" name="Rectangle 119"/>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21" name="Rectangle 120"/>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22"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23" name="Round Same Side Corner Rectangle 122"/>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24" name="Rectangle 123"/>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25"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26" name="Picture 125" descr="officelive.png"/>
            <p:cNvPicPr>
              <a:picLocks noChangeAspect="1"/>
            </p:cNvPicPr>
            <p:nvPr/>
          </p:nvPicPr>
          <p:blipFill>
            <a:blip r:embed="rId7"/>
            <a:stretch>
              <a:fillRect/>
            </a:stretch>
          </p:blipFill>
          <p:spPr>
            <a:xfrm>
              <a:off x="7080612" y="2674743"/>
              <a:ext cx="624161" cy="189618"/>
            </a:xfrm>
            <a:prstGeom prst="rect">
              <a:avLst/>
            </a:prstGeom>
          </p:spPr>
        </p:pic>
        <p:sp>
          <p:nvSpPr>
            <p:cNvPr id="127" name="Round Same Side Corner Rectangle 126"/>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28" name="Round Same Side Corner Rectangle 127"/>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29" name="Picture 128" descr="linkedin.png"/>
            <p:cNvPicPr>
              <a:picLocks noChangeAspect="1"/>
            </p:cNvPicPr>
            <p:nvPr/>
          </p:nvPicPr>
          <p:blipFill>
            <a:blip r:embed="rId9"/>
            <a:stretch>
              <a:fillRect/>
            </a:stretch>
          </p:blipFill>
          <p:spPr>
            <a:xfrm>
              <a:off x="7924804" y="2890836"/>
              <a:ext cx="537482" cy="163285"/>
            </a:xfrm>
            <a:prstGeom prst="rect">
              <a:avLst/>
            </a:prstGeom>
          </p:spPr>
        </p:pic>
        <p:sp>
          <p:nvSpPr>
            <p:cNvPr id="130" name="Rectangle 129"/>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1" name="Round Same Side Corner Rectangle 130"/>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32" name="Round Same Side Corner Rectangle 131"/>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33" name="Picture 132" descr="yahoo.png"/>
            <p:cNvPicPr>
              <a:picLocks noChangeAspect="1"/>
            </p:cNvPicPr>
            <p:nvPr/>
          </p:nvPicPr>
          <p:blipFill>
            <a:blip r:embed="rId10"/>
            <a:stretch>
              <a:fillRect/>
            </a:stretch>
          </p:blipFill>
          <p:spPr>
            <a:xfrm>
              <a:off x="7091366" y="3114674"/>
              <a:ext cx="537482" cy="163286"/>
            </a:xfrm>
            <a:prstGeom prst="rect">
              <a:avLst/>
            </a:prstGeom>
          </p:spPr>
        </p:pic>
        <p:pic>
          <p:nvPicPr>
            <p:cNvPr id="134" name="Picture 133" descr="facebook.png"/>
            <p:cNvPicPr>
              <a:picLocks noChangeAspect="1"/>
            </p:cNvPicPr>
            <p:nvPr/>
          </p:nvPicPr>
          <p:blipFill>
            <a:blip r:embed="rId11"/>
            <a:stretch>
              <a:fillRect/>
            </a:stretch>
          </p:blipFill>
          <p:spPr>
            <a:xfrm>
              <a:off x="7105650" y="2895600"/>
              <a:ext cx="537482" cy="163285"/>
            </a:xfrm>
            <a:prstGeom prst="rect">
              <a:avLst/>
            </a:prstGeom>
          </p:spPr>
        </p:pic>
        <p:sp>
          <p:nvSpPr>
            <p:cNvPr id="135" name="Rectangle 134"/>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36" name="Rectangle 135"/>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37" name="Rectangle 136"/>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38" name="Cross 137"/>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Tree>
  </p:cSld>
  <p:clrMapOvr>
    <a:masterClrMapping/>
  </p:clrMapOvr>
  <p:transition advClick="0" advTm="1000"/>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No Stacy</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149" name="Rectangle 148"/>
          <p:cNvSpPr/>
          <p:nvPr/>
        </p:nvSpPr>
        <p:spPr>
          <a:xfrm>
            <a:off x="8926169" y="1230869"/>
            <a:ext cx="796578" cy="184666"/>
          </a:xfrm>
          <a:prstGeom prst="rect">
            <a:avLst/>
          </a:prstGeom>
        </p:spPr>
        <p:txBody>
          <a:bodyPr wrap="square">
            <a:spAutoFit/>
          </a:bodyPr>
          <a:lstStyle/>
          <a:p>
            <a:pPr algn="ctr"/>
            <a:r>
              <a:rPr lang="en-US" sz="600" dirty="0">
                <a:solidFill>
                  <a:schemeClr val="tx1">
                    <a:lumMod val="50000"/>
                    <a:lumOff val="50000"/>
                  </a:schemeClr>
                </a:solidFill>
                <a:latin typeface="Tahoma" pitchFamily="34" charset="0"/>
                <a:ea typeface="Tahoma" pitchFamily="34" charset="0"/>
                <a:cs typeface="Tahoma" pitchFamily="34" charset="0"/>
              </a:rPr>
              <a:t>(3)</a:t>
            </a:r>
            <a:endParaRPr lang="en-US" sz="600" b="0" dirty="0">
              <a:solidFill>
                <a:schemeClr val="tx1">
                  <a:lumMod val="50000"/>
                  <a:lumOff val="50000"/>
                </a:schemeClr>
              </a:solidFill>
              <a:latin typeface="Tahoma" pitchFamily="34" charset="0"/>
              <a:ea typeface="Tahoma" pitchFamily="34" charset="0"/>
              <a:cs typeface="Tahoma" pitchFamily="34" charset="0"/>
            </a:endParaRPr>
          </a:p>
        </p:txBody>
      </p:sp>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8" name="Group 160"/>
          <p:cNvGrpSpPr/>
          <p:nvPr/>
        </p:nvGrpSpPr>
        <p:grpSpPr>
          <a:xfrm>
            <a:off x="6962775" y="2181225"/>
            <a:ext cx="2097078" cy="4356099"/>
            <a:chOff x="6962775" y="2181225"/>
            <a:chExt cx="2097078" cy="4356099"/>
          </a:xfrm>
        </p:grpSpPr>
        <p:grpSp>
          <p:nvGrpSpPr>
            <p:cNvPr id="9" name="Group 99"/>
            <p:cNvGrpSpPr/>
            <p:nvPr/>
          </p:nvGrpSpPr>
          <p:grpSpPr>
            <a:xfrm>
              <a:off x="6962775" y="2181225"/>
              <a:ext cx="2004059" cy="4356099"/>
              <a:chOff x="6987543" y="2095263"/>
              <a:chExt cx="2004059" cy="4356099"/>
            </a:xfrm>
          </p:grpSpPr>
          <p:sp>
            <p:nvSpPr>
              <p:cNvPr id="33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31" name="Rectangle 33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32" name="Picture 331"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333" name="Rectangle 332"/>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34" name="Rectangle 333"/>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35" name="Rectangle 334"/>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36" name="Rectangle 335"/>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37" name="Rectangle 336"/>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3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39" name="Round Same Side Corner Rectangle 33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40" name="Rectangle 33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4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42" name="Rectangle 341"/>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grpSp>
          <p:nvGrpSpPr>
            <p:cNvPr id="10" name="Group 262"/>
            <p:cNvGrpSpPr/>
            <p:nvPr/>
          </p:nvGrpSpPr>
          <p:grpSpPr>
            <a:xfrm>
              <a:off x="6982243" y="2187416"/>
              <a:ext cx="2077610" cy="1081895"/>
              <a:chOff x="6671197" y="2137889"/>
              <a:chExt cx="2162521" cy="1081895"/>
            </a:xfrm>
          </p:grpSpPr>
          <p:sp>
            <p:nvSpPr>
              <p:cNvPr id="325" name="Rectangle 324"/>
              <p:cNvSpPr/>
              <p:nvPr/>
            </p:nvSpPr>
            <p:spPr>
              <a:xfrm>
                <a:off x="6671197" y="2137889"/>
                <a:ext cx="208788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grpSp>
            <p:nvGrpSpPr>
              <p:cNvPr id="11" name="Group 367"/>
              <p:cNvGrpSpPr/>
              <p:nvPr/>
            </p:nvGrpSpPr>
            <p:grpSpPr>
              <a:xfrm>
                <a:off x="6741418" y="2582779"/>
                <a:ext cx="2092300" cy="637005"/>
                <a:chOff x="6741401" y="2582779"/>
                <a:chExt cx="2092294" cy="637005"/>
              </a:xfrm>
            </p:grpSpPr>
            <p:sp>
              <p:nvSpPr>
                <p:cNvPr id="327" name="Round Same Side Corner Rectangle 326"/>
                <p:cNvSpPr/>
                <p:nvPr/>
              </p:nvSpPr>
              <p:spPr>
                <a:xfrm>
                  <a:off x="6741401" y="2617476"/>
                  <a:ext cx="17981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328" name="Rectangle 327"/>
                <p:cNvSpPr/>
                <p:nvPr/>
              </p:nvSpPr>
              <p:spPr>
                <a:xfrm rot="16200000">
                  <a:off x="8530999" y="270080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29" name="Rectangle 328"/>
                <p:cNvSpPr/>
                <p:nvPr/>
              </p:nvSpPr>
              <p:spPr>
                <a:xfrm rot="16200000">
                  <a:off x="8107997" y="2917088"/>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grpSp>
        <p:pic>
          <p:nvPicPr>
            <p:cNvPr id="187" name="Picture 186" descr="officelive.png"/>
            <p:cNvPicPr>
              <a:picLocks noChangeAspect="1"/>
            </p:cNvPicPr>
            <p:nvPr/>
          </p:nvPicPr>
          <p:blipFill>
            <a:blip r:embed="rId7"/>
            <a:stretch>
              <a:fillRect/>
            </a:stretch>
          </p:blipFill>
          <p:spPr>
            <a:xfrm>
              <a:off x="7072992" y="2674743"/>
              <a:ext cx="624161" cy="189618"/>
            </a:xfrm>
            <a:prstGeom prst="rect">
              <a:avLst/>
            </a:prstGeom>
          </p:spPr>
        </p:pic>
        <p:sp>
          <p:nvSpPr>
            <p:cNvPr id="189" name="Rectangle 188"/>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sp>
          <p:nvSpPr>
            <p:cNvPr id="196" name="Round Same Side Corner Rectangle 195"/>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07" name="Picture 206" descr="outlook.png"/>
            <p:cNvPicPr>
              <a:picLocks noChangeAspect="1"/>
            </p:cNvPicPr>
            <p:nvPr/>
          </p:nvPicPr>
          <p:blipFill>
            <a:blip r:embed="rId8"/>
            <a:stretch>
              <a:fillRect/>
            </a:stretch>
          </p:blipFill>
          <p:spPr>
            <a:xfrm>
              <a:off x="7096129" y="2890425"/>
              <a:ext cx="537482" cy="163286"/>
            </a:xfrm>
            <a:prstGeom prst="rect">
              <a:avLst/>
            </a:prstGeom>
          </p:spPr>
        </p:pic>
        <p:sp>
          <p:nvSpPr>
            <p:cNvPr id="215" name="Round Same Side Corner Rectangle 214"/>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18" name="Picture 217" descr="linkedin.png"/>
            <p:cNvPicPr>
              <a:picLocks noChangeAspect="1"/>
            </p:cNvPicPr>
            <p:nvPr/>
          </p:nvPicPr>
          <p:blipFill>
            <a:blip r:embed="rId9"/>
            <a:stretch>
              <a:fillRect/>
            </a:stretch>
          </p:blipFill>
          <p:spPr>
            <a:xfrm>
              <a:off x="7924804" y="2890836"/>
              <a:ext cx="537482" cy="163285"/>
            </a:xfrm>
            <a:prstGeom prst="rect">
              <a:avLst/>
            </a:prstGeom>
          </p:spPr>
        </p:pic>
        <p:sp>
          <p:nvSpPr>
            <p:cNvPr id="222" name="Rectangle 221"/>
            <p:cNvSpPr/>
            <p:nvPr/>
          </p:nvSpPr>
          <p:spPr>
            <a:xfrm rot="16200000">
              <a:off x="8479424" y="2870753"/>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25" name="Round Same Side Corner Rectangle 224"/>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28" name="Round Same Side Corner Rectangle 227"/>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5" name="Picture 234" descr="yahoo.png"/>
            <p:cNvPicPr>
              <a:picLocks noChangeAspect="1"/>
            </p:cNvPicPr>
            <p:nvPr/>
          </p:nvPicPr>
          <p:blipFill>
            <a:blip r:embed="rId10"/>
            <a:stretch>
              <a:fillRect/>
            </a:stretch>
          </p:blipFill>
          <p:spPr>
            <a:xfrm>
              <a:off x="7091366" y="3114674"/>
              <a:ext cx="537482" cy="163286"/>
            </a:xfrm>
            <a:prstGeom prst="rect">
              <a:avLst/>
            </a:prstGeom>
          </p:spPr>
        </p:pic>
        <p:pic>
          <p:nvPicPr>
            <p:cNvPr id="238" name="Picture 237" descr="facebook.png"/>
            <p:cNvPicPr>
              <a:picLocks noChangeAspect="1"/>
            </p:cNvPicPr>
            <p:nvPr/>
          </p:nvPicPr>
          <p:blipFill>
            <a:blip r:embed="rId11"/>
            <a:stretch>
              <a:fillRect/>
            </a:stretch>
          </p:blipFill>
          <p:spPr>
            <a:xfrm>
              <a:off x="7924804" y="3133725"/>
              <a:ext cx="537482" cy="163285"/>
            </a:xfrm>
            <a:prstGeom prst="rect">
              <a:avLst/>
            </a:prstGeom>
          </p:spPr>
        </p:pic>
        <p:sp>
          <p:nvSpPr>
            <p:cNvPr id="239" name="Rectangle 238"/>
            <p:cNvSpPr/>
            <p:nvPr/>
          </p:nvSpPr>
          <p:spPr>
            <a:xfrm rot="16200000">
              <a:off x="8488945" y="308983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40" name="Rectangle 239"/>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41" name="Rectangle 240"/>
            <p:cNvSpPr/>
            <p:nvPr/>
          </p:nvSpPr>
          <p:spPr>
            <a:xfrm rot="16200000">
              <a:off x="7597154" y="31167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51" name="Rectangle 25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(0)</a:t>
              </a:r>
            </a:p>
          </p:txBody>
        </p:sp>
        <p:grpSp>
          <p:nvGrpSpPr>
            <p:cNvPr id="22" name="Group 81"/>
            <p:cNvGrpSpPr/>
            <p:nvPr/>
          </p:nvGrpSpPr>
          <p:grpSpPr>
            <a:xfrm>
              <a:off x="7040808" y="2432650"/>
              <a:ext cx="1656784" cy="176463"/>
              <a:chOff x="7046520" y="2462361"/>
              <a:chExt cx="1656784" cy="176463"/>
            </a:xfrm>
          </p:grpSpPr>
          <p:sp>
            <p:nvSpPr>
              <p:cNvPr id="302" name="Rectangle 30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03" name="Rectangle 30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04" name="Picture 303" descr="glyphs.jpg"/>
              <p:cNvPicPr>
                <a:picLocks noChangeAspect="1"/>
              </p:cNvPicPr>
              <p:nvPr/>
            </p:nvPicPr>
            <p:blipFill>
              <a:blip r:embed="rId12"/>
              <a:srcRect l="45336" t="52046" r="51370" b="43862"/>
              <a:stretch>
                <a:fillRect/>
              </a:stretch>
            </p:blipFill>
            <p:spPr>
              <a:xfrm>
                <a:off x="8555352" y="2478403"/>
                <a:ext cx="134854" cy="152400"/>
              </a:xfrm>
              <a:prstGeom prst="rect">
                <a:avLst/>
              </a:prstGeom>
            </p:spPr>
          </p:pic>
        </p:grpSp>
        <p:sp>
          <p:nvSpPr>
            <p:cNvPr id="286" name="Rectangle 285"/>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25" name="Group 281"/>
            <p:cNvGrpSpPr/>
            <p:nvPr/>
          </p:nvGrpSpPr>
          <p:grpSpPr>
            <a:xfrm>
              <a:off x="7076511" y="6133465"/>
              <a:ext cx="1715061" cy="327660"/>
              <a:chOff x="7076511" y="6133465"/>
              <a:chExt cx="1715061" cy="327660"/>
            </a:xfrm>
          </p:grpSpPr>
          <p:sp>
            <p:nvSpPr>
              <p:cNvPr id="292" name="Rectangle 291"/>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26" name="Group 160"/>
              <p:cNvGrpSpPr/>
              <p:nvPr/>
            </p:nvGrpSpPr>
            <p:grpSpPr>
              <a:xfrm>
                <a:off x="8072099" y="6216012"/>
                <a:ext cx="557551" cy="171212"/>
                <a:chOff x="5638800" y="2628900"/>
                <a:chExt cx="609600" cy="180987"/>
              </a:xfrm>
            </p:grpSpPr>
            <p:sp>
              <p:nvSpPr>
                <p:cNvPr id="298" name="Rectangle 297"/>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99" name="Rectangle 298"/>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27" name="Group 18"/>
              <p:cNvGrpSpPr/>
              <p:nvPr/>
            </p:nvGrpSpPr>
            <p:grpSpPr>
              <a:xfrm>
                <a:off x="7309011" y="6215994"/>
                <a:ext cx="670101" cy="171231"/>
                <a:chOff x="5520951" y="3048000"/>
                <a:chExt cx="732657" cy="181008"/>
              </a:xfrm>
            </p:grpSpPr>
            <p:sp>
              <p:nvSpPr>
                <p:cNvPr id="296" name="Rectangle 295"/>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297" name="Rectangle 296"/>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295" name="TextBox 294"/>
              <p:cNvSpPr txBox="1"/>
              <p:nvPr/>
            </p:nvSpPr>
            <p:spPr>
              <a:xfrm>
                <a:off x="7139940" y="6206490"/>
                <a:ext cx="990600" cy="200055"/>
              </a:xfrm>
              <a:prstGeom prst="rect">
                <a:avLst/>
              </a:prstGeom>
              <a:noFill/>
            </p:spPr>
            <p:txBody>
              <a:bodyPr wrap="square" rtlCol="0">
                <a:spAutoFit/>
              </a:bodyPr>
              <a:lstStyle/>
              <a:p>
                <a:pPr algn="ctr"/>
                <a:r>
                  <a:rPr lang="en-US" sz="700" b="1" dirty="0">
                    <a:solidFill>
                      <a:schemeClr val="bg1">
                        <a:lumMod val="75000"/>
                      </a:schemeClr>
                    </a:solidFill>
                    <a:latin typeface="Segoe UI" pitchFamily="34" charset="0"/>
                    <a:ea typeface="Verdana" pitchFamily="34" charset="0"/>
                    <a:cs typeface="Verdana" pitchFamily="34" charset="0"/>
                  </a:rPr>
                  <a:t>Add</a:t>
                </a:r>
              </a:p>
            </p:txBody>
          </p:sp>
        </p:grpSp>
      </p:grpSp>
      <p:grpSp>
        <p:nvGrpSpPr>
          <p:cNvPr id="28"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13"/>
            <a:srcRect l="98332"/>
            <a:stretch>
              <a:fillRect/>
            </a:stretch>
          </p:blipFill>
          <p:spPr>
            <a:xfrm>
              <a:off x="8991600" y="0"/>
              <a:ext cx="152400" cy="6858000"/>
            </a:xfrm>
            <a:prstGeom prst="rect">
              <a:avLst/>
            </a:prstGeom>
          </p:spPr>
        </p:pic>
        <p:grpSp>
          <p:nvGrpSpPr>
            <p:cNvPr id="29"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51" name="Rectangle 150"/>
          <p:cNvSpPr/>
          <p:nvPr/>
        </p:nvSpPr>
        <p:spPr>
          <a:xfrm>
            <a:off x="8069580" y="5943600"/>
            <a:ext cx="617220" cy="200055"/>
          </a:xfrm>
          <a:prstGeom prst="rect">
            <a:avLst/>
          </a:prstGeom>
        </p:spPr>
        <p:txBody>
          <a:bodyPr wrap="square">
            <a:spAutoFit/>
          </a:bodyPr>
          <a:lstStyle/>
          <a:p>
            <a:r>
              <a:rPr lang="en-US" sz="700" b="0" dirty="0">
                <a:solidFill>
                  <a:schemeClr val="tx2">
                    <a:lumMod val="75000"/>
                  </a:schemeClr>
                </a:solidFill>
                <a:latin typeface="Segoe UI" pitchFamily="34" charset="0"/>
              </a:rPr>
              <a:t>Next</a:t>
            </a:r>
            <a:r>
              <a:rPr lang="en-US" sz="700" b="0" baseline="0" dirty="0">
                <a:solidFill>
                  <a:schemeClr val="tx2">
                    <a:lumMod val="75000"/>
                  </a:schemeClr>
                </a:solidFill>
                <a:latin typeface="Segoe UI" pitchFamily="34" charset="0"/>
              </a:rPr>
              <a:t> 10 </a:t>
            </a:r>
            <a:r>
              <a:rPr lang="en-US" sz="700" b="0" baseline="0" dirty="0">
                <a:solidFill>
                  <a:schemeClr val="tx2">
                    <a:lumMod val="75000"/>
                  </a:schemeClr>
                </a:solidFill>
                <a:latin typeface="Segoe UI" pitchFamily="34" charset="0"/>
                <a:sym typeface="Wingdings"/>
              </a:rPr>
              <a:t></a:t>
            </a:r>
            <a:endParaRPr lang="en-US" sz="700" b="0" dirty="0">
              <a:solidFill>
                <a:schemeClr val="tx2">
                  <a:lumMod val="75000"/>
                </a:schemeClr>
              </a:solidFill>
              <a:latin typeface="Segoe UI" pitchFamily="34" charset="0"/>
            </a:endParaRPr>
          </a:p>
        </p:txBody>
      </p:sp>
      <p:grpSp>
        <p:nvGrpSpPr>
          <p:cNvPr id="156" name="Group 321"/>
          <p:cNvGrpSpPr/>
          <p:nvPr/>
        </p:nvGrpSpPr>
        <p:grpSpPr>
          <a:xfrm>
            <a:off x="7211139" y="3763944"/>
            <a:ext cx="1531765" cy="200055"/>
            <a:chOff x="7211139" y="3763944"/>
            <a:chExt cx="1531765" cy="200055"/>
          </a:xfrm>
        </p:grpSpPr>
        <p:sp>
          <p:nvSpPr>
            <p:cNvPr id="157" name="TextBox 156"/>
            <p:cNvSpPr txBox="1"/>
            <p:nvPr/>
          </p:nvSpPr>
          <p:spPr>
            <a:xfrm>
              <a:off x="7344488" y="3763944"/>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Anne Wallace  </a:t>
              </a:r>
              <a:r>
                <a:rPr lang="en-US" sz="600" i="1" dirty="0">
                  <a:solidFill>
                    <a:schemeClr val="accent3">
                      <a:lumMod val="75000"/>
                    </a:schemeClr>
                  </a:solidFill>
                  <a:latin typeface="Segoe UI" pitchFamily="34" charset="0"/>
                  <a:cs typeface="Segoe UI" pitchFamily="34" charset="0"/>
                </a:rPr>
                <a:t>NEW!</a:t>
              </a:r>
              <a:endParaRPr lang="en-US" sz="700" i="1" dirty="0">
                <a:solidFill>
                  <a:schemeClr val="accent3">
                    <a:lumMod val="75000"/>
                  </a:schemeClr>
                </a:solidFill>
                <a:latin typeface="Segoe UI" pitchFamily="34" charset="0"/>
                <a:cs typeface="Segoe UI" pitchFamily="34" charset="0"/>
              </a:endParaRPr>
            </a:p>
          </p:txBody>
        </p:sp>
        <p:pic>
          <p:nvPicPr>
            <p:cNvPr id="158" name="Picture 157" descr="face_none.png"/>
            <p:cNvPicPr>
              <a:picLocks noChangeAspect="1"/>
            </p:cNvPicPr>
            <p:nvPr/>
          </p:nvPicPr>
          <p:blipFill>
            <a:blip r:embed="rId14"/>
            <a:stretch>
              <a:fillRect/>
            </a:stretch>
          </p:blipFill>
          <p:spPr>
            <a:xfrm>
              <a:off x="7211139" y="3771558"/>
              <a:ext cx="167034" cy="167034"/>
            </a:xfrm>
            <a:prstGeom prst="rect">
              <a:avLst/>
            </a:prstGeom>
          </p:spPr>
        </p:pic>
      </p:grpSp>
      <p:grpSp>
        <p:nvGrpSpPr>
          <p:cNvPr id="159" name="Group 320"/>
          <p:cNvGrpSpPr/>
          <p:nvPr/>
        </p:nvGrpSpPr>
        <p:grpSpPr>
          <a:xfrm>
            <a:off x="7211139" y="3971405"/>
            <a:ext cx="1531765" cy="215444"/>
            <a:chOff x="7211139" y="3971405"/>
            <a:chExt cx="1531765" cy="215444"/>
          </a:xfrm>
        </p:grpSpPr>
        <p:pic>
          <p:nvPicPr>
            <p:cNvPr id="160" name="Picture 159" descr="face_none.png"/>
            <p:cNvPicPr>
              <a:picLocks noChangeAspect="1"/>
            </p:cNvPicPr>
            <p:nvPr/>
          </p:nvPicPr>
          <p:blipFill>
            <a:blip r:embed="rId14"/>
            <a:stretch>
              <a:fillRect/>
            </a:stretch>
          </p:blipFill>
          <p:spPr>
            <a:xfrm>
              <a:off x="7211139" y="3992605"/>
              <a:ext cx="167034" cy="167034"/>
            </a:xfrm>
            <a:prstGeom prst="rect">
              <a:avLst/>
            </a:prstGeom>
          </p:spPr>
        </p:pic>
        <p:sp>
          <p:nvSpPr>
            <p:cNvPr id="161" name="TextBox 160"/>
            <p:cNvSpPr txBox="1"/>
            <p:nvPr/>
          </p:nvSpPr>
          <p:spPr>
            <a:xfrm>
              <a:off x="7344488" y="3971405"/>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Arnie</a:t>
              </a:r>
              <a:r>
                <a:rPr lang="en-US" sz="700" dirty="0">
                  <a:latin typeface="Segoe UI" pitchFamily="34" charset="0"/>
                  <a:cs typeface="Segoe UI" pitchFamily="34" charset="0"/>
                </a:rPr>
                <a:t> </a:t>
              </a:r>
              <a:r>
                <a:rPr lang="en-US" sz="700" dirty="0" err="1">
                  <a:latin typeface="Segoe UI" pitchFamily="34" charset="0"/>
                  <a:cs typeface="Segoe UI" pitchFamily="34" charset="0"/>
                </a:rPr>
                <a:t>Mondloch</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r>
                <a:rPr lang="en-US" sz="700" dirty="0">
                  <a:latin typeface="Segoe UI" pitchFamily="34" charset="0"/>
                  <a:cs typeface="Segoe UI" pitchFamily="34" charset="0"/>
                </a:rPr>
                <a:t> </a:t>
              </a:r>
            </a:p>
          </p:txBody>
        </p:sp>
      </p:grpSp>
      <p:grpSp>
        <p:nvGrpSpPr>
          <p:cNvPr id="162" name="Group 319"/>
          <p:cNvGrpSpPr/>
          <p:nvPr/>
        </p:nvGrpSpPr>
        <p:grpSpPr>
          <a:xfrm>
            <a:off x="7211139" y="4194255"/>
            <a:ext cx="1531765" cy="215444"/>
            <a:chOff x="7211139" y="4194255"/>
            <a:chExt cx="1531765" cy="215444"/>
          </a:xfrm>
        </p:grpSpPr>
        <p:pic>
          <p:nvPicPr>
            <p:cNvPr id="163" name="Picture 162" descr="face_none.png"/>
            <p:cNvPicPr>
              <a:picLocks noChangeAspect="1"/>
            </p:cNvPicPr>
            <p:nvPr/>
          </p:nvPicPr>
          <p:blipFill>
            <a:blip r:embed="rId14"/>
            <a:stretch>
              <a:fillRect/>
            </a:stretch>
          </p:blipFill>
          <p:spPr>
            <a:xfrm>
              <a:off x="7211139" y="4213652"/>
              <a:ext cx="167034" cy="167034"/>
            </a:xfrm>
            <a:prstGeom prst="rect">
              <a:avLst/>
            </a:prstGeom>
          </p:spPr>
        </p:pic>
        <p:sp>
          <p:nvSpPr>
            <p:cNvPr id="164" name="TextBox 163"/>
            <p:cNvSpPr txBox="1"/>
            <p:nvPr/>
          </p:nvSpPr>
          <p:spPr>
            <a:xfrm>
              <a:off x="7344488" y="419425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Barak </a:t>
              </a:r>
              <a:r>
                <a:rPr lang="en-US" sz="700" dirty="0" err="1">
                  <a:latin typeface="Segoe UI" pitchFamily="34" charset="0"/>
                  <a:cs typeface="Segoe UI" pitchFamily="34" charset="0"/>
                </a:rPr>
                <a:t>Regev</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6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5" name="Group 318"/>
          <p:cNvGrpSpPr/>
          <p:nvPr/>
        </p:nvGrpSpPr>
        <p:grpSpPr>
          <a:xfrm>
            <a:off x="7211139" y="4417105"/>
            <a:ext cx="1531765" cy="215444"/>
            <a:chOff x="7211139" y="4417105"/>
            <a:chExt cx="1531765" cy="215444"/>
          </a:xfrm>
        </p:grpSpPr>
        <p:pic>
          <p:nvPicPr>
            <p:cNvPr id="166" name="Picture 165" descr="face_none.png"/>
            <p:cNvPicPr>
              <a:picLocks noChangeAspect="1"/>
            </p:cNvPicPr>
            <p:nvPr/>
          </p:nvPicPr>
          <p:blipFill>
            <a:blip r:embed="rId14"/>
            <a:stretch>
              <a:fillRect/>
            </a:stretch>
          </p:blipFill>
          <p:spPr>
            <a:xfrm>
              <a:off x="7211139" y="4434699"/>
              <a:ext cx="167034" cy="167034"/>
            </a:xfrm>
            <a:prstGeom prst="rect">
              <a:avLst/>
            </a:prstGeom>
          </p:spPr>
        </p:pic>
        <p:sp>
          <p:nvSpPr>
            <p:cNvPr id="168" name="TextBox 167"/>
            <p:cNvSpPr txBox="1"/>
            <p:nvPr/>
          </p:nvSpPr>
          <p:spPr>
            <a:xfrm>
              <a:off x="7344488" y="441710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Carol Philips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69" name="Group 317"/>
          <p:cNvGrpSpPr/>
          <p:nvPr/>
        </p:nvGrpSpPr>
        <p:grpSpPr>
          <a:xfrm>
            <a:off x="7211139" y="4639955"/>
            <a:ext cx="1531765" cy="200055"/>
            <a:chOff x="7211139" y="4639955"/>
            <a:chExt cx="1531765" cy="200055"/>
          </a:xfrm>
        </p:grpSpPr>
        <p:pic>
          <p:nvPicPr>
            <p:cNvPr id="170" name="Picture 169" descr="face_none.png"/>
            <p:cNvPicPr>
              <a:picLocks noChangeAspect="1"/>
            </p:cNvPicPr>
            <p:nvPr/>
          </p:nvPicPr>
          <p:blipFill>
            <a:blip r:embed="rId14"/>
            <a:stretch>
              <a:fillRect/>
            </a:stretch>
          </p:blipFill>
          <p:spPr>
            <a:xfrm>
              <a:off x="7211139" y="4655746"/>
              <a:ext cx="167034" cy="167034"/>
            </a:xfrm>
            <a:prstGeom prst="rect">
              <a:avLst/>
            </a:prstGeom>
          </p:spPr>
        </p:pic>
        <p:sp>
          <p:nvSpPr>
            <p:cNvPr id="171" name="TextBox 170"/>
            <p:cNvSpPr txBox="1"/>
            <p:nvPr/>
          </p:nvSpPr>
          <p:spPr>
            <a:xfrm>
              <a:off x="7344488" y="4639955"/>
              <a:ext cx="1398416" cy="200055"/>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Christopher John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2" name="Group 316"/>
          <p:cNvGrpSpPr/>
          <p:nvPr/>
        </p:nvGrpSpPr>
        <p:grpSpPr>
          <a:xfrm>
            <a:off x="7211139" y="4847416"/>
            <a:ext cx="1531765" cy="215444"/>
            <a:chOff x="7211139" y="4847416"/>
            <a:chExt cx="1531765" cy="215444"/>
          </a:xfrm>
        </p:grpSpPr>
        <p:pic>
          <p:nvPicPr>
            <p:cNvPr id="173" name="Picture 172" descr="face_none.png"/>
            <p:cNvPicPr>
              <a:picLocks noChangeAspect="1"/>
            </p:cNvPicPr>
            <p:nvPr/>
          </p:nvPicPr>
          <p:blipFill>
            <a:blip r:embed="rId14"/>
            <a:stretch>
              <a:fillRect/>
            </a:stretch>
          </p:blipFill>
          <p:spPr>
            <a:xfrm>
              <a:off x="7211139" y="4876793"/>
              <a:ext cx="167034" cy="167034"/>
            </a:xfrm>
            <a:prstGeom prst="rect">
              <a:avLst/>
            </a:prstGeom>
          </p:spPr>
        </p:pic>
        <p:sp>
          <p:nvSpPr>
            <p:cNvPr id="175" name="TextBox 174"/>
            <p:cNvSpPr txBox="1"/>
            <p:nvPr/>
          </p:nvSpPr>
          <p:spPr>
            <a:xfrm>
              <a:off x="7344488" y="4847416"/>
              <a:ext cx="1398416" cy="215444"/>
            </a:xfrm>
            <a:prstGeom prst="rect">
              <a:avLst/>
            </a:prstGeom>
            <a:noFill/>
          </p:spPr>
          <p:txBody>
            <a:bodyPr wrap="square" rtlCol="0">
              <a:spAutoFit/>
            </a:bodyPr>
            <a:lstStyle/>
            <a:p>
              <a:pPr>
                <a:spcAft>
                  <a:spcPts val="800"/>
                </a:spcAft>
              </a:pPr>
              <a:r>
                <a:rPr lang="en-US" sz="700" dirty="0" err="1">
                  <a:latin typeface="Segoe UI" pitchFamily="34" charset="0"/>
                  <a:cs typeface="Segoe UI" pitchFamily="34" charset="0"/>
                </a:rPr>
                <a:t>Corinna</a:t>
              </a:r>
              <a:r>
                <a:rPr lang="en-US" sz="700" dirty="0">
                  <a:latin typeface="Segoe UI" pitchFamily="34" charset="0"/>
                  <a:cs typeface="Segoe UI" pitchFamily="34" charset="0"/>
                </a:rPr>
                <a:t> </a:t>
              </a:r>
              <a:r>
                <a:rPr lang="en-US" sz="700" dirty="0" err="1">
                  <a:latin typeface="Segoe UI" pitchFamily="34" charset="0"/>
                  <a:cs typeface="Segoe UI" pitchFamily="34" charset="0"/>
                </a:rPr>
                <a:t>Bolender</a:t>
              </a:r>
              <a:r>
                <a:rPr lang="en-US" sz="700" dirty="0">
                  <a:latin typeface="Segoe UI" pitchFamily="34" charset="0"/>
                  <a:cs typeface="Segoe UI" pitchFamily="34" charset="0"/>
                </a:rPr>
                <a:t>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6" name="Group 315"/>
          <p:cNvGrpSpPr/>
          <p:nvPr/>
        </p:nvGrpSpPr>
        <p:grpSpPr>
          <a:xfrm>
            <a:off x="7211139" y="5070266"/>
            <a:ext cx="1531765" cy="215444"/>
            <a:chOff x="7211139" y="5070266"/>
            <a:chExt cx="1531765" cy="215444"/>
          </a:xfrm>
        </p:grpSpPr>
        <p:pic>
          <p:nvPicPr>
            <p:cNvPr id="177" name="Picture 176" descr="face_none.png"/>
            <p:cNvPicPr>
              <a:picLocks noChangeAspect="1"/>
            </p:cNvPicPr>
            <p:nvPr/>
          </p:nvPicPr>
          <p:blipFill>
            <a:blip r:embed="rId14"/>
            <a:stretch>
              <a:fillRect/>
            </a:stretch>
          </p:blipFill>
          <p:spPr>
            <a:xfrm>
              <a:off x="7211139" y="5097840"/>
              <a:ext cx="167034" cy="167034"/>
            </a:xfrm>
            <a:prstGeom prst="rect">
              <a:avLst/>
            </a:prstGeom>
          </p:spPr>
        </p:pic>
        <p:sp>
          <p:nvSpPr>
            <p:cNvPr id="178" name="TextBox 177"/>
            <p:cNvSpPr txBox="1"/>
            <p:nvPr/>
          </p:nvSpPr>
          <p:spPr>
            <a:xfrm>
              <a:off x="7344488" y="50702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Maki Yamane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79" name="Group 314"/>
          <p:cNvGrpSpPr/>
          <p:nvPr/>
        </p:nvGrpSpPr>
        <p:grpSpPr>
          <a:xfrm>
            <a:off x="7211139" y="5293116"/>
            <a:ext cx="1531765" cy="215444"/>
            <a:chOff x="7211139" y="5293116"/>
            <a:chExt cx="1531765" cy="215444"/>
          </a:xfrm>
        </p:grpSpPr>
        <p:pic>
          <p:nvPicPr>
            <p:cNvPr id="180" name="Picture 179" descr="face_none.png"/>
            <p:cNvPicPr>
              <a:picLocks noChangeAspect="1"/>
            </p:cNvPicPr>
            <p:nvPr/>
          </p:nvPicPr>
          <p:blipFill>
            <a:blip r:embed="rId14"/>
            <a:stretch>
              <a:fillRect/>
            </a:stretch>
          </p:blipFill>
          <p:spPr>
            <a:xfrm>
              <a:off x="7211139" y="5318887"/>
              <a:ext cx="167034" cy="167034"/>
            </a:xfrm>
            <a:prstGeom prst="rect">
              <a:avLst/>
            </a:prstGeom>
          </p:spPr>
        </p:pic>
        <p:sp>
          <p:nvSpPr>
            <p:cNvPr id="181" name="TextBox 180"/>
            <p:cNvSpPr txBox="1"/>
            <p:nvPr/>
          </p:nvSpPr>
          <p:spPr>
            <a:xfrm>
              <a:off x="7344488" y="529311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Martin O'Donnell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82" name="Group 313"/>
          <p:cNvGrpSpPr/>
          <p:nvPr/>
        </p:nvGrpSpPr>
        <p:grpSpPr>
          <a:xfrm>
            <a:off x="7211139" y="5515966"/>
            <a:ext cx="1531765" cy="215444"/>
            <a:chOff x="7211139" y="5515966"/>
            <a:chExt cx="1531765" cy="215444"/>
          </a:xfrm>
        </p:grpSpPr>
        <p:pic>
          <p:nvPicPr>
            <p:cNvPr id="183" name="Picture 182" descr="face_none.png"/>
            <p:cNvPicPr>
              <a:picLocks noChangeAspect="1"/>
            </p:cNvPicPr>
            <p:nvPr/>
          </p:nvPicPr>
          <p:blipFill>
            <a:blip r:embed="rId14"/>
            <a:stretch>
              <a:fillRect/>
            </a:stretch>
          </p:blipFill>
          <p:spPr>
            <a:xfrm>
              <a:off x="7211139" y="5539934"/>
              <a:ext cx="167034" cy="167034"/>
            </a:xfrm>
            <a:prstGeom prst="rect">
              <a:avLst/>
            </a:prstGeom>
          </p:spPr>
        </p:pic>
        <p:sp>
          <p:nvSpPr>
            <p:cNvPr id="184" name="TextBox 183"/>
            <p:cNvSpPr txBox="1"/>
            <p:nvPr/>
          </p:nvSpPr>
          <p:spPr>
            <a:xfrm>
              <a:off x="7344488" y="5515966"/>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Michael Pfeiffer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185" name="Group 312"/>
          <p:cNvGrpSpPr/>
          <p:nvPr/>
        </p:nvGrpSpPr>
        <p:grpSpPr>
          <a:xfrm>
            <a:off x="7211139" y="5738815"/>
            <a:ext cx="1531765" cy="215444"/>
            <a:chOff x="7211139" y="5738815"/>
            <a:chExt cx="1531765" cy="215444"/>
          </a:xfrm>
        </p:grpSpPr>
        <p:pic>
          <p:nvPicPr>
            <p:cNvPr id="186" name="Picture 185" descr="face_none.png"/>
            <p:cNvPicPr>
              <a:picLocks noChangeAspect="1"/>
            </p:cNvPicPr>
            <p:nvPr/>
          </p:nvPicPr>
          <p:blipFill>
            <a:blip r:embed="rId14"/>
            <a:stretch>
              <a:fillRect/>
            </a:stretch>
          </p:blipFill>
          <p:spPr>
            <a:xfrm>
              <a:off x="7211139" y="5763020"/>
              <a:ext cx="167034" cy="167034"/>
            </a:xfrm>
            <a:prstGeom prst="rect">
              <a:avLst/>
            </a:prstGeom>
          </p:spPr>
        </p:pic>
        <p:sp>
          <p:nvSpPr>
            <p:cNvPr id="191" name="TextBox 190"/>
            <p:cNvSpPr txBox="1"/>
            <p:nvPr/>
          </p:nvSpPr>
          <p:spPr>
            <a:xfrm>
              <a:off x="7344488" y="5738815"/>
              <a:ext cx="1398416" cy="215444"/>
            </a:xfrm>
            <a:prstGeom prst="rect">
              <a:avLst/>
            </a:prstGeom>
            <a:noFill/>
          </p:spPr>
          <p:txBody>
            <a:bodyPr wrap="square" rtlCol="0">
              <a:spAutoFit/>
            </a:bodyPr>
            <a:lstStyle/>
            <a:p>
              <a:pPr>
                <a:spcAft>
                  <a:spcPts val="800"/>
                </a:spcAft>
              </a:pPr>
              <a:r>
                <a:rPr lang="en-US" sz="700" dirty="0">
                  <a:latin typeface="Segoe UI" pitchFamily="34" charset="0"/>
                  <a:cs typeface="Segoe UI" pitchFamily="34" charset="0"/>
                </a:rPr>
                <a:t>Miles Reid </a:t>
              </a:r>
              <a:r>
                <a:rPr lang="en-US" sz="800" dirty="0">
                  <a:latin typeface="Segoe UI" pitchFamily="34" charset="0"/>
                  <a:cs typeface="Segoe UI" pitchFamily="34" charset="0"/>
                </a:rPr>
                <a:t> </a:t>
              </a:r>
              <a:r>
                <a:rPr lang="en-US" sz="700" i="1" dirty="0">
                  <a:solidFill>
                    <a:schemeClr val="accent3">
                      <a:lumMod val="75000"/>
                    </a:schemeClr>
                  </a:solidFill>
                  <a:latin typeface="Segoe UI" pitchFamily="34" charset="0"/>
                  <a:cs typeface="Segoe UI" pitchFamily="34" charset="0"/>
                </a:rPr>
                <a:t>NEW!</a:t>
              </a:r>
              <a:endParaRPr lang="en-US" sz="700" dirty="0">
                <a:latin typeface="Segoe UI" pitchFamily="34" charset="0"/>
                <a:cs typeface="Segoe UI" pitchFamily="34" charset="0"/>
              </a:endParaRPr>
            </a:p>
          </p:txBody>
        </p:sp>
      </p:grpSp>
      <p:grpSp>
        <p:nvGrpSpPr>
          <p:cNvPr id="201" name="Group 200"/>
          <p:cNvGrpSpPr/>
          <p:nvPr/>
        </p:nvGrpSpPr>
        <p:grpSpPr>
          <a:xfrm>
            <a:off x="7162800" y="3851850"/>
            <a:ext cx="1524000" cy="400110"/>
            <a:chOff x="4419600" y="5166360"/>
            <a:chExt cx="1524000" cy="400110"/>
          </a:xfrm>
        </p:grpSpPr>
        <p:sp>
          <p:nvSpPr>
            <p:cNvPr id="192" name="Rectangle 191"/>
            <p:cNvSpPr/>
            <p:nvPr/>
          </p:nvSpPr>
          <p:spPr>
            <a:xfrm>
              <a:off x="4852096" y="5166360"/>
              <a:ext cx="1091504" cy="400110"/>
            </a:xfrm>
            <a:prstGeom prst="rect">
              <a:avLst/>
            </a:prstGeom>
          </p:spPr>
          <p:txBody>
            <a:bodyPr wrap="square">
              <a:spAutoFit/>
            </a:bodyPr>
            <a:lstStyle/>
            <a:p>
              <a:r>
                <a:rPr lang="en-US" sz="1000" b="1" dirty="0">
                  <a:solidFill>
                    <a:schemeClr val="accent1">
                      <a:lumMod val="75000"/>
                    </a:schemeClr>
                  </a:solidFill>
                  <a:latin typeface="Segoe UI" pitchFamily="34" charset="0"/>
                </a:rPr>
                <a:t>Search another</a:t>
              </a:r>
            </a:p>
            <a:p>
              <a:r>
                <a:rPr lang="en-US" sz="1000" b="1" dirty="0">
                  <a:solidFill>
                    <a:schemeClr val="accent1">
                      <a:lumMod val="75000"/>
                    </a:schemeClr>
                  </a:solidFill>
                  <a:latin typeface="Segoe UI" pitchFamily="34" charset="0"/>
                </a:rPr>
                <a:t>address book</a:t>
              </a:r>
            </a:p>
          </p:txBody>
        </p:sp>
        <p:grpSp>
          <p:nvGrpSpPr>
            <p:cNvPr id="200" name="Group 199"/>
            <p:cNvGrpSpPr/>
            <p:nvPr/>
          </p:nvGrpSpPr>
          <p:grpSpPr>
            <a:xfrm>
              <a:off x="4419600" y="5181600"/>
              <a:ext cx="373380" cy="352557"/>
              <a:chOff x="8884191" y="3429000"/>
              <a:chExt cx="107409" cy="101419"/>
            </a:xfrm>
          </p:grpSpPr>
          <p:sp>
            <p:nvSpPr>
              <p:cNvPr id="198" name="Rounded Rectangle 197"/>
              <p:cNvSpPr/>
              <p:nvPr/>
            </p:nvSpPr>
            <p:spPr>
              <a:xfrm>
                <a:off x="8884191" y="3429000"/>
                <a:ext cx="107409" cy="10141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9" name="Cross 198"/>
              <p:cNvSpPr/>
              <p:nvPr/>
            </p:nvSpPr>
            <p:spPr>
              <a:xfrm>
                <a:off x="8905811" y="3446372"/>
                <a:ext cx="64168" cy="66675"/>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grpSp>
      <p:grpSp>
        <p:nvGrpSpPr>
          <p:cNvPr id="208" name="Group 207"/>
          <p:cNvGrpSpPr/>
          <p:nvPr/>
        </p:nvGrpSpPr>
        <p:grpSpPr>
          <a:xfrm>
            <a:off x="7092574" y="3400544"/>
            <a:ext cx="2051426" cy="395633"/>
            <a:chOff x="7092574" y="3400544"/>
            <a:chExt cx="2051426" cy="395633"/>
          </a:xfrm>
        </p:grpSpPr>
        <p:sp>
          <p:nvSpPr>
            <p:cNvPr id="203" name="Rectangle 202"/>
            <p:cNvSpPr/>
            <p:nvPr/>
          </p:nvSpPr>
          <p:spPr>
            <a:xfrm>
              <a:off x="8285750" y="3611511"/>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204" name="Rectangle 203"/>
            <p:cNvSpPr/>
            <p:nvPr/>
          </p:nvSpPr>
          <p:spPr>
            <a:xfrm>
              <a:off x="8442830" y="3519269"/>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205" name="Rectangle 204"/>
            <p:cNvSpPr/>
            <p:nvPr/>
          </p:nvSpPr>
          <p:spPr>
            <a:xfrm>
              <a:off x="7092574" y="3400544"/>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Office</a:t>
              </a:r>
              <a:r>
                <a:rPr lang="en-US" sz="1000" b="1" baseline="0" dirty="0">
                  <a:solidFill>
                    <a:schemeClr val="accent1">
                      <a:lumMod val="75000"/>
                    </a:schemeClr>
                  </a:solidFill>
                  <a:latin typeface="Segoe UI" pitchFamily="34" charset="0"/>
                </a:rPr>
                <a:t> Live Contacts</a:t>
              </a:r>
              <a:endParaRPr lang="en-US" sz="1000" b="1" dirty="0">
                <a:solidFill>
                  <a:schemeClr val="accent1">
                    <a:lumMod val="75000"/>
                  </a:schemeClr>
                </a:solidFill>
                <a:latin typeface="Segoe UI" pitchFamily="34" charset="0"/>
              </a:endParaRPr>
            </a:p>
          </p:txBody>
        </p:sp>
        <p:sp>
          <p:nvSpPr>
            <p:cNvPr id="206" name="Rectangle 205"/>
            <p:cNvSpPr/>
            <p:nvPr/>
          </p:nvSpPr>
          <p:spPr>
            <a:xfrm>
              <a:off x="7138096" y="3581400"/>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0 Filtered Results</a:t>
              </a:r>
            </a:p>
          </p:txBody>
        </p:sp>
      </p:grpSp>
      <p:sp>
        <p:nvSpPr>
          <p:cNvPr id="210" name="Rectangle 209"/>
          <p:cNvSpPr/>
          <p:nvPr/>
        </p:nvSpPr>
        <p:spPr>
          <a:xfrm>
            <a:off x="7077136" y="3398520"/>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No Results Found</a:t>
            </a:r>
          </a:p>
        </p:txBody>
      </p:sp>
      <p:sp>
        <p:nvSpPr>
          <p:cNvPr id="212" name="Rectangle 211"/>
          <p:cNvSpPr/>
          <p:nvPr/>
        </p:nvSpPr>
        <p:spPr>
          <a:xfrm>
            <a:off x="5867400" y="2809875"/>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194" name="Group 193"/>
          <p:cNvGrpSpPr/>
          <p:nvPr/>
        </p:nvGrpSpPr>
        <p:grpSpPr>
          <a:xfrm>
            <a:off x="2392994" y="2809696"/>
            <a:ext cx="3979231" cy="215444"/>
            <a:chOff x="2538417" y="2809696"/>
            <a:chExt cx="3979231" cy="215444"/>
          </a:xfrm>
        </p:grpSpPr>
        <p:grpSp>
          <p:nvGrpSpPr>
            <p:cNvPr id="195" name="Group 164"/>
            <p:cNvGrpSpPr/>
            <p:nvPr/>
          </p:nvGrpSpPr>
          <p:grpSpPr>
            <a:xfrm>
              <a:off x="3457874" y="2809696"/>
              <a:ext cx="1246902" cy="215444"/>
              <a:chOff x="2464038" y="2809696"/>
              <a:chExt cx="1246902" cy="215444"/>
            </a:xfrm>
          </p:grpSpPr>
          <p:sp>
            <p:nvSpPr>
              <p:cNvPr id="223" name="Rectangle 222"/>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24" name="Oval 223"/>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09" name="Group 168"/>
            <p:cNvGrpSpPr/>
            <p:nvPr/>
          </p:nvGrpSpPr>
          <p:grpSpPr>
            <a:xfrm>
              <a:off x="4298376" y="2809696"/>
              <a:ext cx="1269762" cy="215444"/>
              <a:chOff x="3716708" y="2809696"/>
              <a:chExt cx="1269762" cy="215444"/>
            </a:xfrm>
          </p:grpSpPr>
          <p:sp>
            <p:nvSpPr>
              <p:cNvPr id="220" name="Rectangle 219"/>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21" name="Oval 22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11" name="Group 171"/>
            <p:cNvGrpSpPr/>
            <p:nvPr/>
          </p:nvGrpSpPr>
          <p:grpSpPr>
            <a:xfrm>
              <a:off x="5036378" y="2809696"/>
              <a:ext cx="1481270" cy="215444"/>
              <a:chOff x="3716708" y="2809696"/>
              <a:chExt cx="1481270" cy="215444"/>
            </a:xfrm>
          </p:grpSpPr>
          <p:sp>
            <p:nvSpPr>
              <p:cNvPr id="217" name="Rectangle 216"/>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19" name="Oval 218"/>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sp>
          <p:nvSpPr>
            <p:cNvPr id="214" name="Rectangle 213"/>
            <p:cNvSpPr/>
            <p:nvPr/>
          </p:nvSpPr>
          <p:spPr>
            <a:xfrm>
              <a:off x="2538417"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grpSp>
      <p:sp>
        <p:nvSpPr>
          <p:cNvPr id="227" name="Rectangle 226"/>
          <p:cNvSpPr/>
          <p:nvPr/>
        </p:nvSpPr>
        <p:spPr>
          <a:xfrm>
            <a:off x="7000875" y="2419350"/>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130" name="Group 129"/>
          <p:cNvGrpSpPr/>
          <p:nvPr/>
        </p:nvGrpSpPr>
        <p:grpSpPr>
          <a:xfrm>
            <a:off x="7046586" y="2655305"/>
            <a:ext cx="1804747" cy="717418"/>
            <a:chOff x="7046586" y="2655305"/>
            <a:chExt cx="1804747" cy="717418"/>
          </a:xfrm>
        </p:grpSpPr>
        <p:sp>
          <p:nvSpPr>
            <p:cNvPr id="131" name="Rectangle 130"/>
            <p:cNvSpPr/>
            <p:nvPr/>
          </p:nvSpPr>
          <p:spPr>
            <a:xfrm>
              <a:off x="8408583" y="3176905"/>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32" name="Rectangle 131"/>
            <p:cNvSpPr/>
            <p:nvPr/>
          </p:nvSpPr>
          <p:spPr>
            <a:xfrm>
              <a:off x="7166807" y="2716627"/>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133"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742565"/>
              <a:ext cx="145994" cy="145631"/>
            </a:xfrm>
            <a:prstGeom prst="rect">
              <a:avLst/>
            </a:prstGeom>
            <a:noFill/>
          </p:spPr>
        </p:pic>
        <p:sp>
          <p:nvSpPr>
            <p:cNvPr id="134" name="Round Same Side Corner Rectangle 133"/>
            <p:cNvSpPr/>
            <p:nvPr/>
          </p:nvSpPr>
          <p:spPr>
            <a:xfrm>
              <a:off x="7046586" y="2902585"/>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135" name="Rectangle 134"/>
            <p:cNvSpPr/>
            <p:nvPr/>
          </p:nvSpPr>
          <p:spPr>
            <a:xfrm>
              <a:off x="7166807" y="2917825"/>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136"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092312" y="2942837"/>
              <a:ext cx="145994" cy="145631"/>
            </a:xfrm>
            <a:prstGeom prst="rect">
              <a:avLst/>
            </a:prstGeom>
            <a:noFill/>
          </p:spPr>
        </p:pic>
        <p:pic>
          <p:nvPicPr>
            <p:cNvPr id="137" name="Picture 136" descr="officelive.png"/>
            <p:cNvPicPr>
              <a:picLocks noChangeAspect="1"/>
            </p:cNvPicPr>
            <p:nvPr/>
          </p:nvPicPr>
          <p:blipFill>
            <a:blip r:embed="rId7"/>
            <a:stretch>
              <a:fillRect/>
            </a:stretch>
          </p:blipFill>
          <p:spPr>
            <a:xfrm>
              <a:off x="7080612" y="2674743"/>
              <a:ext cx="624161" cy="189618"/>
            </a:xfrm>
            <a:prstGeom prst="rect">
              <a:avLst/>
            </a:prstGeom>
          </p:spPr>
        </p:pic>
        <p:sp>
          <p:nvSpPr>
            <p:cNvPr id="138" name="Round Same Side Corner Rectangle 137"/>
            <p:cNvSpPr/>
            <p:nvPr/>
          </p:nvSpPr>
          <p:spPr>
            <a:xfrm>
              <a:off x="7048504" y="286702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39" name="Round Same Side Corner Rectangle 138"/>
            <p:cNvSpPr/>
            <p:nvPr/>
          </p:nvSpPr>
          <p:spPr>
            <a:xfrm>
              <a:off x="7886704" y="286702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40" name="Picture 139" descr="linkedin.png"/>
            <p:cNvPicPr>
              <a:picLocks noChangeAspect="1"/>
            </p:cNvPicPr>
            <p:nvPr/>
          </p:nvPicPr>
          <p:blipFill>
            <a:blip r:embed="rId9"/>
            <a:stretch>
              <a:fillRect/>
            </a:stretch>
          </p:blipFill>
          <p:spPr>
            <a:xfrm>
              <a:off x="7924804" y="2890836"/>
              <a:ext cx="537482" cy="163285"/>
            </a:xfrm>
            <a:prstGeom prst="rect">
              <a:avLst/>
            </a:prstGeom>
          </p:spPr>
        </p:pic>
        <p:sp>
          <p:nvSpPr>
            <p:cNvPr id="141" name="Rectangle 140"/>
            <p:cNvSpPr/>
            <p:nvPr/>
          </p:nvSpPr>
          <p:spPr>
            <a:xfrm rot="16200000">
              <a:off x="8479424" y="2874378"/>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42" name="Round Same Side Corner Rectangle 141"/>
            <p:cNvSpPr/>
            <p:nvPr/>
          </p:nvSpPr>
          <p:spPr>
            <a:xfrm>
              <a:off x="7048504" y="309562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43" name="Round Same Side Corner Rectangle 142"/>
            <p:cNvSpPr/>
            <p:nvPr/>
          </p:nvSpPr>
          <p:spPr>
            <a:xfrm>
              <a:off x="7886704" y="309562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44" name="Picture 143" descr="yahoo.png"/>
            <p:cNvPicPr>
              <a:picLocks noChangeAspect="1"/>
            </p:cNvPicPr>
            <p:nvPr/>
          </p:nvPicPr>
          <p:blipFill>
            <a:blip r:embed="rId10"/>
            <a:stretch>
              <a:fillRect/>
            </a:stretch>
          </p:blipFill>
          <p:spPr>
            <a:xfrm>
              <a:off x="7091366" y="3114674"/>
              <a:ext cx="537482" cy="163286"/>
            </a:xfrm>
            <a:prstGeom prst="rect">
              <a:avLst/>
            </a:prstGeom>
          </p:spPr>
        </p:pic>
        <p:pic>
          <p:nvPicPr>
            <p:cNvPr id="145" name="Picture 144" descr="facebook.png"/>
            <p:cNvPicPr>
              <a:picLocks noChangeAspect="1"/>
            </p:cNvPicPr>
            <p:nvPr/>
          </p:nvPicPr>
          <p:blipFill>
            <a:blip r:embed="rId11"/>
            <a:stretch>
              <a:fillRect/>
            </a:stretch>
          </p:blipFill>
          <p:spPr>
            <a:xfrm>
              <a:off x="7105650" y="2895600"/>
              <a:ext cx="537482" cy="163285"/>
            </a:xfrm>
            <a:prstGeom prst="rect">
              <a:avLst/>
            </a:prstGeom>
          </p:spPr>
        </p:pic>
        <p:sp>
          <p:nvSpPr>
            <p:cNvPr id="146" name="Rectangle 145"/>
            <p:cNvSpPr/>
            <p:nvPr/>
          </p:nvSpPr>
          <p:spPr>
            <a:xfrm rot="16200000">
              <a:off x="7555499" y="2883904"/>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147" name="Rectangle 146"/>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(22)</a:t>
              </a:r>
            </a:p>
          </p:txBody>
        </p:sp>
        <p:sp>
          <p:nvSpPr>
            <p:cNvPr id="148" name="Rectangle 147"/>
            <p:cNvSpPr/>
            <p:nvPr/>
          </p:nvSpPr>
          <p:spPr>
            <a:xfrm>
              <a:off x="7046586" y="328612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150" name="Cross 149"/>
            <p:cNvSpPr/>
            <p:nvPr/>
          </p:nvSpPr>
          <p:spPr>
            <a:xfrm>
              <a:off x="8229600" y="3124200"/>
              <a:ext cx="139118" cy="144553"/>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153" name="Rectangle 152">
            <a:hlinkClick r:id="" action="ppaction://hlinkshowjump?jump=nextslide"/>
          </p:cNvPr>
          <p:cNvSpPr/>
          <p:nvPr/>
        </p:nvSpPr>
        <p:spPr>
          <a:xfrm>
            <a:off x="7086600" y="3810000"/>
            <a:ext cx="1676400" cy="4953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7246"/>
                                  </p:iterate>
                                  <p:childTnLst>
                                    <p:set>
                                      <p:cBhvr>
                                        <p:cTn id="6" dur="1" fill="hold">
                                          <p:stCondLst>
                                            <p:cond delay="0"/>
                                          </p:stCondLst>
                                        </p:cTn>
                                        <p:tgtEl>
                                          <p:spTgt spid="212"/>
                                        </p:tgtEl>
                                        <p:attrNameLst>
                                          <p:attrName>style.visibility</p:attrName>
                                        </p:attrNameLst>
                                      </p:cBhvr>
                                      <p:to>
                                        <p:strVal val="visible"/>
                                      </p:to>
                                    </p:set>
                                    <p:anim calcmode="discrete" valueType="clr">
                                      <p:cBhvr override="childStyle">
                                        <p:cTn id="7" dur="2300"/>
                                        <p:tgtEl>
                                          <p:spTgt spid="212"/>
                                        </p:tgtEl>
                                        <p:attrNameLst>
                                          <p:attrName>style.color</p:attrName>
                                        </p:attrNameLst>
                                      </p:cBhvr>
                                      <p:tavLst>
                                        <p:tav tm="0">
                                          <p:val>
                                            <p:clrVal>
                                              <a:schemeClr val="folHlink"/>
                                            </p:clrVal>
                                          </p:val>
                                        </p:tav>
                                        <p:tav tm="50000">
                                          <p:val>
                                            <p:clrVal>
                                              <a:schemeClr val="folHlink"/>
                                            </p:clrVal>
                                          </p:val>
                                        </p:tav>
                                      </p:tavLst>
                                    </p:anim>
                                    <p:anim calcmode="discrete" valueType="clr">
                                      <p:cBhvr>
                                        <p:cTn id="8" dur="2300"/>
                                        <p:tgtEl>
                                          <p:spTgt spid="212"/>
                                        </p:tgtEl>
                                        <p:attrNameLst>
                                          <p:attrName>fillcolor</p:attrName>
                                        </p:attrNameLst>
                                      </p:cBhvr>
                                      <p:tavLst>
                                        <p:tav tm="0">
                                          <p:val>
                                            <p:clrVal>
                                              <a:schemeClr val="accent2"/>
                                            </p:clrVal>
                                          </p:val>
                                        </p:tav>
                                        <p:tav tm="50000">
                                          <p:val>
                                            <p:clrVal>
                                              <a:schemeClr val="hlink"/>
                                            </p:clrVal>
                                          </p:val>
                                        </p:tav>
                                      </p:tavLst>
                                    </p:anim>
                                    <p:set>
                                      <p:cBhvr>
                                        <p:cTn id="9" dur="2300"/>
                                        <p:tgtEl>
                                          <p:spTgt spid="212"/>
                                        </p:tgtEl>
                                        <p:attrNameLst>
                                          <p:attrName>fill.type</p:attrName>
                                        </p:attrNameLst>
                                      </p:cBhvr>
                                      <p:to>
                                        <p:strVal val="solid"/>
                                      </p:to>
                                    </p:set>
                                  </p:childTnLst>
                                </p:cTn>
                              </p:par>
                              <p:par>
                                <p:cTn id="10" presetID="10" presetClass="exit" presetSubtype="0" fill="hold" nodeType="withEffect">
                                  <p:stCondLst>
                                    <p:cond delay="0"/>
                                  </p:stCondLst>
                                  <p:childTnLst>
                                    <p:animEffect transition="out" filter="fade">
                                      <p:cBhvr>
                                        <p:cTn id="11" dur="1000"/>
                                        <p:tgtEl>
                                          <p:spTgt spid="156"/>
                                        </p:tgtEl>
                                      </p:cBhvr>
                                    </p:animEffect>
                                    <p:set>
                                      <p:cBhvr>
                                        <p:cTn id="12" dur="1" fill="hold">
                                          <p:stCondLst>
                                            <p:cond delay="999"/>
                                          </p:stCondLst>
                                        </p:cTn>
                                        <p:tgtEl>
                                          <p:spTgt spid="156"/>
                                        </p:tgtEl>
                                        <p:attrNameLst>
                                          <p:attrName>style.visibility</p:attrName>
                                        </p:attrNameLst>
                                      </p:cBhvr>
                                      <p:to>
                                        <p:strVal val="hidden"/>
                                      </p:to>
                                    </p:set>
                                  </p:childTnLst>
                                </p:cTn>
                              </p:par>
                              <p:par>
                                <p:cTn id="13" presetID="10" presetClass="exit" presetSubtype="0" fill="hold" nodeType="withEffect">
                                  <p:stCondLst>
                                    <p:cond delay="300"/>
                                  </p:stCondLst>
                                  <p:childTnLst>
                                    <p:animEffect transition="out" filter="fade">
                                      <p:cBhvr>
                                        <p:cTn id="14" dur="1000"/>
                                        <p:tgtEl>
                                          <p:spTgt spid="162"/>
                                        </p:tgtEl>
                                      </p:cBhvr>
                                    </p:animEffect>
                                    <p:set>
                                      <p:cBhvr>
                                        <p:cTn id="15" dur="1" fill="hold">
                                          <p:stCondLst>
                                            <p:cond delay="999"/>
                                          </p:stCondLst>
                                        </p:cTn>
                                        <p:tgtEl>
                                          <p:spTgt spid="162"/>
                                        </p:tgtEl>
                                        <p:attrNameLst>
                                          <p:attrName>style.visibility</p:attrName>
                                        </p:attrNameLst>
                                      </p:cBhvr>
                                      <p:to>
                                        <p:strVal val="hidden"/>
                                      </p:to>
                                    </p:set>
                                  </p:childTnLst>
                                </p:cTn>
                              </p:par>
                              <p:par>
                                <p:cTn id="16" presetID="10" presetClass="exit" presetSubtype="0" fill="hold" nodeType="withEffect">
                                  <p:stCondLst>
                                    <p:cond delay="1000"/>
                                  </p:stCondLst>
                                  <p:childTnLst>
                                    <p:animEffect transition="out" filter="fade">
                                      <p:cBhvr>
                                        <p:cTn id="17" dur="1000"/>
                                        <p:tgtEl>
                                          <p:spTgt spid="176"/>
                                        </p:tgtEl>
                                      </p:cBhvr>
                                    </p:animEffect>
                                    <p:set>
                                      <p:cBhvr>
                                        <p:cTn id="18" dur="1" fill="hold">
                                          <p:stCondLst>
                                            <p:cond delay="999"/>
                                          </p:stCondLst>
                                        </p:cTn>
                                        <p:tgtEl>
                                          <p:spTgt spid="176"/>
                                        </p:tgtEl>
                                        <p:attrNameLst>
                                          <p:attrName>style.visibility</p:attrName>
                                        </p:attrNameLst>
                                      </p:cBhvr>
                                      <p:to>
                                        <p:strVal val="hidden"/>
                                      </p:to>
                                    </p:set>
                                  </p:childTnLst>
                                </p:cTn>
                              </p:par>
                              <p:par>
                                <p:cTn id="19" presetID="10" presetClass="exit" presetSubtype="0" fill="hold" nodeType="withEffect">
                                  <p:stCondLst>
                                    <p:cond delay="500"/>
                                  </p:stCondLst>
                                  <p:childTnLst>
                                    <p:animEffect transition="out" filter="fade">
                                      <p:cBhvr>
                                        <p:cTn id="20" dur="1000"/>
                                        <p:tgtEl>
                                          <p:spTgt spid="169"/>
                                        </p:tgtEl>
                                      </p:cBhvr>
                                    </p:animEffect>
                                    <p:set>
                                      <p:cBhvr>
                                        <p:cTn id="21" dur="1" fill="hold">
                                          <p:stCondLst>
                                            <p:cond delay="999"/>
                                          </p:stCondLst>
                                        </p:cTn>
                                        <p:tgtEl>
                                          <p:spTgt spid="169"/>
                                        </p:tgtEl>
                                        <p:attrNameLst>
                                          <p:attrName>style.visibility</p:attrName>
                                        </p:attrNameLst>
                                      </p:cBhvr>
                                      <p:to>
                                        <p:strVal val="hidden"/>
                                      </p:to>
                                    </p:set>
                                  </p:childTnLst>
                                </p:cTn>
                              </p:par>
                              <p:par>
                                <p:cTn id="22" presetID="10" presetClass="exit" presetSubtype="0" fill="hold" nodeType="withEffect">
                                  <p:stCondLst>
                                    <p:cond delay="1600"/>
                                  </p:stCondLst>
                                  <p:childTnLst>
                                    <p:animEffect transition="out" filter="fade">
                                      <p:cBhvr>
                                        <p:cTn id="23" dur="1000"/>
                                        <p:tgtEl>
                                          <p:spTgt spid="182"/>
                                        </p:tgtEl>
                                      </p:cBhvr>
                                    </p:animEffect>
                                    <p:set>
                                      <p:cBhvr>
                                        <p:cTn id="24" dur="1" fill="hold">
                                          <p:stCondLst>
                                            <p:cond delay="999"/>
                                          </p:stCondLst>
                                        </p:cTn>
                                        <p:tgtEl>
                                          <p:spTgt spid="182"/>
                                        </p:tgtEl>
                                        <p:attrNameLst>
                                          <p:attrName>style.visibility</p:attrName>
                                        </p:attrNameLst>
                                      </p:cBhvr>
                                      <p:to>
                                        <p:strVal val="hidden"/>
                                      </p:to>
                                    </p:set>
                                  </p:childTnLst>
                                </p:cTn>
                              </p:par>
                              <p:par>
                                <p:cTn id="25" presetID="10" presetClass="exit" presetSubtype="0" fill="hold" nodeType="withEffect">
                                  <p:stCondLst>
                                    <p:cond delay="1000"/>
                                  </p:stCondLst>
                                  <p:childTnLst>
                                    <p:animEffect transition="out" filter="fade">
                                      <p:cBhvr>
                                        <p:cTn id="26" dur="1000"/>
                                        <p:tgtEl>
                                          <p:spTgt spid="159"/>
                                        </p:tgtEl>
                                      </p:cBhvr>
                                    </p:animEffect>
                                    <p:set>
                                      <p:cBhvr>
                                        <p:cTn id="27" dur="1" fill="hold">
                                          <p:stCondLst>
                                            <p:cond delay="999"/>
                                          </p:stCondLst>
                                        </p:cTn>
                                        <p:tgtEl>
                                          <p:spTgt spid="159"/>
                                        </p:tgtEl>
                                        <p:attrNameLst>
                                          <p:attrName>style.visibility</p:attrName>
                                        </p:attrNameLst>
                                      </p:cBhvr>
                                      <p:to>
                                        <p:strVal val="hidden"/>
                                      </p:to>
                                    </p:set>
                                  </p:childTnLst>
                                </p:cTn>
                              </p:par>
                              <p:par>
                                <p:cTn id="28" presetID="10" presetClass="exit" presetSubtype="0" fill="hold" nodeType="withEffect">
                                  <p:stCondLst>
                                    <p:cond delay="600"/>
                                  </p:stCondLst>
                                  <p:childTnLst>
                                    <p:animEffect transition="out" filter="fade">
                                      <p:cBhvr>
                                        <p:cTn id="29" dur="1000"/>
                                        <p:tgtEl>
                                          <p:spTgt spid="165"/>
                                        </p:tgtEl>
                                      </p:cBhvr>
                                    </p:animEffect>
                                    <p:set>
                                      <p:cBhvr>
                                        <p:cTn id="30" dur="1" fill="hold">
                                          <p:stCondLst>
                                            <p:cond delay="999"/>
                                          </p:stCondLst>
                                        </p:cTn>
                                        <p:tgtEl>
                                          <p:spTgt spid="165"/>
                                        </p:tgtEl>
                                        <p:attrNameLst>
                                          <p:attrName>style.visibility</p:attrName>
                                        </p:attrNameLst>
                                      </p:cBhvr>
                                      <p:to>
                                        <p:strVal val="hidden"/>
                                      </p:to>
                                    </p:set>
                                  </p:childTnLst>
                                </p:cTn>
                              </p:par>
                              <p:par>
                                <p:cTn id="31" presetID="10" presetClass="exit" presetSubtype="0" fill="hold" nodeType="withEffect">
                                  <p:stCondLst>
                                    <p:cond delay="2200"/>
                                  </p:stCondLst>
                                  <p:childTnLst>
                                    <p:animEffect transition="out" filter="fade">
                                      <p:cBhvr>
                                        <p:cTn id="32" dur="1000"/>
                                        <p:tgtEl>
                                          <p:spTgt spid="172"/>
                                        </p:tgtEl>
                                      </p:cBhvr>
                                    </p:animEffect>
                                    <p:set>
                                      <p:cBhvr>
                                        <p:cTn id="33" dur="1" fill="hold">
                                          <p:stCondLst>
                                            <p:cond delay="999"/>
                                          </p:stCondLst>
                                        </p:cTn>
                                        <p:tgtEl>
                                          <p:spTgt spid="172"/>
                                        </p:tgtEl>
                                        <p:attrNameLst>
                                          <p:attrName>style.visibility</p:attrName>
                                        </p:attrNameLst>
                                      </p:cBhvr>
                                      <p:to>
                                        <p:strVal val="hidden"/>
                                      </p:to>
                                    </p:set>
                                  </p:childTnLst>
                                </p:cTn>
                              </p:par>
                              <p:par>
                                <p:cTn id="34" presetID="10" presetClass="exit" presetSubtype="0" fill="hold" nodeType="withEffect">
                                  <p:stCondLst>
                                    <p:cond delay="1500"/>
                                  </p:stCondLst>
                                  <p:childTnLst>
                                    <p:animEffect transition="out" filter="fade">
                                      <p:cBhvr>
                                        <p:cTn id="35" dur="1000"/>
                                        <p:tgtEl>
                                          <p:spTgt spid="185"/>
                                        </p:tgtEl>
                                      </p:cBhvr>
                                    </p:animEffect>
                                    <p:set>
                                      <p:cBhvr>
                                        <p:cTn id="36" dur="1" fill="hold">
                                          <p:stCondLst>
                                            <p:cond delay="999"/>
                                          </p:stCondLst>
                                        </p:cTn>
                                        <p:tgtEl>
                                          <p:spTgt spid="185"/>
                                        </p:tgtEl>
                                        <p:attrNameLst>
                                          <p:attrName>style.visibility</p:attrName>
                                        </p:attrNameLst>
                                      </p:cBhvr>
                                      <p:to>
                                        <p:strVal val="hidden"/>
                                      </p:to>
                                    </p:set>
                                  </p:childTnLst>
                                </p:cTn>
                              </p:par>
                              <p:par>
                                <p:cTn id="37" presetID="10" presetClass="exit" presetSubtype="0" fill="hold" nodeType="withEffect">
                                  <p:stCondLst>
                                    <p:cond delay="800"/>
                                  </p:stCondLst>
                                  <p:childTnLst>
                                    <p:animEffect transition="out" filter="fade">
                                      <p:cBhvr>
                                        <p:cTn id="38" dur="1000"/>
                                        <p:tgtEl>
                                          <p:spTgt spid="179"/>
                                        </p:tgtEl>
                                      </p:cBhvr>
                                    </p:animEffect>
                                    <p:set>
                                      <p:cBhvr>
                                        <p:cTn id="39" dur="1" fill="hold">
                                          <p:stCondLst>
                                            <p:cond delay="999"/>
                                          </p:stCondLst>
                                        </p:cTn>
                                        <p:tgtEl>
                                          <p:spTgt spid="179"/>
                                        </p:tgtEl>
                                        <p:attrNameLst>
                                          <p:attrName>style.visibility</p:attrName>
                                        </p:attrNameLst>
                                      </p:cBhvr>
                                      <p:to>
                                        <p:strVal val="hidden"/>
                                      </p:to>
                                    </p:set>
                                  </p:childTnLst>
                                </p:cTn>
                              </p:par>
                              <p:par>
                                <p:cTn id="40" presetID="53" presetClass="entr" presetSubtype="0" fill="hold" nodeType="withEffect">
                                  <p:stCondLst>
                                    <p:cond delay="3700"/>
                                  </p:stCondLst>
                                  <p:childTnLst>
                                    <p:set>
                                      <p:cBhvr>
                                        <p:cTn id="41" dur="1" fill="hold">
                                          <p:stCondLst>
                                            <p:cond delay="0"/>
                                          </p:stCondLst>
                                        </p:cTn>
                                        <p:tgtEl>
                                          <p:spTgt spid="201"/>
                                        </p:tgtEl>
                                        <p:attrNameLst>
                                          <p:attrName>style.visibility</p:attrName>
                                        </p:attrNameLst>
                                      </p:cBhvr>
                                      <p:to>
                                        <p:strVal val="visible"/>
                                      </p:to>
                                    </p:set>
                                    <p:anim calcmode="lin" valueType="num">
                                      <p:cBhvr>
                                        <p:cTn id="42" dur="900" fill="hold"/>
                                        <p:tgtEl>
                                          <p:spTgt spid="201"/>
                                        </p:tgtEl>
                                        <p:attrNameLst>
                                          <p:attrName>ppt_w</p:attrName>
                                        </p:attrNameLst>
                                      </p:cBhvr>
                                      <p:tavLst>
                                        <p:tav tm="0">
                                          <p:val>
                                            <p:fltVal val="0"/>
                                          </p:val>
                                        </p:tav>
                                        <p:tav tm="100000">
                                          <p:val>
                                            <p:strVal val="#ppt_w"/>
                                          </p:val>
                                        </p:tav>
                                      </p:tavLst>
                                    </p:anim>
                                    <p:anim calcmode="lin" valueType="num">
                                      <p:cBhvr>
                                        <p:cTn id="43" dur="900" fill="hold"/>
                                        <p:tgtEl>
                                          <p:spTgt spid="201"/>
                                        </p:tgtEl>
                                        <p:attrNameLst>
                                          <p:attrName>ppt_h</p:attrName>
                                        </p:attrNameLst>
                                      </p:cBhvr>
                                      <p:tavLst>
                                        <p:tav tm="0">
                                          <p:val>
                                            <p:fltVal val="0"/>
                                          </p:val>
                                        </p:tav>
                                        <p:tav tm="100000">
                                          <p:val>
                                            <p:strVal val="#ppt_h"/>
                                          </p:val>
                                        </p:tav>
                                      </p:tavLst>
                                    </p:anim>
                                    <p:animEffect transition="in" filter="fade">
                                      <p:cBhvr>
                                        <p:cTn id="44" dur="900"/>
                                        <p:tgtEl>
                                          <p:spTgt spid="201"/>
                                        </p:tgtEl>
                                      </p:cBhvr>
                                    </p:animEffect>
                                  </p:childTnLst>
                                </p:cTn>
                              </p:par>
                              <p:par>
                                <p:cTn id="45" presetID="10" presetClass="exit" presetSubtype="0" fill="hold" nodeType="withEffect">
                                  <p:stCondLst>
                                    <p:cond delay="3400"/>
                                  </p:stCondLst>
                                  <p:childTnLst>
                                    <p:animEffect transition="out" filter="fade">
                                      <p:cBhvr>
                                        <p:cTn id="46" dur="800"/>
                                        <p:tgtEl>
                                          <p:spTgt spid="208"/>
                                        </p:tgtEl>
                                      </p:cBhvr>
                                    </p:animEffect>
                                    <p:set>
                                      <p:cBhvr>
                                        <p:cTn id="47" dur="1" fill="hold">
                                          <p:stCondLst>
                                            <p:cond delay="799"/>
                                          </p:stCondLst>
                                        </p:cTn>
                                        <p:tgtEl>
                                          <p:spTgt spid="208"/>
                                        </p:tgtEl>
                                        <p:attrNameLst>
                                          <p:attrName>style.visibility</p:attrName>
                                        </p:attrNameLst>
                                      </p:cBhvr>
                                      <p:to>
                                        <p:strVal val="hidden"/>
                                      </p:to>
                                    </p:set>
                                  </p:childTnLst>
                                </p:cTn>
                              </p:par>
                              <p:par>
                                <p:cTn id="48" presetID="10" presetClass="entr" presetSubtype="0" fill="hold" grpId="0" nodeType="withEffect">
                                  <p:stCondLst>
                                    <p:cond delay="3800"/>
                                  </p:stCondLst>
                                  <p:childTnLst>
                                    <p:set>
                                      <p:cBhvr>
                                        <p:cTn id="49" dur="1" fill="hold">
                                          <p:stCondLst>
                                            <p:cond delay="0"/>
                                          </p:stCondLst>
                                        </p:cTn>
                                        <p:tgtEl>
                                          <p:spTgt spid="210"/>
                                        </p:tgtEl>
                                        <p:attrNameLst>
                                          <p:attrName>style.visibility</p:attrName>
                                        </p:attrNameLst>
                                      </p:cBhvr>
                                      <p:to>
                                        <p:strVal val="visible"/>
                                      </p:to>
                                    </p:set>
                                    <p:animEffect transition="in" filter="fade">
                                      <p:cBhvr>
                                        <p:cTn id="50" dur="600"/>
                                        <p:tgtEl>
                                          <p:spTgt spid="210"/>
                                        </p:tgtEl>
                                      </p:cBhvr>
                                    </p:animEffect>
                                  </p:childTnLst>
                                </p:cTn>
                              </p:par>
                              <p:par>
                                <p:cTn id="51" presetID="27" presetClass="entr" presetSubtype="0" fill="hold" grpId="0" nodeType="withEffect">
                                  <p:stCondLst>
                                    <p:cond delay="0"/>
                                  </p:stCondLst>
                                  <p:iterate type="lt">
                                    <p:tmPct val="7246"/>
                                  </p:iterate>
                                  <p:childTnLst>
                                    <p:set>
                                      <p:cBhvr>
                                        <p:cTn id="52" dur="1" fill="hold">
                                          <p:stCondLst>
                                            <p:cond delay="0"/>
                                          </p:stCondLst>
                                        </p:cTn>
                                        <p:tgtEl>
                                          <p:spTgt spid="227"/>
                                        </p:tgtEl>
                                        <p:attrNameLst>
                                          <p:attrName>style.visibility</p:attrName>
                                        </p:attrNameLst>
                                      </p:cBhvr>
                                      <p:to>
                                        <p:strVal val="visible"/>
                                      </p:to>
                                    </p:set>
                                    <p:anim calcmode="discrete" valueType="clr">
                                      <p:cBhvr override="childStyle">
                                        <p:cTn id="53" dur="2300"/>
                                        <p:tgtEl>
                                          <p:spTgt spid="227"/>
                                        </p:tgtEl>
                                        <p:attrNameLst>
                                          <p:attrName>style.color</p:attrName>
                                        </p:attrNameLst>
                                      </p:cBhvr>
                                      <p:tavLst>
                                        <p:tav tm="0">
                                          <p:val>
                                            <p:clrVal>
                                              <a:schemeClr val="folHlink"/>
                                            </p:clrVal>
                                          </p:val>
                                        </p:tav>
                                        <p:tav tm="50000">
                                          <p:val>
                                            <p:clrVal>
                                              <a:schemeClr val="folHlink"/>
                                            </p:clrVal>
                                          </p:val>
                                        </p:tav>
                                      </p:tavLst>
                                    </p:anim>
                                    <p:anim calcmode="discrete" valueType="clr">
                                      <p:cBhvr>
                                        <p:cTn id="54" dur="2300"/>
                                        <p:tgtEl>
                                          <p:spTgt spid="227"/>
                                        </p:tgtEl>
                                        <p:attrNameLst>
                                          <p:attrName>fillcolor</p:attrName>
                                        </p:attrNameLst>
                                      </p:cBhvr>
                                      <p:tavLst>
                                        <p:tav tm="0">
                                          <p:val>
                                            <p:clrVal>
                                              <a:schemeClr val="accent2"/>
                                            </p:clrVal>
                                          </p:val>
                                        </p:tav>
                                        <p:tav tm="50000">
                                          <p:val>
                                            <p:clrVal>
                                              <a:schemeClr val="hlink"/>
                                            </p:clrVal>
                                          </p:val>
                                        </p:tav>
                                      </p:tavLst>
                                    </p:anim>
                                    <p:set>
                                      <p:cBhvr>
                                        <p:cTn id="55" dur="2300"/>
                                        <p:tgtEl>
                                          <p:spTgt spid="227"/>
                                        </p:tgtEl>
                                        <p:attrNameLst>
                                          <p:attrName>fill.type</p:attrName>
                                        </p:attrNameLst>
                                      </p:cBhvr>
                                      <p:to>
                                        <p:strVal val="solid"/>
                                      </p:to>
                                    </p:set>
                                  </p:childTnLst>
                                </p:cTn>
                              </p:par>
                              <p:par>
                                <p:cTn id="56" presetID="10" presetClass="entr" presetSubtype="0" fill="hold" grpId="0" nodeType="withEffect">
                                  <p:stCondLst>
                                    <p:cond delay="4500"/>
                                  </p:stCondLst>
                                  <p:childTnLst>
                                    <p:set>
                                      <p:cBhvr>
                                        <p:cTn id="57" dur="1" fill="hold">
                                          <p:stCondLst>
                                            <p:cond delay="0"/>
                                          </p:stCondLst>
                                        </p:cTn>
                                        <p:tgtEl>
                                          <p:spTgt spid="153"/>
                                        </p:tgtEl>
                                        <p:attrNameLst>
                                          <p:attrName>style.visibility</p:attrName>
                                        </p:attrNameLst>
                                      </p:cBhvr>
                                      <p:to>
                                        <p:strVal val="visible"/>
                                      </p:to>
                                    </p:set>
                                    <p:animEffect transition="in" filter="fade">
                                      <p:cBhvr>
                                        <p:cTn id="58" dur="11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 grpId="0"/>
      <p:bldP spid="212" grpId="0"/>
      <p:bldP spid="227" grpId="0"/>
      <p:bldP spid="15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Find Specific Outlook Account Mailbox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nvGrpSpPr>
          <p:cNvPr id="1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1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5" tooltip="Salesforce.com"/>
          </p:cNvPr>
          <p:cNvPicPr>
            <a:picLocks noChangeAspect="1" noChangeArrowheads="1"/>
          </p:cNvPicPr>
          <p:nvPr/>
        </p:nvPicPr>
        <p:blipFill>
          <a:blip r:embed="rId6"/>
          <a:srcRect/>
          <a:stretch>
            <a:fillRect/>
          </a:stretch>
        </p:blipFill>
        <p:spPr bwMode="auto">
          <a:xfrm>
            <a:off x="63500" y="-136525"/>
            <a:ext cx="9525" cy="9525"/>
          </a:xfrm>
          <a:prstGeom prst="rect">
            <a:avLst/>
          </a:prstGeom>
          <a:noFill/>
        </p:spPr>
      </p:pic>
      <p:grpSp>
        <p:nvGrpSpPr>
          <p:cNvPr id="148" name="Group 147"/>
          <p:cNvGrpSpPr/>
          <p:nvPr/>
        </p:nvGrpSpPr>
        <p:grpSpPr>
          <a:xfrm>
            <a:off x="1905000" y="1600200"/>
            <a:ext cx="4724400" cy="4419600"/>
            <a:chOff x="1905000" y="1600200"/>
            <a:chExt cx="4724400" cy="4419600"/>
          </a:xfrm>
        </p:grpSpPr>
        <p:grpSp>
          <p:nvGrpSpPr>
            <p:cNvPr id="149" name="Group 142"/>
            <p:cNvGrpSpPr/>
            <p:nvPr/>
          </p:nvGrpSpPr>
          <p:grpSpPr>
            <a:xfrm>
              <a:off x="1905000" y="1600200"/>
              <a:ext cx="4724400" cy="4419600"/>
              <a:chOff x="1905000" y="1600200"/>
              <a:chExt cx="4724400" cy="4419600"/>
            </a:xfrm>
          </p:grpSpPr>
          <p:grpSp>
            <p:nvGrpSpPr>
              <p:cNvPr id="166" name="Group 262"/>
              <p:cNvGrpSpPr/>
              <p:nvPr/>
            </p:nvGrpSpPr>
            <p:grpSpPr>
              <a:xfrm>
                <a:off x="1905000" y="1600200"/>
                <a:ext cx="4724400" cy="4419600"/>
                <a:chOff x="1905000" y="1600200"/>
                <a:chExt cx="4724400" cy="4419600"/>
              </a:xfrm>
            </p:grpSpPr>
            <p:sp>
              <p:nvSpPr>
                <p:cNvPr id="178" name="Rectangle 27"/>
                <p:cNvSpPr/>
                <p:nvPr/>
              </p:nvSpPr>
              <p:spPr>
                <a:xfrm>
                  <a:off x="1905000" y="1600200"/>
                  <a:ext cx="4724400" cy="4419600"/>
                </a:xfrm>
                <a:prstGeom prst="rect">
                  <a:avLst/>
                </a:prstGeom>
                <a:gradFill flip="none" rotWithShape="1">
                  <a:gsLst>
                    <a:gs pos="0">
                      <a:schemeClr val="bg1">
                        <a:lumMod val="95000"/>
                      </a:schemeClr>
                    </a:gs>
                    <a:gs pos="100000">
                      <a:schemeClr val="bg1">
                        <a:lumMod val="85000"/>
                      </a:schemeClr>
                    </a:gs>
                  </a:gsLst>
                  <a:lin ang="5400000" scaled="1"/>
                  <a:tileRect/>
                </a:gradFill>
                <a:ln w="12700">
                  <a:solidFill>
                    <a:schemeClr val="bg1"/>
                  </a:solidFill>
                </a:ln>
                <a:effectLst>
                  <a:outerShdw blurRad="127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3124200" y="1600200"/>
                  <a:ext cx="3505200" cy="44196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8" name="TextBox 167"/>
              <p:cNvSpPr txBox="1"/>
              <p:nvPr/>
            </p:nvSpPr>
            <p:spPr>
              <a:xfrm>
                <a:off x="1981200" y="1676400"/>
                <a:ext cx="1370888" cy="415498"/>
              </a:xfrm>
              <a:prstGeom prst="rect">
                <a:avLst/>
              </a:prstGeom>
              <a:noFill/>
            </p:spPr>
            <p:txBody>
              <a:bodyPr wrap="square" rtlCol="0">
                <a:spAutoFit/>
              </a:bodyPr>
              <a:lstStyle/>
              <a:p>
                <a:r>
                  <a:rPr lang="en-US" sz="1050" b="1" dirty="0">
                    <a:solidFill>
                      <a:schemeClr val="tx1">
                        <a:lumMod val="75000"/>
                        <a:lumOff val="25000"/>
                      </a:schemeClr>
                    </a:solidFill>
                    <a:latin typeface="Segoe UI" pitchFamily="34" charset="0"/>
                    <a:cs typeface="Segoe UI" pitchFamily="34" charset="0"/>
                  </a:rPr>
                  <a:t>Import people </a:t>
                </a:r>
              </a:p>
              <a:p>
                <a:r>
                  <a:rPr lang="en-US" sz="1050" b="1" dirty="0">
                    <a:solidFill>
                      <a:schemeClr val="tx1">
                        <a:lumMod val="75000"/>
                        <a:lumOff val="25000"/>
                      </a:schemeClr>
                    </a:solidFill>
                    <a:latin typeface="Segoe UI" pitchFamily="34" charset="0"/>
                    <a:cs typeface="Segoe UI" pitchFamily="34" charset="0"/>
                  </a:rPr>
                  <a:t>from…</a:t>
                </a:r>
              </a:p>
            </p:txBody>
          </p:sp>
        </p:grpSp>
        <p:grpSp>
          <p:nvGrpSpPr>
            <p:cNvPr id="150" name="Group 160"/>
            <p:cNvGrpSpPr/>
            <p:nvPr/>
          </p:nvGrpSpPr>
          <p:grpSpPr>
            <a:xfrm>
              <a:off x="3200400" y="1752600"/>
              <a:ext cx="3295650" cy="4086225"/>
              <a:chOff x="3200400" y="1752600"/>
              <a:chExt cx="3295650" cy="4086225"/>
            </a:xfrm>
          </p:grpSpPr>
          <p:sp>
            <p:nvSpPr>
              <p:cNvPr id="152" name="TextBox 151"/>
              <p:cNvSpPr txBox="1"/>
              <p:nvPr/>
            </p:nvSpPr>
            <p:spPr>
              <a:xfrm>
                <a:off x="3200400" y="1752600"/>
                <a:ext cx="2221890" cy="369332"/>
              </a:xfrm>
              <a:prstGeom prst="rect">
                <a:avLst/>
              </a:prstGeom>
              <a:noFill/>
            </p:spPr>
            <p:txBody>
              <a:bodyPr wrap="none" rtlCol="0">
                <a:spAutoFit/>
              </a:bodyPr>
              <a:lstStyle/>
              <a:p>
                <a:r>
                  <a:rPr lang="en-US" dirty="0">
                    <a:solidFill>
                      <a:schemeClr val="tx1">
                        <a:lumMod val="85000"/>
                        <a:lumOff val="15000"/>
                      </a:schemeClr>
                    </a:solidFill>
                    <a:latin typeface="Segoe UI" pitchFamily="34" charset="0"/>
                    <a:cs typeface="Segoe UI" pitchFamily="34" charset="0"/>
                  </a:rPr>
                  <a:t>Add Address Book…</a:t>
                </a:r>
              </a:p>
            </p:txBody>
          </p:sp>
          <p:grpSp>
            <p:nvGrpSpPr>
              <p:cNvPr id="154" name="Group 310"/>
              <p:cNvGrpSpPr/>
              <p:nvPr/>
            </p:nvGrpSpPr>
            <p:grpSpPr>
              <a:xfrm>
                <a:off x="5410200" y="5638800"/>
                <a:ext cx="1085850" cy="200025"/>
                <a:chOff x="5448300" y="5410200"/>
                <a:chExt cx="1085850" cy="200025"/>
              </a:xfrm>
            </p:grpSpPr>
            <p:sp>
              <p:nvSpPr>
                <p:cNvPr id="159" name="Rectangle 158"/>
                <p:cNvSpPr/>
                <p:nvPr/>
              </p:nvSpPr>
              <p:spPr>
                <a:xfrm>
                  <a:off x="5448300" y="5410200"/>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0" name="Rectangle 159"/>
                <p:cNvSpPr/>
                <p:nvPr/>
              </p:nvSpPr>
              <p:spPr>
                <a:xfrm>
                  <a:off x="5448300" y="5410200"/>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Verdana" pitchFamily="34" charset="0"/>
                      <a:ea typeface="Verdana" pitchFamily="34" charset="0"/>
                      <a:cs typeface="Verdana" pitchFamily="34" charset="0"/>
                    </a:rPr>
                    <a:t>Cancel</a:t>
                  </a:r>
                </a:p>
              </p:txBody>
            </p:sp>
          </p:grpSp>
        </p:grpSp>
        <p:sp>
          <p:nvSpPr>
            <p:cNvPr id="151" name="TextBox 150"/>
            <p:cNvSpPr txBox="1"/>
            <p:nvPr/>
          </p:nvSpPr>
          <p:spPr>
            <a:xfrm>
              <a:off x="3200400" y="2114490"/>
              <a:ext cx="2743200" cy="861774"/>
            </a:xfrm>
            <a:prstGeom prst="rect">
              <a:avLst/>
            </a:prstGeom>
            <a:noFill/>
          </p:spPr>
          <p:txBody>
            <a:bodyPr wrap="square" rtlCol="0">
              <a:spAutoFit/>
            </a:bodyPr>
            <a:lstStyle/>
            <a:p>
              <a:r>
                <a:rPr lang="en-US" sz="1000" dirty="0">
                  <a:solidFill>
                    <a:schemeClr val="tx1">
                      <a:lumMod val="65000"/>
                      <a:lumOff val="35000"/>
                    </a:schemeClr>
                  </a:solidFill>
                  <a:latin typeface="Segoe UI" pitchFamily="34" charset="0"/>
                  <a:cs typeface="Segoe UI" pitchFamily="34" charset="0"/>
                </a:rPr>
                <a:t>Select a Web Service or Program from the left to scan for contacts.  </a:t>
              </a:r>
            </a:p>
            <a:p>
              <a:endParaRPr lang="en-US" sz="1000" dirty="0">
                <a:solidFill>
                  <a:schemeClr val="tx1">
                    <a:lumMod val="65000"/>
                    <a:lumOff val="35000"/>
                  </a:schemeClr>
                </a:solidFill>
                <a:latin typeface="Segoe UI" pitchFamily="34" charset="0"/>
                <a:cs typeface="Segoe UI" pitchFamily="34" charset="0"/>
              </a:endParaRPr>
            </a:p>
            <a:p>
              <a:r>
                <a:rPr lang="en-US" sz="1000" dirty="0">
                  <a:solidFill>
                    <a:schemeClr val="tx1">
                      <a:lumMod val="65000"/>
                      <a:lumOff val="35000"/>
                    </a:schemeClr>
                  </a:solidFill>
                  <a:latin typeface="Segoe UI" pitchFamily="34" charset="0"/>
                  <a:cs typeface="Segoe UI" pitchFamily="34" charset="0"/>
                </a:rPr>
                <a:t>You do you not see your choice, select the </a:t>
              </a:r>
              <a:r>
                <a:rPr lang="en-US" sz="1000" b="1" dirty="0">
                  <a:solidFill>
                    <a:schemeClr val="tx1">
                      <a:lumMod val="65000"/>
                      <a:lumOff val="35000"/>
                    </a:schemeClr>
                  </a:solidFill>
                  <a:latin typeface="Segoe UI" pitchFamily="34" charset="0"/>
                  <a:cs typeface="Segoe UI" pitchFamily="34" charset="0"/>
                </a:rPr>
                <a:t>Add another source</a:t>
              </a:r>
              <a:r>
                <a:rPr lang="en-US" sz="1000" dirty="0">
                  <a:solidFill>
                    <a:schemeClr val="tx1">
                      <a:lumMod val="65000"/>
                      <a:lumOff val="35000"/>
                    </a:schemeClr>
                  </a:solidFill>
                  <a:latin typeface="Segoe UI" pitchFamily="34" charset="0"/>
                  <a:cs typeface="Segoe UI" pitchFamily="34" charset="0"/>
                </a:rPr>
                <a:t> option.</a:t>
              </a:r>
              <a:r>
                <a:rPr lang="en-US" sz="1000" b="1" dirty="0">
                  <a:solidFill>
                    <a:schemeClr val="tx1">
                      <a:lumMod val="65000"/>
                      <a:lumOff val="35000"/>
                    </a:schemeClr>
                  </a:solidFill>
                  <a:latin typeface="Segoe UI" pitchFamily="34" charset="0"/>
                  <a:cs typeface="Segoe UI" pitchFamily="34" charset="0"/>
                </a:rPr>
                <a:t> </a:t>
              </a:r>
            </a:p>
          </p:txBody>
        </p:sp>
      </p:grpSp>
      <p:grpSp>
        <p:nvGrpSpPr>
          <p:cNvPr id="217" name="Group 216"/>
          <p:cNvGrpSpPr/>
          <p:nvPr/>
        </p:nvGrpSpPr>
        <p:grpSpPr>
          <a:xfrm>
            <a:off x="2133600" y="5562600"/>
            <a:ext cx="921905" cy="307777"/>
            <a:chOff x="2081349" y="4617720"/>
            <a:chExt cx="921905" cy="307777"/>
          </a:xfrm>
        </p:grpSpPr>
        <p:sp>
          <p:nvSpPr>
            <p:cNvPr id="190" name="Rounded Rectangle 189"/>
            <p:cNvSpPr/>
            <p:nvPr/>
          </p:nvSpPr>
          <p:spPr>
            <a:xfrm>
              <a:off x="2081349" y="4678680"/>
              <a:ext cx="144665" cy="136597"/>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1" name="Cross 190"/>
            <p:cNvSpPr/>
            <p:nvPr/>
          </p:nvSpPr>
          <p:spPr>
            <a:xfrm>
              <a:off x="2109057" y="4697949"/>
              <a:ext cx="86426" cy="89801"/>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214" name="Rectangle 213"/>
            <p:cNvSpPr/>
            <p:nvPr/>
          </p:nvSpPr>
          <p:spPr>
            <a:xfrm>
              <a:off x="2209800" y="4617720"/>
              <a:ext cx="793454" cy="307777"/>
            </a:xfrm>
            <a:prstGeom prst="rect">
              <a:avLst/>
            </a:prstGeom>
          </p:spPr>
          <p:txBody>
            <a:bodyPr wrap="square">
              <a:spAutoFit/>
            </a:bodyPr>
            <a:lstStyle/>
            <a:p>
              <a:r>
                <a:rPr lang="en-US" sz="700" dirty="0">
                  <a:solidFill>
                    <a:schemeClr val="accent1">
                      <a:lumMod val="75000"/>
                    </a:schemeClr>
                  </a:solidFill>
                  <a:latin typeface="Segoe UI" pitchFamily="34" charset="0"/>
                </a:rPr>
                <a:t>Add another source…</a:t>
              </a:r>
            </a:p>
          </p:txBody>
        </p:sp>
      </p:grpSp>
      <p:pic>
        <p:nvPicPr>
          <p:cNvPr id="220" name="Picture 5"/>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2038350" y="4508935"/>
            <a:ext cx="914400" cy="185737"/>
          </a:xfrm>
          <a:prstGeom prst="rect">
            <a:avLst/>
          </a:prstGeom>
          <a:noFill/>
          <a:ln w="9525">
            <a:noFill/>
            <a:miter lim="800000"/>
            <a:headEnd/>
            <a:tailEnd/>
          </a:ln>
          <a:effectLst/>
        </p:spPr>
      </p:pic>
      <p:pic>
        <p:nvPicPr>
          <p:cNvPr id="221" name="Picture 220" descr="Untitled-1.png"/>
          <p:cNvPicPr>
            <a:picLocks noChangeAspect="1"/>
          </p:cNvPicPr>
          <p:nvPr/>
        </p:nvPicPr>
        <p:blipFill>
          <a:blip r:embed="rId8"/>
          <a:srcRect t="20369" b="14459"/>
          <a:stretch>
            <a:fillRect/>
          </a:stretch>
        </p:blipFill>
        <p:spPr>
          <a:xfrm>
            <a:off x="2128838" y="2872740"/>
            <a:ext cx="733425" cy="228600"/>
          </a:xfrm>
          <a:prstGeom prst="rect">
            <a:avLst/>
          </a:prstGeom>
        </p:spPr>
      </p:pic>
      <p:pic>
        <p:nvPicPr>
          <p:cNvPr id="223" name="Picture 222" descr="logo.gif"/>
          <p:cNvPicPr>
            <a:picLocks noChangeAspect="1"/>
          </p:cNvPicPr>
          <p:nvPr/>
        </p:nvPicPr>
        <p:blipFill>
          <a:blip r:embed="rId9"/>
          <a:stretch>
            <a:fillRect/>
          </a:stretch>
        </p:blipFill>
        <p:spPr>
          <a:xfrm>
            <a:off x="2085975" y="3436130"/>
            <a:ext cx="819150" cy="228600"/>
          </a:xfrm>
          <a:prstGeom prst="rect">
            <a:avLst/>
          </a:prstGeom>
        </p:spPr>
      </p:pic>
      <p:pic>
        <p:nvPicPr>
          <p:cNvPr id="224" name="Picture 223" descr="Untitled-1.png"/>
          <p:cNvPicPr>
            <a:picLocks noChangeAspect="1"/>
          </p:cNvPicPr>
          <p:nvPr/>
        </p:nvPicPr>
        <p:blipFill>
          <a:blip r:embed="rId10"/>
          <a:stretch>
            <a:fillRect/>
          </a:stretch>
        </p:blipFill>
        <p:spPr>
          <a:xfrm>
            <a:off x="2114550" y="3999520"/>
            <a:ext cx="762000" cy="174625"/>
          </a:xfrm>
          <a:prstGeom prst="rect">
            <a:avLst/>
          </a:prstGeom>
        </p:spPr>
      </p:pic>
      <p:pic>
        <p:nvPicPr>
          <p:cNvPr id="226" name="Picture 225" descr="y3.gif"/>
          <p:cNvPicPr>
            <a:picLocks noChangeAspect="1"/>
          </p:cNvPicPr>
          <p:nvPr/>
        </p:nvPicPr>
        <p:blipFill>
          <a:blip r:embed="rId11"/>
          <a:stretch>
            <a:fillRect/>
          </a:stretch>
        </p:blipFill>
        <p:spPr>
          <a:xfrm>
            <a:off x="2114550" y="5029463"/>
            <a:ext cx="762000" cy="144517"/>
          </a:xfrm>
          <a:prstGeom prst="rect">
            <a:avLst/>
          </a:prstGeom>
        </p:spPr>
      </p:pic>
      <p:grpSp>
        <p:nvGrpSpPr>
          <p:cNvPr id="231" name="Group 230"/>
          <p:cNvGrpSpPr/>
          <p:nvPr/>
        </p:nvGrpSpPr>
        <p:grpSpPr>
          <a:xfrm>
            <a:off x="2014804" y="2286000"/>
            <a:ext cx="961493" cy="276999"/>
            <a:chOff x="2048407" y="2286000"/>
            <a:chExt cx="961493" cy="276999"/>
          </a:xfrm>
        </p:grpSpPr>
        <p:pic>
          <p:nvPicPr>
            <p:cNvPr id="229" name="Picture 228" descr="Untitled-3.png"/>
            <p:cNvPicPr>
              <a:picLocks noChangeAspect="1"/>
            </p:cNvPicPr>
            <p:nvPr/>
          </p:nvPicPr>
          <p:blipFill>
            <a:blip r:embed="rId12" cstate="print">
              <a:clrChange>
                <a:clrFrom>
                  <a:srgbClr val="DFDFDF"/>
                </a:clrFrom>
                <a:clrTo>
                  <a:srgbClr val="DFDFDF">
                    <a:alpha val="0"/>
                  </a:srgbClr>
                </a:clrTo>
              </a:clrChange>
            </a:blip>
            <a:stretch>
              <a:fillRect/>
            </a:stretch>
          </p:blipFill>
          <p:spPr>
            <a:xfrm>
              <a:off x="2048407" y="2293620"/>
              <a:ext cx="280725" cy="267173"/>
            </a:xfrm>
            <a:prstGeom prst="rect">
              <a:avLst/>
            </a:prstGeom>
          </p:spPr>
        </p:pic>
        <p:sp>
          <p:nvSpPr>
            <p:cNvPr id="230" name="TextBox 229"/>
            <p:cNvSpPr txBox="1"/>
            <p:nvPr/>
          </p:nvSpPr>
          <p:spPr>
            <a:xfrm>
              <a:off x="2277007" y="2286000"/>
              <a:ext cx="732893" cy="276999"/>
            </a:xfrm>
            <a:prstGeom prst="rect">
              <a:avLst/>
            </a:prstGeom>
            <a:noFill/>
          </p:spPr>
          <p:txBody>
            <a:bodyPr wrap="none" rtlCol="0">
              <a:spAutoFit/>
            </a:bodyPr>
            <a:lstStyle/>
            <a:p>
              <a:r>
                <a:rPr lang="en-US" sz="1200" dirty="0">
                  <a:latin typeface="Segoe UI" pitchFamily="34" charset="0"/>
                  <a:cs typeface="Segoe UI" pitchFamily="34" charset="0"/>
                </a:rPr>
                <a:t>Outlook</a:t>
              </a:r>
              <a:endParaRPr lang="en-US" sz="1100" dirty="0">
                <a:latin typeface="Segoe UI" pitchFamily="34" charset="0"/>
                <a:cs typeface="Segoe UI" pitchFamily="34" charset="0"/>
              </a:endParaRPr>
            </a:p>
          </p:txBody>
        </p:sp>
      </p:grpSp>
      <p:cxnSp>
        <p:nvCxnSpPr>
          <p:cNvPr id="233" name="Straight Connector 232"/>
          <p:cNvCxnSpPr/>
          <p:nvPr/>
        </p:nvCxnSpPr>
        <p:spPr>
          <a:xfrm>
            <a:off x="2057400" y="5524500"/>
            <a:ext cx="914400" cy="1588"/>
          </a:xfrm>
          <a:prstGeom prst="line">
            <a:avLst/>
          </a:prstGeom>
        </p:spPr>
        <p:style>
          <a:lnRef idx="1">
            <a:schemeClr val="accent1"/>
          </a:lnRef>
          <a:fillRef idx="0">
            <a:schemeClr val="accent1"/>
          </a:fillRef>
          <a:effectRef idx="0">
            <a:schemeClr val="accent1"/>
          </a:effectRef>
          <a:fontRef idx="minor">
            <a:schemeClr val="tx1"/>
          </a:fontRef>
        </p:style>
      </p:cxnSp>
      <p:sp>
        <p:nvSpPr>
          <p:cNvPr id="234" name="Rectangle 233">
            <a:hlinkClick r:id="" action="ppaction://hlinkshowjump?jump=nextslide"/>
          </p:cNvPr>
          <p:cNvSpPr/>
          <p:nvPr/>
        </p:nvSpPr>
        <p:spPr>
          <a:xfrm>
            <a:off x="1981200" y="2209800"/>
            <a:ext cx="1066800" cy="4191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Find Specific Outlook Account Mailbox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nvGrpSpPr>
          <p:cNvPr id="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5" tooltip="Salesforce.com"/>
          </p:cNvPr>
          <p:cNvPicPr>
            <a:picLocks noChangeAspect="1" noChangeArrowheads="1"/>
          </p:cNvPicPr>
          <p:nvPr/>
        </p:nvPicPr>
        <p:blipFill>
          <a:blip r:embed="rId6"/>
          <a:srcRect/>
          <a:stretch>
            <a:fillRect/>
          </a:stretch>
        </p:blipFill>
        <p:spPr bwMode="auto">
          <a:xfrm>
            <a:off x="63500" y="-136525"/>
            <a:ext cx="9525" cy="9525"/>
          </a:xfrm>
          <a:prstGeom prst="rect">
            <a:avLst/>
          </a:prstGeom>
          <a:noFill/>
        </p:spPr>
      </p:pic>
      <p:grpSp>
        <p:nvGrpSpPr>
          <p:cNvPr id="16" name="Group 142"/>
          <p:cNvGrpSpPr/>
          <p:nvPr/>
        </p:nvGrpSpPr>
        <p:grpSpPr>
          <a:xfrm>
            <a:off x="1905000" y="1600200"/>
            <a:ext cx="4724400" cy="4419600"/>
            <a:chOff x="1905000" y="1600200"/>
            <a:chExt cx="4724400" cy="4419600"/>
          </a:xfrm>
        </p:grpSpPr>
        <p:grpSp>
          <p:nvGrpSpPr>
            <p:cNvPr id="17" name="Group 262"/>
            <p:cNvGrpSpPr/>
            <p:nvPr/>
          </p:nvGrpSpPr>
          <p:grpSpPr>
            <a:xfrm>
              <a:off x="1905000" y="1600200"/>
              <a:ext cx="4724400" cy="4419600"/>
              <a:chOff x="1905000" y="1600200"/>
              <a:chExt cx="4724400" cy="4419600"/>
            </a:xfrm>
          </p:grpSpPr>
          <p:sp>
            <p:nvSpPr>
              <p:cNvPr id="178" name="Rectangle 27"/>
              <p:cNvSpPr/>
              <p:nvPr/>
            </p:nvSpPr>
            <p:spPr>
              <a:xfrm>
                <a:off x="1905000" y="1600200"/>
                <a:ext cx="4724400" cy="4419600"/>
              </a:xfrm>
              <a:prstGeom prst="rect">
                <a:avLst/>
              </a:prstGeom>
              <a:gradFill flip="none" rotWithShape="1">
                <a:gsLst>
                  <a:gs pos="0">
                    <a:schemeClr val="bg1">
                      <a:lumMod val="95000"/>
                    </a:schemeClr>
                  </a:gs>
                  <a:gs pos="100000">
                    <a:schemeClr val="bg1">
                      <a:lumMod val="85000"/>
                    </a:schemeClr>
                  </a:gs>
                </a:gsLst>
                <a:lin ang="5400000" scaled="1"/>
                <a:tileRect/>
              </a:gradFill>
              <a:ln w="12700">
                <a:solidFill>
                  <a:schemeClr val="bg1"/>
                </a:solidFill>
              </a:ln>
              <a:effectLst>
                <a:outerShdw blurRad="127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3124200" y="1600200"/>
                <a:ext cx="3505200" cy="44196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8" name="TextBox 167"/>
            <p:cNvSpPr txBox="1"/>
            <p:nvPr/>
          </p:nvSpPr>
          <p:spPr>
            <a:xfrm>
              <a:off x="1981200" y="1676400"/>
              <a:ext cx="1370888" cy="415498"/>
            </a:xfrm>
            <a:prstGeom prst="rect">
              <a:avLst/>
            </a:prstGeom>
            <a:noFill/>
          </p:spPr>
          <p:txBody>
            <a:bodyPr wrap="square" rtlCol="0">
              <a:spAutoFit/>
            </a:bodyPr>
            <a:lstStyle/>
            <a:p>
              <a:r>
                <a:rPr lang="en-US" sz="1050" b="1" dirty="0">
                  <a:solidFill>
                    <a:schemeClr val="tx1">
                      <a:lumMod val="75000"/>
                      <a:lumOff val="25000"/>
                    </a:schemeClr>
                  </a:solidFill>
                  <a:latin typeface="Segoe UI" pitchFamily="34" charset="0"/>
                  <a:cs typeface="Segoe UI" pitchFamily="34" charset="0"/>
                </a:rPr>
                <a:t>Import people </a:t>
              </a:r>
            </a:p>
            <a:p>
              <a:r>
                <a:rPr lang="en-US" sz="1050" b="1" dirty="0">
                  <a:solidFill>
                    <a:schemeClr val="tx1">
                      <a:lumMod val="75000"/>
                      <a:lumOff val="25000"/>
                    </a:schemeClr>
                  </a:solidFill>
                  <a:latin typeface="Segoe UI" pitchFamily="34" charset="0"/>
                  <a:cs typeface="Segoe UI" pitchFamily="34" charset="0"/>
                </a:rPr>
                <a:t>from…</a:t>
              </a:r>
            </a:p>
          </p:txBody>
        </p:sp>
      </p:grpSp>
      <p:grpSp>
        <p:nvGrpSpPr>
          <p:cNvPr id="20" name="Group 216"/>
          <p:cNvGrpSpPr/>
          <p:nvPr/>
        </p:nvGrpSpPr>
        <p:grpSpPr>
          <a:xfrm>
            <a:off x="2133600" y="5562600"/>
            <a:ext cx="921905" cy="307777"/>
            <a:chOff x="2081349" y="4617720"/>
            <a:chExt cx="921905" cy="307777"/>
          </a:xfrm>
        </p:grpSpPr>
        <p:sp>
          <p:nvSpPr>
            <p:cNvPr id="190" name="Rounded Rectangle 189"/>
            <p:cNvSpPr/>
            <p:nvPr/>
          </p:nvSpPr>
          <p:spPr>
            <a:xfrm>
              <a:off x="2081349" y="4678680"/>
              <a:ext cx="144665" cy="136597"/>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1" name="Cross 190"/>
            <p:cNvSpPr/>
            <p:nvPr/>
          </p:nvSpPr>
          <p:spPr>
            <a:xfrm>
              <a:off x="2109057" y="4697949"/>
              <a:ext cx="86426" cy="89801"/>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214" name="Rectangle 213"/>
            <p:cNvSpPr/>
            <p:nvPr/>
          </p:nvSpPr>
          <p:spPr>
            <a:xfrm>
              <a:off x="2209800" y="4617720"/>
              <a:ext cx="793454" cy="307777"/>
            </a:xfrm>
            <a:prstGeom prst="rect">
              <a:avLst/>
            </a:prstGeom>
          </p:spPr>
          <p:txBody>
            <a:bodyPr wrap="square">
              <a:spAutoFit/>
            </a:bodyPr>
            <a:lstStyle/>
            <a:p>
              <a:r>
                <a:rPr lang="en-US" sz="700" dirty="0">
                  <a:solidFill>
                    <a:schemeClr val="accent1">
                      <a:lumMod val="75000"/>
                    </a:schemeClr>
                  </a:solidFill>
                  <a:latin typeface="Segoe UI" pitchFamily="34" charset="0"/>
                </a:rPr>
                <a:t>Add another source…</a:t>
              </a:r>
            </a:p>
          </p:txBody>
        </p:sp>
      </p:grpSp>
      <p:pic>
        <p:nvPicPr>
          <p:cNvPr id="220" name="Picture 5"/>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2038350" y="4508935"/>
            <a:ext cx="914400" cy="185737"/>
          </a:xfrm>
          <a:prstGeom prst="rect">
            <a:avLst/>
          </a:prstGeom>
          <a:noFill/>
          <a:ln w="9525">
            <a:noFill/>
            <a:miter lim="800000"/>
            <a:headEnd/>
            <a:tailEnd/>
          </a:ln>
          <a:effectLst/>
        </p:spPr>
      </p:pic>
      <p:pic>
        <p:nvPicPr>
          <p:cNvPr id="221" name="Picture 220" descr="Untitled-1.png"/>
          <p:cNvPicPr>
            <a:picLocks noChangeAspect="1"/>
          </p:cNvPicPr>
          <p:nvPr/>
        </p:nvPicPr>
        <p:blipFill>
          <a:blip r:embed="rId8"/>
          <a:srcRect t="20369" b="14459"/>
          <a:stretch>
            <a:fillRect/>
          </a:stretch>
        </p:blipFill>
        <p:spPr>
          <a:xfrm>
            <a:off x="2128838" y="2872740"/>
            <a:ext cx="733425" cy="228600"/>
          </a:xfrm>
          <a:prstGeom prst="rect">
            <a:avLst/>
          </a:prstGeom>
        </p:spPr>
      </p:pic>
      <p:pic>
        <p:nvPicPr>
          <p:cNvPr id="223" name="Picture 222" descr="logo.gif"/>
          <p:cNvPicPr>
            <a:picLocks noChangeAspect="1"/>
          </p:cNvPicPr>
          <p:nvPr/>
        </p:nvPicPr>
        <p:blipFill>
          <a:blip r:embed="rId9"/>
          <a:stretch>
            <a:fillRect/>
          </a:stretch>
        </p:blipFill>
        <p:spPr>
          <a:xfrm>
            <a:off x="2085975" y="3436130"/>
            <a:ext cx="819150" cy="228600"/>
          </a:xfrm>
          <a:prstGeom prst="rect">
            <a:avLst/>
          </a:prstGeom>
        </p:spPr>
      </p:pic>
      <p:pic>
        <p:nvPicPr>
          <p:cNvPr id="224" name="Picture 223" descr="Untitled-1.png"/>
          <p:cNvPicPr>
            <a:picLocks noChangeAspect="1"/>
          </p:cNvPicPr>
          <p:nvPr/>
        </p:nvPicPr>
        <p:blipFill>
          <a:blip r:embed="rId10"/>
          <a:stretch>
            <a:fillRect/>
          </a:stretch>
        </p:blipFill>
        <p:spPr>
          <a:xfrm>
            <a:off x="2114550" y="3999520"/>
            <a:ext cx="762000" cy="174625"/>
          </a:xfrm>
          <a:prstGeom prst="rect">
            <a:avLst/>
          </a:prstGeom>
        </p:spPr>
      </p:pic>
      <p:pic>
        <p:nvPicPr>
          <p:cNvPr id="226" name="Picture 225" descr="y3.gif"/>
          <p:cNvPicPr>
            <a:picLocks noChangeAspect="1"/>
          </p:cNvPicPr>
          <p:nvPr/>
        </p:nvPicPr>
        <p:blipFill>
          <a:blip r:embed="rId11"/>
          <a:stretch>
            <a:fillRect/>
          </a:stretch>
        </p:blipFill>
        <p:spPr>
          <a:xfrm>
            <a:off x="2114550" y="5029463"/>
            <a:ext cx="762000" cy="144517"/>
          </a:xfrm>
          <a:prstGeom prst="rect">
            <a:avLst/>
          </a:prstGeom>
        </p:spPr>
      </p:pic>
      <p:cxnSp>
        <p:nvCxnSpPr>
          <p:cNvPr id="233" name="Straight Connector 232"/>
          <p:cNvCxnSpPr/>
          <p:nvPr/>
        </p:nvCxnSpPr>
        <p:spPr>
          <a:xfrm>
            <a:off x="2057400" y="5524500"/>
            <a:ext cx="914400" cy="1588"/>
          </a:xfrm>
          <a:prstGeom prst="line">
            <a:avLst/>
          </a:prstGeom>
        </p:spPr>
        <p:style>
          <a:lnRef idx="1">
            <a:schemeClr val="accent1"/>
          </a:lnRef>
          <a:fillRef idx="0">
            <a:schemeClr val="accent1"/>
          </a:fillRef>
          <a:effectRef idx="0">
            <a:schemeClr val="accent1"/>
          </a:effectRef>
          <a:fontRef idx="minor">
            <a:schemeClr val="tx1"/>
          </a:fontRef>
        </p:style>
      </p:cxnSp>
      <p:sp>
        <p:nvSpPr>
          <p:cNvPr id="118" name="Rectangle 117"/>
          <p:cNvSpPr/>
          <p:nvPr/>
        </p:nvSpPr>
        <p:spPr>
          <a:xfrm>
            <a:off x="1905000" y="2179320"/>
            <a:ext cx="1295400" cy="45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9" name="Group 230"/>
          <p:cNvGrpSpPr/>
          <p:nvPr/>
        </p:nvGrpSpPr>
        <p:grpSpPr>
          <a:xfrm>
            <a:off x="2014804" y="2286000"/>
            <a:ext cx="961493" cy="276999"/>
            <a:chOff x="2048407" y="2286000"/>
            <a:chExt cx="961493" cy="276999"/>
          </a:xfrm>
        </p:grpSpPr>
        <p:pic>
          <p:nvPicPr>
            <p:cNvPr id="120" name="Picture 119" descr="Untitled-3.png"/>
            <p:cNvPicPr>
              <a:picLocks noChangeAspect="1"/>
            </p:cNvPicPr>
            <p:nvPr/>
          </p:nvPicPr>
          <p:blipFill>
            <a:blip r:embed="rId12" cstate="print">
              <a:clrChange>
                <a:clrFrom>
                  <a:srgbClr val="DFDFDF"/>
                </a:clrFrom>
                <a:clrTo>
                  <a:srgbClr val="DFDFDF">
                    <a:alpha val="0"/>
                  </a:srgbClr>
                </a:clrTo>
              </a:clrChange>
            </a:blip>
            <a:stretch>
              <a:fillRect/>
            </a:stretch>
          </p:blipFill>
          <p:spPr>
            <a:xfrm>
              <a:off x="2048407" y="2293620"/>
              <a:ext cx="280725" cy="267173"/>
            </a:xfrm>
            <a:prstGeom prst="rect">
              <a:avLst/>
            </a:prstGeom>
          </p:spPr>
        </p:pic>
        <p:sp>
          <p:nvSpPr>
            <p:cNvPr id="121" name="TextBox 120"/>
            <p:cNvSpPr txBox="1"/>
            <p:nvPr/>
          </p:nvSpPr>
          <p:spPr>
            <a:xfrm>
              <a:off x="2277007" y="2286000"/>
              <a:ext cx="732893" cy="276999"/>
            </a:xfrm>
            <a:prstGeom prst="rect">
              <a:avLst/>
            </a:prstGeom>
            <a:noFill/>
          </p:spPr>
          <p:txBody>
            <a:bodyPr wrap="none" rtlCol="0">
              <a:spAutoFit/>
            </a:bodyPr>
            <a:lstStyle/>
            <a:p>
              <a:r>
                <a:rPr lang="en-US" sz="1200" dirty="0">
                  <a:latin typeface="Segoe UI" pitchFamily="34" charset="0"/>
                  <a:cs typeface="Segoe UI" pitchFamily="34" charset="0"/>
                </a:rPr>
                <a:t>Outlook</a:t>
              </a:r>
              <a:endParaRPr lang="en-US" sz="1100" dirty="0">
                <a:latin typeface="Segoe UI" pitchFamily="34" charset="0"/>
                <a:cs typeface="Segoe UI" pitchFamily="34" charset="0"/>
              </a:endParaRPr>
            </a:p>
          </p:txBody>
        </p:sp>
      </p:grpSp>
      <p:sp>
        <p:nvSpPr>
          <p:cNvPr id="122" name="TextBox 121"/>
          <p:cNvSpPr txBox="1"/>
          <p:nvPr/>
        </p:nvSpPr>
        <p:spPr>
          <a:xfrm>
            <a:off x="3200400" y="1752600"/>
            <a:ext cx="2371611" cy="646331"/>
          </a:xfrm>
          <a:prstGeom prst="rect">
            <a:avLst/>
          </a:prstGeom>
          <a:noFill/>
        </p:spPr>
        <p:txBody>
          <a:bodyPr wrap="none" rtlCol="0">
            <a:spAutoFit/>
          </a:bodyPr>
          <a:lstStyle/>
          <a:p>
            <a:r>
              <a:rPr lang="en-US" dirty="0">
                <a:solidFill>
                  <a:schemeClr val="tx1">
                    <a:lumMod val="85000"/>
                    <a:lumOff val="15000"/>
                  </a:schemeClr>
                </a:solidFill>
                <a:latin typeface="Segoe UI" pitchFamily="34" charset="0"/>
                <a:cs typeface="Segoe UI" pitchFamily="34" charset="0"/>
              </a:rPr>
              <a:t>Import address book </a:t>
            </a:r>
            <a:br>
              <a:rPr lang="en-US" dirty="0">
                <a:solidFill>
                  <a:schemeClr val="tx1">
                    <a:lumMod val="85000"/>
                    <a:lumOff val="15000"/>
                  </a:schemeClr>
                </a:solidFill>
                <a:latin typeface="Segoe UI" pitchFamily="34" charset="0"/>
                <a:cs typeface="Segoe UI" pitchFamily="34" charset="0"/>
              </a:rPr>
            </a:br>
            <a:r>
              <a:rPr lang="en-US" dirty="0">
                <a:solidFill>
                  <a:schemeClr val="tx1">
                    <a:lumMod val="85000"/>
                    <a:lumOff val="15000"/>
                  </a:schemeClr>
                </a:solidFill>
                <a:latin typeface="Segoe UI" pitchFamily="34" charset="0"/>
                <a:cs typeface="Segoe UI" pitchFamily="34" charset="0"/>
              </a:rPr>
              <a:t>from Outlook</a:t>
            </a:r>
          </a:p>
        </p:txBody>
      </p:sp>
      <p:sp>
        <p:nvSpPr>
          <p:cNvPr id="123" name="TextBox 122"/>
          <p:cNvSpPr txBox="1"/>
          <p:nvPr/>
        </p:nvSpPr>
        <p:spPr>
          <a:xfrm>
            <a:off x="3200400" y="2324100"/>
            <a:ext cx="3124200" cy="400110"/>
          </a:xfrm>
          <a:prstGeom prst="rect">
            <a:avLst/>
          </a:prstGeom>
          <a:noFill/>
        </p:spPr>
        <p:txBody>
          <a:bodyPr wrap="square" rtlCol="0">
            <a:spAutoFit/>
          </a:bodyPr>
          <a:lstStyle/>
          <a:p>
            <a:r>
              <a:rPr lang="en-US" sz="1000" dirty="0">
                <a:solidFill>
                  <a:schemeClr val="tx1">
                    <a:lumMod val="65000"/>
                    <a:lumOff val="35000"/>
                  </a:schemeClr>
                </a:solidFill>
                <a:latin typeface="Segoe UI" pitchFamily="34" charset="0"/>
                <a:cs typeface="Segoe UI" pitchFamily="34" charset="0"/>
              </a:rPr>
              <a:t>To import from Outlook, enter your Outlook username and password, and then click </a:t>
            </a:r>
            <a:r>
              <a:rPr lang="en-US" sz="1000" b="1" dirty="0">
                <a:solidFill>
                  <a:schemeClr val="tx1">
                    <a:lumMod val="65000"/>
                    <a:lumOff val="35000"/>
                  </a:schemeClr>
                </a:solidFill>
                <a:latin typeface="Segoe UI" pitchFamily="34" charset="0"/>
                <a:cs typeface="Segoe UI" pitchFamily="34" charset="0"/>
              </a:rPr>
              <a:t>Next</a:t>
            </a:r>
            <a:r>
              <a:rPr lang="en-US" sz="1000" dirty="0">
                <a:solidFill>
                  <a:schemeClr val="tx1">
                    <a:lumMod val="65000"/>
                    <a:lumOff val="35000"/>
                  </a:schemeClr>
                </a:solidFill>
                <a:latin typeface="Segoe UI" pitchFamily="34" charset="0"/>
                <a:cs typeface="Segoe UI" pitchFamily="34" charset="0"/>
              </a:rPr>
              <a:t>.</a:t>
            </a:r>
          </a:p>
        </p:txBody>
      </p:sp>
      <p:grpSp>
        <p:nvGrpSpPr>
          <p:cNvPr id="154" name="Group 160"/>
          <p:cNvGrpSpPr/>
          <p:nvPr/>
        </p:nvGrpSpPr>
        <p:grpSpPr>
          <a:xfrm>
            <a:off x="3505200" y="3505200"/>
            <a:ext cx="2990850" cy="2333625"/>
            <a:chOff x="3505200" y="3505200"/>
            <a:chExt cx="2990850" cy="2333625"/>
          </a:xfrm>
        </p:grpSpPr>
        <p:grpSp>
          <p:nvGrpSpPr>
            <p:cNvPr id="155" name="Group 306"/>
            <p:cNvGrpSpPr/>
            <p:nvPr/>
          </p:nvGrpSpPr>
          <p:grpSpPr>
            <a:xfrm>
              <a:off x="3505200" y="3505200"/>
              <a:ext cx="2724150" cy="579596"/>
              <a:chOff x="3524250" y="3124200"/>
              <a:chExt cx="2724150" cy="579596"/>
            </a:xfrm>
          </p:grpSpPr>
          <p:sp>
            <p:nvSpPr>
              <p:cNvPr id="166" name="Rectangle 165"/>
              <p:cNvSpPr/>
              <p:nvPr/>
            </p:nvSpPr>
            <p:spPr>
              <a:xfrm>
                <a:off x="4343400" y="3147298"/>
                <a:ext cx="1905000" cy="200025"/>
              </a:xfrm>
              <a:prstGeom prst="rect">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lumMod val="50000"/>
                    </a:schemeClr>
                  </a:solidFill>
                  <a:latin typeface="Segoe UI" pitchFamily="34" charset="0"/>
                  <a:cs typeface="Segoe UI" pitchFamily="34" charset="0"/>
                </a:endParaRPr>
              </a:p>
            </p:txBody>
          </p:sp>
          <p:sp>
            <p:nvSpPr>
              <p:cNvPr id="167" name="TextBox 166"/>
              <p:cNvSpPr txBox="1"/>
              <p:nvPr/>
            </p:nvSpPr>
            <p:spPr>
              <a:xfrm>
                <a:off x="3524250" y="3124200"/>
                <a:ext cx="755335" cy="246221"/>
              </a:xfrm>
              <a:prstGeom prst="rect">
                <a:avLst/>
              </a:prstGeom>
              <a:noFill/>
            </p:spPr>
            <p:txBody>
              <a:bodyPr wrap="none" rtlCol="0">
                <a:spAutoFit/>
              </a:bodyPr>
              <a:lstStyle/>
              <a:p>
                <a:r>
                  <a:rPr lang="en-US" sz="1000" dirty="0">
                    <a:solidFill>
                      <a:schemeClr val="tx1">
                        <a:lumMod val="85000"/>
                        <a:lumOff val="15000"/>
                      </a:schemeClr>
                    </a:solidFill>
                    <a:latin typeface="Segoe UI" pitchFamily="34" charset="0"/>
                    <a:cs typeface="Segoe UI" pitchFamily="34" charset="0"/>
                  </a:rPr>
                  <a:t>Username</a:t>
                </a:r>
              </a:p>
            </p:txBody>
          </p:sp>
          <p:sp>
            <p:nvSpPr>
              <p:cNvPr id="170" name="TextBox 169"/>
              <p:cNvSpPr txBox="1"/>
              <p:nvPr/>
            </p:nvSpPr>
            <p:spPr>
              <a:xfrm>
                <a:off x="3524250" y="3457575"/>
                <a:ext cx="720069" cy="246221"/>
              </a:xfrm>
              <a:prstGeom prst="rect">
                <a:avLst/>
              </a:prstGeom>
              <a:noFill/>
            </p:spPr>
            <p:txBody>
              <a:bodyPr wrap="none" rtlCol="0">
                <a:spAutoFit/>
              </a:bodyPr>
              <a:lstStyle/>
              <a:p>
                <a:r>
                  <a:rPr lang="en-US" sz="1000" dirty="0">
                    <a:solidFill>
                      <a:schemeClr val="tx1">
                        <a:lumMod val="85000"/>
                        <a:lumOff val="15000"/>
                      </a:schemeClr>
                    </a:solidFill>
                    <a:latin typeface="Segoe UI" pitchFamily="34" charset="0"/>
                    <a:cs typeface="Segoe UI" pitchFamily="34" charset="0"/>
                  </a:rPr>
                  <a:t>Password</a:t>
                </a:r>
              </a:p>
            </p:txBody>
          </p:sp>
          <p:sp>
            <p:nvSpPr>
              <p:cNvPr id="171" name="Rectangle 170"/>
              <p:cNvSpPr/>
              <p:nvPr/>
            </p:nvSpPr>
            <p:spPr>
              <a:xfrm>
                <a:off x="4343400" y="3480673"/>
                <a:ext cx="1905000" cy="200025"/>
              </a:xfrm>
              <a:prstGeom prst="rect">
                <a:avLst/>
              </a:prstGeom>
              <a:solidFill>
                <a:schemeClr val="bg1"/>
              </a:solidFill>
              <a:ln w="127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lumMod val="50000"/>
                    </a:schemeClr>
                  </a:solidFill>
                  <a:latin typeface="Segoe UI" pitchFamily="34" charset="0"/>
                  <a:cs typeface="Segoe UI" pitchFamily="34" charset="0"/>
                </a:endParaRPr>
              </a:p>
            </p:txBody>
          </p:sp>
        </p:grpSp>
        <p:grpSp>
          <p:nvGrpSpPr>
            <p:cNvPr id="156" name="Group 310"/>
            <p:cNvGrpSpPr/>
            <p:nvPr/>
          </p:nvGrpSpPr>
          <p:grpSpPr>
            <a:xfrm>
              <a:off x="5410200" y="5638800"/>
              <a:ext cx="1085850" cy="200025"/>
              <a:chOff x="5448300" y="5410200"/>
              <a:chExt cx="1085850" cy="200025"/>
            </a:xfrm>
          </p:grpSpPr>
          <p:sp>
            <p:nvSpPr>
              <p:cNvPr id="164" name="Rectangle 163"/>
              <p:cNvSpPr/>
              <p:nvPr/>
            </p:nvSpPr>
            <p:spPr>
              <a:xfrm>
                <a:off x="5448300" y="5410200"/>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5448300" y="5410200"/>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Verdana" pitchFamily="34" charset="0"/>
                    <a:ea typeface="Verdana" pitchFamily="34" charset="0"/>
                    <a:cs typeface="Verdana" pitchFamily="34" charset="0"/>
                  </a:rPr>
                  <a:t>Cancel</a:t>
                </a:r>
              </a:p>
            </p:txBody>
          </p:sp>
        </p:grpSp>
        <p:grpSp>
          <p:nvGrpSpPr>
            <p:cNvPr id="157" name="Group 311"/>
            <p:cNvGrpSpPr/>
            <p:nvPr/>
          </p:nvGrpSpPr>
          <p:grpSpPr>
            <a:xfrm>
              <a:off x="4191000" y="5638800"/>
              <a:ext cx="1085850" cy="200025"/>
              <a:chOff x="5448300" y="5410200"/>
              <a:chExt cx="1085850" cy="200025"/>
            </a:xfrm>
          </p:grpSpPr>
          <p:sp>
            <p:nvSpPr>
              <p:cNvPr id="161" name="Rectangle 160"/>
              <p:cNvSpPr/>
              <p:nvPr/>
            </p:nvSpPr>
            <p:spPr>
              <a:xfrm>
                <a:off x="5448300" y="5410200"/>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3" name="Rectangle 162"/>
              <p:cNvSpPr/>
              <p:nvPr/>
            </p:nvSpPr>
            <p:spPr>
              <a:xfrm>
                <a:off x="5448300" y="5410200"/>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Verdana" pitchFamily="34" charset="0"/>
                    <a:ea typeface="Verdana" pitchFamily="34" charset="0"/>
                    <a:cs typeface="Verdana" pitchFamily="34" charset="0"/>
                  </a:rPr>
                  <a:t>Next</a:t>
                </a:r>
              </a:p>
            </p:txBody>
          </p:sp>
        </p:grpSp>
        <p:sp>
          <p:nvSpPr>
            <p:cNvPr id="158" name="TextBox 157"/>
            <p:cNvSpPr txBox="1"/>
            <p:nvPr/>
          </p:nvSpPr>
          <p:spPr>
            <a:xfrm>
              <a:off x="5118850" y="4114800"/>
              <a:ext cx="1226618" cy="215444"/>
            </a:xfrm>
            <a:prstGeom prst="rect">
              <a:avLst/>
            </a:prstGeom>
            <a:noFill/>
          </p:spPr>
          <p:txBody>
            <a:bodyPr wrap="none" rtlCol="0">
              <a:spAutoFit/>
            </a:bodyPr>
            <a:lstStyle/>
            <a:p>
              <a:r>
                <a:rPr lang="en-US" sz="800" dirty="0">
                  <a:solidFill>
                    <a:schemeClr val="tx1">
                      <a:lumMod val="65000"/>
                      <a:lumOff val="35000"/>
                    </a:schemeClr>
                  </a:solidFill>
                  <a:latin typeface="Segoe UI" pitchFamily="34" charset="0"/>
                  <a:cs typeface="Segoe UI" pitchFamily="34" charset="0"/>
                </a:rPr>
                <a:t>Forgot your password?</a:t>
              </a:r>
            </a:p>
          </p:txBody>
        </p:sp>
      </p:grpSp>
      <p:sp>
        <p:nvSpPr>
          <p:cNvPr id="173" name="TextBox 172"/>
          <p:cNvSpPr txBox="1"/>
          <p:nvPr/>
        </p:nvSpPr>
        <p:spPr>
          <a:xfrm>
            <a:off x="4343400" y="3505200"/>
            <a:ext cx="1828800" cy="246221"/>
          </a:xfrm>
          <a:prstGeom prst="rect">
            <a:avLst/>
          </a:prstGeom>
          <a:noFill/>
        </p:spPr>
        <p:txBody>
          <a:bodyPr wrap="square" rtlCol="0">
            <a:spAutoFit/>
          </a:bodyPr>
          <a:lstStyle/>
          <a:p>
            <a:r>
              <a:rPr lang="en-US" sz="1000" dirty="0">
                <a:solidFill>
                  <a:schemeClr val="tx1">
                    <a:lumMod val="65000"/>
                    <a:lumOff val="35000"/>
                  </a:schemeClr>
                </a:solidFill>
                <a:latin typeface="Segoe UI" pitchFamily="34" charset="0"/>
                <a:cs typeface="Segoe UI" pitchFamily="34" charset="0"/>
              </a:rPr>
              <a:t>deanna@contoso.com</a:t>
            </a:r>
          </a:p>
        </p:txBody>
      </p:sp>
      <p:sp>
        <p:nvSpPr>
          <p:cNvPr id="174" name="TextBox 173"/>
          <p:cNvSpPr txBox="1"/>
          <p:nvPr/>
        </p:nvSpPr>
        <p:spPr>
          <a:xfrm>
            <a:off x="4343400" y="3834911"/>
            <a:ext cx="1828800" cy="246221"/>
          </a:xfrm>
          <a:prstGeom prst="rect">
            <a:avLst/>
          </a:prstGeom>
          <a:noFill/>
        </p:spPr>
        <p:txBody>
          <a:bodyPr wrap="square" rtlCol="0">
            <a:spAutoFit/>
          </a:bodyPr>
          <a:lstStyle/>
          <a:p>
            <a:r>
              <a:rPr lang="en-US" sz="1000" dirty="0">
                <a:solidFill>
                  <a:schemeClr val="tx1">
                    <a:lumMod val="65000"/>
                    <a:lumOff val="35000"/>
                  </a:schemeClr>
                </a:solidFill>
                <a:latin typeface="Segoe UI" pitchFamily="34" charset="0"/>
                <a:cs typeface="Segoe UI" pitchFamily="34" charset="0"/>
              </a:rPr>
              <a:t>*********</a:t>
            </a:r>
          </a:p>
        </p:txBody>
      </p:sp>
      <p:sp>
        <p:nvSpPr>
          <p:cNvPr id="176" name="Rectangle 175">
            <a:hlinkClick r:id="" action="ppaction://hlinkshowjump?jump=nextslide"/>
          </p:cNvPr>
          <p:cNvSpPr/>
          <p:nvPr/>
        </p:nvSpPr>
        <p:spPr>
          <a:xfrm>
            <a:off x="4086225" y="5562600"/>
            <a:ext cx="1295400" cy="3429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50000"/>
                                  </p:iterate>
                                  <p:childTnLst>
                                    <p:set>
                                      <p:cBhvr>
                                        <p:cTn id="6" dur="1" fill="hold">
                                          <p:stCondLst>
                                            <p:cond delay="0"/>
                                          </p:stCondLst>
                                        </p:cTn>
                                        <p:tgtEl>
                                          <p:spTgt spid="173"/>
                                        </p:tgtEl>
                                        <p:attrNameLst>
                                          <p:attrName>style.visibility</p:attrName>
                                        </p:attrNameLst>
                                      </p:cBhvr>
                                      <p:to>
                                        <p:strVal val="visible"/>
                                      </p:to>
                                    </p:set>
                                    <p:anim calcmode="discrete" valueType="clr">
                                      <p:cBhvr override="childStyle">
                                        <p:cTn id="7" dur="80"/>
                                        <p:tgtEl>
                                          <p:spTgt spid="173"/>
                                        </p:tgtEl>
                                        <p:attrNameLst>
                                          <p:attrName>style.color</p:attrName>
                                        </p:attrNameLst>
                                      </p:cBhvr>
                                      <p:tavLst>
                                        <p:tav tm="0">
                                          <p:val>
                                            <p:clrVal>
                                              <a:srgbClr val="5F5F5F"/>
                                            </p:clrVal>
                                          </p:val>
                                        </p:tav>
                                        <p:tav tm="50000">
                                          <p:val>
                                            <p:clrVal>
                                              <a:srgbClr val="5F5F5F"/>
                                            </p:clrVal>
                                          </p:val>
                                        </p:tav>
                                      </p:tavLst>
                                    </p:anim>
                                    <p:anim calcmode="discrete" valueType="clr">
                                      <p:cBhvr>
                                        <p:cTn id="8" dur="80"/>
                                        <p:tgtEl>
                                          <p:spTgt spid="173"/>
                                        </p:tgtEl>
                                        <p:attrNameLst>
                                          <p:attrName>fillcolor</p:attrName>
                                        </p:attrNameLst>
                                      </p:cBhvr>
                                      <p:tavLst>
                                        <p:tav tm="0">
                                          <p:val>
                                            <p:clrVal>
                                              <a:schemeClr val="accent2"/>
                                            </p:clrVal>
                                          </p:val>
                                        </p:tav>
                                        <p:tav tm="50000">
                                          <p:val>
                                            <p:clrVal>
                                              <a:schemeClr val="hlink"/>
                                            </p:clrVal>
                                          </p:val>
                                        </p:tav>
                                      </p:tavLst>
                                    </p:anim>
                                    <p:set>
                                      <p:cBhvr>
                                        <p:cTn id="9" dur="80"/>
                                        <p:tgtEl>
                                          <p:spTgt spid="173"/>
                                        </p:tgtEl>
                                        <p:attrNameLst>
                                          <p:attrName>fill.type</p:attrName>
                                        </p:attrNameLst>
                                      </p:cBhvr>
                                      <p:to>
                                        <p:strVal val="solid"/>
                                      </p:to>
                                    </p:set>
                                  </p:childTnLst>
                                </p:cTn>
                              </p:par>
                            </p:childTnLst>
                          </p:cTn>
                        </p:par>
                        <p:par>
                          <p:cTn id="10" fill="hold">
                            <p:stCondLst>
                              <p:cond delay="760"/>
                            </p:stCondLst>
                            <p:childTnLst>
                              <p:par>
                                <p:cTn id="11" presetID="27" presetClass="entr" presetSubtype="0" fill="hold" nodeType="afterEffect">
                                  <p:stCondLst>
                                    <p:cond delay="0"/>
                                  </p:stCondLst>
                                  <p:iterate type="lt">
                                    <p:tmPct val="50000"/>
                                  </p:iterate>
                                  <p:childTnLst>
                                    <p:set>
                                      <p:cBhvr>
                                        <p:cTn id="12" dur="1" fill="hold">
                                          <p:stCondLst>
                                            <p:cond delay="0"/>
                                          </p:stCondLst>
                                        </p:cTn>
                                        <p:tgtEl>
                                          <p:spTgt spid="174"/>
                                        </p:tgtEl>
                                        <p:attrNameLst>
                                          <p:attrName>style.visibility</p:attrName>
                                        </p:attrNameLst>
                                      </p:cBhvr>
                                      <p:to>
                                        <p:strVal val="visible"/>
                                      </p:to>
                                    </p:set>
                                    <p:anim calcmode="discrete" valueType="clr">
                                      <p:cBhvr override="childStyle">
                                        <p:cTn id="13" dur="80"/>
                                        <p:tgtEl>
                                          <p:spTgt spid="174"/>
                                        </p:tgtEl>
                                        <p:attrNameLst>
                                          <p:attrName>style.color</p:attrName>
                                        </p:attrNameLst>
                                      </p:cBhvr>
                                      <p:tavLst>
                                        <p:tav tm="0">
                                          <p:val>
                                            <p:clrVal>
                                              <a:srgbClr val="5F5F5F"/>
                                            </p:clrVal>
                                          </p:val>
                                        </p:tav>
                                        <p:tav tm="50000">
                                          <p:val>
                                            <p:clrVal>
                                              <a:srgbClr val="5F5F5F"/>
                                            </p:clrVal>
                                          </p:val>
                                        </p:tav>
                                      </p:tavLst>
                                    </p:anim>
                                    <p:anim calcmode="discrete" valueType="clr">
                                      <p:cBhvr>
                                        <p:cTn id="14" dur="80"/>
                                        <p:tgtEl>
                                          <p:spTgt spid="174"/>
                                        </p:tgtEl>
                                        <p:attrNameLst>
                                          <p:attrName>fillcolor</p:attrName>
                                        </p:attrNameLst>
                                      </p:cBhvr>
                                      <p:tavLst>
                                        <p:tav tm="0">
                                          <p:val>
                                            <p:clrVal>
                                              <a:schemeClr val="accent2"/>
                                            </p:clrVal>
                                          </p:val>
                                        </p:tav>
                                        <p:tav tm="50000">
                                          <p:val>
                                            <p:clrVal>
                                              <a:schemeClr val="hlink"/>
                                            </p:clrVal>
                                          </p:val>
                                        </p:tav>
                                      </p:tavLst>
                                    </p:anim>
                                    <p:set>
                                      <p:cBhvr>
                                        <p:cTn id="15" dur="80"/>
                                        <p:tgtEl>
                                          <p:spTgt spid="174"/>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Find Specific Outlook Account Mailbox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nvGrpSpPr>
          <p:cNvPr id="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5" tooltip="Salesforce.com"/>
          </p:cNvPr>
          <p:cNvPicPr>
            <a:picLocks noChangeAspect="1" noChangeArrowheads="1"/>
          </p:cNvPicPr>
          <p:nvPr/>
        </p:nvPicPr>
        <p:blipFill>
          <a:blip r:embed="rId6"/>
          <a:srcRect/>
          <a:stretch>
            <a:fillRect/>
          </a:stretch>
        </p:blipFill>
        <p:spPr bwMode="auto">
          <a:xfrm>
            <a:off x="63500" y="-136525"/>
            <a:ext cx="9525" cy="9525"/>
          </a:xfrm>
          <a:prstGeom prst="rect">
            <a:avLst/>
          </a:prstGeom>
          <a:noFill/>
        </p:spPr>
      </p:pic>
      <p:grpSp>
        <p:nvGrpSpPr>
          <p:cNvPr id="15" name="Group 142"/>
          <p:cNvGrpSpPr/>
          <p:nvPr/>
        </p:nvGrpSpPr>
        <p:grpSpPr>
          <a:xfrm>
            <a:off x="1905000" y="1600200"/>
            <a:ext cx="4724400" cy="4419600"/>
            <a:chOff x="1905000" y="1600200"/>
            <a:chExt cx="4724400" cy="4419600"/>
          </a:xfrm>
        </p:grpSpPr>
        <p:grpSp>
          <p:nvGrpSpPr>
            <p:cNvPr id="16" name="Group 262"/>
            <p:cNvGrpSpPr/>
            <p:nvPr/>
          </p:nvGrpSpPr>
          <p:grpSpPr>
            <a:xfrm>
              <a:off x="1905000" y="1600200"/>
              <a:ext cx="4724400" cy="4419600"/>
              <a:chOff x="1905000" y="1600200"/>
              <a:chExt cx="4724400" cy="4419600"/>
            </a:xfrm>
          </p:grpSpPr>
          <p:sp>
            <p:nvSpPr>
              <p:cNvPr id="178" name="Rectangle 27"/>
              <p:cNvSpPr/>
              <p:nvPr/>
            </p:nvSpPr>
            <p:spPr>
              <a:xfrm>
                <a:off x="1905000" y="1600200"/>
                <a:ext cx="4724400" cy="4419600"/>
              </a:xfrm>
              <a:prstGeom prst="rect">
                <a:avLst/>
              </a:prstGeom>
              <a:gradFill flip="none" rotWithShape="1">
                <a:gsLst>
                  <a:gs pos="0">
                    <a:schemeClr val="bg1">
                      <a:lumMod val="95000"/>
                    </a:schemeClr>
                  </a:gs>
                  <a:gs pos="100000">
                    <a:schemeClr val="bg1">
                      <a:lumMod val="85000"/>
                    </a:schemeClr>
                  </a:gs>
                </a:gsLst>
                <a:lin ang="5400000" scaled="1"/>
                <a:tileRect/>
              </a:gradFill>
              <a:ln w="12700">
                <a:solidFill>
                  <a:schemeClr val="bg1"/>
                </a:solidFill>
              </a:ln>
              <a:effectLst>
                <a:outerShdw blurRad="12700" dir="5400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0" name="Rectangle 179"/>
              <p:cNvSpPr/>
              <p:nvPr/>
            </p:nvSpPr>
            <p:spPr>
              <a:xfrm>
                <a:off x="3124200" y="1600200"/>
                <a:ext cx="3505200" cy="44196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8" name="TextBox 167"/>
            <p:cNvSpPr txBox="1"/>
            <p:nvPr/>
          </p:nvSpPr>
          <p:spPr>
            <a:xfrm>
              <a:off x="1981200" y="1676400"/>
              <a:ext cx="1370888" cy="415498"/>
            </a:xfrm>
            <a:prstGeom prst="rect">
              <a:avLst/>
            </a:prstGeom>
            <a:noFill/>
          </p:spPr>
          <p:txBody>
            <a:bodyPr wrap="square" rtlCol="0">
              <a:spAutoFit/>
            </a:bodyPr>
            <a:lstStyle/>
            <a:p>
              <a:r>
                <a:rPr lang="en-US" sz="1050" b="1" dirty="0">
                  <a:solidFill>
                    <a:schemeClr val="tx1">
                      <a:lumMod val="75000"/>
                      <a:lumOff val="25000"/>
                    </a:schemeClr>
                  </a:solidFill>
                  <a:latin typeface="Segoe UI" pitchFamily="34" charset="0"/>
                  <a:cs typeface="Segoe UI" pitchFamily="34" charset="0"/>
                </a:rPr>
                <a:t>Import people </a:t>
              </a:r>
            </a:p>
            <a:p>
              <a:r>
                <a:rPr lang="en-US" sz="1050" b="1" dirty="0">
                  <a:solidFill>
                    <a:schemeClr val="tx1">
                      <a:lumMod val="75000"/>
                      <a:lumOff val="25000"/>
                    </a:schemeClr>
                  </a:solidFill>
                  <a:latin typeface="Segoe UI" pitchFamily="34" charset="0"/>
                  <a:cs typeface="Segoe UI" pitchFamily="34" charset="0"/>
                </a:rPr>
                <a:t>from…</a:t>
              </a:r>
            </a:p>
          </p:txBody>
        </p:sp>
      </p:grpSp>
      <p:grpSp>
        <p:nvGrpSpPr>
          <p:cNvPr id="17" name="Group 216"/>
          <p:cNvGrpSpPr/>
          <p:nvPr/>
        </p:nvGrpSpPr>
        <p:grpSpPr>
          <a:xfrm>
            <a:off x="2133600" y="5562600"/>
            <a:ext cx="921905" cy="307777"/>
            <a:chOff x="2081349" y="4617720"/>
            <a:chExt cx="921905" cy="307777"/>
          </a:xfrm>
        </p:grpSpPr>
        <p:sp>
          <p:nvSpPr>
            <p:cNvPr id="190" name="Rounded Rectangle 189"/>
            <p:cNvSpPr/>
            <p:nvPr/>
          </p:nvSpPr>
          <p:spPr>
            <a:xfrm>
              <a:off x="2081349" y="4678680"/>
              <a:ext cx="144665" cy="136597"/>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91" name="Cross 190"/>
            <p:cNvSpPr/>
            <p:nvPr/>
          </p:nvSpPr>
          <p:spPr>
            <a:xfrm>
              <a:off x="2109057" y="4697949"/>
              <a:ext cx="86426" cy="89801"/>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sp>
          <p:nvSpPr>
            <p:cNvPr id="214" name="Rectangle 213"/>
            <p:cNvSpPr/>
            <p:nvPr/>
          </p:nvSpPr>
          <p:spPr>
            <a:xfrm>
              <a:off x="2209800" y="4617720"/>
              <a:ext cx="793454" cy="307777"/>
            </a:xfrm>
            <a:prstGeom prst="rect">
              <a:avLst/>
            </a:prstGeom>
          </p:spPr>
          <p:txBody>
            <a:bodyPr wrap="square">
              <a:spAutoFit/>
            </a:bodyPr>
            <a:lstStyle/>
            <a:p>
              <a:r>
                <a:rPr lang="en-US" sz="700" dirty="0">
                  <a:solidFill>
                    <a:schemeClr val="accent1">
                      <a:lumMod val="75000"/>
                    </a:schemeClr>
                  </a:solidFill>
                  <a:latin typeface="Segoe UI" pitchFamily="34" charset="0"/>
                </a:rPr>
                <a:t>Add another source…</a:t>
              </a:r>
            </a:p>
          </p:txBody>
        </p:sp>
      </p:grpSp>
      <p:pic>
        <p:nvPicPr>
          <p:cNvPr id="220" name="Picture 5"/>
          <p:cNvPicPr>
            <a:picLocks noChangeAspect="1" noChangeArrowheads="1"/>
          </p:cNvPicPr>
          <p:nvPr/>
        </p:nvPicPr>
        <p:blipFill>
          <a:blip r:embed="rId7" cstate="print">
            <a:clrChange>
              <a:clrFrom>
                <a:srgbClr val="FFFFFF"/>
              </a:clrFrom>
              <a:clrTo>
                <a:srgbClr val="FFFFFF">
                  <a:alpha val="0"/>
                </a:srgbClr>
              </a:clrTo>
            </a:clrChange>
          </a:blip>
          <a:srcRect/>
          <a:stretch>
            <a:fillRect/>
          </a:stretch>
        </p:blipFill>
        <p:spPr bwMode="auto">
          <a:xfrm>
            <a:off x="2038350" y="4508935"/>
            <a:ext cx="914400" cy="185737"/>
          </a:xfrm>
          <a:prstGeom prst="rect">
            <a:avLst/>
          </a:prstGeom>
          <a:noFill/>
          <a:ln w="9525">
            <a:noFill/>
            <a:miter lim="800000"/>
            <a:headEnd/>
            <a:tailEnd/>
          </a:ln>
          <a:effectLst/>
        </p:spPr>
      </p:pic>
      <p:pic>
        <p:nvPicPr>
          <p:cNvPr id="221" name="Picture 220" descr="Untitled-1.png"/>
          <p:cNvPicPr>
            <a:picLocks noChangeAspect="1"/>
          </p:cNvPicPr>
          <p:nvPr/>
        </p:nvPicPr>
        <p:blipFill>
          <a:blip r:embed="rId8"/>
          <a:srcRect t="20369" b="14459"/>
          <a:stretch>
            <a:fillRect/>
          </a:stretch>
        </p:blipFill>
        <p:spPr>
          <a:xfrm>
            <a:off x="2128838" y="2872740"/>
            <a:ext cx="733425" cy="228600"/>
          </a:xfrm>
          <a:prstGeom prst="rect">
            <a:avLst/>
          </a:prstGeom>
        </p:spPr>
      </p:pic>
      <p:pic>
        <p:nvPicPr>
          <p:cNvPr id="223" name="Picture 222" descr="logo.gif"/>
          <p:cNvPicPr>
            <a:picLocks noChangeAspect="1"/>
          </p:cNvPicPr>
          <p:nvPr/>
        </p:nvPicPr>
        <p:blipFill>
          <a:blip r:embed="rId9"/>
          <a:stretch>
            <a:fillRect/>
          </a:stretch>
        </p:blipFill>
        <p:spPr>
          <a:xfrm>
            <a:off x="2085975" y="3436130"/>
            <a:ext cx="819150" cy="228600"/>
          </a:xfrm>
          <a:prstGeom prst="rect">
            <a:avLst/>
          </a:prstGeom>
        </p:spPr>
      </p:pic>
      <p:pic>
        <p:nvPicPr>
          <p:cNvPr id="224" name="Picture 223" descr="Untitled-1.png"/>
          <p:cNvPicPr>
            <a:picLocks noChangeAspect="1"/>
          </p:cNvPicPr>
          <p:nvPr/>
        </p:nvPicPr>
        <p:blipFill>
          <a:blip r:embed="rId10"/>
          <a:stretch>
            <a:fillRect/>
          </a:stretch>
        </p:blipFill>
        <p:spPr>
          <a:xfrm>
            <a:off x="2114550" y="3999520"/>
            <a:ext cx="762000" cy="174625"/>
          </a:xfrm>
          <a:prstGeom prst="rect">
            <a:avLst/>
          </a:prstGeom>
        </p:spPr>
      </p:pic>
      <p:pic>
        <p:nvPicPr>
          <p:cNvPr id="226" name="Picture 225" descr="y3.gif"/>
          <p:cNvPicPr>
            <a:picLocks noChangeAspect="1"/>
          </p:cNvPicPr>
          <p:nvPr/>
        </p:nvPicPr>
        <p:blipFill>
          <a:blip r:embed="rId11"/>
          <a:stretch>
            <a:fillRect/>
          </a:stretch>
        </p:blipFill>
        <p:spPr>
          <a:xfrm>
            <a:off x="2114550" y="5029463"/>
            <a:ext cx="762000" cy="144517"/>
          </a:xfrm>
          <a:prstGeom prst="rect">
            <a:avLst/>
          </a:prstGeom>
        </p:spPr>
      </p:pic>
      <p:cxnSp>
        <p:nvCxnSpPr>
          <p:cNvPr id="233" name="Straight Connector 232"/>
          <p:cNvCxnSpPr/>
          <p:nvPr/>
        </p:nvCxnSpPr>
        <p:spPr>
          <a:xfrm>
            <a:off x="2057400" y="5524500"/>
            <a:ext cx="914400" cy="1588"/>
          </a:xfrm>
          <a:prstGeom prst="line">
            <a:avLst/>
          </a:prstGeom>
        </p:spPr>
        <p:style>
          <a:lnRef idx="1">
            <a:schemeClr val="accent1"/>
          </a:lnRef>
          <a:fillRef idx="0">
            <a:schemeClr val="accent1"/>
          </a:fillRef>
          <a:effectRef idx="0">
            <a:schemeClr val="accent1"/>
          </a:effectRef>
          <a:fontRef idx="minor">
            <a:schemeClr val="tx1"/>
          </a:fontRef>
        </p:style>
      </p:cxnSp>
      <p:sp>
        <p:nvSpPr>
          <p:cNvPr id="118" name="Rectangle 117"/>
          <p:cNvSpPr/>
          <p:nvPr/>
        </p:nvSpPr>
        <p:spPr>
          <a:xfrm>
            <a:off x="1905000" y="2179320"/>
            <a:ext cx="1295400" cy="45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230"/>
          <p:cNvGrpSpPr/>
          <p:nvPr/>
        </p:nvGrpSpPr>
        <p:grpSpPr>
          <a:xfrm>
            <a:off x="2014804" y="2286000"/>
            <a:ext cx="961493" cy="276999"/>
            <a:chOff x="2048407" y="2286000"/>
            <a:chExt cx="961493" cy="276999"/>
          </a:xfrm>
        </p:grpSpPr>
        <p:pic>
          <p:nvPicPr>
            <p:cNvPr id="120" name="Picture 119" descr="Untitled-3.png"/>
            <p:cNvPicPr>
              <a:picLocks noChangeAspect="1"/>
            </p:cNvPicPr>
            <p:nvPr/>
          </p:nvPicPr>
          <p:blipFill>
            <a:blip r:embed="rId12" cstate="print">
              <a:clrChange>
                <a:clrFrom>
                  <a:srgbClr val="DFDFDF"/>
                </a:clrFrom>
                <a:clrTo>
                  <a:srgbClr val="DFDFDF">
                    <a:alpha val="0"/>
                  </a:srgbClr>
                </a:clrTo>
              </a:clrChange>
            </a:blip>
            <a:stretch>
              <a:fillRect/>
            </a:stretch>
          </p:blipFill>
          <p:spPr>
            <a:xfrm>
              <a:off x="2048407" y="2293620"/>
              <a:ext cx="280725" cy="267173"/>
            </a:xfrm>
            <a:prstGeom prst="rect">
              <a:avLst/>
            </a:prstGeom>
          </p:spPr>
        </p:pic>
        <p:sp>
          <p:nvSpPr>
            <p:cNvPr id="121" name="TextBox 120"/>
            <p:cNvSpPr txBox="1"/>
            <p:nvPr/>
          </p:nvSpPr>
          <p:spPr>
            <a:xfrm>
              <a:off x="2277007" y="2286000"/>
              <a:ext cx="732893" cy="276999"/>
            </a:xfrm>
            <a:prstGeom prst="rect">
              <a:avLst/>
            </a:prstGeom>
            <a:noFill/>
          </p:spPr>
          <p:txBody>
            <a:bodyPr wrap="none" rtlCol="0">
              <a:spAutoFit/>
            </a:bodyPr>
            <a:lstStyle/>
            <a:p>
              <a:r>
                <a:rPr lang="en-US" sz="1200" dirty="0">
                  <a:latin typeface="Segoe UI" pitchFamily="34" charset="0"/>
                  <a:cs typeface="Segoe UI" pitchFamily="34" charset="0"/>
                </a:rPr>
                <a:t>Outlook</a:t>
              </a:r>
              <a:endParaRPr lang="en-US" sz="1100" dirty="0">
                <a:latin typeface="Segoe UI" pitchFamily="34" charset="0"/>
                <a:cs typeface="Segoe UI" pitchFamily="34" charset="0"/>
              </a:endParaRPr>
            </a:p>
          </p:txBody>
        </p:sp>
      </p:grpSp>
      <p:sp>
        <p:nvSpPr>
          <p:cNvPr id="122" name="TextBox 121"/>
          <p:cNvSpPr txBox="1"/>
          <p:nvPr/>
        </p:nvSpPr>
        <p:spPr>
          <a:xfrm>
            <a:off x="3200400" y="1752600"/>
            <a:ext cx="2371611" cy="646331"/>
          </a:xfrm>
          <a:prstGeom prst="rect">
            <a:avLst/>
          </a:prstGeom>
          <a:noFill/>
        </p:spPr>
        <p:txBody>
          <a:bodyPr wrap="none" rtlCol="0">
            <a:spAutoFit/>
          </a:bodyPr>
          <a:lstStyle/>
          <a:p>
            <a:r>
              <a:rPr lang="en-US" dirty="0">
                <a:solidFill>
                  <a:schemeClr val="tx1">
                    <a:lumMod val="85000"/>
                    <a:lumOff val="15000"/>
                  </a:schemeClr>
                </a:solidFill>
                <a:latin typeface="Segoe UI" pitchFamily="34" charset="0"/>
                <a:cs typeface="Segoe UI" pitchFamily="34" charset="0"/>
              </a:rPr>
              <a:t>Import address book </a:t>
            </a:r>
            <a:br>
              <a:rPr lang="en-US" dirty="0">
                <a:solidFill>
                  <a:schemeClr val="tx1">
                    <a:lumMod val="85000"/>
                    <a:lumOff val="15000"/>
                  </a:schemeClr>
                </a:solidFill>
                <a:latin typeface="Segoe UI" pitchFamily="34" charset="0"/>
                <a:cs typeface="Segoe UI" pitchFamily="34" charset="0"/>
              </a:rPr>
            </a:br>
            <a:r>
              <a:rPr lang="en-US" dirty="0">
                <a:solidFill>
                  <a:schemeClr val="tx1">
                    <a:lumMod val="85000"/>
                    <a:lumOff val="15000"/>
                  </a:schemeClr>
                </a:solidFill>
                <a:latin typeface="Segoe UI" pitchFamily="34" charset="0"/>
                <a:cs typeface="Segoe UI" pitchFamily="34" charset="0"/>
              </a:rPr>
              <a:t>from Outlook</a:t>
            </a:r>
          </a:p>
        </p:txBody>
      </p:sp>
      <p:sp>
        <p:nvSpPr>
          <p:cNvPr id="123" name="TextBox 122"/>
          <p:cNvSpPr txBox="1"/>
          <p:nvPr/>
        </p:nvSpPr>
        <p:spPr>
          <a:xfrm>
            <a:off x="3200400" y="2324100"/>
            <a:ext cx="3124200" cy="400110"/>
          </a:xfrm>
          <a:prstGeom prst="rect">
            <a:avLst/>
          </a:prstGeom>
          <a:noFill/>
        </p:spPr>
        <p:txBody>
          <a:bodyPr wrap="square" rtlCol="0">
            <a:spAutoFit/>
          </a:bodyPr>
          <a:lstStyle/>
          <a:p>
            <a:r>
              <a:rPr lang="en-US" sz="1000" dirty="0">
                <a:solidFill>
                  <a:schemeClr val="tx1">
                    <a:lumMod val="65000"/>
                    <a:lumOff val="35000"/>
                  </a:schemeClr>
                </a:solidFill>
                <a:latin typeface="Segoe UI" pitchFamily="34" charset="0"/>
                <a:cs typeface="Segoe UI" pitchFamily="34" charset="0"/>
              </a:rPr>
              <a:t>To import from Outlook, enter your Outlook username and password, and then click </a:t>
            </a:r>
            <a:r>
              <a:rPr lang="en-US" sz="1000" b="1" dirty="0">
                <a:solidFill>
                  <a:schemeClr val="tx1">
                    <a:lumMod val="65000"/>
                    <a:lumOff val="35000"/>
                  </a:schemeClr>
                </a:solidFill>
                <a:latin typeface="Segoe UI" pitchFamily="34" charset="0"/>
                <a:cs typeface="Segoe UI" pitchFamily="34" charset="0"/>
              </a:rPr>
              <a:t>Next</a:t>
            </a:r>
            <a:r>
              <a:rPr lang="en-US" sz="1000" dirty="0">
                <a:solidFill>
                  <a:schemeClr val="tx1">
                    <a:lumMod val="65000"/>
                    <a:lumOff val="35000"/>
                  </a:schemeClr>
                </a:solidFill>
                <a:latin typeface="Segoe UI" pitchFamily="34" charset="0"/>
                <a:cs typeface="Segoe UI" pitchFamily="34" charset="0"/>
              </a:rPr>
              <a:t>.</a:t>
            </a:r>
          </a:p>
        </p:txBody>
      </p:sp>
      <p:grpSp>
        <p:nvGrpSpPr>
          <p:cNvPr id="21" name="Group 310"/>
          <p:cNvGrpSpPr/>
          <p:nvPr/>
        </p:nvGrpSpPr>
        <p:grpSpPr>
          <a:xfrm>
            <a:off x="5410200" y="5638800"/>
            <a:ext cx="1085850" cy="200025"/>
            <a:chOff x="5448300" y="5410200"/>
            <a:chExt cx="1085850" cy="200025"/>
          </a:xfrm>
        </p:grpSpPr>
        <p:sp>
          <p:nvSpPr>
            <p:cNvPr id="164" name="Rectangle 163"/>
            <p:cNvSpPr/>
            <p:nvPr/>
          </p:nvSpPr>
          <p:spPr>
            <a:xfrm>
              <a:off x="5448300" y="5410200"/>
              <a:ext cx="1085850" cy="20002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5" name="Rectangle 164"/>
            <p:cNvSpPr/>
            <p:nvPr/>
          </p:nvSpPr>
          <p:spPr>
            <a:xfrm>
              <a:off x="5448300" y="5410200"/>
              <a:ext cx="1085850" cy="200025"/>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Verdana" pitchFamily="34" charset="0"/>
                  <a:ea typeface="Verdana" pitchFamily="34" charset="0"/>
                  <a:cs typeface="Verdana" pitchFamily="34" charset="0"/>
                </a:rPr>
                <a:t>Cancel</a:t>
              </a:r>
            </a:p>
          </p:txBody>
        </p:sp>
      </p:grpSp>
      <p:sp>
        <p:nvSpPr>
          <p:cNvPr id="129" name="Rectangle 128"/>
          <p:cNvSpPr/>
          <p:nvPr/>
        </p:nvSpPr>
        <p:spPr>
          <a:xfrm>
            <a:off x="3429000" y="3200400"/>
            <a:ext cx="2438400" cy="584775"/>
          </a:xfrm>
          <a:prstGeom prst="rect">
            <a:avLst/>
          </a:prstGeom>
        </p:spPr>
        <p:txBody>
          <a:bodyPr wrap="square">
            <a:spAutoFit/>
          </a:bodyPr>
          <a:lstStyle/>
          <a:p>
            <a:pPr algn="ctr"/>
            <a:r>
              <a:rPr lang="en-US" sz="1600" dirty="0">
                <a:solidFill>
                  <a:schemeClr val="tx1">
                    <a:lumMod val="65000"/>
                    <a:lumOff val="35000"/>
                  </a:schemeClr>
                </a:solidFill>
                <a:latin typeface="Segoe UI" pitchFamily="34" charset="0"/>
                <a:cs typeface="Segoe UI" pitchFamily="34" charset="0"/>
              </a:rPr>
              <a:t>Accessing Outlook from Internet Explorer…</a:t>
            </a:r>
          </a:p>
        </p:txBody>
      </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9"/>
                                        </p:tgtEl>
                                        <p:attrNameLst>
                                          <p:attrName>style.visibility</p:attrName>
                                        </p:attrNameLst>
                                      </p:cBhvr>
                                      <p:to>
                                        <p:strVal val="visible"/>
                                      </p:to>
                                    </p:set>
                                    <p:animEffect transition="in" filter="fade">
                                      <p:cBhvr>
                                        <p:cTn id="7" dur="600"/>
                                        <p:tgtEl>
                                          <p:spTgt spid="129"/>
                                        </p:tgtEl>
                                      </p:cBhvr>
                                    </p:animEffect>
                                  </p:childTnLst>
                                </p:cTn>
                              </p:par>
                              <p:par>
                                <p:cTn id="8" presetID="10" presetClass="exit" presetSubtype="0" fill="hold" grpId="1" nodeType="withEffect">
                                  <p:stCondLst>
                                    <p:cond delay="3300"/>
                                  </p:stCondLst>
                                  <p:childTnLst>
                                    <p:animEffect transition="out" filter="fade">
                                      <p:cBhvr>
                                        <p:cTn id="9" dur="900"/>
                                        <p:tgtEl>
                                          <p:spTgt spid="129"/>
                                        </p:tgtEl>
                                      </p:cBhvr>
                                    </p:animEffect>
                                    <p:set>
                                      <p:cBhvr>
                                        <p:cTn id="10" dur="1" fill="hold">
                                          <p:stCondLst>
                                            <p:cond delay="899"/>
                                          </p:stCondLst>
                                        </p:cTn>
                                        <p:tgtEl>
                                          <p:spTgt spid="12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129" grpId="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Find Specific Outlook Account Mailbox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grpSp>
        <p:nvGrpSpPr>
          <p:cNvPr id="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5" tooltip="Salesforce.com"/>
          </p:cNvPr>
          <p:cNvPicPr>
            <a:picLocks noChangeAspect="1" noChangeArrowheads="1"/>
          </p:cNvPicPr>
          <p:nvPr/>
        </p:nvPicPr>
        <p:blipFill>
          <a:blip r:embed="rId6"/>
          <a:srcRect/>
          <a:stretch>
            <a:fillRect/>
          </a:stretch>
        </p:blipFill>
        <p:spPr bwMode="auto">
          <a:xfrm>
            <a:off x="63500" y="-136525"/>
            <a:ext cx="9525" cy="9525"/>
          </a:xfrm>
          <a:prstGeom prst="rect">
            <a:avLst/>
          </a:prstGeom>
          <a:noFill/>
        </p:spPr>
      </p:pic>
      <p:grpSp>
        <p:nvGrpSpPr>
          <p:cNvPr id="15" name="Group 371"/>
          <p:cNvGrpSpPr/>
          <p:nvPr/>
        </p:nvGrpSpPr>
        <p:grpSpPr>
          <a:xfrm>
            <a:off x="2128179" y="1676400"/>
            <a:ext cx="5329896" cy="4171950"/>
            <a:chOff x="2128179" y="1676400"/>
            <a:chExt cx="5329896" cy="4171950"/>
          </a:xfrm>
        </p:grpSpPr>
        <p:sp>
          <p:nvSpPr>
            <p:cNvPr id="265" name="Rectangle 264"/>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6" name="Group 265"/>
            <p:cNvGrpSpPr/>
            <p:nvPr/>
          </p:nvGrpSpPr>
          <p:grpSpPr>
            <a:xfrm>
              <a:off x="2392994" y="2809696"/>
              <a:ext cx="4375615" cy="215623"/>
              <a:chOff x="2392994" y="2809696"/>
              <a:chExt cx="4375615" cy="215623"/>
            </a:xfrm>
          </p:grpSpPr>
          <p:sp>
            <p:nvSpPr>
              <p:cNvPr id="268" name="Rectangle 267"/>
              <p:cNvSpPr/>
              <p:nvPr/>
            </p:nvSpPr>
            <p:spPr>
              <a:xfrm>
                <a:off x="5867400" y="2809875"/>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17" name="Group 158"/>
              <p:cNvGrpSpPr/>
              <p:nvPr/>
            </p:nvGrpSpPr>
            <p:grpSpPr>
              <a:xfrm>
                <a:off x="2392994" y="2809696"/>
                <a:ext cx="3979231" cy="215444"/>
                <a:chOff x="2538417" y="2809696"/>
                <a:chExt cx="3979231" cy="215444"/>
              </a:xfrm>
            </p:grpSpPr>
            <p:grpSp>
              <p:nvGrpSpPr>
                <p:cNvPr id="18" name="Group 164"/>
                <p:cNvGrpSpPr/>
                <p:nvPr/>
              </p:nvGrpSpPr>
              <p:grpSpPr>
                <a:xfrm>
                  <a:off x="3457874" y="2809696"/>
                  <a:ext cx="1246902" cy="215444"/>
                  <a:chOff x="2464038" y="2809696"/>
                  <a:chExt cx="1246902" cy="215444"/>
                </a:xfrm>
              </p:grpSpPr>
              <p:sp>
                <p:nvSpPr>
                  <p:cNvPr id="287" name="Rectangle 286"/>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89" name="Oval 288"/>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 name="Group 168"/>
                <p:cNvGrpSpPr/>
                <p:nvPr/>
              </p:nvGrpSpPr>
              <p:grpSpPr>
                <a:xfrm>
                  <a:off x="4298376" y="2809696"/>
                  <a:ext cx="1269762" cy="215444"/>
                  <a:chOff x="3716708" y="2809696"/>
                  <a:chExt cx="1269762" cy="215444"/>
                </a:xfrm>
              </p:grpSpPr>
              <p:sp>
                <p:nvSpPr>
                  <p:cNvPr id="284" name="Rectangle 283"/>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85" name="Oval 284"/>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0" name="Group 171"/>
                <p:cNvGrpSpPr/>
                <p:nvPr/>
              </p:nvGrpSpPr>
              <p:grpSpPr>
                <a:xfrm>
                  <a:off x="5036378" y="2809696"/>
                  <a:ext cx="1481270" cy="215444"/>
                  <a:chOff x="3716708" y="2809696"/>
                  <a:chExt cx="1481270" cy="215444"/>
                </a:xfrm>
              </p:grpSpPr>
              <p:sp>
                <p:nvSpPr>
                  <p:cNvPr id="282" name="Rectangle 281"/>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83" name="Oval 282"/>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sp>
              <p:nvSpPr>
                <p:cNvPr id="281" name="Rectangle 280"/>
                <p:cNvSpPr/>
                <p:nvPr/>
              </p:nvSpPr>
              <p:spPr>
                <a:xfrm>
                  <a:off x="2538417"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grpSp>
        </p:grpSp>
        <p:pic>
          <p:nvPicPr>
            <p:cNvPr id="290" name="Picture 2"/>
            <p:cNvPicPr>
              <a:picLocks noChangeAspect="1" noChangeArrowheads="1"/>
            </p:cNvPicPr>
            <p:nvPr/>
          </p:nvPicPr>
          <p:blipFill>
            <a:blip r:embed="rId7"/>
            <a:srcRect/>
            <a:stretch>
              <a:fillRect/>
            </a:stretch>
          </p:blipFill>
          <p:spPr bwMode="auto">
            <a:xfrm>
              <a:off x="2228850" y="1676400"/>
              <a:ext cx="5229225" cy="4171950"/>
            </a:xfrm>
            <a:prstGeom prst="rect">
              <a:avLst/>
            </a:prstGeom>
            <a:noFill/>
            <a:ln w="9525">
              <a:noFill/>
              <a:miter lim="800000"/>
              <a:headEnd/>
              <a:tailEnd/>
            </a:ln>
            <a:effectLst/>
          </p:spPr>
        </p:pic>
        <p:sp>
          <p:nvSpPr>
            <p:cNvPr id="291" name="Rectangle 290"/>
            <p:cNvSpPr/>
            <p:nvPr/>
          </p:nvSpPr>
          <p:spPr>
            <a:xfrm>
              <a:off x="2305049" y="1943101"/>
              <a:ext cx="5076825" cy="382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91"/>
            <p:cNvGrpSpPr/>
            <p:nvPr/>
          </p:nvGrpSpPr>
          <p:grpSpPr>
            <a:xfrm>
              <a:off x="3067050" y="3019425"/>
              <a:ext cx="3448262" cy="1371600"/>
              <a:chOff x="3228974" y="3048000"/>
              <a:chExt cx="3448262" cy="1371600"/>
            </a:xfrm>
          </p:grpSpPr>
          <p:grpSp>
            <p:nvGrpSpPr>
              <p:cNvPr id="22" name="Group 151"/>
              <p:cNvGrpSpPr/>
              <p:nvPr/>
            </p:nvGrpSpPr>
            <p:grpSpPr>
              <a:xfrm>
                <a:off x="3228974" y="3048000"/>
                <a:ext cx="3448262" cy="1371600"/>
                <a:chOff x="2877994" y="2286000"/>
                <a:chExt cx="3733347" cy="1371600"/>
              </a:xfrm>
            </p:grpSpPr>
            <p:sp>
              <p:nvSpPr>
                <p:cNvPr id="309" name="TextBox 308"/>
                <p:cNvSpPr txBox="1"/>
                <p:nvPr/>
              </p:nvSpPr>
              <p:spPr>
                <a:xfrm>
                  <a:off x="2877994" y="2286000"/>
                  <a:ext cx="1216955"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Contacts from</a:t>
                  </a:r>
                </a:p>
              </p:txBody>
            </p:sp>
            <p:sp>
              <p:nvSpPr>
                <p:cNvPr id="310" name="TextBox 309"/>
                <p:cNvSpPr txBox="1"/>
                <p:nvPr/>
              </p:nvSpPr>
              <p:spPr>
                <a:xfrm>
                  <a:off x="5734551" y="2286000"/>
                  <a:ext cx="876790"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Members</a:t>
                  </a:r>
                </a:p>
              </p:txBody>
            </p:sp>
            <p:sp>
              <p:nvSpPr>
                <p:cNvPr id="311" name="TextBox 310"/>
                <p:cNvSpPr txBox="1"/>
                <p:nvPr/>
              </p:nvSpPr>
              <p:spPr>
                <a:xfrm>
                  <a:off x="3177057" y="2836528"/>
                  <a:ext cx="1265549" cy="261610"/>
                </a:xfrm>
                <a:prstGeom prst="rect">
                  <a:avLst/>
                </a:prstGeom>
                <a:noFill/>
              </p:spPr>
              <p:txBody>
                <a:bodyPr wrap="none" rtlCol="0">
                  <a:spAutoFit/>
                </a:bodyPr>
                <a:lstStyle/>
                <a:p>
                  <a:r>
                    <a:rPr lang="en-US" sz="1100" dirty="0" err="1">
                      <a:solidFill>
                        <a:schemeClr val="tx1">
                          <a:lumMod val="85000"/>
                          <a:lumOff val="15000"/>
                        </a:schemeClr>
                      </a:solidFill>
                      <a:latin typeface="Segoe UI" pitchFamily="34" charset="0"/>
                      <a:cs typeface="Segoe UI" pitchFamily="34" charset="0"/>
                    </a:rPr>
                    <a:t>Sharepoint</a:t>
                  </a:r>
                  <a:r>
                    <a:rPr lang="en-US" sz="1100" dirty="0">
                      <a:solidFill>
                        <a:schemeClr val="tx1">
                          <a:lumMod val="85000"/>
                          <a:lumOff val="15000"/>
                        </a:schemeClr>
                      </a:solidFill>
                      <a:latin typeface="Segoe UI" pitchFamily="34" charset="0"/>
                      <a:cs typeface="Segoe UI" pitchFamily="34" charset="0"/>
                    </a:rPr>
                    <a:t> Lists</a:t>
                  </a:r>
                </a:p>
              </p:txBody>
            </p:sp>
            <p:sp>
              <p:nvSpPr>
                <p:cNvPr id="312" name="TextBox 311"/>
                <p:cNvSpPr txBox="1"/>
                <p:nvPr/>
              </p:nvSpPr>
              <p:spPr>
                <a:xfrm>
                  <a:off x="4084553" y="2988734"/>
                  <a:ext cx="200003" cy="261610"/>
                </a:xfrm>
                <a:prstGeom prst="rect">
                  <a:avLst/>
                </a:prstGeom>
                <a:noFill/>
              </p:spPr>
              <p:txBody>
                <a:bodyPr wrap="none" rtlCol="0">
                  <a:spAutoFit/>
                </a:bodyPr>
                <a:lstStyle/>
                <a:p>
                  <a:endParaRPr lang="en-US" sz="1100" dirty="0">
                    <a:solidFill>
                      <a:schemeClr val="tx1">
                        <a:lumMod val="85000"/>
                        <a:lumOff val="15000"/>
                      </a:schemeClr>
                    </a:solidFill>
                    <a:latin typeface="Segoe UI" pitchFamily="34" charset="0"/>
                    <a:cs typeface="Segoe UI" pitchFamily="34" charset="0"/>
                  </a:endParaRPr>
                </a:p>
              </p:txBody>
            </p:sp>
            <p:sp>
              <p:nvSpPr>
                <p:cNvPr id="313" name="TextBox 312"/>
                <p:cNvSpPr txBox="1"/>
                <p:nvPr/>
              </p:nvSpPr>
              <p:spPr>
                <a:xfrm>
                  <a:off x="3177057" y="3387056"/>
                  <a:ext cx="1885134"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Deanna – Office Live (All)</a:t>
                  </a:r>
                </a:p>
              </p:txBody>
            </p:sp>
            <p:sp>
              <p:nvSpPr>
                <p:cNvPr id="314" name="TextBox 313"/>
                <p:cNvSpPr txBox="1"/>
                <p:nvPr/>
              </p:nvSpPr>
              <p:spPr>
                <a:xfrm>
                  <a:off x="3177057" y="2561264"/>
                  <a:ext cx="1041666"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My Contacts</a:t>
                  </a:r>
                </a:p>
              </p:txBody>
            </p:sp>
            <p:sp>
              <p:nvSpPr>
                <p:cNvPr id="315" name="TextBox 314"/>
                <p:cNvSpPr txBox="1"/>
                <p:nvPr/>
              </p:nvSpPr>
              <p:spPr>
                <a:xfrm>
                  <a:off x="6099013" y="2517331"/>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400</a:t>
                  </a:r>
                </a:p>
              </p:txBody>
            </p:sp>
            <p:sp>
              <p:nvSpPr>
                <p:cNvPr id="316" name="TextBox 315"/>
                <p:cNvSpPr txBox="1"/>
                <p:nvPr/>
              </p:nvSpPr>
              <p:spPr>
                <a:xfrm>
                  <a:off x="6099013" y="2794829"/>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102</a:t>
                  </a:r>
                </a:p>
              </p:txBody>
            </p:sp>
            <p:sp>
              <p:nvSpPr>
                <p:cNvPr id="317" name="TextBox 316"/>
                <p:cNvSpPr txBox="1"/>
                <p:nvPr/>
              </p:nvSpPr>
              <p:spPr>
                <a:xfrm>
                  <a:off x="6099013" y="3072327"/>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152</a:t>
                  </a:r>
                </a:p>
              </p:txBody>
            </p:sp>
            <p:sp>
              <p:nvSpPr>
                <p:cNvPr id="318" name="TextBox 317"/>
                <p:cNvSpPr txBox="1"/>
                <p:nvPr/>
              </p:nvSpPr>
              <p:spPr>
                <a:xfrm>
                  <a:off x="6099013" y="3349823"/>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234</a:t>
                  </a:r>
                </a:p>
              </p:txBody>
            </p:sp>
            <p:sp>
              <p:nvSpPr>
                <p:cNvPr id="362" name="TextBox 361"/>
                <p:cNvSpPr txBox="1"/>
                <p:nvPr/>
              </p:nvSpPr>
              <p:spPr>
                <a:xfrm>
                  <a:off x="3177057" y="3111792"/>
                  <a:ext cx="1980588"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Business Contact Manager</a:t>
                  </a:r>
                </a:p>
              </p:txBody>
            </p:sp>
          </p:grpSp>
          <p:grpSp>
            <p:nvGrpSpPr>
              <p:cNvPr id="23" name="Group 125"/>
              <p:cNvGrpSpPr/>
              <p:nvPr/>
            </p:nvGrpSpPr>
            <p:grpSpPr>
              <a:xfrm>
                <a:off x="3324225" y="3400425"/>
                <a:ext cx="108857" cy="106136"/>
                <a:chOff x="565038" y="850105"/>
                <a:chExt cx="108857" cy="106136"/>
              </a:xfrm>
            </p:grpSpPr>
            <p:sp>
              <p:nvSpPr>
                <p:cNvPr id="307"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308"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295" name="Rectangle 20"/>
              <p:cNvSpPr>
                <a:spLocks noChangeArrowheads="1"/>
              </p:cNvSpPr>
              <p:nvPr/>
            </p:nvSpPr>
            <p:spPr bwMode="auto">
              <a:xfrm>
                <a:off x="3324225" y="3669846"/>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nvGrpSpPr>
              <p:cNvPr id="24" name="Group 125"/>
              <p:cNvGrpSpPr/>
              <p:nvPr/>
            </p:nvGrpSpPr>
            <p:grpSpPr>
              <a:xfrm>
                <a:off x="3324225" y="3939267"/>
                <a:ext cx="108857" cy="106136"/>
                <a:chOff x="565038" y="850105"/>
                <a:chExt cx="108857" cy="106136"/>
              </a:xfrm>
            </p:grpSpPr>
            <p:sp>
              <p:nvSpPr>
                <p:cNvPr id="305"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306"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nvGrpSpPr>
              <p:cNvPr id="25" name="Group 125"/>
              <p:cNvGrpSpPr/>
              <p:nvPr/>
            </p:nvGrpSpPr>
            <p:grpSpPr>
              <a:xfrm>
                <a:off x="3324225" y="4208689"/>
                <a:ext cx="108857" cy="106136"/>
                <a:chOff x="565038" y="850105"/>
                <a:chExt cx="108857" cy="106136"/>
              </a:xfrm>
            </p:grpSpPr>
            <p:sp>
              <p:nvSpPr>
                <p:cNvPr id="298"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299"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grpSp>
          <p:nvGrpSpPr>
            <p:cNvPr id="26" name="Group 363"/>
            <p:cNvGrpSpPr/>
            <p:nvPr/>
          </p:nvGrpSpPr>
          <p:grpSpPr>
            <a:xfrm>
              <a:off x="5041306" y="5324475"/>
              <a:ext cx="2197694" cy="310279"/>
              <a:chOff x="5859070" y="5320644"/>
              <a:chExt cx="1212851" cy="171235"/>
            </a:xfrm>
          </p:grpSpPr>
          <p:grpSp>
            <p:nvGrpSpPr>
              <p:cNvPr id="27" name="Group 160"/>
              <p:cNvGrpSpPr/>
              <p:nvPr/>
            </p:nvGrpSpPr>
            <p:grpSpPr>
              <a:xfrm>
                <a:off x="6514370" y="5320661"/>
                <a:ext cx="557551" cy="171217"/>
                <a:chOff x="5638800" y="2628895"/>
                <a:chExt cx="609600" cy="180992"/>
              </a:xfrm>
            </p:grpSpPr>
            <p:sp>
              <p:nvSpPr>
                <p:cNvPr id="369" name="Rectangle 368"/>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370" name="Rectangle 36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Segoe UI" pitchFamily="34" charset="0"/>
                      <a:ea typeface="Verdana" pitchFamily="34" charset="0"/>
                      <a:cs typeface="Verdana" pitchFamily="34" charset="0"/>
                    </a:rPr>
                    <a:t>Cancel</a:t>
                  </a:r>
                </a:p>
              </p:txBody>
            </p:sp>
          </p:grpSp>
          <p:grpSp>
            <p:nvGrpSpPr>
              <p:cNvPr id="28" name="Group 18"/>
              <p:cNvGrpSpPr/>
              <p:nvPr/>
            </p:nvGrpSpPr>
            <p:grpSpPr>
              <a:xfrm>
                <a:off x="5859070" y="5320644"/>
                <a:ext cx="557551" cy="171235"/>
                <a:chOff x="5638801" y="3047996"/>
                <a:chExt cx="609600" cy="181012"/>
              </a:xfrm>
            </p:grpSpPr>
            <p:sp>
              <p:nvSpPr>
                <p:cNvPr id="367" name="Rectangle 366"/>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368" name="Rectangle 36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latin typeface="Segoe UI" pitchFamily="34" charset="0"/>
                      <a:ea typeface="Verdana" pitchFamily="34" charset="0"/>
                      <a:cs typeface="Verdana" pitchFamily="34" charset="0"/>
                    </a:rPr>
                    <a:t>OK</a:t>
                  </a:r>
                </a:p>
              </p:txBody>
            </p:sp>
          </p:grpSp>
        </p:grpSp>
        <p:sp>
          <p:nvSpPr>
            <p:cNvPr id="371" name="Rectangle 370"/>
            <p:cNvSpPr/>
            <p:nvPr/>
          </p:nvSpPr>
          <p:spPr>
            <a:xfrm>
              <a:off x="2362200" y="2011204"/>
              <a:ext cx="4495800" cy="307777"/>
            </a:xfrm>
            <a:prstGeom prst="rect">
              <a:avLst/>
            </a:prstGeom>
          </p:spPr>
          <p:txBody>
            <a:bodyPr wrap="square">
              <a:spAutoFit/>
            </a:bodyPr>
            <a:lstStyle/>
            <a:p>
              <a:r>
                <a:rPr lang="en-US" sz="1400" dirty="0">
                  <a:solidFill>
                    <a:schemeClr val="accent1">
                      <a:lumMod val="75000"/>
                    </a:schemeClr>
                  </a:solidFill>
                  <a:latin typeface="Segoe UI" pitchFamily="34" charset="0"/>
                </a:rPr>
                <a:t>Select which Outlook Address Book(s) to Add…</a:t>
              </a:r>
            </a:p>
          </p:txBody>
        </p:sp>
      </p:grpSp>
      <p:sp>
        <p:nvSpPr>
          <p:cNvPr id="373" name="Rectangle 372">
            <a:hlinkClick r:id="" action="ppaction://hlinkshowjump?jump=nextslide"/>
          </p:cNvPr>
          <p:cNvSpPr/>
          <p:nvPr/>
        </p:nvSpPr>
        <p:spPr>
          <a:xfrm>
            <a:off x="3105151" y="3571875"/>
            <a:ext cx="2286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500" fill="hold"/>
                                        <p:tgtEl>
                                          <p:spTgt spid="15"/>
                                        </p:tgtEl>
                                        <p:attrNameLst>
                                          <p:attrName>ppt_w</p:attrName>
                                        </p:attrNameLst>
                                      </p:cBhvr>
                                      <p:tavLst>
                                        <p:tav tm="0">
                                          <p:val>
                                            <p:fltVal val="0"/>
                                          </p:val>
                                        </p:tav>
                                        <p:tav tm="100000">
                                          <p:val>
                                            <p:strVal val="#ppt_w"/>
                                          </p:val>
                                        </p:tav>
                                      </p:tavLst>
                                    </p:anim>
                                    <p:anim calcmode="lin" valueType="num">
                                      <p:cBhvr>
                                        <p:cTn id="8" dur="500" fill="hold"/>
                                        <p:tgtEl>
                                          <p:spTgt spid="15"/>
                                        </p:tgtEl>
                                        <p:attrNameLst>
                                          <p:attrName>ppt_h</p:attrName>
                                        </p:attrNameLst>
                                      </p:cBhvr>
                                      <p:tavLst>
                                        <p:tav tm="0">
                                          <p:val>
                                            <p:fltVal val="0"/>
                                          </p:val>
                                        </p:tav>
                                        <p:tav tm="100000">
                                          <p:val>
                                            <p:strVal val="#ppt_h"/>
                                          </p:val>
                                        </p:tav>
                                      </p:tavLst>
                                    </p:anim>
                                    <p:animEffect transition="in" filter="fade">
                                      <p:cBhvr>
                                        <p:cTn id="9" dur="500"/>
                                        <p:tgtEl>
                                          <p:spTgt spid="15"/>
                                        </p:tgtEl>
                                      </p:cBhvr>
                                    </p:animEffect>
                                  </p:childTnLst>
                                </p:cTn>
                              </p:par>
                              <p:par>
                                <p:cTn id="10" presetID="10" presetClass="entr" presetSubtype="0" fill="hold" grpId="0" nodeType="withEffect">
                                  <p:stCondLst>
                                    <p:cond delay="900"/>
                                  </p:stCondLst>
                                  <p:childTnLst>
                                    <p:set>
                                      <p:cBhvr>
                                        <p:cTn id="11" dur="1" fill="hold">
                                          <p:stCondLst>
                                            <p:cond delay="0"/>
                                          </p:stCondLst>
                                        </p:cTn>
                                        <p:tgtEl>
                                          <p:spTgt spid="373"/>
                                        </p:tgtEl>
                                        <p:attrNameLst>
                                          <p:attrName>style.visibility</p:attrName>
                                        </p:attrNameLst>
                                      </p:cBhvr>
                                      <p:to>
                                        <p:strVal val="visible"/>
                                      </p:to>
                                    </p:set>
                                    <p:animEffect transition="in" filter="fade">
                                      <p:cBhvr>
                                        <p:cTn id="12" dur="700"/>
                                        <p:tgtEl>
                                          <p:spTgt spid="3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3"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Find Specific Outlook Account Mailbox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grpSp>
        <p:nvGrpSpPr>
          <p:cNvPr id="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4"/>
            <a:srcRect l="98332"/>
            <a:stretch>
              <a:fillRect/>
            </a:stretch>
          </p:blipFill>
          <p:spPr>
            <a:xfrm>
              <a:off x="8991600" y="0"/>
              <a:ext cx="152400" cy="6858000"/>
            </a:xfrm>
            <a:prstGeom prst="rect">
              <a:avLst/>
            </a:prstGeom>
          </p:spPr>
        </p:pic>
        <p:grpSp>
          <p:nvGrpSpPr>
            <p:cNvPr id="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5" tooltip="Salesforce.com"/>
          </p:cNvPr>
          <p:cNvPicPr>
            <a:picLocks noChangeAspect="1" noChangeArrowheads="1"/>
          </p:cNvPicPr>
          <p:nvPr/>
        </p:nvPicPr>
        <p:blipFill>
          <a:blip r:embed="rId6"/>
          <a:srcRect/>
          <a:stretch>
            <a:fillRect/>
          </a:stretch>
        </p:blipFill>
        <p:spPr bwMode="auto">
          <a:xfrm>
            <a:off x="63500" y="-136525"/>
            <a:ext cx="9525" cy="9525"/>
          </a:xfrm>
          <a:prstGeom prst="rect">
            <a:avLst/>
          </a:prstGeom>
          <a:noFill/>
        </p:spPr>
      </p:pic>
      <p:sp>
        <p:nvSpPr>
          <p:cNvPr id="265" name="Rectangle 264"/>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15" name="Group 265"/>
          <p:cNvGrpSpPr/>
          <p:nvPr/>
        </p:nvGrpSpPr>
        <p:grpSpPr>
          <a:xfrm>
            <a:off x="2392994" y="2809696"/>
            <a:ext cx="4375615" cy="215623"/>
            <a:chOff x="2392994" y="2809696"/>
            <a:chExt cx="4375615" cy="215623"/>
          </a:xfrm>
        </p:grpSpPr>
        <p:sp>
          <p:nvSpPr>
            <p:cNvPr id="268" name="Rectangle 267"/>
            <p:cNvSpPr/>
            <p:nvPr/>
          </p:nvSpPr>
          <p:spPr>
            <a:xfrm>
              <a:off x="5867400" y="2809875"/>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16" name="Group 158"/>
            <p:cNvGrpSpPr/>
            <p:nvPr/>
          </p:nvGrpSpPr>
          <p:grpSpPr>
            <a:xfrm>
              <a:off x="2392994" y="2809696"/>
              <a:ext cx="3979231" cy="215444"/>
              <a:chOff x="2538417" y="2809696"/>
              <a:chExt cx="3979231" cy="215444"/>
            </a:xfrm>
          </p:grpSpPr>
          <p:grpSp>
            <p:nvGrpSpPr>
              <p:cNvPr id="17" name="Group 164"/>
              <p:cNvGrpSpPr/>
              <p:nvPr/>
            </p:nvGrpSpPr>
            <p:grpSpPr>
              <a:xfrm>
                <a:off x="3457874" y="2809696"/>
                <a:ext cx="1246902" cy="215444"/>
                <a:chOff x="2464038" y="2809696"/>
                <a:chExt cx="1246902" cy="215444"/>
              </a:xfrm>
            </p:grpSpPr>
            <p:sp>
              <p:nvSpPr>
                <p:cNvPr id="287" name="Rectangle 286"/>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89" name="Oval 288"/>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8" name="Group 168"/>
              <p:cNvGrpSpPr/>
              <p:nvPr/>
            </p:nvGrpSpPr>
            <p:grpSpPr>
              <a:xfrm>
                <a:off x="4298376" y="2809696"/>
                <a:ext cx="1269762" cy="215444"/>
                <a:chOff x="3716708" y="2809696"/>
                <a:chExt cx="1269762" cy="215444"/>
              </a:xfrm>
            </p:grpSpPr>
            <p:sp>
              <p:nvSpPr>
                <p:cNvPr id="284" name="Rectangle 283"/>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85" name="Oval 284"/>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 name="Group 171"/>
              <p:cNvGrpSpPr/>
              <p:nvPr/>
            </p:nvGrpSpPr>
            <p:grpSpPr>
              <a:xfrm>
                <a:off x="5036378" y="2809696"/>
                <a:ext cx="1481270" cy="215444"/>
                <a:chOff x="3716708" y="2809696"/>
                <a:chExt cx="1481270" cy="215444"/>
              </a:xfrm>
            </p:grpSpPr>
            <p:sp>
              <p:nvSpPr>
                <p:cNvPr id="282" name="Rectangle 281"/>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83" name="Oval 282"/>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sp>
            <p:nvSpPr>
              <p:cNvPr id="281" name="Rectangle 280"/>
              <p:cNvSpPr/>
              <p:nvPr/>
            </p:nvSpPr>
            <p:spPr>
              <a:xfrm>
                <a:off x="2538417"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grpSp>
      </p:grpSp>
      <p:grpSp>
        <p:nvGrpSpPr>
          <p:cNvPr id="143" name="Group 142"/>
          <p:cNvGrpSpPr/>
          <p:nvPr/>
        </p:nvGrpSpPr>
        <p:grpSpPr>
          <a:xfrm>
            <a:off x="2228850" y="1676400"/>
            <a:ext cx="5229225" cy="4171950"/>
            <a:chOff x="2228850" y="1676400"/>
            <a:chExt cx="5229225" cy="4171950"/>
          </a:xfrm>
        </p:grpSpPr>
        <p:pic>
          <p:nvPicPr>
            <p:cNvPr id="290" name="Picture 2"/>
            <p:cNvPicPr>
              <a:picLocks noChangeAspect="1" noChangeArrowheads="1"/>
            </p:cNvPicPr>
            <p:nvPr/>
          </p:nvPicPr>
          <p:blipFill>
            <a:blip r:embed="rId7"/>
            <a:srcRect/>
            <a:stretch>
              <a:fillRect/>
            </a:stretch>
          </p:blipFill>
          <p:spPr bwMode="auto">
            <a:xfrm>
              <a:off x="2228850" y="1676400"/>
              <a:ext cx="5229225" cy="4171950"/>
            </a:xfrm>
            <a:prstGeom prst="rect">
              <a:avLst/>
            </a:prstGeom>
            <a:noFill/>
            <a:ln w="9525">
              <a:noFill/>
              <a:miter lim="800000"/>
              <a:headEnd/>
              <a:tailEnd/>
            </a:ln>
            <a:effectLst/>
          </p:spPr>
        </p:pic>
        <p:sp>
          <p:nvSpPr>
            <p:cNvPr id="291" name="Rectangle 290"/>
            <p:cNvSpPr/>
            <p:nvPr/>
          </p:nvSpPr>
          <p:spPr>
            <a:xfrm>
              <a:off x="2305049" y="1943101"/>
              <a:ext cx="5076825" cy="382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291"/>
            <p:cNvGrpSpPr/>
            <p:nvPr/>
          </p:nvGrpSpPr>
          <p:grpSpPr>
            <a:xfrm>
              <a:off x="3067050" y="3019425"/>
              <a:ext cx="3448262" cy="1371600"/>
              <a:chOff x="3228974" y="3048000"/>
              <a:chExt cx="3448262" cy="1371600"/>
            </a:xfrm>
          </p:grpSpPr>
          <p:grpSp>
            <p:nvGrpSpPr>
              <p:cNvPr id="21" name="Group 151"/>
              <p:cNvGrpSpPr/>
              <p:nvPr/>
            </p:nvGrpSpPr>
            <p:grpSpPr>
              <a:xfrm>
                <a:off x="3228974" y="3048000"/>
                <a:ext cx="3448262" cy="1371600"/>
                <a:chOff x="2877994" y="2286000"/>
                <a:chExt cx="3733347" cy="1371600"/>
              </a:xfrm>
            </p:grpSpPr>
            <p:sp>
              <p:nvSpPr>
                <p:cNvPr id="309" name="TextBox 308"/>
                <p:cNvSpPr txBox="1"/>
                <p:nvPr/>
              </p:nvSpPr>
              <p:spPr>
                <a:xfrm>
                  <a:off x="2877994" y="2286000"/>
                  <a:ext cx="1216955"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Contacts from</a:t>
                  </a:r>
                </a:p>
              </p:txBody>
            </p:sp>
            <p:sp>
              <p:nvSpPr>
                <p:cNvPr id="310" name="TextBox 309"/>
                <p:cNvSpPr txBox="1"/>
                <p:nvPr/>
              </p:nvSpPr>
              <p:spPr>
                <a:xfrm>
                  <a:off x="5734551" y="2286000"/>
                  <a:ext cx="876790"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Members</a:t>
                  </a:r>
                </a:p>
              </p:txBody>
            </p:sp>
            <p:sp>
              <p:nvSpPr>
                <p:cNvPr id="311" name="TextBox 310"/>
                <p:cNvSpPr txBox="1"/>
                <p:nvPr/>
              </p:nvSpPr>
              <p:spPr>
                <a:xfrm>
                  <a:off x="3177057" y="2836528"/>
                  <a:ext cx="1265549" cy="261610"/>
                </a:xfrm>
                <a:prstGeom prst="rect">
                  <a:avLst/>
                </a:prstGeom>
                <a:noFill/>
              </p:spPr>
              <p:txBody>
                <a:bodyPr wrap="none" rtlCol="0">
                  <a:spAutoFit/>
                </a:bodyPr>
                <a:lstStyle/>
                <a:p>
                  <a:r>
                    <a:rPr lang="en-US" sz="1100" dirty="0" err="1">
                      <a:solidFill>
                        <a:schemeClr val="tx1">
                          <a:lumMod val="85000"/>
                          <a:lumOff val="15000"/>
                        </a:schemeClr>
                      </a:solidFill>
                      <a:latin typeface="Segoe UI" pitchFamily="34" charset="0"/>
                      <a:cs typeface="Segoe UI" pitchFamily="34" charset="0"/>
                    </a:rPr>
                    <a:t>Sharepoint</a:t>
                  </a:r>
                  <a:r>
                    <a:rPr lang="en-US" sz="1100" dirty="0">
                      <a:solidFill>
                        <a:schemeClr val="tx1">
                          <a:lumMod val="85000"/>
                          <a:lumOff val="15000"/>
                        </a:schemeClr>
                      </a:solidFill>
                      <a:latin typeface="Segoe UI" pitchFamily="34" charset="0"/>
                      <a:cs typeface="Segoe UI" pitchFamily="34" charset="0"/>
                    </a:rPr>
                    <a:t> Lists</a:t>
                  </a:r>
                </a:p>
              </p:txBody>
            </p:sp>
            <p:sp>
              <p:nvSpPr>
                <p:cNvPr id="312" name="TextBox 311"/>
                <p:cNvSpPr txBox="1"/>
                <p:nvPr/>
              </p:nvSpPr>
              <p:spPr>
                <a:xfrm>
                  <a:off x="4084553" y="2988734"/>
                  <a:ext cx="200003" cy="261610"/>
                </a:xfrm>
                <a:prstGeom prst="rect">
                  <a:avLst/>
                </a:prstGeom>
                <a:noFill/>
              </p:spPr>
              <p:txBody>
                <a:bodyPr wrap="none" rtlCol="0">
                  <a:spAutoFit/>
                </a:bodyPr>
                <a:lstStyle/>
                <a:p>
                  <a:endParaRPr lang="en-US" sz="1100" dirty="0">
                    <a:solidFill>
                      <a:schemeClr val="tx1">
                        <a:lumMod val="85000"/>
                        <a:lumOff val="15000"/>
                      </a:schemeClr>
                    </a:solidFill>
                    <a:latin typeface="Segoe UI" pitchFamily="34" charset="0"/>
                    <a:cs typeface="Segoe UI" pitchFamily="34" charset="0"/>
                  </a:endParaRPr>
                </a:p>
              </p:txBody>
            </p:sp>
            <p:sp>
              <p:nvSpPr>
                <p:cNvPr id="313" name="TextBox 312"/>
                <p:cNvSpPr txBox="1"/>
                <p:nvPr/>
              </p:nvSpPr>
              <p:spPr>
                <a:xfrm>
                  <a:off x="3177057" y="3387056"/>
                  <a:ext cx="1885134"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Deanna – Office Live (All)</a:t>
                  </a:r>
                </a:p>
              </p:txBody>
            </p:sp>
            <p:sp>
              <p:nvSpPr>
                <p:cNvPr id="314" name="TextBox 313"/>
                <p:cNvSpPr txBox="1"/>
                <p:nvPr/>
              </p:nvSpPr>
              <p:spPr>
                <a:xfrm>
                  <a:off x="3177057" y="2561264"/>
                  <a:ext cx="1041666"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My Contacts</a:t>
                  </a:r>
                </a:p>
              </p:txBody>
            </p:sp>
            <p:sp>
              <p:nvSpPr>
                <p:cNvPr id="315" name="TextBox 314"/>
                <p:cNvSpPr txBox="1"/>
                <p:nvPr/>
              </p:nvSpPr>
              <p:spPr>
                <a:xfrm>
                  <a:off x="6099013" y="2517331"/>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400</a:t>
                  </a:r>
                </a:p>
              </p:txBody>
            </p:sp>
            <p:sp>
              <p:nvSpPr>
                <p:cNvPr id="316" name="TextBox 315"/>
                <p:cNvSpPr txBox="1"/>
                <p:nvPr/>
              </p:nvSpPr>
              <p:spPr>
                <a:xfrm>
                  <a:off x="6099013" y="2794829"/>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102</a:t>
                  </a:r>
                </a:p>
              </p:txBody>
            </p:sp>
            <p:sp>
              <p:nvSpPr>
                <p:cNvPr id="317" name="TextBox 316"/>
                <p:cNvSpPr txBox="1"/>
                <p:nvPr/>
              </p:nvSpPr>
              <p:spPr>
                <a:xfrm>
                  <a:off x="6099013" y="3072327"/>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152</a:t>
                  </a:r>
                </a:p>
              </p:txBody>
            </p:sp>
            <p:sp>
              <p:nvSpPr>
                <p:cNvPr id="318" name="TextBox 317"/>
                <p:cNvSpPr txBox="1"/>
                <p:nvPr/>
              </p:nvSpPr>
              <p:spPr>
                <a:xfrm>
                  <a:off x="6099013" y="3349823"/>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234</a:t>
                  </a:r>
                </a:p>
              </p:txBody>
            </p:sp>
            <p:sp>
              <p:nvSpPr>
                <p:cNvPr id="362" name="TextBox 361"/>
                <p:cNvSpPr txBox="1"/>
                <p:nvPr/>
              </p:nvSpPr>
              <p:spPr>
                <a:xfrm>
                  <a:off x="3177057" y="3111792"/>
                  <a:ext cx="1980588"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Business Contact Manager</a:t>
                  </a:r>
                </a:p>
              </p:txBody>
            </p:sp>
          </p:grpSp>
          <p:grpSp>
            <p:nvGrpSpPr>
              <p:cNvPr id="22" name="Group 125"/>
              <p:cNvGrpSpPr/>
              <p:nvPr/>
            </p:nvGrpSpPr>
            <p:grpSpPr>
              <a:xfrm>
                <a:off x="3324225" y="3400425"/>
                <a:ext cx="108857" cy="106136"/>
                <a:chOff x="565038" y="850105"/>
                <a:chExt cx="108857" cy="106136"/>
              </a:xfrm>
            </p:grpSpPr>
            <p:sp>
              <p:nvSpPr>
                <p:cNvPr id="307"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308"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295" name="Rectangle 20"/>
              <p:cNvSpPr>
                <a:spLocks noChangeArrowheads="1"/>
              </p:cNvSpPr>
              <p:nvPr/>
            </p:nvSpPr>
            <p:spPr bwMode="auto">
              <a:xfrm>
                <a:off x="3324225" y="3669846"/>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nvGrpSpPr>
              <p:cNvPr id="23" name="Group 125"/>
              <p:cNvGrpSpPr/>
              <p:nvPr/>
            </p:nvGrpSpPr>
            <p:grpSpPr>
              <a:xfrm>
                <a:off x="3324225" y="3939267"/>
                <a:ext cx="108857" cy="106136"/>
                <a:chOff x="565038" y="850105"/>
                <a:chExt cx="108857" cy="106136"/>
              </a:xfrm>
            </p:grpSpPr>
            <p:sp>
              <p:nvSpPr>
                <p:cNvPr id="305"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306"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nvGrpSpPr>
              <p:cNvPr id="24" name="Group 125"/>
              <p:cNvGrpSpPr/>
              <p:nvPr/>
            </p:nvGrpSpPr>
            <p:grpSpPr>
              <a:xfrm>
                <a:off x="3324225" y="4208689"/>
                <a:ext cx="108857" cy="106136"/>
                <a:chOff x="565038" y="850105"/>
                <a:chExt cx="108857" cy="106136"/>
              </a:xfrm>
            </p:grpSpPr>
            <p:sp>
              <p:nvSpPr>
                <p:cNvPr id="298"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299"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grpSp>
          <p:nvGrpSpPr>
            <p:cNvPr id="25" name="Group 363"/>
            <p:cNvGrpSpPr/>
            <p:nvPr/>
          </p:nvGrpSpPr>
          <p:grpSpPr>
            <a:xfrm>
              <a:off x="5041306" y="5324475"/>
              <a:ext cx="2197694" cy="310279"/>
              <a:chOff x="5859070" y="5320644"/>
              <a:chExt cx="1212851" cy="171235"/>
            </a:xfrm>
          </p:grpSpPr>
          <p:grpSp>
            <p:nvGrpSpPr>
              <p:cNvPr id="26" name="Group 160"/>
              <p:cNvGrpSpPr/>
              <p:nvPr/>
            </p:nvGrpSpPr>
            <p:grpSpPr>
              <a:xfrm>
                <a:off x="6514370" y="5320661"/>
                <a:ext cx="557551" cy="171217"/>
                <a:chOff x="5638800" y="2628895"/>
                <a:chExt cx="609600" cy="180992"/>
              </a:xfrm>
            </p:grpSpPr>
            <p:sp>
              <p:nvSpPr>
                <p:cNvPr id="369" name="Rectangle 368"/>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370" name="Rectangle 36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Segoe UI" pitchFamily="34" charset="0"/>
                      <a:ea typeface="Verdana" pitchFamily="34" charset="0"/>
                      <a:cs typeface="Verdana" pitchFamily="34" charset="0"/>
                    </a:rPr>
                    <a:t>Cancel</a:t>
                  </a:r>
                </a:p>
              </p:txBody>
            </p:sp>
          </p:grpSp>
          <p:grpSp>
            <p:nvGrpSpPr>
              <p:cNvPr id="27" name="Group 18"/>
              <p:cNvGrpSpPr/>
              <p:nvPr/>
            </p:nvGrpSpPr>
            <p:grpSpPr>
              <a:xfrm>
                <a:off x="5859070" y="5320644"/>
                <a:ext cx="557551" cy="171235"/>
                <a:chOff x="5638801" y="3047996"/>
                <a:chExt cx="609600" cy="181012"/>
              </a:xfrm>
            </p:grpSpPr>
            <p:sp>
              <p:nvSpPr>
                <p:cNvPr id="367" name="Rectangle 366"/>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368" name="Rectangle 36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latin typeface="Segoe UI" pitchFamily="34" charset="0"/>
                      <a:ea typeface="Verdana" pitchFamily="34" charset="0"/>
                      <a:cs typeface="Verdana" pitchFamily="34" charset="0"/>
                    </a:rPr>
                    <a:t>OK</a:t>
                  </a:r>
                </a:p>
              </p:txBody>
            </p:sp>
          </p:grpSp>
        </p:grpSp>
        <p:sp>
          <p:nvSpPr>
            <p:cNvPr id="371" name="Rectangle 370"/>
            <p:cNvSpPr/>
            <p:nvPr/>
          </p:nvSpPr>
          <p:spPr>
            <a:xfrm>
              <a:off x="2362200" y="2011204"/>
              <a:ext cx="4495800" cy="307777"/>
            </a:xfrm>
            <a:prstGeom prst="rect">
              <a:avLst/>
            </a:prstGeom>
          </p:spPr>
          <p:txBody>
            <a:bodyPr wrap="square">
              <a:spAutoFit/>
            </a:bodyPr>
            <a:lstStyle/>
            <a:p>
              <a:r>
                <a:rPr lang="en-US" sz="1400" dirty="0">
                  <a:solidFill>
                    <a:schemeClr val="accent1">
                      <a:lumMod val="75000"/>
                    </a:schemeClr>
                  </a:solidFill>
                  <a:latin typeface="Segoe UI" pitchFamily="34" charset="0"/>
                </a:rPr>
                <a:t>Select which Outlook Address Book(s) to Add…</a:t>
              </a:r>
            </a:p>
          </p:txBody>
        </p:sp>
      </p:grpSp>
      <p:sp>
        <p:nvSpPr>
          <p:cNvPr id="141" name="Freeform 19"/>
          <p:cNvSpPr>
            <a:spLocks/>
          </p:cNvSpPr>
          <p:nvPr/>
        </p:nvSpPr>
        <p:spPr bwMode="auto">
          <a:xfrm>
            <a:off x="3181350" y="3667125"/>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42" name="Rectangle 141">
            <a:hlinkClick r:id="" action="ppaction://hlinkshowjump?jump=nextslide"/>
          </p:cNvPr>
          <p:cNvSpPr/>
          <p:nvPr/>
        </p:nvSpPr>
        <p:spPr>
          <a:xfrm>
            <a:off x="4924425" y="5257800"/>
            <a:ext cx="1219200" cy="4572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Found Stacy!</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9" name="Group 99"/>
          <p:cNvGrpSpPr/>
          <p:nvPr/>
        </p:nvGrpSpPr>
        <p:grpSpPr>
          <a:xfrm>
            <a:off x="6962775" y="2181225"/>
            <a:ext cx="2004059" cy="4356099"/>
            <a:chOff x="6987543" y="2095263"/>
            <a:chExt cx="2004059" cy="4356099"/>
          </a:xfrm>
        </p:grpSpPr>
        <p:sp>
          <p:nvSpPr>
            <p:cNvPr id="33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31" name="Rectangle 33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32" name="Picture 331"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333" name="Rectangle 332"/>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34" name="Rectangle 333"/>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35" name="Rectangle 334"/>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36" name="Rectangle 335"/>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37" name="Rectangle 336"/>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3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39" name="Round Same Side Corner Rectangle 33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40" name="Rectangle 33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4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42" name="Rectangle 341"/>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325" name="Rectangle 324"/>
          <p:cNvSpPr/>
          <p:nvPr/>
        </p:nvSpPr>
        <p:spPr>
          <a:xfrm>
            <a:off x="6982243" y="2187416"/>
            <a:ext cx="200590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sp>
        <p:nvSpPr>
          <p:cNvPr id="327" name="Round Same Side Corner Rectangle 326"/>
          <p:cNvSpPr/>
          <p:nvPr/>
        </p:nvSpPr>
        <p:spPr>
          <a:xfrm>
            <a:off x="7049707" y="2667003"/>
            <a:ext cx="1727580"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28" name="Rectangle 327"/>
          <p:cNvSpPr/>
          <p:nvPr/>
        </p:nvSpPr>
        <p:spPr>
          <a:xfrm rot="16200000">
            <a:off x="8760782" y="2753961"/>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29" name="Rectangle 328"/>
          <p:cNvSpPr/>
          <p:nvPr/>
        </p:nvSpPr>
        <p:spPr>
          <a:xfrm rot="16200000">
            <a:off x="8354388" y="2970240"/>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pic>
        <p:nvPicPr>
          <p:cNvPr id="187" name="Picture 186" descr="officelive.png"/>
          <p:cNvPicPr>
            <a:picLocks noChangeAspect="1"/>
          </p:cNvPicPr>
          <p:nvPr/>
        </p:nvPicPr>
        <p:blipFill>
          <a:blip r:embed="rId7"/>
          <a:stretch>
            <a:fillRect/>
          </a:stretch>
        </p:blipFill>
        <p:spPr>
          <a:xfrm>
            <a:off x="7072992" y="2684268"/>
            <a:ext cx="624161" cy="189618"/>
          </a:xfrm>
          <a:prstGeom prst="rect">
            <a:avLst/>
          </a:prstGeom>
        </p:spPr>
      </p:pic>
      <p:sp>
        <p:nvSpPr>
          <p:cNvPr id="222" name="Rectangle 221"/>
          <p:cNvSpPr/>
          <p:nvPr/>
        </p:nvSpPr>
        <p:spPr>
          <a:xfrm rot="16200000">
            <a:off x="8479424" y="2870753"/>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40" name="Rectangle 239"/>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51" name="Rectangle 25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(0)</a:t>
            </a:r>
          </a:p>
        </p:txBody>
      </p:sp>
      <p:grpSp>
        <p:nvGrpSpPr>
          <p:cNvPr id="12" name="Group 81"/>
          <p:cNvGrpSpPr/>
          <p:nvPr/>
        </p:nvGrpSpPr>
        <p:grpSpPr>
          <a:xfrm>
            <a:off x="7040808" y="2432650"/>
            <a:ext cx="1656784" cy="176463"/>
            <a:chOff x="7046520" y="2462361"/>
            <a:chExt cx="1656784" cy="176463"/>
          </a:xfrm>
        </p:grpSpPr>
        <p:sp>
          <p:nvSpPr>
            <p:cNvPr id="302" name="Rectangle 30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03" name="Rectangle 30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04" name="Picture 303"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grpSp>
      <p:grpSp>
        <p:nvGrpSpPr>
          <p:cNvPr id="17"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18"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10" tooltip="Salesforce.com"/>
          </p:cNvPr>
          <p:cNvPicPr>
            <a:picLocks noChangeAspect="1" noChangeArrowheads="1"/>
          </p:cNvPicPr>
          <p:nvPr/>
        </p:nvPicPr>
        <p:blipFill>
          <a:blip r:embed="rId11"/>
          <a:srcRect/>
          <a:stretch>
            <a:fillRect/>
          </a:stretch>
        </p:blipFill>
        <p:spPr bwMode="auto">
          <a:xfrm>
            <a:off x="63500" y="-136525"/>
            <a:ext cx="9525" cy="9525"/>
          </a:xfrm>
          <a:prstGeom prst="rect">
            <a:avLst/>
          </a:prstGeom>
          <a:noFill/>
        </p:spPr>
      </p:pic>
      <p:sp>
        <p:nvSpPr>
          <p:cNvPr id="265" name="Rectangle 264"/>
          <p:cNvSpPr/>
          <p:nvPr/>
        </p:nvSpPr>
        <p:spPr>
          <a:xfrm>
            <a:off x="7010400" y="2408689"/>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266" name="Group 130"/>
          <p:cNvGrpSpPr/>
          <p:nvPr/>
        </p:nvGrpSpPr>
        <p:grpSpPr>
          <a:xfrm>
            <a:off x="7115175" y="3895725"/>
            <a:ext cx="1947016" cy="638439"/>
            <a:chOff x="7181850" y="4407573"/>
            <a:chExt cx="1947016" cy="638439"/>
          </a:xfrm>
        </p:grpSpPr>
        <p:sp>
          <p:nvSpPr>
            <p:cNvPr id="267" name="TextBox 266"/>
            <p:cNvSpPr txBox="1"/>
            <p:nvPr/>
          </p:nvSpPr>
          <p:spPr>
            <a:xfrm>
              <a:off x="7730450"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Stacy D Hamilton</a:t>
              </a:r>
              <a:endParaRPr lang="en-US" sz="900" dirty="0">
                <a:latin typeface="Segoe UI" pitchFamily="34" charset="0"/>
                <a:cs typeface="Segoe UI" pitchFamily="34" charset="0"/>
              </a:endParaRPr>
            </a:p>
          </p:txBody>
        </p:sp>
        <p:pic>
          <p:nvPicPr>
            <p:cNvPr id="268" name="Picture 4" descr="http://tbn0.google.com/images?q=tbn:MHG7J1i-dZSnfM:http://www.icmb.utexas.edu/images/upload/DirectoryID_3096/128_mariaperson_2006.jpg">
              <a:hlinkClick r:id="rId12"/>
            </p:cNvPr>
            <p:cNvPicPr>
              <a:picLocks noChangeAspect="1" noChangeArrowheads="1"/>
            </p:cNvPicPr>
            <p:nvPr/>
          </p:nvPicPr>
          <p:blipFill>
            <a:blip r:embed="rId13">
              <a:duotone>
                <a:schemeClr val="accent1">
                  <a:shade val="45000"/>
                  <a:satMod val="135000"/>
                </a:schemeClr>
                <a:prstClr val="white"/>
              </a:duotone>
            </a:blip>
            <a:stretch>
              <a:fillRect/>
            </a:stretch>
          </p:blipFill>
          <p:spPr bwMode="auto">
            <a:xfrm>
              <a:off x="7181850" y="4481878"/>
              <a:ext cx="498021" cy="476554"/>
            </a:xfrm>
            <a:prstGeom prst="rect">
              <a:avLst/>
            </a:prstGeom>
            <a:noFill/>
            <a:ln>
              <a:solidFill>
                <a:schemeClr val="tx2">
                  <a:lumMod val="40000"/>
                  <a:lumOff val="60000"/>
                </a:schemeClr>
              </a:solidFill>
            </a:ln>
          </p:spPr>
        </p:pic>
        <p:grpSp>
          <p:nvGrpSpPr>
            <p:cNvPr id="269" name="Group 100"/>
            <p:cNvGrpSpPr/>
            <p:nvPr/>
          </p:nvGrpSpPr>
          <p:grpSpPr>
            <a:xfrm>
              <a:off x="7650480" y="4602480"/>
              <a:ext cx="1154536" cy="443532"/>
              <a:chOff x="7650480" y="3960828"/>
              <a:chExt cx="1154536" cy="443532"/>
            </a:xfrm>
          </p:grpSpPr>
          <p:sp>
            <p:nvSpPr>
              <p:cNvPr id="270" name="TextBox 269"/>
              <p:cNvSpPr txBox="1"/>
              <p:nvPr/>
            </p:nvSpPr>
            <p:spPr>
              <a:xfrm>
                <a:off x="7730450"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a:t>
                </a:r>
              </a:p>
            </p:txBody>
          </p:sp>
          <p:sp>
            <p:nvSpPr>
              <p:cNvPr id="271" name="TextBox 270"/>
              <p:cNvSpPr txBox="1"/>
              <p:nvPr/>
            </p:nvSpPr>
            <p:spPr>
              <a:xfrm>
                <a:off x="7730450"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Stacy@CRC.com</a:t>
                </a:r>
              </a:p>
            </p:txBody>
          </p:sp>
          <p:sp>
            <p:nvSpPr>
              <p:cNvPr id="272" name="TextBox 271"/>
              <p:cNvSpPr txBox="1"/>
              <p:nvPr/>
            </p:nvSpPr>
            <p:spPr>
              <a:xfrm>
                <a:off x="7730450"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73" name="Oval 272"/>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pic>
        <p:nvPicPr>
          <p:cNvPr id="379" name="Picture 378" descr="thumb_tack_small.png"/>
          <p:cNvPicPr>
            <a:picLocks noChangeAspect="1"/>
          </p:cNvPicPr>
          <p:nvPr/>
        </p:nvPicPr>
        <p:blipFill>
          <a:blip r:embed="rId14" cstate="print"/>
          <a:stretch>
            <a:fillRect/>
          </a:stretch>
        </p:blipFill>
        <p:spPr>
          <a:xfrm>
            <a:off x="6781800" y="4672013"/>
            <a:ext cx="255415" cy="357187"/>
          </a:xfrm>
          <a:prstGeom prst="rect">
            <a:avLst/>
          </a:prstGeom>
        </p:spPr>
      </p:pic>
      <p:sp>
        <p:nvSpPr>
          <p:cNvPr id="155" name="Rectangle 154"/>
          <p:cNvSpPr/>
          <p:nvPr/>
        </p:nvSpPr>
        <p:spPr>
          <a:xfrm>
            <a:off x="7076511" y="6172200"/>
            <a:ext cx="1715061" cy="288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56" name="Group 160"/>
          <p:cNvGrpSpPr/>
          <p:nvPr/>
        </p:nvGrpSpPr>
        <p:grpSpPr>
          <a:xfrm>
            <a:off x="7952081" y="6235061"/>
            <a:ext cx="557551" cy="171217"/>
            <a:chOff x="5638800" y="2628895"/>
            <a:chExt cx="609600" cy="180992"/>
          </a:xfrm>
        </p:grpSpPr>
        <p:sp>
          <p:nvSpPr>
            <p:cNvPr id="157" name="Rectangle 156"/>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58" name="Rectangle 157"/>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59" name="Group 18"/>
          <p:cNvGrpSpPr/>
          <p:nvPr/>
        </p:nvGrpSpPr>
        <p:grpSpPr>
          <a:xfrm>
            <a:off x="7296781" y="6235044"/>
            <a:ext cx="557551" cy="171235"/>
            <a:chOff x="5638801" y="3047996"/>
            <a:chExt cx="609600" cy="181012"/>
          </a:xfrm>
        </p:grpSpPr>
        <p:sp>
          <p:nvSpPr>
            <p:cNvPr id="160" name="Rectangle 159"/>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61" name="Rectangle 16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a:t>
              </a:r>
              <a:endParaRPr lang="en-US" sz="800" dirty="0">
                <a:solidFill>
                  <a:schemeClr val="tx1"/>
                </a:solidFill>
                <a:latin typeface="Segoe UI" pitchFamily="34" charset="0"/>
                <a:ea typeface="Verdana" pitchFamily="34" charset="0"/>
                <a:cs typeface="Verdana" pitchFamily="34" charset="0"/>
              </a:endParaRPr>
            </a:p>
          </p:txBody>
        </p:sp>
      </p:grpSp>
      <p:sp>
        <p:nvSpPr>
          <p:cNvPr id="166" name="Rectangle 165">
            <a:hlinkClick r:id="" action="ppaction://hlinkshowjump?jump=nextslide"/>
          </p:cNvPr>
          <p:cNvSpPr/>
          <p:nvPr/>
        </p:nvSpPr>
        <p:spPr>
          <a:xfrm>
            <a:off x="7086600" y="3924300"/>
            <a:ext cx="1676400" cy="58102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70" name="Round Same Side Corner Rectangle 169"/>
          <p:cNvSpPr/>
          <p:nvPr/>
        </p:nvSpPr>
        <p:spPr>
          <a:xfrm>
            <a:off x="7049707" y="2895600"/>
            <a:ext cx="17275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73" name="Rectangle 172"/>
          <p:cNvSpPr/>
          <p:nvPr/>
        </p:nvSpPr>
        <p:spPr>
          <a:xfrm>
            <a:off x="8418474" y="2883902"/>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(1)</a:t>
            </a:r>
          </a:p>
        </p:txBody>
      </p:sp>
      <p:grpSp>
        <p:nvGrpSpPr>
          <p:cNvPr id="175" name="Group 174"/>
          <p:cNvGrpSpPr/>
          <p:nvPr/>
        </p:nvGrpSpPr>
        <p:grpSpPr>
          <a:xfrm>
            <a:off x="7046586" y="2914072"/>
            <a:ext cx="1796832" cy="1429327"/>
            <a:chOff x="7046586" y="2914072"/>
            <a:chExt cx="1796832" cy="1429327"/>
          </a:xfrm>
        </p:grpSpPr>
        <p:sp>
          <p:nvSpPr>
            <p:cNvPr id="176" name="Round Same Side Corner Rectangle 175"/>
            <p:cNvSpPr/>
            <p:nvPr/>
          </p:nvSpPr>
          <p:spPr>
            <a:xfrm>
              <a:off x="7048504" y="310186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78" name="Picture 177" descr="outlook.png"/>
            <p:cNvPicPr>
              <a:picLocks noChangeAspect="1"/>
            </p:cNvPicPr>
            <p:nvPr/>
          </p:nvPicPr>
          <p:blipFill>
            <a:blip r:embed="rId15"/>
            <a:stretch>
              <a:fillRect/>
            </a:stretch>
          </p:blipFill>
          <p:spPr>
            <a:xfrm>
              <a:off x="7096129" y="3125265"/>
              <a:ext cx="537482" cy="163286"/>
            </a:xfrm>
            <a:prstGeom prst="rect">
              <a:avLst/>
            </a:prstGeom>
          </p:spPr>
        </p:pic>
        <p:sp>
          <p:nvSpPr>
            <p:cNvPr id="179" name="Round Same Side Corner Rectangle 178"/>
            <p:cNvSpPr/>
            <p:nvPr/>
          </p:nvSpPr>
          <p:spPr>
            <a:xfrm>
              <a:off x="7886704" y="310186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0" name="Picture 179" descr="linkedin.png"/>
            <p:cNvPicPr>
              <a:picLocks noChangeAspect="1"/>
            </p:cNvPicPr>
            <p:nvPr/>
          </p:nvPicPr>
          <p:blipFill>
            <a:blip r:embed="rId16"/>
            <a:stretch>
              <a:fillRect/>
            </a:stretch>
          </p:blipFill>
          <p:spPr>
            <a:xfrm>
              <a:off x="7924804" y="3125676"/>
              <a:ext cx="537482" cy="163285"/>
            </a:xfrm>
            <a:prstGeom prst="rect">
              <a:avLst/>
            </a:prstGeom>
          </p:spPr>
        </p:pic>
        <p:sp>
          <p:nvSpPr>
            <p:cNvPr id="181" name="Round Same Side Corner Rectangle 180"/>
            <p:cNvSpPr/>
            <p:nvPr/>
          </p:nvSpPr>
          <p:spPr>
            <a:xfrm>
              <a:off x="7048504" y="333046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82" name="Round Same Side Corner Rectangle 181"/>
            <p:cNvSpPr/>
            <p:nvPr/>
          </p:nvSpPr>
          <p:spPr>
            <a:xfrm>
              <a:off x="7886704" y="333046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3" name="Picture 182" descr="yahoo.png"/>
            <p:cNvPicPr>
              <a:picLocks noChangeAspect="1"/>
            </p:cNvPicPr>
            <p:nvPr/>
          </p:nvPicPr>
          <p:blipFill>
            <a:blip r:embed="rId17"/>
            <a:stretch>
              <a:fillRect/>
            </a:stretch>
          </p:blipFill>
          <p:spPr>
            <a:xfrm>
              <a:off x="7091366" y="3349514"/>
              <a:ext cx="537482" cy="163286"/>
            </a:xfrm>
            <a:prstGeom prst="rect">
              <a:avLst/>
            </a:prstGeom>
          </p:spPr>
        </p:pic>
        <p:pic>
          <p:nvPicPr>
            <p:cNvPr id="184" name="Picture 183" descr="facebook.png"/>
            <p:cNvPicPr>
              <a:picLocks noChangeAspect="1"/>
            </p:cNvPicPr>
            <p:nvPr/>
          </p:nvPicPr>
          <p:blipFill>
            <a:blip r:embed="rId18"/>
            <a:stretch>
              <a:fillRect/>
            </a:stretch>
          </p:blipFill>
          <p:spPr>
            <a:xfrm>
              <a:off x="7924804" y="3368565"/>
              <a:ext cx="537482" cy="163285"/>
            </a:xfrm>
            <a:prstGeom prst="rect">
              <a:avLst/>
            </a:prstGeom>
          </p:spPr>
        </p:pic>
        <p:sp>
          <p:nvSpPr>
            <p:cNvPr id="185" name="Rectangle 184"/>
            <p:cNvSpPr/>
            <p:nvPr/>
          </p:nvSpPr>
          <p:spPr>
            <a:xfrm rot="16200000">
              <a:off x="8355595" y="33437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6" name="Rectangle 185"/>
            <p:cNvSpPr/>
            <p:nvPr/>
          </p:nvSpPr>
          <p:spPr>
            <a:xfrm rot="16200000">
              <a:off x="7597154" y="33516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9" name="Rectangle 188"/>
            <p:cNvSpPr/>
            <p:nvPr/>
          </p:nvSpPr>
          <p:spPr>
            <a:xfrm>
              <a:off x="7046586" y="352096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91" name="Group 117"/>
            <p:cNvGrpSpPr/>
            <p:nvPr/>
          </p:nvGrpSpPr>
          <p:grpSpPr>
            <a:xfrm>
              <a:off x="8648700" y="3476625"/>
              <a:ext cx="194718" cy="183859"/>
              <a:chOff x="9518109" y="3089385"/>
              <a:chExt cx="194718" cy="183859"/>
            </a:xfrm>
          </p:grpSpPr>
          <p:sp>
            <p:nvSpPr>
              <p:cNvPr id="204" name="Rounded Rectangle 203"/>
              <p:cNvSpPr/>
              <p:nvPr/>
            </p:nvSpPr>
            <p:spPr>
              <a:xfrm>
                <a:off x="9518109" y="3089385"/>
                <a:ext cx="194718" cy="18385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5" name="Cross 204"/>
              <p:cNvSpPr/>
              <p:nvPr/>
            </p:nvSpPr>
            <p:spPr>
              <a:xfrm>
                <a:off x="9577828" y="3146535"/>
                <a:ext cx="86893" cy="90288"/>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00" name="Isosceles Triangle 199"/>
            <p:cNvSpPr/>
            <p:nvPr/>
          </p:nvSpPr>
          <p:spPr>
            <a:xfrm rot="10800000">
              <a:off x="8688993" y="429767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06" name="TextBox 205"/>
            <p:cNvSpPr txBox="1"/>
            <p:nvPr/>
          </p:nvSpPr>
          <p:spPr>
            <a:xfrm>
              <a:off x="7581900" y="2914072"/>
              <a:ext cx="856325" cy="200055"/>
            </a:xfrm>
            <a:prstGeom prst="rect">
              <a:avLst/>
            </a:prstGeom>
            <a:noFill/>
          </p:spPr>
          <p:txBody>
            <a:bodyPr wrap="none" rtlCol="0">
              <a:spAutoFit/>
            </a:bodyPr>
            <a:lstStyle/>
            <a:p>
              <a:r>
                <a:rPr lang="en-US" sz="700" b="1" dirty="0">
                  <a:solidFill>
                    <a:schemeClr val="tx1">
                      <a:lumMod val="85000"/>
                      <a:lumOff val="15000"/>
                    </a:schemeClr>
                  </a:solidFill>
                  <a:latin typeface="Segoe UI" pitchFamily="34" charset="0"/>
                  <a:cs typeface="Segoe UI" pitchFamily="34" charset="0"/>
                </a:rPr>
                <a:t>SharePoint Lists</a:t>
              </a:r>
            </a:p>
          </p:txBody>
        </p:sp>
        <p:pic>
          <p:nvPicPr>
            <p:cNvPr id="105" name="Picture 104" descr="outlook.png"/>
            <p:cNvPicPr>
              <a:picLocks noChangeAspect="1"/>
            </p:cNvPicPr>
            <p:nvPr/>
          </p:nvPicPr>
          <p:blipFill>
            <a:blip r:embed="rId15"/>
            <a:stretch>
              <a:fillRect/>
            </a:stretch>
          </p:blipFill>
          <p:spPr>
            <a:xfrm>
              <a:off x="7096129" y="2924175"/>
              <a:ext cx="537482" cy="163286"/>
            </a:xfrm>
            <a:prstGeom prst="rect">
              <a:avLst/>
            </a:prstGeom>
          </p:spPr>
        </p:pic>
        <p:sp>
          <p:nvSpPr>
            <p:cNvPr id="106" name="Rectangle 105"/>
            <p:cNvSpPr/>
            <p:nvPr/>
          </p:nvSpPr>
          <p:spPr>
            <a:xfrm rot="16200000">
              <a:off x="8488945" y="31009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07" name="Rectangle 106"/>
            <p:cNvSpPr/>
            <p:nvPr/>
          </p:nvSpPr>
          <p:spPr>
            <a:xfrm rot="16200000">
              <a:off x="7597154" y="312793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grpSp>
        <p:nvGrpSpPr>
          <p:cNvPr id="210" name="Group 209"/>
          <p:cNvGrpSpPr/>
          <p:nvPr/>
        </p:nvGrpSpPr>
        <p:grpSpPr>
          <a:xfrm>
            <a:off x="2392994" y="2809696"/>
            <a:ext cx="4375615" cy="215623"/>
            <a:chOff x="2392994" y="2809696"/>
            <a:chExt cx="4375615" cy="215623"/>
          </a:xfrm>
        </p:grpSpPr>
        <p:sp>
          <p:nvSpPr>
            <p:cNvPr id="211" name="Rectangle 210"/>
            <p:cNvSpPr/>
            <p:nvPr/>
          </p:nvSpPr>
          <p:spPr>
            <a:xfrm>
              <a:off x="5867400" y="2809875"/>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213" name="Group 158"/>
            <p:cNvGrpSpPr/>
            <p:nvPr/>
          </p:nvGrpSpPr>
          <p:grpSpPr>
            <a:xfrm>
              <a:off x="2392994" y="2809696"/>
              <a:ext cx="3979231" cy="215444"/>
              <a:chOff x="2538417" y="2809696"/>
              <a:chExt cx="3979231" cy="215444"/>
            </a:xfrm>
          </p:grpSpPr>
          <p:grpSp>
            <p:nvGrpSpPr>
              <p:cNvPr id="214" name="Group 164"/>
              <p:cNvGrpSpPr/>
              <p:nvPr/>
            </p:nvGrpSpPr>
            <p:grpSpPr>
              <a:xfrm>
                <a:off x="3457874" y="2809696"/>
                <a:ext cx="1246902" cy="215444"/>
                <a:chOff x="2464038" y="2809696"/>
                <a:chExt cx="1246902" cy="215444"/>
              </a:xfrm>
            </p:grpSpPr>
            <p:sp>
              <p:nvSpPr>
                <p:cNvPr id="227" name="Rectangle 226"/>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29" name="Oval 228"/>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16" name="Group 168"/>
              <p:cNvGrpSpPr/>
              <p:nvPr/>
            </p:nvGrpSpPr>
            <p:grpSpPr>
              <a:xfrm>
                <a:off x="4298376" y="2809696"/>
                <a:ext cx="1269762" cy="215444"/>
                <a:chOff x="3716708" y="2809696"/>
                <a:chExt cx="1269762" cy="215444"/>
              </a:xfrm>
            </p:grpSpPr>
            <p:sp>
              <p:nvSpPr>
                <p:cNvPr id="223" name="Rectangle 222"/>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24" name="Oval 22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17" name="Group 171"/>
              <p:cNvGrpSpPr/>
              <p:nvPr/>
            </p:nvGrpSpPr>
            <p:grpSpPr>
              <a:xfrm>
                <a:off x="5036378" y="2809696"/>
                <a:ext cx="1481270" cy="215444"/>
                <a:chOff x="3716708" y="2809696"/>
                <a:chExt cx="1481270" cy="215444"/>
              </a:xfrm>
            </p:grpSpPr>
            <p:sp>
              <p:nvSpPr>
                <p:cNvPr id="220" name="Rectangle 219"/>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21" name="Oval 220"/>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sp>
            <p:nvSpPr>
              <p:cNvPr id="219" name="Rectangle 218"/>
              <p:cNvSpPr/>
              <p:nvPr/>
            </p:nvSpPr>
            <p:spPr>
              <a:xfrm>
                <a:off x="2538417"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grpSp>
      </p:grpSp>
      <p:grpSp>
        <p:nvGrpSpPr>
          <p:cNvPr id="114" name="Group 113"/>
          <p:cNvGrpSpPr/>
          <p:nvPr/>
        </p:nvGrpSpPr>
        <p:grpSpPr>
          <a:xfrm>
            <a:off x="7010400" y="3590925"/>
            <a:ext cx="2051426" cy="365522"/>
            <a:chOff x="7010400" y="3590925"/>
            <a:chExt cx="2051426" cy="365522"/>
          </a:xfrm>
        </p:grpSpPr>
        <p:sp>
          <p:nvSpPr>
            <p:cNvPr id="115" name="Rectangle 114"/>
            <p:cNvSpPr/>
            <p:nvPr/>
          </p:nvSpPr>
          <p:spPr>
            <a:xfrm>
              <a:off x="8203576" y="3706642"/>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16" name="Rectangle 115"/>
            <p:cNvSpPr/>
            <p:nvPr/>
          </p:nvSpPr>
          <p:spPr>
            <a:xfrm>
              <a:off x="8360656" y="3614400"/>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7" name="Rectangle 116"/>
            <p:cNvSpPr/>
            <p:nvPr/>
          </p:nvSpPr>
          <p:spPr>
            <a:xfrm>
              <a:off x="7010400" y="3590925"/>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SharePoint Lists</a:t>
              </a:r>
            </a:p>
          </p:txBody>
        </p:sp>
        <p:sp>
          <p:nvSpPr>
            <p:cNvPr id="118" name="Rectangle 117"/>
            <p:cNvSpPr/>
            <p:nvPr/>
          </p:nvSpPr>
          <p:spPr>
            <a:xfrm>
              <a:off x="7055922" y="3771781"/>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 Filtered Results</a:t>
              </a:r>
            </a:p>
          </p:txBody>
        </p:sp>
      </p:grpSp>
      <p:grpSp>
        <p:nvGrpSpPr>
          <p:cNvPr id="119" name="Group 118"/>
          <p:cNvGrpSpPr/>
          <p:nvPr/>
        </p:nvGrpSpPr>
        <p:grpSpPr>
          <a:xfrm>
            <a:off x="2228850" y="1676400"/>
            <a:ext cx="5229225" cy="4171950"/>
            <a:chOff x="2228850" y="1676400"/>
            <a:chExt cx="5229225" cy="4171950"/>
          </a:xfrm>
        </p:grpSpPr>
        <p:pic>
          <p:nvPicPr>
            <p:cNvPr id="120" name="Picture 2"/>
            <p:cNvPicPr>
              <a:picLocks noChangeAspect="1" noChangeArrowheads="1"/>
            </p:cNvPicPr>
            <p:nvPr/>
          </p:nvPicPr>
          <p:blipFill>
            <a:blip r:embed="rId19"/>
            <a:srcRect/>
            <a:stretch>
              <a:fillRect/>
            </a:stretch>
          </p:blipFill>
          <p:spPr bwMode="auto">
            <a:xfrm>
              <a:off x="2228850" y="1676400"/>
              <a:ext cx="5229225" cy="4171950"/>
            </a:xfrm>
            <a:prstGeom prst="rect">
              <a:avLst/>
            </a:prstGeom>
            <a:noFill/>
            <a:ln w="9525">
              <a:noFill/>
              <a:miter lim="800000"/>
              <a:headEnd/>
              <a:tailEnd/>
            </a:ln>
            <a:effectLst/>
          </p:spPr>
        </p:pic>
        <p:sp>
          <p:nvSpPr>
            <p:cNvPr id="121" name="Rectangle 120"/>
            <p:cNvSpPr/>
            <p:nvPr/>
          </p:nvSpPr>
          <p:spPr>
            <a:xfrm>
              <a:off x="2305049" y="1943101"/>
              <a:ext cx="5076825" cy="38290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2" name="Group 291"/>
            <p:cNvGrpSpPr/>
            <p:nvPr/>
          </p:nvGrpSpPr>
          <p:grpSpPr>
            <a:xfrm>
              <a:off x="3067050" y="3019425"/>
              <a:ext cx="3448262" cy="1371600"/>
              <a:chOff x="3228974" y="3048000"/>
              <a:chExt cx="3448262" cy="1371600"/>
            </a:xfrm>
          </p:grpSpPr>
          <p:grpSp>
            <p:nvGrpSpPr>
              <p:cNvPr id="131" name="Group 151"/>
              <p:cNvGrpSpPr/>
              <p:nvPr/>
            </p:nvGrpSpPr>
            <p:grpSpPr>
              <a:xfrm>
                <a:off x="3228974" y="3048000"/>
                <a:ext cx="3448262" cy="1371600"/>
                <a:chOff x="2877994" y="2286000"/>
                <a:chExt cx="3733347" cy="1371600"/>
              </a:xfrm>
            </p:grpSpPr>
            <p:sp>
              <p:nvSpPr>
                <p:cNvPr id="142" name="TextBox 141"/>
                <p:cNvSpPr txBox="1"/>
                <p:nvPr/>
              </p:nvSpPr>
              <p:spPr>
                <a:xfrm>
                  <a:off x="2877994" y="2286000"/>
                  <a:ext cx="1216955"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Contacts from</a:t>
                  </a:r>
                </a:p>
              </p:txBody>
            </p:sp>
            <p:sp>
              <p:nvSpPr>
                <p:cNvPr id="143" name="TextBox 142"/>
                <p:cNvSpPr txBox="1"/>
                <p:nvPr/>
              </p:nvSpPr>
              <p:spPr>
                <a:xfrm>
                  <a:off x="5734551" y="2286000"/>
                  <a:ext cx="876790" cy="261610"/>
                </a:xfrm>
                <a:prstGeom prst="rect">
                  <a:avLst/>
                </a:prstGeom>
                <a:noFill/>
              </p:spPr>
              <p:txBody>
                <a:bodyPr wrap="none" rtlCol="0">
                  <a:spAutoFit/>
                </a:bodyPr>
                <a:lstStyle/>
                <a:p>
                  <a:r>
                    <a:rPr lang="en-US" sz="1100" b="1" dirty="0">
                      <a:solidFill>
                        <a:schemeClr val="tx1">
                          <a:lumMod val="85000"/>
                          <a:lumOff val="15000"/>
                        </a:schemeClr>
                      </a:solidFill>
                      <a:latin typeface="Segoe UI" pitchFamily="34" charset="0"/>
                      <a:cs typeface="Segoe UI" pitchFamily="34" charset="0"/>
                    </a:rPr>
                    <a:t>Members</a:t>
                  </a:r>
                </a:p>
              </p:txBody>
            </p:sp>
            <p:sp>
              <p:nvSpPr>
                <p:cNvPr id="144" name="TextBox 143"/>
                <p:cNvSpPr txBox="1"/>
                <p:nvPr/>
              </p:nvSpPr>
              <p:spPr>
                <a:xfrm>
                  <a:off x="3177057" y="2836528"/>
                  <a:ext cx="1265549" cy="261610"/>
                </a:xfrm>
                <a:prstGeom prst="rect">
                  <a:avLst/>
                </a:prstGeom>
                <a:noFill/>
              </p:spPr>
              <p:txBody>
                <a:bodyPr wrap="none" rtlCol="0">
                  <a:spAutoFit/>
                </a:bodyPr>
                <a:lstStyle/>
                <a:p>
                  <a:r>
                    <a:rPr lang="en-US" sz="1100" dirty="0" err="1">
                      <a:solidFill>
                        <a:schemeClr val="tx1">
                          <a:lumMod val="85000"/>
                          <a:lumOff val="15000"/>
                        </a:schemeClr>
                      </a:solidFill>
                      <a:latin typeface="Segoe UI" pitchFamily="34" charset="0"/>
                      <a:cs typeface="Segoe UI" pitchFamily="34" charset="0"/>
                    </a:rPr>
                    <a:t>Sharepoint</a:t>
                  </a:r>
                  <a:r>
                    <a:rPr lang="en-US" sz="1100" dirty="0">
                      <a:solidFill>
                        <a:schemeClr val="tx1">
                          <a:lumMod val="85000"/>
                          <a:lumOff val="15000"/>
                        </a:schemeClr>
                      </a:solidFill>
                      <a:latin typeface="Segoe UI" pitchFamily="34" charset="0"/>
                      <a:cs typeface="Segoe UI" pitchFamily="34" charset="0"/>
                    </a:rPr>
                    <a:t> Lists</a:t>
                  </a:r>
                </a:p>
              </p:txBody>
            </p:sp>
            <p:sp>
              <p:nvSpPr>
                <p:cNvPr id="145" name="TextBox 144"/>
                <p:cNvSpPr txBox="1"/>
                <p:nvPr/>
              </p:nvSpPr>
              <p:spPr>
                <a:xfrm>
                  <a:off x="4084553" y="2988734"/>
                  <a:ext cx="200003" cy="261610"/>
                </a:xfrm>
                <a:prstGeom prst="rect">
                  <a:avLst/>
                </a:prstGeom>
                <a:noFill/>
              </p:spPr>
              <p:txBody>
                <a:bodyPr wrap="none" rtlCol="0">
                  <a:spAutoFit/>
                </a:bodyPr>
                <a:lstStyle/>
                <a:p>
                  <a:endParaRPr lang="en-US" sz="1100" dirty="0">
                    <a:solidFill>
                      <a:schemeClr val="tx1">
                        <a:lumMod val="85000"/>
                        <a:lumOff val="15000"/>
                      </a:schemeClr>
                    </a:solidFill>
                    <a:latin typeface="Segoe UI" pitchFamily="34" charset="0"/>
                    <a:cs typeface="Segoe UI" pitchFamily="34" charset="0"/>
                  </a:endParaRPr>
                </a:p>
              </p:txBody>
            </p:sp>
            <p:sp>
              <p:nvSpPr>
                <p:cNvPr id="146" name="TextBox 145"/>
                <p:cNvSpPr txBox="1"/>
                <p:nvPr/>
              </p:nvSpPr>
              <p:spPr>
                <a:xfrm>
                  <a:off x="3177057" y="3387056"/>
                  <a:ext cx="1885134"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Deanna – Office Live (All)</a:t>
                  </a:r>
                </a:p>
              </p:txBody>
            </p:sp>
            <p:sp>
              <p:nvSpPr>
                <p:cNvPr id="147" name="TextBox 146"/>
                <p:cNvSpPr txBox="1"/>
                <p:nvPr/>
              </p:nvSpPr>
              <p:spPr>
                <a:xfrm>
                  <a:off x="3177057" y="2561264"/>
                  <a:ext cx="1041666"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My Contacts</a:t>
                  </a:r>
                </a:p>
              </p:txBody>
            </p:sp>
            <p:sp>
              <p:nvSpPr>
                <p:cNvPr id="148" name="TextBox 147"/>
                <p:cNvSpPr txBox="1"/>
                <p:nvPr/>
              </p:nvSpPr>
              <p:spPr>
                <a:xfrm>
                  <a:off x="6099013" y="2517331"/>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400</a:t>
                  </a:r>
                </a:p>
              </p:txBody>
            </p:sp>
            <p:sp>
              <p:nvSpPr>
                <p:cNvPr id="149" name="TextBox 148"/>
                <p:cNvSpPr txBox="1"/>
                <p:nvPr/>
              </p:nvSpPr>
              <p:spPr>
                <a:xfrm>
                  <a:off x="6099013" y="2794829"/>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102</a:t>
                  </a:r>
                </a:p>
              </p:txBody>
            </p:sp>
            <p:sp>
              <p:nvSpPr>
                <p:cNvPr id="150" name="TextBox 149"/>
                <p:cNvSpPr txBox="1"/>
                <p:nvPr/>
              </p:nvSpPr>
              <p:spPr>
                <a:xfrm>
                  <a:off x="6099013" y="3072327"/>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152</a:t>
                  </a:r>
                </a:p>
              </p:txBody>
            </p:sp>
            <p:sp>
              <p:nvSpPr>
                <p:cNvPr id="151" name="TextBox 150"/>
                <p:cNvSpPr txBox="1"/>
                <p:nvPr/>
              </p:nvSpPr>
              <p:spPr>
                <a:xfrm>
                  <a:off x="6099013" y="3349823"/>
                  <a:ext cx="512328" cy="307777"/>
                </a:xfrm>
                <a:prstGeom prst="rect">
                  <a:avLst/>
                </a:prstGeom>
                <a:noFill/>
              </p:spPr>
              <p:txBody>
                <a:bodyPr wrap="none" rtlCol="0">
                  <a:spAutoFit/>
                </a:bodyPr>
                <a:lstStyle/>
                <a:p>
                  <a:r>
                    <a:rPr lang="en-US" sz="1400" dirty="0">
                      <a:solidFill>
                        <a:schemeClr val="tx1">
                          <a:lumMod val="85000"/>
                          <a:lumOff val="15000"/>
                        </a:schemeClr>
                      </a:solidFill>
                      <a:latin typeface="Segoe UI" pitchFamily="34" charset="0"/>
                      <a:cs typeface="Segoe UI" pitchFamily="34" charset="0"/>
                    </a:rPr>
                    <a:t>234</a:t>
                  </a:r>
                </a:p>
              </p:txBody>
            </p:sp>
            <p:sp>
              <p:nvSpPr>
                <p:cNvPr id="152" name="TextBox 151"/>
                <p:cNvSpPr txBox="1"/>
                <p:nvPr/>
              </p:nvSpPr>
              <p:spPr>
                <a:xfrm>
                  <a:off x="3177057" y="3111792"/>
                  <a:ext cx="1980588" cy="261610"/>
                </a:xfrm>
                <a:prstGeom prst="rect">
                  <a:avLst/>
                </a:prstGeom>
                <a:noFill/>
              </p:spPr>
              <p:txBody>
                <a:bodyPr wrap="none" rtlCol="0">
                  <a:spAutoFit/>
                </a:bodyPr>
                <a:lstStyle/>
                <a:p>
                  <a:r>
                    <a:rPr lang="en-US" sz="1100" dirty="0">
                      <a:solidFill>
                        <a:schemeClr val="tx1">
                          <a:lumMod val="85000"/>
                          <a:lumOff val="15000"/>
                        </a:schemeClr>
                      </a:solidFill>
                      <a:latin typeface="Segoe UI" pitchFamily="34" charset="0"/>
                      <a:cs typeface="Segoe UI" pitchFamily="34" charset="0"/>
                    </a:rPr>
                    <a:t>Business Contact Manager</a:t>
                  </a:r>
                </a:p>
              </p:txBody>
            </p:sp>
          </p:grpSp>
          <p:grpSp>
            <p:nvGrpSpPr>
              <p:cNvPr id="132" name="Group 125"/>
              <p:cNvGrpSpPr/>
              <p:nvPr/>
            </p:nvGrpSpPr>
            <p:grpSpPr>
              <a:xfrm>
                <a:off x="3324225" y="3400425"/>
                <a:ext cx="108857" cy="106136"/>
                <a:chOff x="565038" y="850105"/>
                <a:chExt cx="108857" cy="106136"/>
              </a:xfrm>
            </p:grpSpPr>
            <p:sp>
              <p:nvSpPr>
                <p:cNvPr id="140"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41"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sp>
            <p:nvSpPr>
              <p:cNvPr id="133" name="Rectangle 20"/>
              <p:cNvSpPr>
                <a:spLocks noChangeArrowheads="1"/>
              </p:cNvSpPr>
              <p:nvPr/>
            </p:nvSpPr>
            <p:spPr bwMode="auto">
              <a:xfrm>
                <a:off x="3324225" y="3669846"/>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nvGrpSpPr>
              <p:cNvPr id="134" name="Group 125"/>
              <p:cNvGrpSpPr/>
              <p:nvPr/>
            </p:nvGrpSpPr>
            <p:grpSpPr>
              <a:xfrm>
                <a:off x="3324225" y="3939267"/>
                <a:ext cx="108857" cy="106136"/>
                <a:chOff x="565038" y="850105"/>
                <a:chExt cx="108857" cy="106136"/>
              </a:xfrm>
            </p:grpSpPr>
            <p:sp>
              <p:nvSpPr>
                <p:cNvPr id="138"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39"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nvGrpSpPr>
              <p:cNvPr id="135" name="Group 125"/>
              <p:cNvGrpSpPr/>
              <p:nvPr/>
            </p:nvGrpSpPr>
            <p:grpSpPr>
              <a:xfrm>
                <a:off x="3324225" y="4208689"/>
                <a:ext cx="108857" cy="106136"/>
                <a:chOff x="565038" y="850105"/>
                <a:chExt cx="108857" cy="106136"/>
              </a:xfrm>
            </p:grpSpPr>
            <p:sp>
              <p:nvSpPr>
                <p:cNvPr id="136" name="Rectangle 18"/>
                <p:cNvSpPr>
                  <a:spLocks noChangeArrowheads="1"/>
                </p:cNvSpPr>
                <p:nvPr/>
              </p:nvSpPr>
              <p:spPr bwMode="auto">
                <a:xfrm>
                  <a:off x="565038" y="850105"/>
                  <a:ext cx="108857" cy="106136"/>
                </a:xfrm>
                <a:prstGeom prst="rect">
                  <a:avLst/>
                </a:prstGeom>
                <a:solidFill>
                  <a:schemeClr val="bg1"/>
                </a:solidFill>
                <a:ln w="12700">
                  <a:solidFill>
                    <a:schemeClr val="accent1"/>
                  </a:solidFill>
                  <a:miter lim="800000"/>
                  <a:headEnd/>
                  <a:tailEn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sp>
              <p:nvSpPr>
                <p:cNvPr id="137" name="Freeform 19"/>
                <p:cNvSpPr>
                  <a:spLocks/>
                </p:cNvSpPr>
                <p:nvPr/>
              </p:nvSpPr>
              <p:spPr bwMode="auto">
                <a:xfrm>
                  <a:off x="589531" y="873237"/>
                  <a:ext cx="62593" cy="54429"/>
                </a:xfrm>
                <a:custGeom>
                  <a:avLst/>
                  <a:gdLst/>
                  <a:ahLst/>
                  <a:cxnLst>
                    <a:cxn ang="0">
                      <a:pos x="0" y="22"/>
                    </a:cxn>
                    <a:cxn ang="0">
                      <a:pos x="20" y="53"/>
                    </a:cxn>
                    <a:cxn ang="0">
                      <a:pos x="56" y="0"/>
                    </a:cxn>
                  </a:cxnLst>
                  <a:rect l="0" t="0" r="r" b="b"/>
                  <a:pathLst>
                    <a:path w="56" h="53">
                      <a:moveTo>
                        <a:pt x="0" y="22"/>
                      </a:moveTo>
                      <a:lnTo>
                        <a:pt x="20" y="53"/>
                      </a:lnTo>
                      <a:lnTo>
                        <a:pt x="56" y="0"/>
                      </a:lnTo>
                    </a:path>
                  </a:pathLst>
                </a:custGeom>
                <a:noFill/>
                <a:ln w="12700" cap="flat" cmpd="sng">
                  <a:solidFill>
                    <a:schemeClr val="accent1"/>
                  </a:solidFill>
                  <a:prstDash val="solid"/>
                  <a:round/>
                  <a:headEnd type="none" w="med" len="med"/>
                  <a:tailEnd type="none" w="med" len="med"/>
                </a:ln>
                <a:effectLst/>
              </p:spPr>
              <p:txBody>
                <a:bodyPr vert="horz" wrap="none" lIns="91440" tIns="45720" rIns="91440" bIns="45720" numCol="1" anchor="ctr" anchorCtr="0" compatLnSpc="1">
                  <a:prstTxWarp prst="textNoShape">
                    <a:avLst/>
                  </a:prstTxWarp>
                </a:bodyPr>
                <a:lstStyle/>
                <a:p>
                  <a:endParaRPr lang="en-US" sz="800">
                    <a:latin typeface="Segoe UI" pitchFamily="34" charset="0"/>
                    <a:cs typeface="Segoe UI" pitchFamily="34" charset="0"/>
                  </a:endParaRPr>
                </a:p>
              </p:txBody>
            </p:sp>
          </p:grpSp>
        </p:grpSp>
        <p:grpSp>
          <p:nvGrpSpPr>
            <p:cNvPr id="123" name="Group 363"/>
            <p:cNvGrpSpPr/>
            <p:nvPr/>
          </p:nvGrpSpPr>
          <p:grpSpPr>
            <a:xfrm>
              <a:off x="5041306" y="5324475"/>
              <a:ext cx="2197694" cy="310279"/>
              <a:chOff x="5859070" y="5320644"/>
              <a:chExt cx="1212851" cy="171235"/>
            </a:xfrm>
          </p:grpSpPr>
          <p:grpSp>
            <p:nvGrpSpPr>
              <p:cNvPr id="125" name="Group 160"/>
              <p:cNvGrpSpPr/>
              <p:nvPr/>
            </p:nvGrpSpPr>
            <p:grpSpPr>
              <a:xfrm>
                <a:off x="6514370" y="5320661"/>
                <a:ext cx="557551" cy="171217"/>
                <a:chOff x="5638800" y="2628895"/>
                <a:chExt cx="609600" cy="180992"/>
              </a:xfrm>
            </p:grpSpPr>
            <p:sp>
              <p:nvSpPr>
                <p:cNvPr id="129" name="Rectangle 128"/>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130" name="Rectangle 129"/>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Segoe UI" pitchFamily="34" charset="0"/>
                      <a:ea typeface="Verdana" pitchFamily="34" charset="0"/>
                      <a:cs typeface="Verdana" pitchFamily="34" charset="0"/>
                    </a:rPr>
                    <a:t>Cancel</a:t>
                  </a:r>
                </a:p>
              </p:txBody>
            </p:sp>
          </p:grpSp>
          <p:grpSp>
            <p:nvGrpSpPr>
              <p:cNvPr id="126" name="Group 18"/>
              <p:cNvGrpSpPr/>
              <p:nvPr/>
            </p:nvGrpSpPr>
            <p:grpSpPr>
              <a:xfrm>
                <a:off x="5859070" y="5320644"/>
                <a:ext cx="557551" cy="171235"/>
                <a:chOff x="5638801" y="3047996"/>
                <a:chExt cx="609600" cy="181012"/>
              </a:xfrm>
            </p:grpSpPr>
            <p:sp>
              <p:nvSpPr>
                <p:cNvPr id="127" name="Rectangle 126"/>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latin typeface="Segoe UI" pitchFamily="34" charset="0"/>
                  </a:endParaRPr>
                </a:p>
              </p:txBody>
            </p:sp>
            <p:sp>
              <p:nvSpPr>
                <p:cNvPr id="128" name="Rectangle 127"/>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1"/>
                      </a:solidFill>
                      <a:latin typeface="Segoe UI" pitchFamily="34" charset="0"/>
                      <a:ea typeface="Verdana" pitchFamily="34" charset="0"/>
                      <a:cs typeface="Verdana" pitchFamily="34" charset="0"/>
                    </a:rPr>
                    <a:t>OK</a:t>
                  </a:r>
                </a:p>
              </p:txBody>
            </p:sp>
          </p:grpSp>
        </p:grpSp>
        <p:sp>
          <p:nvSpPr>
            <p:cNvPr id="124" name="Rectangle 123"/>
            <p:cNvSpPr/>
            <p:nvPr/>
          </p:nvSpPr>
          <p:spPr>
            <a:xfrm>
              <a:off x="2362200" y="2011204"/>
              <a:ext cx="4495800" cy="307777"/>
            </a:xfrm>
            <a:prstGeom prst="rect">
              <a:avLst/>
            </a:prstGeom>
          </p:spPr>
          <p:txBody>
            <a:bodyPr wrap="square">
              <a:spAutoFit/>
            </a:bodyPr>
            <a:lstStyle/>
            <a:p>
              <a:r>
                <a:rPr lang="en-US" sz="1400" dirty="0">
                  <a:solidFill>
                    <a:schemeClr val="accent1">
                      <a:lumMod val="75000"/>
                    </a:schemeClr>
                  </a:solidFill>
                  <a:latin typeface="Segoe UI" pitchFamily="34" charset="0"/>
                </a:rPr>
                <a:t>Select which Outlook Address Book(s) to Add…</a:t>
              </a:r>
            </a:p>
          </p:txBody>
        </p:sp>
      </p:gr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800"/>
                                        <p:tgtEl>
                                          <p:spTgt spid="119"/>
                                        </p:tgtEl>
                                      </p:cBhvr>
                                    </p:animEffect>
                                    <p:set>
                                      <p:cBhvr>
                                        <p:cTn id="7" dur="1" fill="hold">
                                          <p:stCondLst>
                                            <p:cond delay="799"/>
                                          </p:stCondLst>
                                        </p:cTn>
                                        <p:tgtEl>
                                          <p:spTgt spid="119"/>
                                        </p:tgtEl>
                                        <p:attrNameLst>
                                          <p:attrName>style.visibility</p:attrName>
                                        </p:attrNameLst>
                                      </p:cBhvr>
                                      <p:to>
                                        <p:strVal val="hidden"/>
                                      </p:to>
                                    </p:set>
                                  </p:childTnLst>
                                </p:cTn>
                              </p:par>
                              <p:par>
                                <p:cTn id="8" presetID="53" presetClass="entr" presetSubtype="0" fill="hold" nodeType="withEffect">
                                  <p:stCondLst>
                                    <p:cond delay="0"/>
                                  </p:stCondLst>
                                  <p:childTnLst>
                                    <p:set>
                                      <p:cBhvr>
                                        <p:cTn id="9" dur="1" fill="hold">
                                          <p:stCondLst>
                                            <p:cond delay="0"/>
                                          </p:stCondLst>
                                        </p:cTn>
                                        <p:tgtEl>
                                          <p:spTgt spid="266"/>
                                        </p:tgtEl>
                                        <p:attrNameLst>
                                          <p:attrName>style.visibility</p:attrName>
                                        </p:attrNameLst>
                                      </p:cBhvr>
                                      <p:to>
                                        <p:strVal val="visible"/>
                                      </p:to>
                                    </p:set>
                                    <p:anim calcmode="lin" valueType="num">
                                      <p:cBhvr>
                                        <p:cTn id="10" dur="500" fill="hold"/>
                                        <p:tgtEl>
                                          <p:spTgt spid="266"/>
                                        </p:tgtEl>
                                        <p:attrNameLst>
                                          <p:attrName>ppt_w</p:attrName>
                                        </p:attrNameLst>
                                      </p:cBhvr>
                                      <p:tavLst>
                                        <p:tav tm="0">
                                          <p:val>
                                            <p:fltVal val="0"/>
                                          </p:val>
                                        </p:tav>
                                        <p:tav tm="100000">
                                          <p:val>
                                            <p:strVal val="#ppt_w"/>
                                          </p:val>
                                        </p:tav>
                                      </p:tavLst>
                                    </p:anim>
                                    <p:anim calcmode="lin" valueType="num">
                                      <p:cBhvr>
                                        <p:cTn id="11" dur="500" fill="hold"/>
                                        <p:tgtEl>
                                          <p:spTgt spid="266"/>
                                        </p:tgtEl>
                                        <p:attrNameLst>
                                          <p:attrName>ppt_h</p:attrName>
                                        </p:attrNameLst>
                                      </p:cBhvr>
                                      <p:tavLst>
                                        <p:tav tm="0">
                                          <p:val>
                                            <p:fltVal val="0"/>
                                          </p:val>
                                        </p:tav>
                                        <p:tav tm="100000">
                                          <p:val>
                                            <p:strVal val="#ppt_h"/>
                                          </p:val>
                                        </p:tav>
                                      </p:tavLst>
                                    </p:anim>
                                    <p:animEffect transition="in" filter="fade">
                                      <p:cBhvr>
                                        <p:cTn id="12" dur="500"/>
                                        <p:tgtEl>
                                          <p:spTgt spid="266"/>
                                        </p:tgtEl>
                                      </p:cBhvr>
                                    </p:animEffect>
                                  </p:childTnLst>
                                </p:cTn>
                              </p:par>
                              <p:par>
                                <p:cTn id="13" presetID="10" presetClass="entr" presetSubtype="0" fill="hold" grpId="0" nodeType="withEffect">
                                  <p:stCondLst>
                                    <p:cond delay="800"/>
                                  </p:stCondLst>
                                  <p:childTnLst>
                                    <p:set>
                                      <p:cBhvr>
                                        <p:cTn id="14" dur="1" fill="hold">
                                          <p:stCondLst>
                                            <p:cond delay="0"/>
                                          </p:stCondLst>
                                        </p:cTn>
                                        <p:tgtEl>
                                          <p:spTgt spid="166"/>
                                        </p:tgtEl>
                                        <p:attrNameLst>
                                          <p:attrName>style.visibility</p:attrName>
                                        </p:attrNameLst>
                                      </p:cBhvr>
                                      <p:to>
                                        <p:strVal val="visible"/>
                                      </p:to>
                                    </p:set>
                                    <p:animEffect transition="in" filter="fade">
                                      <p:cBhvr>
                                        <p:cTn id="15" dur="1000"/>
                                        <p:tgtEl>
                                          <p:spTgt spid="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Found Stacy!</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grpSp>
        <p:nvGrpSpPr>
          <p:cNvPr id="2" name="Group 99"/>
          <p:cNvGrpSpPr/>
          <p:nvPr/>
        </p:nvGrpSpPr>
        <p:grpSpPr>
          <a:xfrm>
            <a:off x="6962775" y="2181225"/>
            <a:ext cx="2004059" cy="4356099"/>
            <a:chOff x="6987543" y="2095263"/>
            <a:chExt cx="2004059" cy="4356099"/>
          </a:xfrm>
        </p:grpSpPr>
        <p:sp>
          <p:nvSpPr>
            <p:cNvPr id="33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31" name="Rectangle 33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32" name="Picture 331" descr="soft treatment.png"/>
            <p:cNvPicPr>
              <a:picLocks noChangeAspect="1"/>
            </p:cNvPicPr>
            <p:nvPr/>
          </p:nvPicPr>
          <p:blipFill>
            <a:blip r:embed="rId4"/>
            <a:srcRect l="5507" t="14507" r="3913"/>
            <a:stretch>
              <a:fillRect/>
            </a:stretch>
          </p:blipFill>
          <p:spPr>
            <a:xfrm rot="5400000">
              <a:off x="6493745" y="4058691"/>
              <a:ext cx="3171826" cy="1435724"/>
            </a:xfrm>
            <a:prstGeom prst="rect">
              <a:avLst/>
            </a:prstGeom>
          </p:spPr>
        </p:pic>
        <p:sp>
          <p:nvSpPr>
            <p:cNvPr id="333" name="Rectangle 332"/>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34" name="Rectangle 333"/>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35" name="Rectangle 334"/>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36" name="Rectangle 335"/>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37" name="Rectangle 336"/>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38"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39" name="Round Same Side Corner Rectangle 33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40" name="Rectangle 33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41" name="Picture 15" descr="Microsoft Office Online">
              <a:hlinkClick r:id="rId5" tooltip="Microsoft Office Online"/>
            </p:cNvPr>
            <p:cNvPicPr>
              <a:picLocks noChangeAspect="1" noChangeArrowheads="1"/>
            </p:cNvPicPr>
            <p:nvPr/>
          </p:nvPicPr>
          <p:blipFill>
            <a:blip r:embed="rId6">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42" name="Rectangle 341"/>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325" name="Rectangle 324"/>
          <p:cNvSpPr/>
          <p:nvPr/>
        </p:nvSpPr>
        <p:spPr>
          <a:xfrm>
            <a:off x="6982243" y="2187416"/>
            <a:ext cx="200590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sp>
        <p:nvSpPr>
          <p:cNvPr id="327" name="Round Same Side Corner Rectangle 326"/>
          <p:cNvSpPr/>
          <p:nvPr/>
        </p:nvSpPr>
        <p:spPr>
          <a:xfrm>
            <a:off x="7049707" y="2667003"/>
            <a:ext cx="1727580"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28" name="Rectangle 327"/>
          <p:cNvSpPr/>
          <p:nvPr/>
        </p:nvSpPr>
        <p:spPr>
          <a:xfrm rot="16200000">
            <a:off x="8760782" y="2753961"/>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29" name="Rectangle 328"/>
          <p:cNvSpPr/>
          <p:nvPr/>
        </p:nvSpPr>
        <p:spPr>
          <a:xfrm rot="16200000">
            <a:off x="8354388" y="2970240"/>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pic>
        <p:nvPicPr>
          <p:cNvPr id="187" name="Picture 186" descr="officelive.png"/>
          <p:cNvPicPr>
            <a:picLocks noChangeAspect="1"/>
          </p:cNvPicPr>
          <p:nvPr/>
        </p:nvPicPr>
        <p:blipFill>
          <a:blip r:embed="rId7"/>
          <a:stretch>
            <a:fillRect/>
          </a:stretch>
        </p:blipFill>
        <p:spPr>
          <a:xfrm>
            <a:off x="7072992" y="2684268"/>
            <a:ext cx="624161" cy="189618"/>
          </a:xfrm>
          <a:prstGeom prst="rect">
            <a:avLst/>
          </a:prstGeom>
        </p:spPr>
      </p:pic>
      <p:sp>
        <p:nvSpPr>
          <p:cNvPr id="222" name="Rectangle 221"/>
          <p:cNvSpPr/>
          <p:nvPr/>
        </p:nvSpPr>
        <p:spPr>
          <a:xfrm rot="16200000">
            <a:off x="8479424" y="2870753"/>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40" name="Rectangle 239"/>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51" name="Rectangle 25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(0)</a:t>
            </a:r>
          </a:p>
        </p:txBody>
      </p:sp>
      <p:grpSp>
        <p:nvGrpSpPr>
          <p:cNvPr id="3" name="Group 81"/>
          <p:cNvGrpSpPr/>
          <p:nvPr/>
        </p:nvGrpSpPr>
        <p:grpSpPr>
          <a:xfrm>
            <a:off x="7040808" y="2432650"/>
            <a:ext cx="1656784" cy="176463"/>
            <a:chOff x="7046520" y="2462361"/>
            <a:chExt cx="1656784" cy="176463"/>
          </a:xfrm>
        </p:grpSpPr>
        <p:sp>
          <p:nvSpPr>
            <p:cNvPr id="302" name="Rectangle 30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03" name="Rectangle 30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04" name="Picture 303" descr="glyphs.jpg"/>
            <p:cNvPicPr>
              <a:picLocks noChangeAspect="1"/>
            </p:cNvPicPr>
            <p:nvPr/>
          </p:nvPicPr>
          <p:blipFill>
            <a:blip r:embed="rId8"/>
            <a:srcRect l="45336" t="52046" r="51370" b="43862"/>
            <a:stretch>
              <a:fillRect/>
            </a:stretch>
          </p:blipFill>
          <p:spPr>
            <a:xfrm>
              <a:off x="8555352" y="2478403"/>
              <a:ext cx="134854" cy="152400"/>
            </a:xfrm>
            <a:prstGeom prst="rect">
              <a:avLst/>
            </a:prstGeom>
          </p:spPr>
        </p:pic>
      </p:grpSp>
      <p:grpSp>
        <p:nvGrpSpPr>
          <p:cNvPr id="4"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5"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2050" name="Picture 2" descr="Customer Relationship Management - Online CRM, On Demand from Salesforce.com">
            <a:hlinkClick r:id="rId10" tooltip="Salesforce.com"/>
          </p:cNvPr>
          <p:cNvPicPr>
            <a:picLocks noChangeAspect="1" noChangeArrowheads="1"/>
          </p:cNvPicPr>
          <p:nvPr/>
        </p:nvPicPr>
        <p:blipFill>
          <a:blip r:embed="rId11"/>
          <a:srcRect/>
          <a:stretch>
            <a:fillRect/>
          </a:stretch>
        </p:blipFill>
        <p:spPr bwMode="auto">
          <a:xfrm>
            <a:off x="63500" y="-136525"/>
            <a:ext cx="9525" cy="9525"/>
          </a:xfrm>
          <a:prstGeom prst="rect">
            <a:avLst/>
          </a:prstGeom>
          <a:noFill/>
        </p:spPr>
      </p:pic>
      <p:sp>
        <p:nvSpPr>
          <p:cNvPr id="265" name="Rectangle 264"/>
          <p:cNvSpPr/>
          <p:nvPr/>
        </p:nvSpPr>
        <p:spPr>
          <a:xfrm>
            <a:off x="7010400" y="2408689"/>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pic>
        <p:nvPicPr>
          <p:cNvPr id="379" name="Picture 378" descr="thumb_tack_small.png"/>
          <p:cNvPicPr>
            <a:picLocks noChangeAspect="1"/>
          </p:cNvPicPr>
          <p:nvPr/>
        </p:nvPicPr>
        <p:blipFill>
          <a:blip r:embed="rId12" cstate="print"/>
          <a:stretch>
            <a:fillRect/>
          </a:stretch>
        </p:blipFill>
        <p:spPr>
          <a:xfrm>
            <a:off x="6781800" y="4672013"/>
            <a:ext cx="255415" cy="357187"/>
          </a:xfrm>
          <a:prstGeom prst="rect">
            <a:avLst/>
          </a:prstGeom>
        </p:spPr>
      </p:pic>
      <p:sp>
        <p:nvSpPr>
          <p:cNvPr id="155" name="Rectangle 154"/>
          <p:cNvSpPr/>
          <p:nvPr/>
        </p:nvSpPr>
        <p:spPr>
          <a:xfrm>
            <a:off x="7076511" y="6172200"/>
            <a:ext cx="1715061" cy="288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9" name="Group 160"/>
          <p:cNvGrpSpPr/>
          <p:nvPr/>
        </p:nvGrpSpPr>
        <p:grpSpPr>
          <a:xfrm>
            <a:off x="7952081" y="6235061"/>
            <a:ext cx="557551" cy="171217"/>
            <a:chOff x="5638800" y="2628895"/>
            <a:chExt cx="609600" cy="180992"/>
          </a:xfrm>
        </p:grpSpPr>
        <p:sp>
          <p:nvSpPr>
            <p:cNvPr id="157" name="Rectangle 156"/>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58" name="Rectangle 157"/>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0" name="Group 18"/>
          <p:cNvGrpSpPr/>
          <p:nvPr/>
        </p:nvGrpSpPr>
        <p:grpSpPr>
          <a:xfrm>
            <a:off x="7296781" y="6235044"/>
            <a:ext cx="557551" cy="171235"/>
            <a:chOff x="5638801" y="3047996"/>
            <a:chExt cx="609600" cy="181012"/>
          </a:xfrm>
        </p:grpSpPr>
        <p:sp>
          <p:nvSpPr>
            <p:cNvPr id="160" name="Rectangle 159"/>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61" name="Rectangle 16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(1)</a:t>
              </a:r>
            </a:p>
          </p:txBody>
        </p:sp>
      </p:grpSp>
      <p:sp>
        <p:nvSpPr>
          <p:cNvPr id="166" name="Rectangle 165">
            <a:hlinkClick r:id="" action="ppaction://hlinkshowjump?jump=nextslide"/>
          </p:cNvPr>
          <p:cNvSpPr/>
          <p:nvPr/>
        </p:nvSpPr>
        <p:spPr>
          <a:xfrm>
            <a:off x="7229475" y="6172200"/>
            <a:ext cx="695324"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70" name="Round Same Side Corner Rectangle 169"/>
          <p:cNvSpPr/>
          <p:nvPr/>
        </p:nvSpPr>
        <p:spPr>
          <a:xfrm>
            <a:off x="7049707" y="2895600"/>
            <a:ext cx="17275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73" name="Rectangle 172"/>
          <p:cNvSpPr/>
          <p:nvPr/>
        </p:nvSpPr>
        <p:spPr>
          <a:xfrm>
            <a:off x="8418474" y="2883902"/>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(1)</a:t>
            </a:r>
          </a:p>
        </p:txBody>
      </p:sp>
      <p:grpSp>
        <p:nvGrpSpPr>
          <p:cNvPr id="11" name="Group 174"/>
          <p:cNvGrpSpPr/>
          <p:nvPr/>
        </p:nvGrpSpPr>
        <p:grpSpPr>
          <a:xfrm>
            <a:off x="7046586" y="2914072"/>
            <a:ext cx="1796832" cy="1429327"/>
            <a:chOff x="7046586" y="2914072"/>
            <a:chExt cx="1796832" cy="1429327"/>
          </a:xfrm>
        </p:grpSpPr>
        <p:sp>
          <p:nvSpPr>
            <p:cNvPr id="176" name="Round Same Side Corner Rectangle 175"/>
            <p:cNvSpPr/>
            <p:nvPr/>
          </p:nvSpPr>
          <p:spPr>
            <a:xfrm>
              <a:off x="7048504" y="310186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78" name="Picture 177" descr="outlook.png"/>
            <p:cNvPicPr>
              <a:picLocks noChangeAspect="1"/>
            </p:cNvPicPr>
            <p:nvPr/>
          </p:nvPicPr>
          <p:blipFill>
            <a:blip r:embed="rId13"/>
            <a:stretch>
              <a:fillRect/>
            </a:stretch>
          </p:blipFill>
          <p:spPr>
            <a:xfrm>
              <a:off x="7096129" y="3125265"/>
              <a:ext cx="537482" cy="163286"/>
            </a:xfrm>
            <a:prstGeom prst="rect">
              <a:avLst/>
            </a:prstGeom>
          </p:spPr>
        </p:pic>
        <p:sp>
          <p:nvSpPr>
            <p:cNvPr id="179" name="Round Same Side Corner Rectangle 178"/>
            <p:cNvSpPr/>
            <p:nvPr/>
          </p:nvSpPr>
          <p:spPr>
            <a:xfrm>
              <a:off x="7886704" y="310186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0" name="Picture 179" descr="linkedin.png"/>
            <p:cNvPicPr>
              <a:picLocks noChangeAspect="1"/>
            </p:cNvPicPr>
            <p:nvPr/>
          </p:nvPicPr>
          <p:blipFill>
            <a:blip r:embed="rId14"/>
            <a:stretch>
              <a:fillRect/>
            </a:stretch>
          </p:blipFill>
          <p:spPr>
            <a:xfrm>
              <a:off x="7924804" y="3125676"/>
              <a:ext cx="537482" cy="163285"/>
            </a:xfrm>
            <a:prstGeom prst="rect">
              <a:avLst/>
            </a:prstGeom>
          </p:spPr>
        </p:pic>
        <p:sp>
          <p:nvSpPr>
            <p:cNvPr id="181" name="Round Same Side Corner Rectangle 180"/>
            <p:cNvSpPr/>
            <p:nvPr/>
          </p:nvSpPr>
          <p:spPr>
            <a:xfrm>
              <a:off x="7048504" y="333046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82" name="Round Same Side Corner Rectangle 181"/>
            <p:cNvSpPr/>
            <p:nvPr/>
          </p:nvSpPr>
          <p:spPr>
            <a:xfrm>
              <a:off x="7886704" y="333046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3" name="Picture 182" descr="yahoo.png"/>
            <p:cNvPicPr>
              <a:picLocks noChangeAspect="1"/>
            </p:cNvPicPr>
            <p:nvPr/>
          </p:nvPicPr>
          <p:blipFill>
            <a:blip r:embed="rId15"/>
            <a:stretch>
              <a:fillRect/>
            </a:stretch>
          </p:blipFill>
          <p:spPr>
            <a:xfrm>
              <a:off x="7091366" y="3349514"/>
              <a:ext cx="537482" cy="163286"/>
            </a:xfrm>
            <a:prstGeom prst="rect">
              <a:avLst/>
            </a:prstGeom>
          </p:spPr>
        </p:pic>
        <p:pic>
          <p:nvPicPr>
            <p:cNvPr id="184" name="Picture 183" descr="facebook.png"/>
            <p:cNvPicPr>
              <a:picLocks noChangeAspect="1"/>
            </p:cNvPicPr>
            <p:nvPr/>
          </p:nvPicPr>
          <p:blipFill>
            <a:blip r:embed="rId16"/>
            <a:stretch>
              <a:fillRect/>
            </a:stretch>
          </p:blipFill>
          <p:spPr>
            <a:xfrm>
              <a:off x="7924804" y="3368565"/>
              <a:ext cx="537482" cy="163285"/>
            </a:xfrm>
            <a:prstGeom prst="rect">
              <a:avLst/>
            </a:prstGeom>
          </p:spPr>
        </p:pic>
        <p:sp>
          <p:nvSpPr>
            <p:cNvPr id="185" name="Rectangle 184"/>
            <p:cNvSpPr/>
            <p:nvPr/>
          </p:nvSpPr>
          <p:spPr>
            <a:xfrm rot="16200000">
              <a:off x="8355595" y="33437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6" name="Rectangle 185"/>
            <p:cNvSpPr/>
            <p:nvPr/>
          </p:nvSpPr>
          <p:spPr>
            <a:xfrm rot="16200000">
              <a:off x="7597154" y="33516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9" name="Rectangle 188"/>
            <p:cNvSpPr/>
            <p:nvPr/>
          </p:nvSpPr>
          <p:spPr>
            <a:xfrm>
              <a:off x="7046586" y="352096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2" name="Group 117"/>
            <p:cNvGrpSpPr/>
            <p:nvPr/>
          </p:nvGrpSpPr>
          <p:grpSpPr>
            <a:xfrm>
              <a:off x="8648700" y="3476625"/>
              <a:ext cx="194718" cy="183859"/>
              <a:chOff x="9518109" y="3089385"/>
              <a:chExt cx="194718" cy="183859"/>
            </a:xfrm>
          </p:grpSpPr>
          <p:sp>
            <p:nvSpPr>
              <p:cNvPr id="204" name="Rounded Rectangle 203"/>
              <p:cNvSpPr/>
              <p:nvPr/>
            </p:nvSpPr>
            <p:spPr>
              <a:xfrm>
                <a:off x="9518109" y="3089385"/>
                <a:ext cx="194718" cy="18385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5" name="Cross 204"/>
              <p:cNvSpPr/>
              <p:nvPr/>
            </p:nvSpPr>
            <p:spPr>
              <a:xfrm>
                <a:off x="9577828" y="3146535"/>
                <a:ext cx="86893" cy="90288"/>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00" name="Isosceles Triangle 199"/>
            <p:cNvSpPr/>
            <p:nvPr/>
          </p:nvSpPr>
          <p:spPr>
            <a:xfrm rot="10800000">
              <a:off x="8688993" y="429767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06" name="TextBox 205"/>
            <p:cNvSpPr txBox="1"/>
            <p:nvPr/>
          </p:nvSpPr>
          <p:spPr>
            <a:xfrm>
              <a:off x="7581900" y="2914072"/>
              <a:ext cx="856325" cy="200055"/>
            </a:xfrm>
            <a:prstGeom prst="rect">
              <a:avLst/>
            </a:prstGeom>
            <a:noFill/>
          </p:spPr>
          <p:txBody>
            <a:bodyPr wrap="none" rtlCol="0">
              <a:spAutoFit/>
            </a:bodyPr>
            <a:lstStyle/>
            <a:p>
              <a:r>
                <a:rPr lang="en-US" sz="700" b="1" dirty="0">
                  <a:solidFill>
                    <a:schemeClr val="tx1">
                      <a:lumMod val="85000"/>
                      <a:lumOff val="15000"/>
                    </a:schemeClr>
                  </a:solidFill>
                  <a:latin typeface="Segoe UI" pitchFamily="34" charset="0"/>
                  <a:cs typeface="Segoe UI" pitchFamily="34" charset="0"/>
                </a:rPr>
                <a:t>SharePoint Lists</a:t>
              </a:r>
            </a:p>
          </p:txBody>
        </p:sp>
        <p:pic>
          <p:nvPicPr>
            <p:cNvPr id="105" name="Picture 104" descr="outlook.png"/>
            <p:cNvPicPr>
              <a:picLocks noChangeAspect="1"/>
            </p:cNvPicPr>
            <p:nvPr/>
          </p:nvPicPr>
          <p:blipFill>
            <a:blip r:embed="rId13"/>
            <a:stretch>
              <a:fillRect/>
            </a:stretch>
          </p:blipFill>
          <p:spPr>
            <a:xfrm>
              <a:off x="7096129" y="2924175"/>
              <a:ext cx="537482" cy="163286"/>
            </a:xfrm>
            <a:prstGeom prst="rect">
              <a:avLst/>
            </a:prstGeom>
          </p:spPr>
        </p:pic>
        <p:sp>
          <p:nvSpPr>
            <p:cNvPr id="106" name="Rectangle 105"/>
            <p:cNvSpPr/>
            <p:nvPr/>
          </p:nvSpPr>
          <p:spPr>
            <a:xfrm rot="16200000">
              <a:off x="8488945" y="31009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07" name="Rectangle 106"/>
            <p:cNvSpPr/>
            <p:nvPr/>
          </p:nvSpPr>
          <p:spPr>
            <a:xfrm rot="16200000">
              <a:off x="7597154" y="312793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grpSp>
        <p:nvGrpSpPr>
          <p:cNvPr id="13" name="Group 209"/>
          <p:cNvGrpSpPr/>
          <p:nvPr/>
        </p:nvGrpSpPr>
        <p:grpSpPr>
          <a:xfrm>
            <a:off x="2392994" y="2809696"/>
            <a:ext cx="4375615" cy="215623"/>
            <a:chOff x="2392994" y="2809696"/>
            <a:chExt cx="4375615" cy="215623"/>
          </a:xfrm>
        </p:grpSpPr>
        <p:sp>
          <p:nvSpPr>
            <p:cNvPr id="211" name="Rectangle 210"/>
            <p:cNvSpPr/>
            <p:nvPr/>
          </p:nvSpPr>
          <p:spPr>
            <a:xfrm>
              <a:off x="5867400" y="2809875"/>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grpSp>
          <p:nvGrpSpPr>
            <p:cNvPr id="14" name="Group 158"/>
            <p:cNvGrpSpPr/>
            <p:nvPr/>
          </p:nvGrpSpPr>
          <p:grpSpPr>
            <a:xfrm>
              <a:off x="2392994" y="2809696"/>
              <a:ext cx="3979231" cy="215444"/>
              <a:chOff x="2538417" y="2809696"/>
              <a:chExt cx="3979231" cy="215444"/>
            </a:xfrm>
          </p:grpSpPr>
          <p:grpSp>
            <p:nvGrpSpPr>
              <p:cNvPr id="15" name="Group 164"/>
              <p:cNvGrpSpPr/>
              <p:nvPr/>
            </p:nvGrpSpPr>
            <p:grpSpPr>
              <a:xfrm>
                <a:off x="3457874" y="2809696"/>
                <a:ext cx="1246902" cy="215444"/>
                <a:chOff x="2464038" y="2809696"/>
                <a:chExt cx="1246902" cy="215444"/>
              </a:xfrm>
            </p:grpSpPr>
            <p:sp>
              <p:nvSpPr>
                <p:cNvPr id="227" name="Rectangle 226"/>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29" name="Oval 228"/>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6" name="Group 168"/>
              <p:cNvGrpSpPr/>
              <p:nvPr/>
            </p:nvGrpSpPr>
            <p:grpSpPr>
              <a:xfrm>
                <a:off x="4298376" y="2809696"/>
                <a:ext cx="1269762" cy="215444"/>
                <a:chOff x="3716708" y="2809696"/>
                <a:chExt cx="1269762" cy="215444"/>
              </a:xfrm>
            </p:grpSpPr>
            <p:sp>
              <p:nvSpPr>
                <p:cNvPr id="223" name="Rectangle 222"/>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24" name="Oval 22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7" name="Group 171"/>
              <p:cNvGrpSpPr/>
              <p:nvPr/>
            </p:nvGrpSpPr>
            <p:grpSpPr>
              <a:xfrm>
                <a:off x="5036378" y="2809696"/>
                <a:ext cx="1481270" cy="215444"/>
                <a:chOff x="3716708" y="2809696"/>
                <a:chExt cx="1481270" cy="215444"/>
              </a:xfrm>
            </p:grpSpPr>
            <p:sp>
              <p:nvSpPr>
                <p:cNvPr id="220" name="Rectangle 219"/>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21" name="Oval 220"/>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sp>
            <p:nvSpPr>
              <p:cNvPr id="219" name="Rectangle 218"/>
              <p:cNvSpPr/>
              <p:nvPr/>
            </p:nvSpPr>
            <p:spPr>
              <a:xfrm>
                <a:off x="2538417" y="2809696"/>
                <a:ext cx="961711" cy="215444"/>
              </a:xfrm>
              <a:prstGeom prst="rect">
                <a:avLst/>
              </a:prstGeom>
            </p:spPr>
            <p:txBody>
              <a:bodyPr wrap="square">
                <a:spAutoFit/>
              </a:bodyPr>
              <a:lstStyle/>
              <a:p>
                <a:r>
                  <a:rPr lang="en-US" sz="800" b="1" u="sng" dirty="0">
                    <a:solidFill>
                      <a:srgbClr val="002060"/>
                    </a:solidFill>
                    <a:latin typeface="Segoe UI" pitchFamily="34" charset="0"/>
                  </a:rPr>
                  <a:t>Mia Willington </a:t>
                </a:r>
                <a:endParaRPr lang="en-US" sz="800" u="sng" dirty="0">
                  <a:solidFill>
                    <a:srgbClr val="002060"/>
                  </a:solidFill>
                  <a:latin typeface="Segoe UI" pitchFamily="34" charset="0"/>
                </a:endParaRPr>
              </a:p>
            </p:txBody>
          </p:sp>
        </p:grpSp>
      </p:grpSp>
      <p:sp>
        <p:nvSpPr>
          <p:cNvPr id="101" name="Rounded Rectangle 100"/>
          <p:cNvSpPr/>
          <p:nvPr/>
        </p:nvSpPr>
        <p:spPr>
          <a:xfrm>
            <a:off x="7077075" y="3924300"/>
            <a:ext cx="1685925" cy="60960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02" name="Group 130"/>
          <p:cNvGrpSpPr/>
          <p:nvPr/>
        </p:nvGrpSpPr>
        <p:grpSpPr>
          <a:xfrm>
            <a:off x="7115175" y="3895725"/>
            <a:ext cx="1947016" cy="638439"/>
            <a:chOff x="7181850" y="4407573"/>
            <a:chExt cx="1947016" cy="638439"/>
          </a:xfrm>
        </p:grpSpPr>
        <p:sp>
          <p:nvSpPr>
            <p:cNvPr id="103" name="TextBox 102"/>
            <p:cNvSpPr txBox="1"/>
            <p:nvPr/>
          </p:nvSpPr>
          <p:spPr>
            <a:xfrm>
              <a:off x="7730450" y="4407573"/>
              <a:ext cx="1398416" cy="230832"/>
            </a:xfrm>
            <a:prstGeom prst="rect">
              <a:avLst/>
            </a:prstGeom>
            <a:noFill/>
          </p:spPr>
          <p:txBody>
            <a:bodyPr wrap="square" rtlCol="0">
              <a:spAutoFit/>
            </a:bodyPr>
            <a:lstStyle/>
            <a:p>
              <a:pPr>
                <a:spcAft>
                  <a:spcPts val="800"/>
                </a:spcAft>
              </a:pPr>
              <a:r>
                <a:rPr lang="en-US" sz="900" b="1" dirty="0">
                  <a:latin typeface="Segoe UI" pitchFamily="34" charset="0"/>
                  <a:cs typeface="Segoe UI" pitchFamily="34" charset="0"/>
                </a:rPr>
                <a:t>Stacy D Hamilton</a:t>
              </a:r>
              <a:endParaRPr lang="en-US" sz="900" dirty="0">
                <a:latin typeface="Segoe UI" pitchFamily="34" charset="0"/>
                <a:cs typeface="Segoe UI" pitchFamily="34" charset="0"/>
              </a:endParaRPr>
            </a:p>
          </p:txBody>
        </p:sp>
        <p:pic>
          <p:nvPicPr>
            <p:cNvPr id="104" name="Picture 4" descr="http://tbn0.google.com/images?q=tbn:MHG7J1i-dZSnfM:http://www.icmb.utexas.edu/images/upload/DirectoryID_3096/128_mariaperson_2006.jpg">
              <a:hlinkClick r:id="rId17"/>
            </p:cNvPr>
            <p:cNvPicPr>
              <a:picLocks noChangeAspect="1" noChangeArrowheads="1"/>
            </p:cNvPicPr>
            <p:nvPr/>
          </p:nvPicPr>
          <p:blipFill>
            <a:blip r:embed="rId18">
              <a:duotone>
                <a:schemeClr val="accent1">
                  <a:shade val="45000"/>
                  <a:satMod val="135000"/>
                </a:schemeClr>
                <a:prstClr val="white"/>
              </a:duotone>
            </a:blip>
            <a:stretch>
              <a:fillRect/>
            </a:stretch>
          </p:blipFill>
          <p:spPr bwMode="auto">
            <a:xfrm>
              <a:off x="7181850" y="4481878"/>
              <a:ext cx="498021" cy="476554"/>
            </a:xfrm>
            <a:prstGeom prst="rect">
              <a:avLst/>
            </a:prstGeom>
            <a:noFill/>
            <a:ln>
              <a:solidFill>
                <a:schemeClr val="tx2">
                  <a:lumMod val="40000"/>
                  <a:lumOff val="60000"/>
                </a:schemeClr>
              </a:solidFill>
            </a:ln>
          </p:spPr>
        </p:pic>
        <p:grpSp>
          <p:nvGrpSpPr>
            <p:cNvPr id="108" name="Group 100"/>
            <p:cNvGrpSpPr/>
            <p:nvPr/>
          </p:nvGrpSpPr>
          <p:grpSpPr>
            <a:xfrm>
              <a:off x="7650480" y="4602480"/>
              <a:ext cx="1154536" cy="443532"/>
              <a:chOff x="7650480" y="3960828"/>
              <a:chExt cx="1154536" cy="443532"/>
            </a:xfrm>
          </p:grpSpPr>
          <p:sp>
            <p:nvSpPr>
              <p:cNvPr id="109" name="TextBox 108"/>
              <p:cNvSpPr txBox="1"/>
              <p:nvPr/>
            </p:nvSpPr>
            <p:spPr>
              <a:xfrm>
                <a:off x="7730450"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a:t>
                </a:r>
              </a:p>
            </p:txBody>
          </p:sp>
          <p:sp>
            <p:nvSpPr>
              <p:cNvPr id="110" name="TextBox 109"/>
              <p:cNvSpPr txBox="1"/>
              <p:nvPr/>
            </p:nvSpPr>
            <p:spPr>
              <a:xfrm>
                <a:off x="7730450"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Stacy@CRC.com</a:t>
                </a:r>
              </a:p>
            </p:txBody>
          </p:sp>
          <p:sp>
            <p:nvSpPr>
              <p:cNvPr id="111" name="TextBox 110"/>
              <p:cNvSpPr txBox="1"/>
              <p:nvPr/>
            </p:nvSpPr>
            <p:spPr>
              <a:xfrm>
                <a:off x="7730450"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12" name="Oval 111"/>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13" name="Group 112"/>
          <p:cNvGrpSpPr/>
          <p:nvPr/>
        </p:nvGrpSpPr>
        <p:grpSpPr>
          <a:xfrm>
            <a:off x="7010400" y="3590925"/>
            <a:ext cx="2051426" cy="365522"/>
            <a:chOff x="7010400" y="3590925"/>
            <a:chExt cx="2051426" cy="365522"/>
          </a:xfrm>
        </p:grpSpPr>
        <p:sp>
          <p:nvSpPr>
            <p:cNvPr id="114" name="Rectangle 113"/>
            <p:cNvSpPr/>
            <p:nvPr/>
          </p:nvSpPr>
          <p:spPr>
            <a:xfrm>
              <a:off x="8203576" y="3706642"/>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15" name="Rectangle 114"/>
            <p:cNvSpPr/>
            <p:nvPr/>
          </p:nvSpPr>
          <p:spPr>
            <a:xfrm>
              <a:off x="8360656" y="3614400"/>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6" name="Rectangle 115"/>
            <p:cNvSpPr/>
            <p:nvPr/>
          </p:nvSpPr>
          <p:spPr>
            <a:xfrm>
              <a:off x="7010400" y="3590925"/>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SharePoint Lists</a:t>
              </a:r>
            </a:p>
          </p:txBody>
        </p:sp>
        <p:sp>
          <p:nvSpPr>
            <p:cNvPr id="117" name="Rectangle 116"/>
            <p:cNvSpPr/>
            <p:nvPr/>
          </p:nvSpPr>
          <p:spPr>
            <a:xfrm>
              <a:off x="7055922" y="3771781"/>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 Filtered Results</a:t>
              </a:r>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300"/>
                                  </p:stCondLst>
                                  <p:childTnLst>
                                    <p:set>
                                      <p:cBhvr>
                                        <p:cTn id="6" dur="1" fill="hold">
                                          <p:stCondLst>
                                            <p:cond delay="0"/>
                                          </p:stCondLst>
                                        </p:cTn>
                                        <p:tgtEl>
                                          <p:spTgt spid="166"/>
                                        </p:tgtEl>
                                        <p:attrNameLst>
                                          <p:attrName>style.visibility</p:attrName>
                                        </p:attrNameLst>
                                      </p:cBhvr>
                                      <p:to>
                                        <p:strVal val="visible"/>
                                      </p:to>
                                    </p:set>
                                    <p:animEffect transition="in" filter="fade">
                                      <p:cBhvr>
                                        <p:cTn id="7" dur="1000"/>
                                        <p:tgtEl>
                                          <p:spTgt spid="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Found Stacy!</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130" name="Group 129"/>
          <p:cNvGrpSpPr/>
          <p:nvPr/>
        </p:nvGrpSpPr>
        <p:grpSpPr>
          <a:xfrm>
            <a:off x="6962775" y="2181225"/>
            <a:ext cx="2099416" cy="4356099"/>
            <a:chOff x="6962775" y="2181225"/>
            <a:chExt cx="2099416" cy="4356099"/>
          </a:xfrm>
        </p:grpSpPr>
        <p:grpSp>
          <p:nvGrpSpPr>
            <p:cNvPr id="2" name="Group 99"/>
            <p:cNvGrpSpPr/>
            <p:nvPr/>
          </p:nvGrpSpPr>
          <p:grpSpPr>
            <a:xfrm>
              <a:off x="6962775" y="2181225"/>
              <a:ext cx="2004059" cy="4356099"/>
              <a:chOff x="6987543" y="2095263"/>
              <a:chExt cx="2004059" cy="4356099"/>
            </a:xfrm>
          </p:grpSpPr>
          <p:sp>
            <p:nvSpPr>
              <p:cNvPr id="330" name="Freeform 9"/>
              <p:cNvSpPr>
                <a:spLocks/>
              </p:cNvSpPr>
              <p:nvPr/>
            </p:nvSpPr>
            <p:spPr bwMode="auto">
              <a:xfrm rot="16200000">
                <a:off x="5811523" y="3271283"/>
                <a:ext cx="4356099"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331" name="Rectangle 330"/>
              <p:cNvSpPr/>
              <p:nvPr/>
            </p:nvSpPr>
            <p:spPr>
              <a:xfrm>
                <a:off x="7071356" y="3098564"/>
                <a:ext cx="1767843" cy="3308350"/>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32" name="Picture 331" descr="soft treatment.png"/>
              <p:cNvPicPr>
                <a:picLocks noChangeAspect="1"/>
              </p:cNvPicPr>
              <p:nvPr/>
            </p:nvPicPr>
            <p:blipFill>
              <a:blip r:embed="rId6"/>
              <a:srcRect l="5507" t="14507" r="3913"/>
              <a:stretch>
                <a:fillRect/>
              </a:stretch>
            </p:blipFill>
            <p:spPr>
              <a:xfrm rot="5400000">
                <a:off x="6493745" y="4058691"/>
                <a:ext cx="3171826" cy="1435724"/>
              </a:xfrm>
              <a:prstGeom prst="rect">
                <a:avLst/>
              </a:prstGeom>
            </p:spPr>
          </p:pic>
          <p:sp>
            <p:nvSpPr>
              <p:cNvPr id="333" name="Rectangle 332"/>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334" name="Rectangle 333"/>
              <p:cNvSpPr/>
              <p:nvPr/>
            </p:nvSpPr>
            <p:spPr>
              <a:xfrm>
                <a:off x="7184390" y="3104099"/>
                <a:ext cx="901700" cy="215444"/>
              </a:xfrm>
              <a:prstGeom prst="rect">
                <a:avLst/>
              </a:prstGeom>
            </p:spPr>
            <p:txBody>
              <a:bodyPr wrap="square">
                <a:spAutoFit/>
              </a:bodyPr>
              <a:lstStyle/>
              <a:p>
                <a:r>
                  <a:rPr lang="en-US" sz="800" b="1" dirty="0">
                    <a:solidFill>
                      <a:schemeClr val="accent1">
                        <a:lumMod val="75000"/>
                      </a:schemeClr>
                    </a:solidFill>
                    <a:latin typeface="Segoe UI" pitchFamily="34" charset="0"/>
                  </a:rPr>
                  <a:t>Office Live</a:t>
                </a:r>
                <a:endParaRPr lang="en-US" sz="700" dirty="0">
                  <a:solidFill>
                    <a:schemeClr val="accent1">
                      <a:lumMod val="75000"/>
                    </a:schemeClr>
                  </a:solidFill>
                  <a:latin typeface="Segoe UI" pitchFamily="34" charset="0"/>
                </a:endParaRPr>
              </a:p>
            </p:txBody>
          </p:sp>
          <p:sp>
            <p:nvSpPr>
              <p:cNvPr id="335" name="Rectangle 334"/>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336" name="Rectangle 335"/>
              <p:cNvSpPr/>
              <p:nvPr/>
            </p:nvSpPr>
            <p:spPr>
              <a:xfrm>
                <a:off x="8433351" y="3090943"/>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337" name="Rectangle 336"/>
              <p:cNvSpPr/>
              <p:nvPr/>
            </p:nvSpPr>
            <p:spPr>
              <a:xfrm>
                <a:off x="7191575" y="2630665"/>
                <a:ext cx="664645" cy="200055"/>
              </a:xfrm>
              <a:prstGeom prst="rect">
                <a:avLst/>
              </a:prstGeom>
            </p:spPr>
            <p:txBody>
              <a:bodyPr wrap="square">
                <a:spAutoFit/>
              </a:bodyPr>
              <a:lstStyle/>
              <a:p>
                <a:r>
                  <a:rPr lang="en-US" sz="700" b="1" dirty="0">
                    <a:latin typeface="Segoe UI" pitchFamily="34" charset="0"/>
                    <a:cs typeface="Segoe UI" pitchFamily="34" charset="0"/>
                  </a:rPr>
                  <a:t>Office Live</a:t>
                </a:r>
                <a:endParaRPr lang="en-US" sz="700" b="1" dirty="0">
                  <a:solidFill>
                    <a:srgbClr val="969696"/>
                  </a:solidFill>
                  <a:latin typeface="Segoe UI" pitchFamily="34" charset="0"/>
                  <a:cs typeface="Segoe UI" pitchFamily="34" charset="0"/>
                </a:endParaRPr>
              </a:p>
            </p:txBody>
          </p:sp>
          <p:pic>
            <p:nvPicPr>
              <p:cNvPr id="338"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656603"/>
                <a:ext cx="145994" cy="145631"/>
              </a:xfrm>
              <a:prstGeom prst="rect">
                <a:avLst/>
              </a:prstGeom>
              <a:noFill/>
            </p:spPr>
          </p:pic>
          <p:sp>
            <p:nvSpPr>
              <p:cNvPr id="339" name="Round Same Side Corner Rectangle 338"/>
              <p:cNvSpPr/>
              <p:nvPr/>
            </p:nvSpPr>
            <p:spPr>
              <a:xfrm>
                <a:off x="7071354" y="2816623"/>
                <a:ext cx="1729746"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pPr marL="0" algn="r" defTabSz="914400" rtl="0" eaLnBrk="1" latinLnBrk="0" hangingPunct="1"/>
                <a:endParaRPr lang="en-US" sz="1200" kern="1200" dirty="0">
                  <a:solidFill>
                    <a:schemeClr val="dk1"/>
                  </a:solidFill>
                  <a:latin typeface="+mn-lt"/>
                  <a:ea typeface="+mn-ea"/>
                  <a:cs typeface="+mn-cs"/>
                </a:endParaRPr>
              </a:p>
            </p:txBody>
          </p:sp>
          <p:sp>
            <p:nvSpPr>
              <p:cNvPr id="340" name="Rectangle 339"/>
              <p:cNvSpPr/>
              <p:nvPr/>
            </p:nvSpPr>
            <p:spPr>
              <a:xfrm>
                <a:off x="7191575" y="2831863"/>
                <a:ext cx="1259005" cy="200055"/>
              </a:xfrm>
              <a:prstGeom prst="rect">
                <a:avLst/>
              </a:prstGeom>
            </p:spPr>
            <p:txBody>
              <a:bodyPr wrap="square">
                <a:spAutoFit/>
              </a:bodyPr>
              <a:lstStyle/>
              <a:p>
                <a:r>
                  <a:rPr lang="en-US" sz="700" dirty="0">
                    <a:latin typeface="Segoe UI" pitchFamily="34" charset="0"/>
                    <a:cs typeface="Segoe UI" pitchFamily="34" charset="0"/>
                  </a:rPr>
                  <a:t>Office Live Network Friends</a:t>
                </a:r>
                <a:endParaRPr lang="en-US" sz="700" dirty="0">
                  <a:solidFill>
                    <a:srgbClr val="969696"/>
                  </a:solidFill>
                  <a:latin typeface="Segoe UI" pitchFamily="34" charset="0"/>
                  <a:cs typeface="Segoe UI" pitchFamily="34" charset="0"/>
                </a:endParaRPr>
              </a:p>
            </p:txBody>
          </p:sp>
          <p:pic>
            <p:nvPicPr>
              <p:cNvPr id="341" name="Picture 15" descr="Microsoft Office Online">
                <a:hlinkClick r:id="rId7" tooltip="Microsoft Office Online"/>
              </p:cNvPr>
              <p:cNvPicPr>
                <a:picLocks noChangeAspect="1" noChangeArrowheads="1"/>
              </p:cNvPicPr>
              <p:nvPr/>
            </p:nvPicPr>
            <p:blipFill>
              <a:blip r:embed="rId8">
                <a:clrChange>
                  <a:clrFrom>
                    <a:srgbClr val="FFFFFF"/>
                  </a:clrFrom>
                  <a:clrTo>
                    <a:srgbClr val="FFFFFF">
                      <a:alpha val="0"/>
                    </a:srgbClr>
                  </a:clrTo>
                </a:clrChange>
              </a:blip>
              <a:srcRect r="77678" b="1786"/>
              <a:stretch>
                <a:fillRect/>
              </a:stretch>
            </p:blipFill>
            <p:spPr bwMode="auto">
              <a:xfrm>
                <a:off x="7117080" y="2856875"/>
                <a:ext cx="145994" cy="145631"/>
              </a:xfrm>
              <a:prstGeom prst="rect">
                <a:avLst/>
              </a:prstGeom>
              <a:noFill/>
            </p:spPr>
          </p:pic>
          <p:sp>
            <p:nvSpPr>
              <p:cNvPr id="342" name="Rectangle 341"/>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325" name="Rectangle 324"/>
            <p:cNvSpPr/>
            <p:nvPr/>
          </p:nvSpPr>
          <p:spPr>
            <a:xfrm>
              <a:off x="6982243" y="2187416"/>
              <a:ext cx="2005905" cy="246221"/>
            </a:xfrm>
            <a:prstGeom prst="rect">
              <a:avLst/>
            </a:prstGeom>
          </p:spPr>
          <p:txBody>
            <a:bodyPr wrap="square">
              <a:spAutoFit/>
            </a:bodyPr>
            <a:lstStyle/>
            <a:p>
              <a:r>
                <a:rPr lang="en-US" sz="1000" b="1" dirty="0">
                  <a:solidFill>
                    <a:schemeClr val="accent1">
                      <a:lumMod val="75000"/>
                    </a:schemeClr>
                  </a:solidFill>
                  <a:latin typeface="Segoe UI" pitchFamily="34" charset="0"/>
                </a:rPr>
                <a:t>Add</a:t>
              </a:r>
              <a:r>
                <a:rPr lang="en-US" sz="1000" b="1" baseline="0" dirty="0">
                  <a:solidFill>
                    <a:schemeClr val="accent1">
                      <a:lumMod val="75000"/>
                    </a:schemeClr>
                  </a:solidFill>
                  <a:latin typeface="Segoe UI" pitchFamily="34" charset="0"/>
                </a:rPr>
                <a:t> Viewers…</a:t>
              </a:r>
              <a:endParaRPr lang="en-US" sz="1000" b="1" dirty="0">
                <a:solidFill>
                  <a:schemeClr val="accent1">
                    <a:lumMod val="75000"/>
                  </a:schemeClr>
                </a:solidFill>
                <a:latin typeface="Segoe UI" pitchFamily="34" charset="0"/>
              </a:endParaRPr>
            </a:p>
          </p:txBody>
        </p:sp>
        <p:sp>
          <p:nvSpPr>
            <p:cNvPr id="327" name="Round Same Side Corner Rectangle 326"/>
            <p:cNvSpPr/>
            <p:nvPr/>
          </p:nvSpPr>
          <p:spPr>
            <a:xfrm>
              <a:off x="7049707" y="2667003"/>
              <a:ext cx="1727580" cy="234252"/>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sp>
          <p:nvSpPr>
            <p:cNvPr id="328" name="Rectangle 327"/>
            <p:cNvSpPr/>
            <p:nvPr/>
          </p:nvSpPr>
          <p:spPr>
            <a:xfrm rot="16200000">
              <a:off x="8760782" y="2753961"/>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(3)</a:t>
              </a:r>
            </a:p>
          </p:txBody>
        </p:sp>
        <p:sp>
          <p:nvSpPr>
            <p:cNvPr id="329" name="Rectangle 328"/>
            <p:cNvSpPr/>
            <p:nvPr/>
          </p:nvSpPr>
          <p:spPr>
            <a:xfrm rot="16200000">
              <a:off x="8354388" y="2970240"/>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pic>
          <p:nvPicPr>
            <p:cNvPr id="187" name="Picture 186" descr="officelive.png"/>
            <p:cNvPicPr>
              <a:picLocks noChangeAspect="1"/>
            </p:cNvPicPr>
            <p:nvPr/>
          </p:nvPicPr>
          <p:blipFill>
            <a:blip r:embed="rId9"/>
            <a:stretch>
              <a:fillRect/>
            </a:stretch>
          </p:blipFill>
          <p:spPr>
            <a:xfrm>
              <a:off x="7072992" y="2684268"/>
              <a:ext cx="624161" cy="189618"/>
            </a:xfrm>
            <a:prstGeom prst="rect">
              <a:avLst/>
            </a:prstGeom>
          </p:spPr>
        </p:pic>
        <p:sp>
          <p:nvSpPr>
            <p:cNvPr id="222" name="Rectangle 221"/>
            <p:cNvSpPr/>
            <p:nvPr/>
          </p:nvSpPr>
          <p:spPr>
            <a:xfrm rot="16200000">
              <a:off x="8479424" y="2870753"/>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40" name="Rectangle 239"/>
            <p:cNvSpPr/>
            <p:nvPr/>
          </p:nvSpPr>
          <p:spPr>
            <a:xfrm rot="16200000">
              <a:off x="7555499" y="2880279"/>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251" name="Rectangle 250"/>
            <p:cNvSpPr/>
            <p:nvPr/>
          </p:nvSpPr>
          <p:spPr>
            <a:xfrm>
              <a:off x="8418474" y="2655305"/>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(0)</a:t>
              </a:r>
            </a:p>
          </p:txBody>
        </p:sp>
        <p:grpSp>
          <p:nvGrpSpPr>
            <p:cNvPr id="3" name="Group 81"/>
            <p:cNvGrpSpPr/>
            <p:nvPr/>
          </p:nvGrpSpPr>
          <p:grpSpPr>
            <a:xfrm>
              <a:off x="7040808" y="2432650"/>
              <a:ext cx="1656784" cy="176463"/>
              <a:chOff x="7046520" y="2462361"/>
              <a:chExt cx="1656784" cy="176463"/>
            </a:xfrm>
          </p:grpSpPr>
          <p:sp>
            <p:nvSpPr>
              <p:cNvPr id="302" name="Rectangle 301"/>
              <p:cNvSpPr/>
              <p:nvPr/>
            </p:nvSpPr>
            <p:spPr>
              <a:xfrm>
                <a:off x="7046520" y="2462361"/>
                <a:ext cx="1569792" cy="174159"/>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303" name="Rectangle 302"/>
              <p:cNvSpPr/>
              <p:nvPr/>
            </p:nvSpPr>
            <p:spPr>
              <a:xfrm>
                <a:off x="8524872" y="2462361"/>
                <a:ext cx="178432" cy="176463"/>
              </a:xfrm>
              <a:prstGeom prst="rect">
                <a:avLst/>
              </a:prstGeom>
              <a:solidFill>
                <a:schemeClr val="bg1"/>
              </a:solidFill>
              <a:ln>
                <a:solidFill>
                  <a:schemeClr val="bg1">
                    <a:lumMod val="85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304" name="Picture 303" descr="glyphs.jpg"/>
              <p:cNvPicPr>
                <a:picLocks noChangeAspect="1"/>
              </p:cNvPicPr>
              <p:nvPr/>
            </p:nvPicPr>
            <p:blipFill>
              <a:blip r:embed="rId10"/>
              <a:srcRect l="45336" t="52046" r="51370" b="43862"/>
              <a:stretch>
                <a:fillRect/>
              </a:stretch>
            </p:blipFill>
            <p:spPr>
              <a:xfrm>
                <a:off x="8555352" y="2478403"/>
                <a:ext cx="134854" cy="152400"/>
              </a:xfrm>
              <a:prstGeom prst="rect">
                <a:avLst/>
              </a:prstGeom>
            </p:spPr>
          </p:pic>
        </p:grpSp>
        <p:sp>
          <p:nvSpPr>
            <p:cNvPr id="265" name="Rectangle 264"/>
            <p:cNvSpPr/>
            <p:nvPr/>
          </p:nvSpPr>
          <p:spPr>
            <a:xfrm>
              <a:off x="7010400" y="2408689"/>
              <a:ext cx="901209" cy="215444"/>
            </a:xfrm>
            <a:prstGeom prst="rect">
              <a:avLst/>
            </a:prstGeom>
          </p:spPr>
          <p:txBody>
            <a:bodyPr wrap="none">
              <a:spAutoFit/>
            </a:bodyPr>
            <a:lstStyle/>
            <a:p>
              <a:r>
                <a:rPr lang="en-US" sz="800" dirty="0">
                  <a:solidFill>
                    <a:schemeClr val="tx2">
                      <a:lumMod val="75000"/>
                    </a:schemeClr>
                  </a:solidFill>
                  <a:latin typeface="Segoe UI" pitchFamily="34" charset="0"/>
                </a:rPr>
                <a:t>Stacy  Hamilton</a:t>
              </a:r>
            </a:p>
          </p:txBody>
        </p:sp>
        <p:sp>
          <p:nvSpPr>
            <p:cNvPr id="155" name="Rectangle 154"/>
            <p:cNvSpPr/>
            <p:nvPr/>
          </p:nvSpPr>
          <p:spPr>
            <a:xfrm>
              <a:off x="7076511" y="6172200"/>
              <a:ext cx="1715061" cy="288925"/>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7" name="Group 160"/>
            <p:cNvGrpSpPr/>
            <p:nvPr/>
          </p:nvGrpSpPr>
          <p:grpSpPr>
            <a:xfrm>
              <a:off x="7952081" y="6235061"/>
              <a:ext cx="557551" cy="171217"/>
              <a:chOff x="5638800" y="2628895"/>
              <a:chExt cx="609600" cy="180992"/>
            </a:xfrm>
          </p:grpSpPr>
          <p:sp>
            <p:nvSpPr>
              <p:cNvPr id="157" name="Rectangle 156"/>
              <p:cNvSpPr/>
              <p:nvPr/>
            </p:nvSpPr>
            <p:spPr>
              <a:xfrm>
                <a:off x="5638800" y="2628895"/>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58" name="Rectangle 157"/>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8" name="Group 18"/>
            <p:cNvGrpSpPr/>
            <p:nvPr/>
          </p:nvGrpSpPr>
          <p:grpSpPr>
            <a:xfrm>
              <a:off x="7296781" y="6235044"/>
              <a:ext cx="557551" cy="171235"/>
              <a:chOff x="5638801" y="3047996"/>
              <a:chExt cx="609600" cy="181012"/>
            </a:xfrm>
          </p:grpSpPr>
          <p:sp>
            <p:nvSpPr>
              <p:cNvPr id="160" name="Rectangle 159"/>
              <p:cNvSpPr/>
              <p:nvPr/>
            </p:nvSpPr>
            <p:spPr>
              <a:xfrm>
                <a:off x="5638801" y="3047996"/>
                <a:ext cx="609600"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61" name="Rectangle 160"/>
              <p:cNvSpPr/>
              <p:nvPr/>
            </p:nvSpPr>
            <p:spPr>
              <a:xfrm>
                <a:off x="5638801" y="3048031"/>
                <a:ext cx="609600"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solidFill>
                      <a:schemeClr val="tx1"/>
                    </a:solidFill>
                    <a:latin typeface="Segoe UI" pitchFamily="34" charset="0"/>
                    <a:ea typeface="Verdana" pitchFamily="34" charset="0"/>
                    <a:cs typeface="Verdana" pitchFamily="34" charset="0"/>
                  </a:rPr>
                  <a:t>Add </a:t>
                </a:r>
                <a:r>
                  <a:rPr lang="en-US" sz="800" dirty="0">
                    <a:solidFill>
                      <a:schemeClr val="tx1"/>
                    </a:solidFill>
                    <a:latin typeface="Segoe UI" pitchFamily="34" charset="0"/>
                    <a:ea typeface="Verdana" pitchFamily="34" charset="0"/>
                    <a:cs typeface="Verdana" pitchFamily="34" charset="0"/>
                  </a:rPr>
                  <a:t>(1)</a:t>
                </a:r>
              </a:p>
            </p:txBody>
          </p:sp>
        </p:grpSp>
        <p:sp>
          <p:nvSpPr>
            <p:cNvPr id="170" name="Round Same Side Corner Rectangle 169"/>
            <p:cNvSpPr/>
            <p:nvPr/>
          </p:nvSpPr>
          <p:spPr>
            <a:xfrm>
              <a:off x="7049707" y="2895600"/>
              <a:ext cx="1727580" cy="234252"/>
            </a:xfrm>
            <a:prstGeom prst="round2Same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sp>
          <p:nvSpPr>
            <p:cNvPr id="173" name="Rectangle 172"/>
            <p:cNvSpPr/>
            <p:nvPr/>
          </p:nvSpPr>
          <p:spPr>
            <a:xfrm>
              <a:off x="8418474" y="2883902"/>
              <a:ext cx="420726" cy="200055"/>
            </a:xfrm>
            <a:prstGeom prst="rect">
              <a:avLst/>
            </a:prstGeom>
          </p:spPr>
          <p:txBody>
            <a:bodyPr wrap="square">
              <a:spAutoFit/>
            </a:bodyPr>
            <a:lstStyle/>
            <a:p>
              <a:pPr algn="ctr"/>
              <a:r>
                <a:rPr lang="en-US" sz="700" b="0" dirty="0">
                  <a:solidFill>
                    <a:schemeClr val="accent1">
                      <a:lumMod val="75000"/>
                    </a:schemeClr>
                  </a:solidFill>
                  <a:latin typeface="Tahoma" pitchFamily="34" charset="0"/>
                  <a:ea typeface="Tahoma" pitchFamily="34" charset="0"/>
                  <a:cs typeface="Tahoma" pitchFamily="34" charset="0"/>
                </a:rPr>
                <a:t>(1)</a:t>
              </a:r>
            </a:p>
          </p:txBody>
        </p:sp>
        <p:grpSp>
          <p:nvGrpSpPr>
            <p:cNvPr id="9" name="Group 174"/>
            <p:cNvGrpSpPr/>
            <p:nvPr/>
          </p:nvGrpSpPr>
          <p:grpSpPr>
            <a:xfrm>
              <a:off x="7046586" y="2914072"/>
              <a:ext cx="1796832" cy="1429327"/>
              <a:chOff x="7046586" y="2914072"/>
              <a:chExt cx="1796832" cy="1429327"/>
            </a:xfrm>
          </p:grpSpPr>
          <p:sp>
            <p:nvSpPr>
              <p:cNvPr id="176" name="Round Same Side Corner Rectangle 175"/>
              <p:cNvSpPr/>
              <p:nvPr/>
            </p:nvSpPr>
            <p:spPr>
              <a:xfrm>
                <a:off x="7048504" y="3101866"/>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78" name="Picture 177" descr="outlook.png"/>
              <p:cNvPicPr>
                <a:picLocks noChangeAspect="1"/>
              </p:cNvPicPr>
              <p:nvPr/>
            </p:nvPicPr>
            <p:blipFill>
              <a:blip r:embed="rId11"/>
              <a:stretch>
                <a:fillRect/>
              </a:stretch>
            </p:blipFill>
            <p:spPr>
              <a:xfrm>
                <a:off x="7096129" y="3125265"/>
                <a:ext cx="537482" cy="163286"/>
              </a:xfrm>
              <a:prstGeom prst="rect">
                <a:avLst/>
              </a:prstGeom>
            </p:spPr>
          </p:pic>
          <p:sp>
            <p:nvSpPr>
              <p:cNvPr id="179" name="Round Same Side Corner Rectangle 178"/>
              <p:cNvSpPr/>
              <p:nvPr/>
            </p:nvSpPr>
            <p:spPr>
              <a:xfrm>
                <a:off x="7886704" y="3101866"/>
                <a:ext cx="909634"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0" name="Picture 179" descr="linkedin.png"/>
              <p:cNvPicPr>
                <a:picLocks noChangeAspect="1"/>
              </p:cNvPicPr>
              <p:nvPr/>
            </p:nvPicPr>
            <p:blipFill>
              <a:blip r:embed="rId12"/>
              <a:stretch>
                <a:fillRect/>
              </a:stretch>
            </p:blipFill>
            <p:spPr>
              <a:xfrm>
                <a:off x="7924804" y="3125676"/>
                <a:ext cx="537482" cy="163285"/>
              </a:xfrm>
              <a:prstGeom prst="rect">
                <a:avLst/>
              </a:prstGeom>
            </p:spPr>
          </p:pic>
          <p:sp>
            <p:nvSpPr>
              <p:cNvPr id="181" name="Round Same Side Corner Rectangle 180"/>
              <p:cNvSpPr/>
              <p:nvPr/>
            </p:nvSpPr>
            <p:spPr>
              <a:xfrm>
                <a:off x="7048504" y="3330465"/>
                <a:ext cx="16002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182" name="Round Same Side Corner Rectangle 181"/>
              <p:cNvSpPr/>
              <p:nvPr/>
            </p:nvSpPr>
            <p:spPr>
              <a:xfrm>
                <a:off x="7886704" y="3330465"/>
                <a:ext cx="914400" cy="228599"/>
              </a:xfrm>
              <a:prstGeom prst="round2Same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83" name="Picture 182" descr="yahoo.png"/>
              <p:cNvPicPr>
                <a:picLocks noChangeAspect="1"/>
              </p:cNvPicPr>
              <p:nvPr/>
            </p:nvPicPr>
            <p:blipFill>
              <a:blip r:embed="rId13"/>
              <a:stretch>
                <a:fillRect/>
              </a:stretch>
            </p:blipFill>
            <p:spPr>
              <a:xfrm>
                <a:off x="7091366" y="3349514"/>
                <a:ext cx="537482" cy="163286"/>
              </a:xfrm>
              <a:prstGeom prst="rect">
                <a:avLst/>
              </a:prstGeom>
            </p:spPr>
          </p:pic>
          <p:pic>
            <p:nvPicPr>
              <p:cNvPr id="184" name="Picture 183" descr="facebook.png"/>
              <p:cNvPicPr>
                <a:picLocks noChangeAspect="1"/>
              </p:cNvPicPr>
              <p:nvPr/>
            </p:nvPicPr>
            <p:blipFill>
              <a:blip r:embed="rId14"/>
              <a:stretch>
                <a:fillRect/>
              </a:stretch>
            </p:blipFill>
            <p:spPr>
              <a:xfrm>
                <a:off x="7924804" y="3368565"/>
                <a:ext cx="537482" cy="163285"/>
              </a:xfrm>
              <a:prstGeom prst="rect">
                <a:avLst/>
              </a:prstGeom>
            </p:spPr>
          </p:pic>
          <p:sp>
            <p:nvSpPr>
              <p:cNvPr id="185" name="Rectangle 184"/>
              <p:cNvSpPr/>
              <p:nvPr/>
            </p:nvSpPr>
            <p:spPr>
              <a:xfrm rot="16200000">
                <a:off x="8355595" y="33437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6" name="Rectangle 185"/>
              <p:cNvSpPr/>
              <p:nvPr/>
            </p:nvSpPr>
            <p:spPr>
              <a:xfrm rot="16200000">
                <a:off x="7597154" y="335162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89" name="Rectangle 188"/>
              <p:cNvSpPr/>
              <p:nvPr/>
            </p:nvSpPr>
            <p:spPr>
              <a:xfrm>
                <a:off x="7046586" y="3520966"/>
                <a:ext cx="1767846" cy="86597"/>
              </a:xfrm>
              <a:prstGeom prst="rect">
                <a:avLst/>
              </a:prstGeom>
              <a:gradFill>
                <a:gsLst>
                  <a:gs pos="0">
                    <a:schemeClr val="accent4">
                      <a:lumMod val="60000"/>
                      <a:lumOff val="40000"/>
                    </a:schemeClr>
                  </a:gs>
                  <a:gs pos="35000">
                    <a:schemeClr val="accent4">
                      <a:lumMod val="40000"/>
                      <a:lumOff val="60000"/>
                    </a:schemeClr>
                  </a:gs>
                  <a:gs pos="100000">
                    <a:schemeClr val="accent4">
                      <a:lumMod val="20000"/>
                      <a:lumOff val="80000"/>
                    </a:schemeClr>
                  </a:gs>
                </a:gsLst>
              </a:gradFill>
              <a:effectLst/>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p>
            </p:txBody>
          </p:sp>
          <p:grpSp>
            <p:nvGrpSpPr>
              <p:cNvPr id="10" name="Group 117"/>
              <p:cNvGrpSpPr/>
              <p:nvPr/>
            </p:nvGrpSpPr>
            <p:grpSpPr>
              <a:xfrm>
                <a:off x="8648700" y="3476625"/>
                <a:ext cx="194718" cy="183859"/>
                <a:chOff x="9518109" y="3089385"/>
                <a:chExt cx="194718" cy="183859"/>
              </a:xfrm>
            </p:grpSpPr>
            <p:sp>
              <p:nvSpPr>
                <p:cNvPr id="204" name="Rounded Rectangle 203"/>
                <p:cNvSpPr/>
                <p:nvPr/>
              </p:nvSpPr>
              <p:spPr>
                <a:xfrm>
                  <a:off x="9518109" y="3089385"/>
                  <a:ext cx="194718" cy="183859"/>
                </a:xfrm>
                <a:prstGeom prst="roundRect">
                  <a:avLst/>
                </a:prstGeom>
                <a:solidFill>
                  <a:schemeClr val="lt1"/>
                </a:solidFill>
                <a:ln>
                  <a:solidFill>
                    <a:schemeClr val="tx2">
                      <a:lumMod val="40000"/>
                      <a:lumOff val="6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05" name="Cross 204"/>
                <p:cNvSpPr/>
                <p:nvPr/>
              </p:nvSpPr>
              <p:spPr>
                <a:xfrm>
                  <a:off x="9577828" y="3146535"/>
                  <a:ext cx="86893" cy="90288"/>
                </a:xfrm>
                <a:prstGeom prst="plus">
                  <a:avLst>
                    <a:gd name="adj" fmla="val 37379"/>
                  </a:avLst>
                </a:prstGeom>
                <a:ln w="3175"/>
                <a:effectLst/>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dirty="0"/>
                </a:p>
              </p:txBody>
            </p:sp>
          </p:grpSp>
          <p:sp>
            <p:nvSpPr>
              <p:cNvPr id="200" name="Isosceles Triangle 199"/>
              <p:cNvSpPr/>
              <p:nvPr/>
            </p:nvSpPr>
            <p:spPr>
              <a:xfrm rot="10800000">
                <a:off x="8688993" y="429767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206" name="TextBox 205"/>
              <p:cNvSpPr txBox="1"/>
              <p:nvPr/>
            </p:nvSpPr>
            <p:spPr>
              <a:xfrm>
                <a:off x="7581900" y="2914072"/>
                <a:ext cx="856325" cy="200055"/>
              </a:xfrm>
              <a:prstGeom prst="rect">
                <a:avLst/>
              </a:prstGeom>
              <a:noFill/>
            </p:spPr>
            <p:txBody>
              <a:bodyPr wrap="none" rtlCol="0">
                <a:spAutoFit/>
              </a:bodyPr>
              <a:lstStyle/>
              <a:p>
                <a:r>
                  <a:rPr lang="en-US" sz="700" b="1" dirty="0">
                    <a:solidFill>
                      <a:schemeClr val="tx1">
                        <a:lumMod val="85000"/>
                        <a:lumOff val="15000"/>
                      </a:schemeClr>
                    </a:solidFill>
                    <a:latin typeface="Segoe UI" pitchFamily="34" charset="0"/>
                    <a:cs typeface="Segoe UI" pitchFamily="34" charset="0"/>
                  </a:rPr>
                  <a:t>SharePoint Lists</a:t>
                </a:r>
              </a:p>
            </p:txBody>
          </p:sp>
          <p:pic>
            <p:nvPicPr>
              <p:cNvPr id="105" name="Picture 104" descr="outlook.png"/>
              <p:cNvPicPr>
                <a:picLocks noChangeAspect="1"/>
              </p:cNvPicPr>
              <p:nvPr/>
            </p:nvPicPr>
            <p:blipFill>
              <a:blip r:embed="rId11"/>
              <a:stretch>
                <a:fillRect/>
              </a:stretch>
            </p:blipFill>
            <p:spPr>
              <a:xfrm>
                <a:off x="7096129" y="2924175"/>
                <a:ext cx="537482" cy="163286"/>
              </a:xfrm>
              <a:prstGeom prst="rect">
                <a:avLst/>
              </a:prstGeom>
            </p:spPr>
          </p:pic>
          <p:sp>
            <p:nvSpPr>
              <p:cNvPr id="106" name="Rectangle 105"/>
              <p:cNvSpPr/>
              <p:nvPr/>
            </p:nvSpPr>
            <p:spPr>
              <a:xfrm rot="16200000">
                <a:off x="8488945" y="310098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sp>
            <p:nvSpPr>
              <p:cNvPr id="107" name="Rectangle 106"/>
              <p:cNvSpPr/>
              <p:nvPr/>
            </p:nvSpPr>
            <p:spPr>
              <a:xfrm rot="16200000">
                <a:off x="7597154" y="3127930"/>
                <a:ext cx="420726" cy="18466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(0)</a:t>
                </a:r>
              </a:p>
            </p:txBody>
          </p:sp>
        </p:grpSp>
        <p:sp>
          <p:nvSpPr>
            <p:cNvPr id="101" name="Rounded Rectangle 100"/>
            <p:cNvSpPr/>
            <p:nvPr/>
          </p:nvSpPr>
          <p:spPr>
            <a:xfrm>
              <a:off x="7077075" y="3924300"/>
              <a:ext cx="1685925" cy="609600"/>
            </a:xfrm>
            <a:prstGeom prst="roundRect">
              <a:avLst>
                <a:gd name="adj" fmla="val 10347"/>
              </a:avLst>
            </a:prstGeom>
            <a:solidFill>
              <a:srgbClr val="FFFF00">
                <a:alpha val="16000"/>
              </a:srgbClr>
            </a:solidFill>
            <a:ln w="3175" cap="sq" cmpd="dbl">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a:solidFill>
                    <a:schemeClr val="bg1">
                      <a:lumMod val="50000"/>
                    </a:schemeClr>
                  </a:solidFill>
                </a:rPr>
                <a:t> </a:t>
              </a:r>
              <a:endParaRPr lang="en-US" sz="800" dirty="0">
                <a:solidFill>
                  <a:schemeClr val="bg1">
                    <a:lumMod val="50000"/>
                  </a:schemeClr>
                </a:solidFill>
              </a:endParaRPr>
            </a:p>
          </p:txBody>
        </p:sp>
        <p:grpSp>
          <p:nvGrpSpPr>
            <p:cNvPr id="16" name="Group 130"/>
            <p:cNvGrpSpPr/>
            <p:nvPr/>
          </p:nvGrpSpPr>
          <p:grpSpPr>
            <a:xfrm>
              <a:off x="7115175" y="3895725"/>
              <a:ext cx="1947016" cy="638439"/>
              <a:chOff x="7181850" y="4407573"/>
              <a:chExt cx="1947016" cy="638439"/>
            </a:xfrm>
          </p:grpSpPr>
          <p:sp>
            <p:nvSpPr>
              <p:cNvPr id="103" name="TextBox 102"/>
              <p:cNvSpPr txBox="1"/>
              <p:nvPr/>
            </p:nvSpPr>
            <p:spPr>
              <a:xfrm>
                <a:off x="7730450" y="4407573"/>
                <a:ext cx="1398416" cy="230832"/>
              </a:xfrm>
              <a:prstGeom prst="rect">
                <a:avLst/>
              </a:prstGeom>
              <a:noFill/>
            </p:spPr>
            <p:txBody>
              <a:bodyPr wrap="square" rtlCol="0">
                <a:spAutoFit/>
              </a:bodyPr>
              <a:lstStyle/>
              <a:p>
                <a:pPr>
                  <a:spcAft>
                    <a:spcPts val="800"/>
                  </a:spcAft>
                </a:pPr>
                <a:r>
                  <a:rPr lang="en-US" sz="900" b="1" dirty="0">
                    <a:solidFill>
                      <a:schemeClr val="bg1">
                        <a:lumMod val="50000"/>
                      </a:schemeClr>
                    </a:solidFill>
                    <a:latin typeface="Segoe UI" pitchFamily="34" charset="0"/>
                    <a:cs typeface="Segoe UI" pitchFamily="34" charset="0"/>
                  </a:rPr>
                  <a:t>Stacy D</a:t>
                </a:r>
                <a:r>
                  <a:rPr lang="en-US" sz="900" b="1" i="1" dirty="0">
                    <a:solidFill>
                      <a:schemeClr val="bg1">
                        <a:lumMod val="50000"/>
                      </a:schemeClr>
                    </a:solidFill>
                    <a:latin typeface="Segoe UI" pitchFamily="34" charset="0"/>
                    <a:cs typeface="Segoe UI" pitchFamily="34" charset="0"/>
                  </a:rPr>
                  <a:t> Added</a:t>
                </a:r>
                <a:endParaRPr lang="en-US" sz="900" i="1" dirty="0">
                  <a:solidFill>
                    <a:schemeClr val="bg1">
                      <a:lumMod val="50000"/>
                    </a:schemeClr>
                  </a:solidFill>
                  <a:latin typeface="Segoe UI" pitchFamily="34" charset="0"/>
                  <a:cs typeface="Segoe UI" pitchFamily="34" charset="0"/>
                </a:endParaRPr>
              </a:p>
            </p:txBody>
          </p:sp>
          <p:pic>
            <p:nvPicPr>
              <p:cNvPr id="104" name="Picture 4" descr="http://tbn0.google.com/images?q=tbn:MHG7J1i-dZSnfM:http://www.icmb.utexas.edu/images/upload/DirectoryID_3096/128_mariaperson_2006.jpg">
                <a:hlinkClick r:id="rId15"/>
              </p:cNvPr>
              <p:cNvPicPr>
                <a:picLocks noChangeAspect="1" noChangeArrowheads="1"/>
              </p:cNvPicPr>
              <p:nvPr/>
            </p:nvPicPr>
            <p:blipFill>
              <a:blip r:embed="rId16">
                <a:duotone>
                  <a:schemeClr val="accent1">
                    <a:shade val="45000"/>
                    <a:satMod val="135000"/>
                  </a:schemeClr>
                  <a:prstClr val="white"/>
                </a:duotone>
              </a:blip>
              <a:stretch>
                <a:fillRect/>
              </a:stretch>
            </p:blipFill>
            <p:spPr bwMode="auto">
              <a:xfrm>
                <a:off x="7181850" y="4481878"/>
                <a:ext cx="498021" cy="476554"/>
              </a:xfrm>
              <a:prstGeom prst="rect">
                <a:avLst/>
              </a:prstGeom>
              <a:noFill/>
              <a:ln>
                <a:solidFill>
                  <a:schemeClr val="tx2">
                    <a:lumMod val="40000"/>
                    <a:lumOff val="60000"/>
                  </a:schemeClr>
                </a:solidFill>
              </a:ln>
            </p:spPr>
          </p:pic>
          <p:grpSp>
            <p:nvGrpSpPr>
              <p:cNvPr id="17" name="Group 100"/>
              <p:cNvGrpSpPr/>
              <p:nvPr/>
            </p:nvGrpSpPr>
            <p:grpSpPr>
              <a:xfrm>
                <a:off x="7650480" y="4602480"/>
                <a:ext cx="1154536" cy="443532"/>
                <a:chOff x="7650480" y="3960828"/>
                <a:chExt cx="1154536" cy="443532"/>
              </a:xfrm>
            </p:grpSpPr>
            <p:sp>
              <p:nvSpPr>
                <p:cNvPr id="109" name="TextBox 108"/>
                <p:cNvSpPr txBox="1"/>
                <p:nvPr/>
              </p:nvSpPr>
              <p:spPr>
                <a:xfrm>
                  <a:off x="7730450" y="3960828"/>
                  <a:ext cx="1074566" cy="200055"/>
                </a:xfrm>
                <a:prstGeom prst="rect">
                  <a:avLst/>
                </a:prstGeom>
                <a:noFill/>
              </p:spPr>
              <p:txBody>
                <a:bodyPr wrap="square" rtlCol="0">
                  <a:spAutoFit/>
                </a:bodyPr>
                <a:lstStyle/>
                <a:p>
                  <a:pPr>
                    <a:spcAft>
                      <a:spcPts val="800"/>
                    </a:spcAft>
                  </a:pPr>
                  <a:r>
                    <a:rPr lang="en-US" sz="700" dirty="0">
                      <a:solidFill>
                        <a:schemeClr val="accent3">
                          <a:lumMod val="50000"/>
                        </a:schemeClr>
                      </a:solidFill>
                      <a:latin typeface="Segoe UI" pitchFamily="34" charset="0"/>
                      <a:cs typeface="Segoe UI" pitchFamily="34" charset="0"/>
                    </a:rPr>
                    <a:t>CRC</a:t>
                  </a:r>
                </a:p>
              </p:txBody>
            </p:sp>
            <p:sp>
              <p:nvSpPr>
                <p:cNvPr id="110" name="TextBox 109"/>
                <p:cNvSpPr txBox="1"/>
                <p:nvPr/>
              </p:nvSpPr>
              <p:spPr>
                <a:xfrm>
                  <a:off x="7730450" y="4082566"/>
                  <a:ext cx="1074566" cy="200055"/>
                </a:xfrm>
                <a:prstGeom prst="rect">
                  <a:avLst/>
                </a:prstGeom>
                <a:noFill/>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Stacy@CRC.com</a:t>
                  </a:r>
                </a:p>
              </p:txBody>
            </p:sp>
            <p:sp>
              <p:nvSpPr>
                <p:cNvPr id="111" name="TextBox 110"/>
                <p:cNvSpPr txBox="1"/>
                <p:nvPr/>
              </p:nvSpPr>
              <p:spPr>
                <a:xfrm>
                  <a:off x="7730450" y="4204305"/>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112" name="Oval 111"/>
                <p:cNvSpPr/>
                <p:nvPr/>
              </p:nvSpPr>
              <p:spPr>
                <a:xfrm>
                  <a:off x="7650480" y="4236720"/>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8" name="Group 112"/>
            <p:cNvGrpSpPr/>
            <p:nvPr/>
          </p:nvGrpSpPr>
          <p:grpSpPr>
            <a:xfrm>
              <a:off x="7010400" y="3590925"/>
              <a:ext cx="2051426" cy="365522"/>
              <a:chOff x="7010400" y="3590925"/>
              <a:chExt cx="2051426" cy="365522"/>
            </a:xfrm>
          </p:grpSpPr>
          <p:sp>
            <p:nvSpPr>
              <p:cNvPr id="114" name="Rectangle 113"/>
              <p:cNvSpPr/>
              <p:nvPr/>
            </p:nvSpPr>
            <p:spPr>
              <a:xfrm>
                <a:off x="8203576" y="3706642"/>
                <a:ext cx="623889" cy="184666"/>
              </a:xfrm>
              <a:prstGeom prst="rect">
                <a:avLst/>
              </a:prstGeom>
            </p:spPr>
            <p:txBody>
              <a:bodyPr wrap="none">
                <a:spAutoFit/>
              </a:bodyPr>
              <a:lstStyle/>
              <a:p>
                <a:pPr algn="r"/>
                <a:r>
                  <a:rPr lang="en-US" sz="600" b="0" dirty="0">
                    <a:solidFill>
                      <a:schemeClr val="tx2">
                        <a:lumMod val="75000"/>
                      </a:schemeClr>
                    </a:solidFill>
                    <a:latin typeface="Segoe UI" pitchFamily="34" charset="0"/>
                  </a:rPr>
                  <a:t>Alphabetical </a:t>
                </a:r>
                <a:endParaRPr lang="en-US" sz="600" b="0" dirty="0">
                  <a:solidFill>
                    <a:schemeClr val="accent1">
                      <a:lumMod val="75000"/>
                    </a:schemeClr>
                  </a:solidFill>
                  <a:latin typeface="Segoe UI" pitchFamily="34" charset="0"/>
                </a:endParaRPr>
              </a:p>
            </p:txBody>
          </p:sp>
          <p:sp>
            <p:nvSpPr>
              <p:cNvPr id="115" name="Rectangle 114"/>
              <p:cNvSpPr/>
              <p:nvPr/>
            </p:nvSpPr>
            <p:spPr>
              <a:xfrm>
                <a:off x="8360656" y="3614400"/>
                <a:ext cx="442750" cy="184666"/>
              </a:xfrm>
              <a:prstGeom prst="rect">
                <a:avLst/>
              </a:prstGeom>
            </p:spPr>
            <p:txBody>
              <a:bodyPr wrap="none">
                <a:spAutoFit/>
              </a:bodyPr>
              <a:lstStyle/>
              <a:p>
                <a:pPr algn="r"/>
                <a:r>
                  <a:rPr lang="en-US" sz="600" b="0" dirty="0">
                    <a:solidFill>
                      <a:schemeClr val="bg1">
                        <a:lumMod val="50000"/>
                      </a:schemeClr>
                    </a:solidFill>
                    <a:latin typeface="Segoe UI" pitchFamily="34" charset="0"/>
                  </a:rPr>
                  <a:t>Sort by:</a:t>
                </a:r>
              </a:p>
            </p:txBody>
          </p:sp>
          <p:sp>
            <p:nvSpPr>
              <p:cNvPr id="116" name="Rectangle 115"/>
              <p:cNvSpPr/>
              <p:nvPr/>
            </p:nvSpPr>
            <p:spPr>
              <a:xfrm>
                <a:off x="7010400" y="3590925"/>
                <a:ext cx="2005904" cy="246221"/>
              </a:xfrm>
              <a:prstGeom prst="rect">
                <a:avLst/>
              </a:prstGeom>
            </p:spPr>
            <p:txBody>
              <a:bodyPr wrap="square">
                <a:spAutoFit/>
              </a:bodyPr>
              <a:lstStyle/>
              <a:p>
                <a:r>
                  <a:rPr lang="en-US" sz="1000" b="1" dirty="0">
                    <a:solidFill>
                      <a:schemeClr val="accent1">
                        <a:lumMod val="75000"/>
                      </a:schemeClr>
                    </a:solidFill>
                    <a:latin typeface="Segoe UI" pitchFamily="34" charset="0"/>
                  </a:rPr>
                  <a:t>SharePoint Lists</a:t>
                </a:r>
              </a:p>
            </p:txBody>
          </p:sp>
          <p:sp>
            <p:nvSpPr>
              <p:cNvPr id="117" name="Rectangle 116"/>
              <p:cNvSpPr/>
              <p:nvPr/>
            </p:nvSpPr>
            <p:spPr>
              <a:xfrm>
                <a:off x="7055922" y="3771781"/>
                <a:ext cx="2005904" cy="184666"/>
              </a:xfrm>
              <a:prstGeom prst="rect">
                <a:avLst/>
              </a:prstGeom>
            </p:spPr>
            <p:txBody>
              <a:bodyPr wrap="square">
                <a:spAutoFit/>
              </a:bodyPr>
              <a:lstStyle/>
              <a:p>
                <a:r>
                  <a:rPr lang="en-US" sz="600" b="0" dirty="0">
                    <a:solidFill>
                      <a:schemeClr val="accent1">
                        <a:lumMod val="75000"/>
                      </a:schemeClr>
                    </a:solidFill>
                    <a:latin typeface="Segoe UI" pitchFamily="34" charset="0"/>
                  </a:rPr>
                  <a:t>1 Filtered Results</a:t>
                </a:r>
              </a:p>
            </p:txBody>
          </p:sp>
        </p:grpSp>
      </p:grpSp>
      <p:sp>
        <p:nvSpPr>
          <p:cNvPr id="108" name="Rectangle 107">
            <a:hlinkClick r:id="" action="ppaction://hlinkshowjump?jump=nextslide"/>
          </p:cNvPr>
          <p:cNvSpPr/>
          <p:nvPr/>
        </p:nvSpPr>
        <p:spPr>
          <a:xfrm>
            <a:off x="5495925" y="2990850"/>
            <a:ext cx="660400" cy="295275"/>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131" name="Group 295"/>
          <p:cNvGrpSpPr/>
          <p:nvPr/>
        </p:nvGrpSpPr>
        <p:grpSpPr>
          <a:xfrm>
            <a:off x="8895706" y="0"/>
            <a:ext cx="248294" cy="6858000"/>
            <a:chOff x="8895706" y="0"/>
            <a:chExt cx="248294" cy="6858000"/>
          </a:xfrm>
        </p:grpSpPr>
        <p:pic>
          <p:nvPicPr>
            <p:cNvPr id="132" name="Picture 131" descr="Picture1.png"/>
            <p:cNvPicPr>
              <a:picLocks noChangeAspect="1"/>
            </p:cNvPicPr>
            <p:nvPr/>
          </p:nvPicPr>
          <p:blipFill>
            <a:blip r:embed="rId17"/>
            <a:srcRect l="98332"/>
            <a:stretch>
              <a:fillRect/>
            </a:stretch>
          </p:blipFill>
          <p:spPr>
            <a:xfrm>
              <a:off x="8991600" y="0"/>
              <a:ext cx="152400" cy="6858000"/>
            </a:xfrm>
            <a:prstGeom prst="rect">
              <a:avLst/>
            </a:prstGeom>
          </p:spPr>
        </p:pic>
        <p:grpSp>
          <p:nvGrpSpPr>
            <p:cNvPr id="133" name="Group 61"/>
            <p:cNvGrpSpPr/>
            <p:nvPr/>
          </p:nvGrpSpPr>
          <p:grpSpPr>
            <a:xfrm>
              <a:off x="8895706" y="884207"/>
              <a:ext cx="164592" cy="5623560"/>
              <a:chOff x="8901933" y="884725"/>
              <a:chExt cx="164592" cy="5623560"/>
            </a:xfrm>
          </p:grpSpPr>
          <p:sp>
            <p:nvSpPr>
              <p:cNvPr id="134" name="Rectangle 133"/>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5" name="Rectangle 134"/>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6" name="Group 67"/>
              <p:cNvGrpSpPr/>
              <p:nvPr/>
            </p:nvGrpSpPr>
            <p:grpSpPr>
              <a:xfrm>
                <a:off x="8939993" y="2382966"/>
                <a:ext cx="73152" cy="87341"/>
                <a:chOff x="8939993" y="2382966"/>
                <a:chExt cx="73152" cy="87341"/>
              </a:xfrm>
            </p:grpSpPr>
            <p:sp>
              <p:nvSpPr>
                <p:cNvPr id="139" name="Rounded Rectangle 138"/>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0" name="Rounded Rectangle 139"/>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1" name="Rounded Rectangle 140"/>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7" name="Isosceles Triangle 136"/>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8" name="Isosceles Triangle 137"/>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142" name="Group 193"/>
          <p:cNvGrpSpPr/>
          <p:nvPr/>
        </p:nvGrpSpPr>
        <p:grpSpPr>
          <a:xfrm>
            <a:off x="5105400" y="2809875"/>
            <a:ext cx="1524000" cy="215444"/>
            <a:chOff x="3716708" y="2809696"/>
            <a:chExt cx="1524000" cy="215444"/>
          </a:xfrm>
        </p:grpSpPr>
        <p:sp>
          <p:nvSpPr>
            <p:cNvPr id="143" name="Rectangle 142"/>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44" name="Oval 14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45" name="Group 144"/>
          <p:cNvGrpSpPr/>
          <p:nvPr/>
        </p:nvGrpSpPr>
        <p:grpSpPr>
          <a:xfrm>
            <a:off x="2502826" y="2809696"/>
            <a:ext cx="3059774" cy="215444"/>
            <a:chOff x="3457874" y="2809696"/>
            <a:chExt cx="3059774" cy="215444"/>
          </a:xfrm>
        </p:grpSpPr>
        <p:grpSp>
          <p:nvGrpSpPr>
            <p:cNvPr id="146" name="Group 164"/>
            <p:cNvGrpSpPr/>
            <p:nvPr/>
          </p:nvGrpSpPr>
          <p:grpSpPr>
            <a:xfrm>
              <a:off x="3457874" y="2809696"/>
              <a:ext cx="1246902" cy="215444"/>
              <a:chOff x="2464038" y="2809696"/>
              <a:chExt cx="1246902" cy="215444"/>
            </a:xfrm>
          </p:grpSpPr>
          <p:sp>
            <p:nvSpPr>
              <p:cNvPr id="153" name="Rectangle 152"/>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54" name="Oval 153"/>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47" name="Group 168"/>
            <p:cNvGrpSpPr/>
            <p:nvPr/>
          </p:nvGrpSpPr>
          <p:grpSpPr>
            <a:xfrm>
              <a:off x="4298376" y="2809696"/>
              <a:ext cx="1269762" cy="215444"/>
              <a:chOff x="3716708" y="2809696"/>
              <a:chExt cx="1269762" cy="215444"/>
            </a:xfrm>
          </p:grpSpPr>
          <p:sp>
            <p:nvSpPr>
              <p:cNvPr id="151" name="Rectangle 150"/>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52" name="Oval 151"/>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48" name="Group 171"/>
            <p:cNvGrpSpPr/>
            <p:nvPr/>
          </p:nvGrpSpPr>
          <p:grpSpPr>
            <a:xfrm>
              <a:off x="5036378" y="2809696"/>
              <a:ext cx="1481270" cy="215444"/>
              <a:chOff x="3716708" y="2809696"/>
              <a:chExt cx="1481270" cy="215444"/>
            </a:xfrm>
          </p:grpSpPr>
          <p:sp>
            <p:nvSpPr>
              <p:cNvPr id="149" name="Rectangle 148"/>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50" name="Oval 149"/>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0  L 0.25 0  E" pathEditMode="relative" ptsTypes="">
                                      <p:cBhvr>
                                        <p:cTn id="6" dur="2000" fill="hold"/>
                                        <p:tgtEl>
                                          <p:spTgt spid="130"/>
                                        </p:tgtEl>
                                        <p:attrNameLst>
                                          <p:attrName>ppt_x</p:attrName>
                                          <p:attrName>ppt_y</p:attrName>
                                        </p:attrNameLst>
                                      </p:cBhvr>
                                    </p:animMotion>
                                  </p:childTnLst>
                                </p:cTn>
                              </p:par>
                              <p:par>
                                <p:cTn id="7" presetID="10" presetClass="entr" presetSubtype="0" fill="hold" nodeType="withEffect">
                                  <p:stCondLst>
                                    <p:cond delay="0"/>
                                  </p:stCondLst>
                                  <p:childTnLst>
                                    <p:set>
                                      <p:cBhvr>
                                        <p:cTn id="8" dur="1" fill="hold">
                                          <p:stCondLst>
                                            <p:cond delay="0"/>
                                          </p:stCondLst>
                                        </p:cTn>
                                        <p:tgtEl>
                                          <p:spTgt spid="142"/>
                                        </p:tgtEl>
                                        <p:attrNameLst>
                                          <p:attrName>style.visibility</p:attrName>
                                        </p:attrNameLst>
                                      </p:cBhvr>
                                      <p:to>
                                        <p:strVal val="visible"/>
                                      </p:to>
                                    </p:set>
                                    <p:animEffect transition="in" filter="fade">
                                      <p:cBhvr>
                                        <p:cTn id="9" dur="10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Search for a workspace (Click Search Box)</a:t>
            </a:r>
            <a:endParaRPr lang="en-US" dirty="0"/>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sp>
        <p:nvSpPr>
          <p:cNvPr id="173" name="Rectangle 172"/>
          <p:cNvSpPr/>
          <p:nvPr/>
        </p:nvSpPr>
        <p:spPr>
          <a:xfrm>
            <a:off x="5433535" y="2202180"/>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sp>
        <p:nvSpPr>
          <p:cNvPr id="2050" name="AutoShape 2" descr="https://mediabank.partners.extranet.microsoft.com/PreviewImage.asp?type=4&amp;repoid=%7b34C67789-57C8-48C5-9D05-AF38F41C397E%7d&amp;version=1&amp;md=8-14-200712-47-51PM">
            <a:hlinkClick r:id="rId5"/>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5" name="Group 337"/>
          <p:cNvGrpSpPr/>
          <p:nvPr/>
        </p:nvGrpSpPr>
        <p:grpSpPr>
          <a:xfrm>
            <a:off x="1897380" y="2842081"/>
            <a:ext cx="5196840" cy="261164"/>
            <a:chOff x="1897380" y="3314700"/>
            <a:chExt cx="5196840" cy="261164"/>
          </a:xfrm>
        </p:grpSpPr>
        <p:sp>
          <p:nvSpPr>
            <p:cNvPr id="339" name="Rectangle 338"/>
            <p:cNvSpPr/>
            <p:nvPr/>
          </p:nvSpPr>
          <p:spPr>
            <a:xfrm>
              <a:off x="2484120" y="3314700"/>
              <a:ext cx="1152880" cy="257956"/>
            </a:xfrm>
            <a:prstGeom prst="rect">
              <a:avLst/>
            </a:prstGeom>
          </p:spPr>
          <p:txBody>
            <a:bodyPr wrap="none">
              <a:spAutoFit/>
            </a:bodyPr>
            <a:lstStyle/>
            <a:p>
              <a:pPr>
                <a:lnSpc>
                  <a:spcPct val="150000"/>
                </a:lnSpc>
              </a:pPr>
              <a:r>
                <a:rPr lang="en-US" sz="800" b="1" dirty="0">
                  <a:solidFill>
                    <a:schemeClr val="accent1">
                      <a:lumMod val="75000"/>
                    </a:schemeClr>
                  </a:solidFill>
                </a:rPr>
                <a:t>Real Estate Knowledge</a:t>
              </a:r>
            </a:p>
          </p:txBody>
        </p:sp>
        <p:pic>
          <p:nvPicPr>
            <p:cNvPr id="340"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6" name="Group 36"/>
            <p:cNvGrpSpPr/>
            <p:nvPr/>
          </p:nvGrpSpPr>
          <p:grpSpPr>
            <a:xfrm>
              <a:off x="4043362" y="3363785"/>
              <a:ext cx="391478" cy="200055"/>
              <a:chOff x="242356" y="1763585"/>
              <a:chExt cx="391478" cy="200055"/>
            </a:xfrm>
          </p:grpSpPr>
          <p:pic>
            <p:nvPicPr>
              <p:cNvPr id="349" name="Picture 3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50" name="TextBox 349"/>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51" name="Right Triangle 3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7" name="Group 343"/>
            <p:cNvGrpSpPr/>
            <p:nvPr/>
          </p:nvGrpSpPr>
          <p:grpSpPr>
            <a:xfrm>
              <a:off x="4739640" y="3360420"/>
              <a:ext cx="374754" cy="200055"/>
              <a:chOff x="4739640" y="4659185"/>
              <a:chExt cx="374754" cy="200055"/>
            </a:xfrm>
          </p:grpSpPr>
          <p:sp>
            <p:nvSpPr>
              <p:cNvPr id="346" name="TextBox 34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22</a:t>
                </a:r>
              </a:p>
            </p:txBody>
          </p:sp>
          <p:sp>
            <p:nvSpPr>
              <p:cNvPr id="347" name="Right Triangle 34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8" name="Picture 34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8"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9" name="Group 174"/>
            <p:cNvGrpSpPr/>
            <p:nvPr/>
          </p:nvGrpSpPr>
          <p:grpSpPr>
            <a:xfrm>
              <a:off x="2514600" y="2445243"/>
              <a:ext cx="4114800" cy="200055"/>
              <a:chOff x="2514600" y="3464239"/>
              <a:chExt cx="4114800" cy="200055"/>
            </a:xfrm>
          </p:grpSpPr>
          <p:sp>
            <p:nvSpPr>
              <p:cNvPr id="180" name="TextBox 179"/>
              <p:cNvSpPr txBox="1"/>
              <p:nvPr/>
            </p:nvSpPr>
            <p:spPr>
              <a:xfrm>
                <a:off x="553974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87" name="TextBox 186"/>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SHARED</a:t>
                </a:r>
                <a:endParaRPr lang="en-US" sz="200" dirty="0">
                  <a:solidFill>
                    <a:srgbClr val="297BC6"/>
                  </a:solidFill>
                  <a:latin typeface="Segoe UI" pitchFamily="34" charset="0"/>
                  <a:cs typeface="Segoe UI" pitchFamily="34" charset="0"/>
                </a:endParaRPr>
              </a:p>
            </p:txBody>
          </p:sp>
          <p:sp>
            <p:nvSpPr>
              <p:cNvPr id="216" name="TextBox 215"/>
              <p:cNvSpPr txBox="1"/>
              <p:nvPr/>
            </p:nvSpPr>
            <p:spPr>
              <a:xfrm>
                <a:off x="4640584"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FILES</a:t>
                </a:r>
                <a:endParaRPr lang="en-US" sz="200" dirty="0">
                  <a:solidFill>
                    <a:srgbClr val="297BC6"/>
                  </a:solidFill>
                  <a:latin typeface="Segoe UI" pitchFamily="34" charset="0"/>
                  <a:cs typeface="Segoe UI" pitchFamily="34" charset="0"/>
                </a:endParaRPr>
              </a:p>
            </p:txBody>
          </p:sp>
        </p:grpSp>
        <p:pic>
          <p:nvPicPr>
            <p:cNvPr id="80899" name="Picture 3"/>
            <p:cNvPicPr>
              <a:picLocks noChangeAspect="1" noChangeArrowheads="1"/>
            </p:cNvPicPr>
            <p:nvPr/>
          </p:nvPicPr>
          <p:blipFill>
            <a:blip r:embed="rId6"/>
            <a:srcRect/>
            <a:stretch>
              <a:fillRect/>
            </a:stretch>
          </p:blipFill>
          <p:spPr bwMode="auto">
            <a:xfrm>
              <a:off x="2282190" y="2475545"/>
              <a:ext cx="133350" cy="123825"/>
            </a:xfrm>
            <a:prstGeom prst="rect">
              <a:avLst/>
            </a:prstGeom>
            <a:noFill/>
            <a:ln w="9525">
              <a:noFill/>
              <a:miter lim="800000"/>
              <a:headEnd/>
              <a:tailEnd/>
            </a:ln>
            <a:effectLst/>
          </p:spPr>
        </p:pic>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598134"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31390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10"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4" name="Rectangle 453"/>
          <p:cNvSpPr/>
          <p:nvPr/>
        </p:nvSpPr>
        <p:spPr>
          <a:xfrm>
            <a:off x="1933220" y="2659380"/>
            <a:ext cx="513282" cy="257956"/>
          </a:xfrm>
          <a:prstGeom prst="rect">
            <a:avLst/>
          </a:prstGeom>
        </p:spPr>
        <p:txBody>
          <a:bodyPr wrap="none">
            <a:spAutoFit/>
          </a:bodyPr>
          <a:lstStyle/>
          <a:p>
            <a:pPr>
              <a:lnSpc>
                <a:spcPct val="150000"/>
              </a:lnSpc>
            </a:pPr>
            <a:r>
              <a:rPr lang="en-US" sz="800" b="1" dirty="0">
                <a:solidFill>
                  <a:schemeClr val="tx2">
                    <a:lumMod val="75000"/>
                  </a:schemeClr>
                </a:solidFill>
              </a:rPr>
              <a:t>TODAY:</a:t>
            </a:r>
          </a:p>
        </p:txBody>
      </p:sp>
      <p:pic>
        <p:nvPicPr>
          <p:cNvPr id="458" name="Picture 457" descr="collapso.gif"/>
          <p:cNvPicPr>
            <a:picLocks noChangeAspect="1"/>
          </p:cNvPicPr>
          <p:nvPr/>
        </p:nvPicPr>
        <p:blipFill>
          <a:blip r:embed="rId10"/>
          <a:stretch>
            <a:fillRect/>
          </a:stretch>
        </p:blipFill>
        <p:spPr>
          <a:xfrm>
            <a:off x="1889760" y="2766060"/>
            <a:ext cx="85725" cy="85725"/>
          </a:xfrm>
          <a:prstGeom prst="rect">
            <a:avLst/>
          </a:prstGeom>
        </p:spPr>
      </p:pic>
      <p:grpSp>
        <p:nvGrpSpPr>
          <p:cNvPr id="42" name="Group 487"/>
          <p:cNvGrpSpPr/>
          <p:nvPr/>
        </p:nvGrpSpPr>
        <p:grpSpPr>
          <a:xfrm>
            <a:off x="1889760" y="3048000"/>
            <a:ext cx="5212080" cy="753435"/>
            <a:chOff x="1889760" y="3677781"/>
            <a:chExt cx="5212080" cy="753435"/>
          </a:xfrm>
        </p:grpSpPr>
        <p:grpSp>
          <p:nvGrpSpPr>
            <p:cNvPr id="43" name="Group 486"/>
            <p:cNvGrpSpPr/>
            <p:nvPr/>
          </p:nvGrpSpPr>
          <p:grpSpPr>
            <a:xfrm>
              <a:off x="1897380" y="3677781"/>
              <a:ext cx="5204460" cy="442139"/>
              <a:chOff x="1897380" y="3677781"/>
              <a:chExt cx="5204460" cy="442139"/>
            </a:xfrm>
          </p:grpSpPr>
          <p:grpSp>
            <p:nvGrpSpPr>
              <p:cNvPr id="44" name="Group 330"/>
              <p:cNvGrpSpPr/>
              <p:nvPr/>
            </p:nvGrpSpPr>
            <p:grpSpPr>
              <a:xfrm>
                <a:off x="1897380" y="3677781"/>
                <a:ext cx="5196840" cy="261164"/>
                <a:chOff x="1897380" y="3314700"/>
                <a:chExt cx="5196840" cy="261164"/>
              </a:xfrm>
            </p:grpSpPr>
            <p:sp>
              <p:nvSpPr>
                <p:cNvPr id="143" name="Rectangle 142"/>
                <p:cNvSpPr/>
                <p:nvPr/>
              </p:nvSpPr>
              <p:spPr>
                <a:xfrm>
                  <a:off x="2484120" y="3314700"/>
                  <a:ext cx="481222" cy="257956"/>
                </a:xfrm>
                <a:prstGeom prst="rect">
                  <a:avLst/>
                </a:prstGeom>
              </p:spPr>
              <p:txBody>
                <a:bodyPr wrap="none">
                  <a:spAutoFit/>
                </a:bodyPr>
                <a:lstStyle/>
                <a:p>
                  <a:pPr>
                    <a:lnSpc>
                      <a:spcPct val="150000"/>
                    </a:lnSpc>
                  </a:pPr>
                  <a:r>
                    <a:rPr lang="en-US" sz="800" b="1" dirty="0">
                      <a:solidFill>
                        <a:schemeClr val="accent1">
                          <a:lumMod val="75000"/>
                        </a:schemeClr>
                      </a:solidFill>
                    </a:rPr>
                    <a:t>Church</a:t>
                  </a:r>
                </a:p>
              </p:txBody>
            </p:sp>
            <p:pic>
              <p:nvPicPr>
                <p:cNvPr id="222"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45" name="Group 36"/>
                <p:cNvGrpSpPr/>
                <p:nvPr/>
              </p:nvGrpSpPr>
              <p:grpSpPr>
                <a:xfrm>
                  <a:off x="4043362" y="3363785"/>
                  <a:ext cx="391478" cy="200055"/>
                  <a:chOff x="242356" y="1763585"/>
                  <a:chExt cx="391478" cy="200055"/>
                </a:xfrm>
              </p:grpSpPr>
              <p:pic>
                <p:nvPicPr>
                  <p:cNvPr id="99" name="Picture 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03" name="TextBox 102"/>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12</a:t>
                    </a:r>
                  </a:p>
                </p:txBody>
              </p:sp>
              <p:sp>
                <p:nvSpPr>
                  <p:cNvPr id="105" name="Right Triangle 10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46" name="Group 231"/>
                <p:cNvGrpSpPr/>
                <p:nvPr/>
              </p:nvGrpSpPr>
              <p:grpSpPr>
                <a:xfrm>
                  <a:off x="4739640" y="3360420"/>
                  <a:ext cx="374754" cy="200055"/>
                  <a:chOff x="4739640" y="4659185"/>
                  <a:chExt cx="374754" cy="200055"/>
                </a:xfrm>
              </p:grpSpPr>
              <p:sp>
                <p:nvSpPr>
                  <p:cNvPr id="233" name="TextBox 232"/>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234" name="Right Triangle 233"/>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 name="Picture 234"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2" name="Rectangle 291"/>
                <p:cNvSpPr/>
                <p:nvPr/>
              </p:nvSpPr>
              <p:spPr>
                <a:xfrm>
                  <a:off x="5761906" y="3360420"/>
                  <a:ext cx="1047082"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8:11 AM</a:t>
                  </a:r>
                </a:p>
              </p:txBody>
            </p:sp>
          </p:grpSp>
          <p:grpSp>
            <p:nvGrpSpPr>
              <p:cNvPr id="47" name="Group 329"/>
              <p:cNvGrpSpPr/>
              <p:nvPr/>
            </p:nvGrpSpPr>
            <p:grpSpPr>
              <a:xfrm>
                <a:off x="1905000" y="3860661"/>
                <a:ext cx="5196840" cy="259259"/>
                <a:chOff x="1905000" y="3497580"/>
                <a:chExt cx="5196840" cy="259259"/>
              </a:xfrm>
            </p:grpSpPr>
            <p:pic>
              <p:nvPicPr>
                <p:cNvPr id="77" name="Picture 3"/>
                <p:cNvPicPr>
                  <a:picLocks noChangeAspect="1" noChangeArrowheads="1"/>
                </p:cNvPicPr>
                <p:nvPr/>
              </p:nvPicPr>
              <p:blipFill>
                <a:blip r:embed="rId6"/>
                <a:srcRect/>
                <a:stretch>
                  <a:fillRect/>
                </a:stretch>
              </p:blipFill>
              <p:spPr bwMode="auto">
                <a:xfrm>
                  <a:off x="2282190" y="3588476"/>
                  <a:ext cx="133350" cy="123825"/>
                </a:xfrm>
                <a:prstGeom prst="rect">
                  <a:avLst/>
                </a:prstGeom>
                <a:noFill/>
                <a:ln w="9525">
                  <a:noFill/>
                  <a:miter lim="800000"/>
                  <a:headEnd/>
                  <a:tailEnd/>
                </a:ln>
                <a:effectLst/>
              </p:spPr>
            </p:pic>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8" name="Group 36"/>
                <p:cNvGrpSpPr/>
                <p:nvPr/>
              </p:nvGrpSpPr>
              <p:grpSpPr>
                <a:xfrm>
                  <a:off x="4043362" y="3548969"/>
                  <a:ext cx="376238" cy="200055"/>
                  <a:chOff x="242356" y="1763585"/>
                  <a:chExt cx="376238" cy="200055"/>
                </a:xfrm>
              </p:grpSpPr>
              <p:pic>
                <p:nvPicPr>
                  <p:cNvPr id="129" name="Picture 12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30" name="TextBox 12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131" name="Right Triangle 13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Rectangle 132"/>
                <p:cNvSpPr/>
                <p:nvPr/>
              </p:nvSpPr>
              <p:spPr>
                <a:xfrm>
                  <a:off x="2484120" y="3497580"/>
                  <a:ext cx="721672" cy="257956"/>
                </a:xfrm>
                <a:prstGeom prst="rect">
                  <a:avLst/>
                </a:prstGeom>
              </p:spPr>
              <p:txBody>
                <a:bodyPr wrap="none">
                  <a:spAutoFit/>
                </a:bodyPr>
                <a:lstStyle/>
                <a:p>
                  <a:pPr>
                    <a:lnSpc>
                      <a:spcPct val="150000"/>
                    </a:lnSpc>
                  </a:pPr>
                  <a:r>
                    <a:rPr lang="en-US" sz="800" b="1" dirty="0">
                      <a:solidFill>
                        <a:schemeClr val="accent1">
                          <a:lumMod val="75000"/>
                        </a:schemeClr>
                      </a:solidFill>
                    </a:rPr>
                    <a:t>Soccer Team</a:t>
                  </a:r>
                </a:p>
              </p:txBody>
            </p:sp>
            <p:pic>
              <p:nvPicPr>
                <p:cNvPr id="170" name="Picture 16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597703"/>
                  <a:ext cx="104775" cy="104775"/>
                </a:xfrm>
                <a:prstGeom prst="rect">
                  <a:avLst/>
                </a:prstGeom>
              </p:spPr>
            </p:pic>
            <p:grpSp>
              <p:nvGrpSpPr>
                <p:cNvPr id="49" name="Group 263"/>
                <p:cNvGrpSpPr/>
                <p:nvPr/>
              </p:nvGrpSpPr>
              <p:grpSpPr>
                <a:xfrm>
                  <a:off x="4739640" y="3546566"/>
                  <a:ext cx="374754" cy="200055"/>
                  <a:chOff x="4739640" y="4659185"/>
                  <a:chExt cx="374754" cy="200055"/>
                </a:xfrm>
              </p:grpSpPr>
              <p:sp>
                <p:nvSpPr>
                  <p:cNvPr id="265" name="TextBox 2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24</a:t>
                    </a:r>
                  </a:p>
                </p:txBody>
              </p:sp>
              <p:sp>
                <p:nvSpPr>
                  <p:cNvPr id="266" name="Right Triangle 2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7" name="Picture 2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3" name="Rectangle 302"/>
                <p:cNvSpPr/>
                <p:nvPr/>
              </p:nvSpPr>
              <p:spPr>
                <a:xfrm>
                  <a:off x="5761906" y="3541395"/>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sp>
          <p:nvSpPr>
            <p:cNvPr id="455" name="Rectangle 454"/>
            <p:cNvSpPr/>
            <p:nvPr/>
          </p:nvSpPr>
          <p:spPr>
            <a:xfrm>
              <a:off x="1933220" y="4173260"/>
              <a:ext cx="673582" cy="257956"/>
            </a:xfrm>
            <a:prstGeom prst="rect">
              <a:avLst/>
            </a:prstGeom>
          </p:spPr>
          <p:txBody>
            <a:bodyPr wrap="none">
              <a:spAutoFit/>
            </a:bodyPr>
            <a:lstStyle/>
            <a:p>
              <a:pPr>
                <a:lnSpc>
                  <a:spcPct val="150000"/>
                </a:lnSpc>
              </a:pPr>
              <a:r>
                <a:rPr lang="en-US" sz="800" b="1" dirty="0">
                  <a:solidFill>
                    <a:schemeClr val="tx2">
                      <a:lumMod val="75000"/>
                    </a:schemeClr>
                  </a:solidFill>
                </a:rPr>
                <a:t>YESTERDAY</a:t>
              </a:r>
            </a:p>
          </p:txBody>
        </p:sp>
        <p:pic>
          <p:nvPicPr>
            <p:cNvPr id="460" name="Picture 459" descr="collapso.gif"/>
            <p:cNvPicPr>
              <a:picLocks noChangeAspect="1"/>
            </p:cNvPicPr>
            <p:nvPr/>
          </p:nvPicPr>
          <p:blipFill>
            <a:blip r:embed="rId10"/>
            <a:stretch>
              <a:fillRect/>
            </a:stretch>
          </p:blipFill>
          <p:spPr>
            <a:xfrm>
              <a:off x="1889760" y="4287560"/>
              <a:ext cx="85725" cy="85725"/>
            </a:xfrm>
            <a:prstGeom prst="rect">
              <a:avLst/>
            </a:prstGeom>
          </p:spPr>
        </p:pic>
        <p:cxnSp>
          <p:nvCxnSpPr>
            <p:cNvPr id="465" name="Straight Connector 464"/>
            <p:cNvCxnSpPr/>
            <p:nvPr/>
          </p:nvCxnSpPr>
          <p:spPr>
            <a:xfrm>
              <a:off x="1889760" y="442472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472" name="Rectangle 471"/>
          <p:cNvSpPr/>
          <p:nvPr/>
        </p:nvSpPr>
        <p:spPr>
          <a:xfrm>
            <a:off x="2058486" y="2168128"/>
            <a:ext cx="1283557"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All Workspaces</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50"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6"/>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6"/>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6"/>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51" name="Group 488"/>
          <p:cNvGrpSpPr/>
          <p:nvPr/>
        </p:nvGrpSpPr>
        <p:grpSpPr>
          <a:xfrm>
            <a:off x="1905001" y="3840480"/>
            <a:ext cx="5120639" cy="742950"/>
            <a:chOff x="1905001" y="5257800"/>
            <a:chExt cx="5120639" cy="742950"/>
          </a:xfrm>
        </p:grpSpPr>
        <p:grpSp>
          <p:nvGrpSpPr>
            <p:cNvPr id="52" name="Group 336"/>
            <p:cNvGrpSpPr/>
            <p:nvPr/>
          </p:nvGrpSpPr>
          <p:grpSpPr>
            <a:xfrm>
              <a:off x="1905001" y="5257800"/>
              <a:ext cx="5120639" cy="742950"/>
              <a:chOff x="1905001" y="2667000"/>
              <a:chExt cx="5120639" cy="742950"/>
            </a:xfrm>
          </p:grpSpPr>
          <p:sp>
            <p:nvSpPr>
              <p:cNvPr id="492" name="Rounded Rectangle 491"/>
              <p:cNvSpPr/>
              <p:nvPr/>
            </p:nvSpPr>
            <p:spPr>
              <a:xfrm>
                <a:off x="1905001" y="2667000"/>
                <a:ext cx="5120639" cy="742950"/>
              </a:xfrm>
              <a:prstGeom prst="roundRect">
                <a:avLst>
                  <a:gd name="adj" fmla="val 3095"/>
                </a:avLst>
              </a:prstGeom>
              <a:solidFill>
                <a:schemeClr val="bg1">
                  <a:alpha val="50000"/>
                </a:schemeClr>
              </a:solidFill>
              <a:ln w="9525" cap="rnd" cmpd="sng">
                <a:solidFill>
                  <a:schemeClr val="bg1">
                    <a:lumMod val="65000"/>
                  </a:schemeClr>
                </a:soli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493" name="TextBox 492"/>
              <p:cNvSpPr txBox="1"/>
              <p:nvPr/>
            </p:nvSpPr>
            <p:spPr>
              <a:xfrm>
                <a:off x="2506980" y="2709490"/>
                <a:ext cx="1379220" cy="231830"/>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CRC</a:t>
                </a:r>
                <a:endParaRPr lang="en-US" sz="300" b="1" dirty="0">
                  <a:solidFill>
                    <a:schemeClr val="accent1">
                      <a:lumMod val="75000"/>
                    </a:schemeClr>
                  </a:solidFill>
                  <a:latin typeface="Segoe UI" pitchFamily="34" charset="0"/>
                  <a:cs typeface="Segoe UI" pitchFamily="34" charset="0"/>
                </a:endParaRPr>
              </a:p>
            </p:txBody>
          </p:sp>
          <p:grpSp>
            <p:nvGrpSpPr>
              <p:cNvPr id="53" name="Group 36"/>
              <p:cNvGrpSpPr/>
              <p:nvPr/>
            </p:nvGrpSpPr>
            <p:grpSpPr>
              <a:xfrm>
                <a:off x="3968646" y="2720340"/>
                <a:ext cx="466194" cy="211040"/>
                <a:chOff x="152400" y="1752600"/>
                <a:chExt cx="466194" cy="211040"/>
              </a:xfrm>
            </p:grpSpPr>
            <p:sp>
              <p:nvSpPr>
                <p:cNvPr id="520" name="Rounded Rectangle 519"/>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1" name="Picture 520" descr="small-green-dude.png"/>
                <p:cNvPicPr>
                  <a:picLocks noChangeAspect="1"/>
                </p:cNvPicPr>
                <p:nvPr/>
              </p:nvPicPr>
              <p:blipFill>
                <a:blip r:embed="rId7"/>
                <a:stretch>
                  <a:fillRect/>
                </a:stretch>
              </p:blipFill>
              <p:spPr>
                <a:xfrm>
                  <a:off x="242356" y="1789243"/>
                  <a:ext cx="114300" cy="133350"/>
                </a:xfrm>
                <a:prstGeom prst="rect">
                  <a:avLst/>
                </a:prstGeom>
              </p:spPr>
            </p:pic>
            <p:cxnSp>
              <p:nvCxnSpPr>
                <p:cNvPr id="522" name="Straight Connector 521"/>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23" name="TextBox 522"/>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6</a:t>
                  </a:r>
                </a:p>
              </p:txBody>
            </p:sp>
            <p:sp>
              <p:nvSpPr>
                <p:cNvPr id="524" name="Rounded Rectangle 523"/>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Right Triangle 524"/>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5" name="TextBox 494"/>
              <p:cNvSpPr txBox="1"/>
              <p:nvPr/>
            </p:nvSpPr>
            <p:spPr>
              <a:xfrm>
                <a:off x="3943350" y="2918460"/>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Tanaka</a:t>
                </a:r>
              </a:p>
            </p:txBody>
          </p:sp>
          <p:sp>
            <p:nvSpPr>
              <p:cNvPr id="496" name="TextBox 495"/>
              <p:cNvSpPr txBox="1"/>
              <p:nvPr/>
            </p:nvSpPr>
            <p:spPr>
              <a:xfrm>
                <a:off x="4594860" y="2918460"/>
                <a:ext cx="14249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CRC Executive Contra…</a:t>
                </a:r>
              </a:p>
            </p:txBody>
          </p:sp>
          <p:sp>
            <p:nvSpPr>
              <p:cNvPr id="497" name="TextBox 496"/>
              <p:cNvSpPr txBox="1"/>
              <p:nvPr/>
            </p:nvSpPr>
            <p:spPr>
              <a:xfrm>
                <a:off x="3943350" y="3045128"/>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Zach</a:t>
                </a:r>
              </a:p>
            </p:txBody>
          </p:sp>
          <p:sp>
            <p:nvSpPr>
              <p:cNvPr id="498" name="TextBox 497"/>
              <p:cNvSpPr txBox="1"/>
              <p:nvPr/>
            </p:nvSpPr>
            <p:spPr>
              <a:xfrm>
                <a:off x="3943350" y="3171795"/>
                <a:ext cx="53340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Logan</a:t>
                </a:r>
              </a:p>
            </p:txBody>
          </p:sp>
          <p:sp>
            <p:nvSpPr>
              <p:cNvPr id="499" name="TextBox 498"/>
              <p:cNvSpPr txBox="1"/>
              <p:nvPr/>
            </p:nvSpPr>
            <p:spPr>
              <a:xfrm>
                <a:off x="4265171" y="3171795"/>
                <a:ext cx="382086" cy="200055"/>
              </a:xfrm>
              <a:prstGeom prst="rect">
                <a:avLst/>
              </a:prstGeom>
              <a:noFill/>
              <a:ln>
                <a:noFill/>
              </a:ln>
              <a:effectLst/>
            </p:spPr>
            <p:txBody>
              <a:bodyPr wrap="square" rtlCol="0">
                <a:spAutoFit/>
              </a:bodyPr>
              <a:lstStyle/>
              <a:p>
                <a:pPr>
                  <a:spcAft>
                    <a:spcPts val="800"/>
                  </a:spcAft>
                </a:pPr>
                <a:r>
                  <a:rPr lang="en-US" sz="700" i="1" dirty="0">
                    <a:solidFill>
                      <a:schemeClr val="accent1">
                        <a:lumMod val="75000"/>
                      </a:schemeClr>
                    </a:solidFill>
                    <a:latin typeface="Segoe UI" pitchFamily="34" charset="0"/>
                    <a:cs typeface="Segoe UI" pitchFamily="34" charset="0"/>
                  </a:rPr>
                  <a:t>+27</a:t>
                </a:r>
              </a:p>
            </p:txBody>
          </p:sp>
          <p:sp>
            <p:nvSpPr>
              <p:cNvPr id="500" name="TextBox 499"/>
              <p:cNvSpPr txBox="1"/>
              <p:nvPr/>
            </p:nvSpPr>
            <p:spPr>
              <a:xfrm>
                <a:off x="4594860" y="3045143"/>
                <a:ext cx="1219199"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Ten Reasons to not </a:t>
                </a:r>
                <a:r>
                  <a:rPr lang="en-US" sz="700" dirty="0" err="1">
                    <a:solidFill>
                      <a:schemeClr val="accent1">
                        <a:lumMod val="75000"/>
                      </a:schemeClr>
                    </a:solidFill>
                    <a:latin typeface="Segoe UI" pitchFamily="34" charset="0"/>
                    <a:cs typeface="Segoe UI" pitchFamily="34" charset="0"/>
                  </a:rPr>
                  <a:t>bu</a:t>
                </a:r>
                <a:r>
                  <a:rPr lang="en-US" sz="700" dirty="0">
                    <a:solidFill>
                      <a:schemeClr val="accent1">
                        <a:lumMod val="75000"/>
                      </a:schemeClr>
                    </a:solidFill>
                    <a:latin typeface="Segoe UI" pitchFamily="34" charset="0"/>
                    <a:cs typeface="Segoe UI" pitchFamily="34" charset="0"/>
                  </a:rPr>
                  <a:t>…</a:t>
                </a:r>
              </a:p>
            </p:txBody>
          </p:sp>
          <p:sp>
            <p:nvSpPr>
              <p:cNvPr id="501" name="TextBox 500"/>
              <p:cNvSpPr txBox="1"/>
              <p:nvPr/>
            </p:nvSpPr>
            <p:spPr>
              <a:xfrm>
                <a:off x="4594860" y="3171825"/>
                <a:ext cx="11963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Keep this PPT handy</a:t>
                </a:r>
              </a:p>
            </p:txBody>
          </p:sp>
          <p:grpSp>
            <p:nvGrpSpPr>
              <p:cNvPr id="54" name="Group 122"/>
              <p:cNvGrpSpPr/>
              <p:nvPr/>
            </p:nvGrpSpPr>
            <p:grpSpPr>
              <a:xfrm>
                <a:off x="6779164" y="2700744"/>
                <a:ext cx="223616" cy="186778"/>
                <a:chOff x="5880773" y="3996329"/>
                <a:chExt cx="223616" cy="186778"/>
              </a:xfrm>
            </p:grpSpPr>
            <p:sp>
              <p:nvSpPr>
                <p:cNvPr id="517" name="Snip Single Corner Rectangle 5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8" name="Rounded Rectangle 517"/>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9" name="Curved Left Arrow 518"/>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55" name="Group 36"/>
              <p:cNvGrpSpPr/>
              <p:nvPr/>
            </p:nvGrpSpPr>
            <p:grpSpPr>
              <a:xfrm>
                <a:off x="4686300" y="2720340"/>
                <a:ext cx="466194" cy="211040"/>
                <a:chOff x="152400" y="1752600"/>
                <a:chExt cx="466194" cy="211040"/>
              </a:xfrm>
            </p:grpSpPr>
            <p:sp>
              <p:nvSpPr>
                <p:cNvPr id="512" name="Rounded Rectangle 511"/>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3" name="Straight Connector 512"/>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14" name="TextBox 513"/>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5</a:t>
                  </a:r>
                </a:p>
              </p:txBody>
            </p:sp>
            <p:sp>
              <p:nvSpPr>
                <p:cNvPr id="515" name="Rounded Rectangle 514"/>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Right Triangle 515"/>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 name="Group 197"/>
              <p:cNvGrpSpPr/>
              <p:nvPr/>
            </p:nvGrpSpPr>
            <p:grpSpPr>
              <a:xfrm>
                <a:off x="2514600" y="2895611"/>
                <a:ext cx="1386843" cy="415499"/>
                <a:chOff x="2542284" y="1889306"/>
                <a:chExt cx="1092264" cy="435875"/>
              </a:xfrm>
            </p:grpSpPr>
            <p:sp>
              <p:nvSpPr>
                <p:cNvPr id="510" name="TextBox 509"/>
                <p:cNvSpPr txBox="1"/>
                <p:nvPr/>
              </p:nvSpPr>
              <p:spPr>
                <a:xfrm>
                  <a:off x="2542284" y="1897293"/>
                  <a:ext cx="483323"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11" name="TextBox 510"/>
                <p:cNvSpPr txBox="1"/>
                <p:nvPr/>
              </p:nvSpPr>
              <p:spPr>
                <a:xfrm>
                  <a:off x="2717703" y="1889306"/>
                  <a:ext cx="916845" cy="43587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Conservation Retirement Center, Environment, Non Profit, Business</a:t>
                  </a:r>
                </a:p>
              </p:txBody>
            </p:sp>
          </p:grpSp>
          <p:pic>
            <p:nvPicPr>
              <p:cNvPr id="505" name="Picture 3"/>
              <p:cNvPicPr>
                <a:picLocks noChangeAspect="1" noChangeArrowheads="1"/>
              </p:cNvPicPr>
              <p:nvPr/>
            </p:nvPicPr>
            <p:blipFill>
              <a:blip r:embed="rId6"/>
              <a:srcRect/>
              <a:stretch>
                <a:fillRect/>
              </a:stretch>
            </p:blipFill>
            <p:spPr bwMode="auto">
              <a:xfrm>
                <a:off x="2282190" y="2773680"/>
                <a:ext cx="133926" cy="124360"/>
              </a:xfrm>
              <a:prstGeom prst="rect">
                <a:avLst/>
              </a:prstGeom>
              <a:noFill/>
              <a:ln w="9525">
                <a:noFill/>
                <a:miter lim="800000"/>
                <a:headEnd/>
                <a:tailEnd/>
              </a:ln>
              <a:effectLst/>
            </p:spPr>
          </p:pic>
          <p:sp>
            <p:nvSpPr>
              <p:cNvPr id="506" name="Rectangle 505"/>
              <p:cNvSpPr/>
              <p:nvPr/>
            </p:nvSpPr>
            <p:spPr>
              <a:xfrm>
                <a:off x="6043702" y="2682240"/>
                <a:ext cx="918841" cy="523220"/>
              </a:xfrm>
              <a:prstGeom prst="rect">
                <a:avLst/>
              </a:prstGeom>
            </p:spPr>
            <p:txBody>
              <a:bodyPr wrap="none">
                <a:spAutoFit/>
              </a:bodyPr>
              <a:lstStyle/>
              <a:p>
                <a:r>
                  <a:rPr lang="en-US" sz="700" b="1" dirty="0">
                    <a:solidFill>
                      <a:schemeClr val="accent1">
                        <a:lumMod val="75000"/>
                      </a:schemeClr>
                    </a:solidFill>
                  </a:rPr>
                  <a:t>Tanaka </a:t>
                </a:r>
              </a:p>
              <a:p>
                <a:r>
                  <a:rPr lang="en-US" sz="700" b="1" dirty="0">
                    <a:solidFill>
                      <a:schemeClr val="tx1">
                        <a:lumMod val="50000"/>
                        <a:lumOff val="50000"/>
                      </a:schemeClr>
                    </a:solidFill>
                  </a:rPr>
                  <a:t>uploaded </a:t>
                </a:r>
              </a:p>
              <a:p>
                <a:r>
                  <a:rPr lang="en-US" sz="700" b="1" dirty="0">
                    <a:solidFill>
                      <a:schemeClr val="accent1">
                        <a:lumMod val="75000"/>
                      </a:schemeClr>
                    </a:solidFill>
                  </a:rPr>
                  <a:t>CRC Executive </a:t>
                </a:r>
                <a:br>
                  <a:rPr lang="en-US" sz="700" b="1" dirty="0">
                    <a:solidFill>
                      <a:schemeClr val="accent1">
                        <a:lumMod val="75000"/>
                      </a:schemeClr>
                    </a:solidFill>
                  </a:rPr>
                </a:br>
                <a:r>
                  <a:rPr lang="en-US" sz="700" b="1" dirty="0">
                    <a:solidFill>
                      <a:schemeClr val="accent1">
                        <a:lumMod val="75000"/>
                      </a:schemeClr>
                    </a:solidFill>
                  </a:rPr>
                  <a:t>Contract Form.docx</a:t>
                </a:r>
              </a:p>
            </p:txBody>
          </p:sp>
          <p:sp>
            <p:nvSpPr>
              <p:cNvPr id="507" name="Rectangle 506"/>
              <p:cNvSpPr/>
              <p:nvPr/>
            </p:nvSpPr>
            <p:spPr>
              <a:xfrm>
                <a:off x="6035040" y="3116580"/>
                <a:ext cx="912429" cy="200055"/>
              </a:xfrm>
              <a:prstGeom prst="rect">
                <a:avLst/>
              </a:prstGeom>
            </p:spPr>
            <p:txBody>
              <a:bodyPr wrap="none">
                <a:spAutoFit/>
              </a:bodyPr>
              <a:lstStyle/>
              <a:p>
                <a:r>
                  <a:rPr lang="en-US" sz="700" i="1" dirty="0">
                    <a:solidFill>
                      <a:schemeClr val="bg1">
                        <a:lumMod val="50000"/>
                      </a:schemeClr>
                    </a:solidFill>
                  </a:rPr>
                  <a:t>Yesterday;  6:00 PM</a:t>
                </a:r>
              </a:p>
            </p:txBody>
          </p:sp>
          <p:pic>
            <p:nvPicPr>
              <p:cNvPr id="508" name="Picture 507" descr="faith33x33.png"/>
              <p:cNvPicPr>
                <a:picLocks noChangeAspect="1"/>
              </p:cNvPicPr>
              <p:nvPr/>
            </p:nvPicPr>
            <p:blipFill>
              <a:blip r:embed="rId11"/>
              <a:stretch>
                <a:fillRect/>
              </a:stretch>
            </p:blipFill>
            <p:spPr>
              <a:xfrm>
                <a:off x="5814060" y="2727960"/>
                <a:ext cx="228600" cy="228600"/>
              </a:xfrm>
              <a:prstGeom prst="rect">
                <a:avLst/>
              </a:prstGeom>
              <a:ln>
                <a:solidFill>
                  <a:schemeClr val="tx2">
                    <a:lumMod val="50000"/>
                  </a:schemeClr>
                </a:solidFill>
              </a:ln>
            </p:spPr>
          </p:pic>
          <p:pic>
            <p:nvPicPr>
              <p:cNvPr id="509" name="Picture 508"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781300"/>
                <a:ext cx="104775" cy="104775"/>
              </a:xfrm>
              <a:prstGeom prst="rect">
                <a:avLst/>
              </a:prstGeom>
            </p:spPr>
          </p:pic>
        </p:grpSp>
        <p:sp>
          <p:nvSpPr>
            <p:cNvPr id="491" name="Up Arrow 490"/>
            <p:cNvSpPr/>
            <p:nvPr/>
          </p:nvSpPr>
          <p:spPr>
            <a:xfrm>
              <a:off x="5972174" y="544830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cxnSp>
        <p:nvCxnSpPr>
          <p:cNvPr id="385" name="Straight Connector 384"/>
          <p:cNvCxnSpPr/>
          <p:nvPr/>
        </p:nvCxnSpPr>
        <p:spPr>
          <a:xfrm>
            <a:off x="1889760" y="64920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387" name="Group 325"/>
          <p:cNvGrpSpPr/>
          <p:nvPr/>
        </p:nvGrpSpPr>
        <p:grpSpPr>
          <a:xfrm>
            <a:off x="1905000" y="5501461"/>
            <a:ext cx="5196840" cy="268784"/>
            <a:chOff x="1905000" y="4046220"/>
            <a:chExt cx="5196840" cy="268784"/>
          </a:xfrm>
        </p:grpSpPr>
        <p:cxnSp>
          <p:nvCxnSpPr>
            <p:cNvPr id="391" name="Straight Connector 390"/>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392" name="Group 324"/>
            <p:cNvGrpSpPr/>
            <p:nvPr/>
          </p:nvGrpSpPr>
          <p:grpSpPr>
            <a:xfrm>
              <a:off x="1995489" y="4046220"/>
              <a:ext cx="4802278" cy="268784"/>
              <a:chOff x="1995489" y="4046220"/>
              <a:chExt cx="4802278" cy="268784"/>
            </a:xfrm>
          </p:grpSpPr>
          <p:pic>
            <p:nvPicPr>
              <p:cNvPr id="400"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401" name="Rectangle 400"/>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402" name="Picture 401"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03" name="Group 36"/>
              <p:cNvGrpSpPr/>
              <p:nvPr/>
            </p:nvGrpSpPr>
            <p:grpSpPr>
              <a:xfrm>
                <a:off x="4043362" y="4104521"/>
                <a:ext cx="368618" cy="200055"/>
                <a:chOff x="242356" y="1763585"/>
                <a:chExt cx="368618" cy="200055"/>
              </a:xfrm>
            </p:grpSpPr>
            <p:pic>
              <p:nvPicPr>
                <p:cNvPr id="409" name="Picture 40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10" name="TextBox 409"/>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411" name="Right Triangle 41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4" name="Group 275"/>
              <p:cNvGrpSpPr/>
              <p:nvPr/>
            </p:nvGrpSpPr>
            <p:grpSpPr>
              <a:xfrm>
                <a:off x="4739640" y="4105004"/>
                <a:ext cx="374754" cy="200055"/>
                <a:chOff x="4739640" y="4659185"/>
                <a:chExt cx="374754" cy="200055"/>
              </a:xfrm>
            </p:grpSpPr>
            <p:sp>
              <p:nvSpPr>
                <p:cNvPr id="406" name="TextBox 40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407" name="Right Triangle 40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8" name="Picture 40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05" name="Rectangle 404"/>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1:13 PM</a:t>
                </a:r>
              </a:p>
            </p:txBody>
          </p:sp>
        </p:grpSp>
      </p:grpSp>
      <p:grpSp>
        <p:nvGrpSpPr>
          <p:cNvPr id="412" name="Group 322"/>
          <p:cNvGrpSpPr/>
          <p:nvPr/>
        </p:nvGrpSpPr>
        <p:grpSpPr>
          <a:xfrm>
            <a:off x="1905000" y="5875020"/>
            <a:ext cx="5196840" cy="274499"/>
            <a:chOff x="1905000" y="4411980"/>
            <a:chExt cx="5196840" cy="274499"/>
          </a:xfrm>
        </p:grpSpPr>
        <p:pic>
          <p:nvPicPr>
            <p:cNvPr id="413" name="Picture 3"/>
            <p:cNvPicPr>
              <a:picLocks noChangeAspect="1" noChangeArrowheads="1"/>
            </p:cNvPicPr>
            <p:nvPr/>
          </p:nvPicPr>
          <p:blipFill>
            <a:blip r:embed="rId6"/>
            <a:srcRect/>
            <a:stretch>
              <a:fillRect/>
            </a:stretch>
          </p:blipFill>
          <p:spPr bwMode="auto">
            <a:xfrm>
              <a:off x="2282190" y="4500156"/>
              <a:ext cx="133350" cy="123825"/>
            </a:xfrm>
            <a:prstGeom prst="rect">
              <a:avLst/>
            </a:prstGeom>
            <a:noFill/>
            <a:ln w="9525">
              <a:noFill/>
              <a:miter lim="800000"/>
              <a:headEnd/>
              <a:tailEnd/>
            </a:ln>
            <a:effectLst/>
          </p:spPr>
        </p:pic>
        <p:cxnSp>
          <p:nvCxnSpPr>
            <p:cNvPr id="414" name="Straight Connector 413"/>
            <p:cNvCxnSpPr/>
            <p:nvPr/>
          </p:nvCxnSpPr>
          <p:spPr>
            <a:xfrm>
              <a:off x="1905000" y="4654734"/>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5" name="Rectangle 414"/>
            <p:cNvSpPr/>
            <p:nvPr/>
          </p:nvSpPr>
          <p:spPr>
            <a:xfrm>
              <a:off x="2484120" y="4411980"/>
              <a:ext cx="957313" cy="257956"/>
            </a:xfrm>
            <a:prstGeom prst="rect">
              <a:avLst/>
            </a:prstGeom>
          </p:spPr>
          <p:txBody>
            <a:bodyPr wrap="none">
              <a:spAutoFit/>
            </a:bodyPr>
            <a:lstStyle/>
            <a:p>
              <a:pPr>
                <a:lnSpc>
                  <a:spcPct val="150000"/>
                </a:lnSpc>
              </a:pPr>
              <a:r>
                <a:rPr lang="en-US" sz="800" dirty="0">
                  <a:solidFill>
                    <a:schemeClr val="accent1">
                      <a:lumMod val="75000"/>
                    </a:schemeClr>
                  </a:solidFill>
                </a:rPr>
                <a:t>Charlie’s Childcare</a:t>
              </a:r>
            </a:p>
          </p:txBody>
        </p:sp>
        <p:pic>
          <p:nvPicPr>
            <p:cNvPr id="416" name="Picture 415"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517418"/>
              <a:ext cx="104775" cy="104775"/>
            </a:xfrm>
            <a:prstGeom prst="rect">
              <a:avLst/>
            </a:prstGeom>
          </p:spPr>
        </p:pic>
        <p:grpSp>
          <p:nvGrpSpPr>
            <p:cNvPr id="417" name="Group 36"/>
            <p:cNvGrpSpPr/>
            <p:nvPr/>
          </p:nvGrpSpPr>
          <p:grpSpPr>
            <a:xfrm>
              <a:off x="4043362" y="4474889"/>
              <a:ext cx="368618" cy="200055"/>
              <a:chOff x="242356" y="1763585"/>
              <a:chExt cx="368618" cy="200055"/>
            </a:xfrm>
          </p:grpSpPr>
          <p:pic>
            <p:nvPicPr>
              <p:cNvPr id="423" name="Picture 422"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24" name="TextBox 423"/>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425" name="Right Triangle 42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8" name="Group 283"/>
            <p:cNvGrpSpPr/>
            <p:nvPr/>
          </p:nvGrpSpPr>
          <p:grpSpPr>
            <a:xfrm>
              <a:off x="4739640" y="4477296"/>
              <a:ext cx="374754" cy="200055"/>
              <a:chOff x="4739640" y="4659185"/>
              <a:chExt cx="374754" cy="200055"/>
            </a:xfrm>
          </p:grpSpPr>
          <p:sp>
            <p:nvSpPr>
              <p:cNvPr id="420" name="TextBox 419"/>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4</a:t>
                </a:r>
              </a:p>
            </p:txBody>
          </p:sp>
          <p:sp>
            <p:nvSpPr>
              <p:cNvPr id="421" name="Right Triangle 420"/>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2" name="Picture 421"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19" name="Rectangle 418"/>
            <p:cNvSpPr/>
            <p:nvPr/>
          </p:nvSpPr>
          <p:spPr>
            <a:xfrm>
              <a:off x="5761906" y="4471035"/>
              <a:ext cx="1018227" cy="215444"/>
            </a:xfrm>
            <a:prstGeom prst="rect">
              <a:avLst/>
            </a:prstGeom>
          </p:spPr>
          <p:txBody>
            <a:bodyPr wrap="none">
              <a:spAutoFit/>
            </a:bodyPr>
            <a:lstStyle/>
            <a:p>
              <a:r>
                <a:rPr lang="en-US" sz="800" dirty="0">
                  <a:solidFill>
                    <a:schemeClr val="accent1">
                      <a:lumMod val="75000"/>
                    </a:schemeClr>
                  </a:solidFill>
                </a:rPr>
                <a:t>01/01/09;   1:11 AM</a:t>
              </a:r>
            </a:p>
          </p:txBody>
        </p:sp>
      </p:grpSp>
      <p:grpSp>
        <p:nvGrpSpPr>
          <p:cNvPr id="426" name="Group 326"/>
          <p:cNvGrpSpPr/>
          <p:nvPr/>
        </p:nvGrpSpPr>
        <p:grpSpPr>
          <a:xfrm>
            <a:off x="1905000" y="5684341"/>
            <a:ext cx="5196840" cy="276999"/>
            <a:chOff x="1905000" y="4229100"/>
            <a:chExt cx="5196840" cy="276999"/>
          </a:xfrm>
        </p:grpSpPr>
        <p:cxnSp>
          <p:nvCxnSpPr>
            <p:cNvPr id="427" name="Straight Connector 426"/>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28" name="Group 323"/>
            <p:cNvGrpSpPr/>
            <p:nvPr/>
          </p:nvGrpSpPr>
          <p:grpSpPr>
            <a:xfrm>
              <a:off x="1995489" y="4229100"/>
              <a:ext cx="4851971" cy="276999"/>
              <a:chOff x="1995489" y="4229100"/>
              <a:chExt cx="4851971" cy="276999"/>
            </a:xfrm>
          </p:grpSpPr>
          <p:pic>
            <p:nvPicPr>
              <p:cNvPr id="429"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430" name="Rectangle 429"/>
              <p:cNvSpPr/>
              <p:nvPr/>
            </p:nvSpPr>
            <p:spPr>
              <a:xfrm>
                <a:off x="2484120" y="4229100"/>
                <a:ext cx="989373" cy="276999"/>
              </a:xfrm>
              <a:prstGeom prst="rect">
                <a:avLst/>
              </a:prstGeom>
            </p:spPr>
            <p:txBody>
              <a:bodyPr wrap="none">
                <a:spAutoFit/>
              </a:bodyPr>
              <a:lstStyle/>
              <a:p>
                <a:pPr>
                  <a:lnSpc>
                    <a:spcPct val="150000"/>
                  </a:lnSpc>
                </a:pPr>
                <a:r>
                  <a:rPr lang="en-US" sz="800" dirty="0">
                    <a:solidFill>
                      <a:schemeClr val="accent1">
                        <a:lumMod val="75000"/>
                      </a:schemeClr>
                    </a:solidFill>
                  </a:rPr>
                  <a:t>CRC Work At Home</a:t>
                </a:r>
              </a:p>
            </p:txBody>
          </p:sp>
          <p:pic>
            <p:nvPicPr>
              <p:cNvPr id="431" name="Picture 43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432" name="Group 36"/>
              <p:cNvGrpSpPr/>
              <p:nvPr/>
            </p:nvGrpSpPr>
            <p:grpSpPr>
              <a:xfrm>
                <a:off x="4043362" y="4289705"/>
                <a:ext cx="368618" cy="200055"/>
                <a:chOff x="242356" y="1763585"/>
                <a:chExt cx="368618" cy="200055"/>
              </a:xfrm>
            </p:grpSpPr>
            <p:pic>
              <p:nvPicPr>
                <p:cNvPr id="438" name="Picture 437"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39" name="TextBox 43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440" name="Right Triangle 439"/>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3" name="Group 279"/>
              <p:cNvGrpSpPr/>
              <p:nvPr/>
            </p:nvGrpSpPr>
            <p:grpSpPr>
              <a:xfrm>
                <a:off x="4739640" y="4291150"/>
                <a:ext cx="374754" cy="200055"/>
                <a:chOff x="4739640" y="4659185"/>
                <a:chExt cx="374754" cy="200055"/>
              </a:xfrm>
            </p:grpSpPr>
            <p:sp>
              <p:nvSpPr>
                <p:cNvPr id="435" name="TextBox 43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436" name="Right Triangle 43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7" name="Picture 43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34" name="Rectangle 433"/>
              <p:cNvSpPr/>
              <p:nvPr/>
            </p:nvSpPr>
            <p:spPr>
              <a:xfrm>
                <a:off x="5761906" y="4280535"/>
                <a:ext cx="1085554" cy="215444"/>
              </a:xfrm>
              <a:prstGeom prst="rect">
                <a:avLst/>
              </a:prstGeom>
            </p:spPr>
            <p:txBody>
              <a:bodyPr wrap="none">
                <a:spAutoFit/>
              </a:bodyPr>
              <a:lstStyle/>
              <a:p>
                <a:r>
                  <a:rPr lang="en-US" sz="800" dirty="0">
                    <a:solidFill>
                      <a:schemeClr val="accent1">
                        <a:lumMod val="75000"/>
                      </a:schemeClr>
                    </a:solidFill>
                  </a:rPr>
                  <a:t>01/01/09;   12:15 PM</a:t>
                </a:r>
              </a:p>
            </p:txBody>
          </p:sp>
        </p:grpSp>
      </p:grpSp>
      <p:grpSp>
        <p:nvGrpSpPr>
          <p:cNvPr id="441" name="Group 355"/>
          <p:cNvGrpSpPr/>
          <p:nvPr/>
        </p:nvGrpSpPr>
        <p:grpSpPr>
          <a:xfrm>
            <a:off x="1905000" y="4754880"/>
            <a:ext cx="5196840" cy="268784"/>
            <a:chOff x="1905000" y="4046220"/>
            <a:chExt cx="5196840" cy="268784"/>
          </a:xfrm>
        </p:grpSpPr>
        <p:cxnSp>
          <p:nvCxnSpPr>
            <p:cNvPr id="442" name="Straight Connector 441"/>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43" name="Group 357"/>
            <p:cNvGrpSpPr/>
            <p:nvPr/>
          </p:nvGrpSpPr>
          <p:grpSpPr>
            <a:xfrm>
              <a:off x="1995489" y="4046220"/>
              <a:ext cx="4802278" cy="268784"/>
              <a:chOff x="1995489" y="4046220"/>
              <a:chExt cx="4802278" cy="268784"/>
            </a:xfrm>
          </p:grpSpPr>
          <p:pic>
            <p:nvPicPr>
              <p:cNvPr id="444"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447" name="Rectangle 446"/>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453" name="Picture 4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59" name="Group 36"/>
              <p:cNvGrpSpPr/>
              <p:nvPr/>
            </p:nvGrpSpPr>
            <p:grpSpPr>
              <a:xfrm>
                <a:off x="4043362" y="4104521"/>
                <a:ext cx="368618" cy="200055"/>
                <a:chOff x="242356" y="1763585"/>
                <a:chExt cx="368618" cy="200055"/>
              </a:xfrm>
            </p:grpSpPr>
            <p:pic>
              <p:nvPicPr>
                <p:cNvPr id="471" name="Picture 470"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74" name="TextBox 473"/>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479" name="Right Triangle 47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6" name="Group 362"/>
              <p:cNvGrpSpPr/>
              <p:nvPr/>
            </p:nvGrpSpPr>
            <p:grpSpPr>
              <a:xfrm>
                <a:off x="4739640" y="4105004"/>
                <a:ext cx="374754" cy="200055"/>
                <a:chOff x="4739640" y="4659185"/>
                <a:chExt cx="374754" cy="200055"/>
              </a:xfrm>
            </p:grpSpPr>
            <p:sp>
              <p:nvSpPr>
                <p:cNvPr id="468" name="TextBox 46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469" name="Right Triangle 46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70" name="Picture 46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67" name="Rectangle 466"/>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1:15 PM</a:t>
                </a:r>
              </a:p>
            </p:txBody>
          </p:sp>
        </p:grpSp>
      </p:grpSp>
      <p:grpSp>
        <p:nvGrpSpPr>
          <p:cNvPr id="480" name="Group 370"/>
          <p:cNvGrpSpPr/>
          <p:nvPr/>
        </p:nvGrpSpPr>
        <p:grpSpPr>
          <a:xfrm>
            <a:off x="1905000" y="4572000"/>
            <a:ext cx="5196840" cy="276999"/>
            <a:chOff x="1905000" y="3863340"/>
            <a:chExt cx="5196840" cy="276999"/>
          </a:xfrm>
        </p:grpSpPr>
        <p:pic>
          <p:nvPicPr>
            <p:cNvPr id="481" name="Picture 3"/>
            <p:cNvPicPr>
              <a:picLocks noChangeAspect="1" noChangeArrowheads="1"/>
            </p:cNvPicPr>
            <p:nvPr/>
          </p:nvPicPr>
          <p:blipFill>
            <a:blip r:embed="rId6"/>
            <a:srcRect/>
            <a:stretch>
              <a:fillRect/>
            </a:stretch>
          </p:blipFill>
          <p:spPr bwMode="auto">
            <a:xfrm>
              <a:off x="2282190" y="3953148"/>
              <a:ext cx="133350" cy="123825"/>
            </a:xfrm>
            <a:prstGeom prst="rect">
              <a:avLst/>
            </a:prstGeom>
            <a:noFill/>
            <a:ln w="9525">
              <a:noFill/>
              <a:miter lim="800000"/>
              <a:headEnd/>
              <a:tailEnd/>
            </a:ln>
            <a:effectLst/>
          </p:spPr>
        </p:pic>
        <p:cxnSp>
          <p:nvCxnSpPr>
            <p:cNvPr id="482" name="Straight Connector 481"/>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83" name="Rectangle 482"/>
            <p:cNvSpPr/>
            <p:nvPr/>
          </p:nvSpPr>
          <p:spPr>
            <a:xfrm>
              <a:off x="2484120" y="3863340"/>
              <a:ext cx="1077539" cy="276999"/>
            </a:xfrm>
            <a:prstGeom prst="rect">
              <a:avLst/>
            </a:prstGeom>
          </p:spPr>
          <p:txBody>
            <a:bodyPr wrap="none">
              <a:spAutoFit/>
            </a:bodyPr>
            <a:lstStyle/>
            <a:p>
              <a:pPr>
                <a:lnSpc>
                  <a:spcPct val="150000"/>
                </a:lnSpc>
              </a:pPr>
              <a:r>
                <a:rPr lang="en-US" sz="800" dirty="0">
                  <a:solidFill>
                    <a:schemeClr val="accent1">
                      <a:lumMod val="75000"/>
                    </a:schemeClr>
                  </a:solidFill>
                </a:rPr>
                <a:t>CRC Networking Area</a:t>
              </a:r>
            </a:p>
          </p:txBody>
        </p:sp>
        <p:pic>
          <p:nvPicPr>
            <p:cNvPr id="484" name="Picture 483"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965589"/>
              <a:ext cx="104775" cy="104775"/>
            </a:xfrm>
            <a:prstGeom prst="rect">
              <a:avLst/>
            </a:prstGeom>
          </p:spPr>
        </p:pic>
        <p:grpSp>
          <p:nvGrpSpPr>
            <p:cNvPr id="485" name="Group 36"/>
            <p:cNvGrpSpPr/>
            <p:nvPr/>
          </p:nvGrpSpPr>
          <p:grpSpPr>
            <a:xfrm>
              <a:off x="4043362" y="3919337"/>
              <a:ext cx="376238" cy="200055"/>
              <a:chOff x="242356" y="1763585"/>
              <a:chExt cx="376238" cy="200055"/>
            </a:xfrm>
          </p:grpSpPr>
          <p:pic>
            <p:nvPicPr>
              <p:cNvPr id="494" name="Picture 49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502" name="TextBox 501"/>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503" name="Right Triangle 50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6" name="Group 376"/>
            <p:cNvGrpSpPr/>
            <p:nvPr/>
          </p:nvGrpSpPr>
          <p:grpSpPr>
            <a:xfrm>
              <a:off x="4739640" y="3918858"/>
              <a:ext cx="374754" cy="200055"/>
              <a:chOff x="4739640" y="4659185"/>
              <a:chExt cx="374754" cy="200055"/>
            </a:xfrm>
          </p:grpSpPr>
          <p:sp>
            <p:nvSpPr>
              <p:cNvPr id="488" name="TextBox 48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489" name="Right Triangle 48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0" name="Picture 48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87" name="Rectangle 486"/>
            <p:cNvSpPr/>
            <p:nvPr/>
          </p:nvSpPr>
          <p:spPr>
            <a:xfrm>
              <a:off x="5761906" y="3909060"/>
              <a:ext cx="1035861" cy="215444"/>
            </a:xfrm>
            <a:prstGeom prst="rect">
              <a:avLst/>
            </a:prstGeom>
          </p:spPr>
          <p:txBody>
            <a:bodyPr wrap="none">
              <a:spAutoFit/>
            </a:bodyPr>
            <a:lstStyle/>
            <a:p>
              <a:r>
                <a:rPr lang="en-US" sz="800" dirty="0">
                  <a:solidFill>
                    <a:schemeClr val="accent1">
                      <a:lumMod val="75000"/>
                    </a:schemeClr>
                  </a:solidFill>
                </a:rPr>
                <a:t>Yesterday;   2:15 PM</a:t>
              </a:r>
            </a:p>
          </p:txBody>
        </p:sp>
      </p:grpSp>
      <p:grpSp>
        <p:nvGrpSpPr>
          <p:cNvPr id="504" name="Group 384"/>
          <p:cNvGrpSpPr/>
          <p:nvPr/>
        </p:nvGrpSpPr>
        <p:grpSpPr>
          <a:xfrm>
            <a:off x="1905000" y="4945380"/>
            <a:ext cx="5196840" cy="266879"/>
            <a:chOff x="1905000" y="4229100"/>
            <a:chExt cx="5196840" cy="266879"/>
          </a:xfrm>
        </p:grpSpPr>
        <p:cxnSp>
          <p:nvCxnSpPr>
            <p:cNvPr id="526" name="Straight Connector 52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27" name="Group 386"/>
            <p:cNvGrpSpPr/>
            <p:nvPr/>
          </p:nvGrpSpPr>
          <p:grpSpPr>
            <a:xfrm>
              <a:off x="1995489" y="4229100"/>
              <a:ext cx="4853574" cy="266879"/>
              <a:chOff x="1995489" y="4229100"/>
              <a:chExt cx="4853574" cy="266879"/>
            </a:xfrm>
          </p:grpSpPr>
          <p:pic>
            <p:nvPicPr>
              <p:cNvPr id="528"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529" name="Rectangle 528"/>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530" name="Picture 52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531" name="Group 36"/>
              <p:cNvGrpSpPr/>
              <p:nvPr/>
            </p:nvGrpSpPr>
            <p:grpSpPr>
              <a:xfrm>
                <a:off x="4043362" y="4289705"/>
                <a:ext cx="368618" cy="200055"/>
                <a:chOff x="242356" y="1763585"/>
                <a:chExt cx="368618" cy="200055"/>
              </a:xfrm>
            </p:grpSpPr>
            <p:pic>
              <p:nvPicPr>
                <p:cNvPr id="537" name="Picture 536"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538" name="TextBox 537"/>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539" name="Right Triangle 53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2" name="Group 391"/>
              <p:cNvGrpSpPr/>
              <p:nvPr/>
            </p:nvGrpSpPr>
            <p:grpSpPr>
              <a:xfrm>
                <a:off x="4739640" y="4291150"/>
                <a:ext cx="374754" cy="200055"/>
                <a:chOff x="4739640" y="4659185"/>
                <a:chExt cx="374754" cy="200055"/>
              </a:xfrm>
            </p:grpSpPr>
            <p:sp>
              <p:nvSpPr>
                <p:cNvPr id="534" name="TextBox 533"/>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535" name="Right Triangle 534"/>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6" name="Picture 535"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533" name="Rectangle 532"/>
              <p:cNvSpPr/>
              <p:nvPr/>
            </p:nvSpPr>
            <p:spPr>
              <a:xfrm>
                <a:off x="5761906" y="4280535"/>
                <a:ext cx="1087157" cy="215444"/>
              </a:xfrm>
              <a:prstGeom prst="rect">
                <a:avLst/>
              </a:prstGeom>
            </p:spPr>
            <p:txBody>
              <a:bodyPr wrap="none">
                <a:spAutoFit/>
              </a:bodyPr>
              <a:lstStyle/>
              <a:p>
                <a:r>
                  <a:rPr lang="en-US" sz="800" dirty="0">
                    <a:solidFill>
                      <a:schemeClr val="accent1">
                        <a:lumMod val="75000"/>
                      </a:schemeClr>
                    </a:solidFill>
                  </a:rPr>
                  <a:t>Yesterday;   12:15 PM</a:t>
                </a:r>
              </a:p>
            </p:txBody>
          </p:sp>
        </p:grpSp>
      </p:grpSp>
      <p:sp>
        <p:nvSpPr>
          <p:cNvPr id="540" name="Rectangle 539"/>
          <p:cNvSpPr/>
          <p:nvPr/>
        </p:nvSpPr>
        <p:spPr>
          <a:xfrm>
            <a:off x="1933220" y="5296845"/>
            <a:ext cx="660758" cy="257956"/>
          </a:xfrm>
          <a:prstGeom prst="rect">
            <a:avLst/>
          </a:prstGeom>
        </p:spPr>
        <p:txBody>
          <a:bodyPr wrap="none">
            <a:spAutoFit/>
          </a:bodyPr>
          <a:lstStyle/>
          <a:p>
            <a:pPr>
              <a:lnSpc>
                <a:spcPct val="150000"/>
              </a:lnSpc>
            </a:pPr>
            <a:r>
              <a:rPr lang="en-US" sz="800" b="1" dirty="0">
                <a:solidFill>
                  <a:schemeClr val="tx2">
                    <a:lumMod val="75000"/>
                  </a:schemeClr>
                </a:solidFill>
              </a:rPr>
              <a:t>LAST WEEK</a:t>
            </a:r>
          </a:p>
        </p:txBody>
      </p:sp>
      <p:sp>
        <p:nvSpPr>
          <p:cNvPr id="541" name="Rectangle 540"/>
          <p:cNvSpPr/>
          <p:nvPr/>
        </p:nvSpPr>
        <p:spPr>
          <a:xfrm>
            <a:off x="1933220" y="6256965"/>
            <a:ext cx="936475" cy="257956"/>
          </a:xfrm>
          <a:prstGeom prst="rect">
            <a:avLst/>
          </a:prstGeom>
        </p:spPr>
        <p:txBody>
          <a:bodyPr wrap="none">
            <a:spAutoFit/>
          </a:bodyPr>
          <a:lstStyle/>
          <a:p>
            <a:pPr>
              <a:lnSpc>
                <a:spcPct val="150000"/>
              </a:lnSpc>
            </a:pPr>
            <a:r>
              <a:rPr lang="en-US" sz="800" b="1" dirty="0">
                <a:solidFill>
                  <a:schemeClr val="tx2">
                    <a:lumMod val="75000"/>
                  </a:schemeClr>
                </a:solidFill>
              </a:rPr>
              <a:t>TWO WEEKS AGO</a:t>
            </a:r>
          </a:p>
        </p:txBody>
      </p:sp>
      <p:pic>
        <p:nvPicPr>
          <p:cNvPr id="542" name="Picture 541" descr="collapso.gif"/>
          <p:cNvPicPr>
            <a:picLocks noChangeAspect="1"/>
          </p:cNvPicPr>
          <p:nvPr/>
        </p:nvPicPr>
        <p:blipFill>
          <a:blip r:embed="rId10"/>
          <a:stretch>
            <a:fillRect/>
          </a:stretch>
        </p:blipFill>
        <p:spPr>
          <a:xfrm>
            <a:off x="1889760" y="5403525"/>
            <a:ext cx="85725" cy="85725"/>
          </a:xfrm>
          <a:prstGeom prst="rect">
            <a:avLst/>
          </a:prstGeom>
        </p:spPr>
      </p:pic>
      <p:pic>
        <p:nvPicPr>
          <p:cNvPr id="543" name="Picture 542" descr="collapso.gif"/>
          <p:cNvPicPr>
            <a:picLocks noChangeAspect="1"/>
          </p:cNvPicPr>
          <p:nvPr/>
        </p:nvPicPr>
        <p:blipFill>
          <a:blip r:embed="rId10"/>
          <a:stretch>
            <a:fillRect/>
          </a:stretch>
        </p:blipFill>
        <p:spPr>
          <a:xfrm>
            <a:off x="1889760" y="6363645"/>
            <a:ext cx="85725" cy="85725"/>
          </a:xfrm>
          <a:prstGeom prst="rect">
            <a:avLst/>
          </a:prstGeom>
        </p:spPr>
      </p:pic>
      <p:cxnSp>
        <p:nvCxnSpPr>
          <p:cNvPr id="544" name="Straight Connector 543"/>
          <p:cNvCxnSpPr/>
          <p:nvPr/>
        </p:nvCxnSpPr>
        <p:spPr>
          <a:xfrm>
            <a:off x="1889760" y="5540685"/>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545" name="Group 544"/>
          <p:cNvGrpSpPr/>
          <p:nvPr/>
        </p:nvGrpSpPr>
        <p:grpSpPr>
          <a:xfrm>
            <a:off x="1905000" y="3825241"/>
            <a:ext cx="5120641" cy="754380"/>
            <a:chOff x="1905000" y="3832861"/>
            <a:chExt cx="5120641" cy="754380"/>
          </a:xfrm>
        </p:grpSpPr>
        <p:grpSp>
          <p:nvGrpSpPr>
            <p:cNvPr id="546" name="Group 309"/>
            <p:cNvGrpSpPr/>
            <p:nvPr/>
          </p:nvGrpSpPr>
          <p:grpSpPr>
            <a:xfrm>
              <a:off x="1905000" y="3832861"/>
              <a:ext cx="5120641" cy="754380"/>
              <a:chOff x="1905000" y="3817621"/>
              <a:chExt cx="5120641" cy="754380"/>
            </a:xfrm>
          </p:grpSpPr>
          <p:grpSp>
            <p:nvGrpSpPr>
              <p:cNvPr id="549" name="Group 543"/>
              <p:cNvGrpSpPr/>
              <p:nvPr/>
            </p:nvGrpSpPr>
            <p:grpSpPr>
              <a:xfrm>
                <a:off x="1905000" y="3817621"/>
                <a:ext cx="5120641" cy="754380"/>
                <a:chOff x="7038974" y="3817621"/>
                <a:chExt cx="5120641" cy="754380"/>
              </a:xfrm>
            </p:grpSpPr>
            <p:grpSp>
              <p:nvGrpSpPr>
                <p:cNvPr id="557" name="Group 466"/>
                <p:cNvGrpSpPr/>
                <p:nvPr/>
              </p:nvGrpSpPr>
              <p:grpSpPr>
                <a:xfrm>
                  <a:off x="7038974" y="3817621"/>
                  <a:ext cx="5120641" cy="754380"/>
                  <a:chOff x="4571999" y="7446646"/>
                  <a:chExt cx="5120641" cy="754380"/>
                </a:xfrm>
              </p:grpSpPr>
              <p:sp>
                <p:nvSpPr>
                  <p:cNvPr id="574" name="Rounded Rectangle 573"/>
                  <p:cNvSpPr/>
                  <p:nvPr/>
                </p:nvSpPr>
                <p:spPr>
                  <a:xfrm>
                    <a:off x="4572000" y="7467600"/>
                    <a:ext cx="5120640" cy="733425"/>
                  </a:xfrm>
                  <a:prstGeom prst="roundRect">
                    <a:avLst>
                      <a:gd name="adj" fmla="val 1327"/>
                    </a:avLst>
                  </a:prstGeom>
                  <a:blipFill dpi="0" rotWithShape="1">
                    <a:blip r:embed="rId12"/>
                    <a:srcRect/>
                    <a:tile tx="0" ty="0" sx="100000" sy="100000" flip="none" algn="tl"/>
                  </a:blipFill>
                  <a:ln w="9525" cap="rnd" cmpd="sng">
                    <a:gradFill>
                      <a:gsLst>
                        <a:gs pos="50000">
                          <a:schemeClr val="bg1">
                            <a:lumMod val="85000"/>
                          </a:schemeClr>
                        </a:gs>
                        <a:gs pos="100000">
                          <a:srgbClr val="BFBFBF"/>
                        </a:gs>
                      </a:gsLst>
                      <a:lin ang="5400000" scaled="0"/>
                    </a:gradFill>
                  </a:ln>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a:t>       </a:t>
                    </a:r>
                    <a:endParaRPr lang="en-US" dirty="0"/>
                  </a:p>
                </p:txBody>
              </p:sp>
              <p:sp>
                <p:nvSpPr>
                  <p:cNvPr id="575" name="Rounded Rectangle 574"/>
                  <p:cNvSpPr/>
                  <p:nvPr/>
                </p:nvSpPr>
                <p:spPr>
                  <a:xfrm>
                    <a:off x="4571999" y="7446646"/>
                    <a:ext cx="5120641" cy="754380"/>
                  </a:xfrm>
                  <a:prstGeom prst="roundRect">
                    <a:avLst>
                      <a:gd name="adj" fmla="val 1327"/>
                    </a:avLst>
                  </a:prstGeom>
                  <a:solidFill>
                    <a:schemeClr val="bg1">
                      <a:alpha val="67000"/>
                    </a:schemeClr>
                  </a:solidFill>
                  <a:ln w="9525" cap="rnd" cmpd="sng">
                    <a:gradFill>
                      <a:gsLst>
                        <a:gs pos="50000">
                          <a:schemeClr val="bg1">
                            <a:lumMod val="85000"/>
                          </a:schemeClr>
                        </a:gs>
                        <a:gs pos="100000">
                          <a:srgbClr val="BFBFBF"/>
                        </a:gs>
                      </a:gsLst>
                      <a:lin ang="5400000" scaled="0"/>
                    </a:gra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576" name="TextBox 575"/>
                  <p:cNvSpPr txBox="1"/>
                  <p:nvPr/>
                </p:nvSpPr>
                <p:spPr>
                  <a:xfrm>
                    <a:off x="4740578" y="7726234"/>
                    <a:ext cx="334328" cy="200055"/>
                  </a:xfrm>
                  <a:prstGeom prst="rect">
                    <a:avLst/>
                  </a:prstGeom>
                  <a:noFill/>
                </p:spPr>
                <p:txBody>
                  <a:bodyPr wrap="square" rtlCol="0">
                    <a:spAutoFit/>
                  </a:bodyPr>
                  <a:lstStyle/>
                  <a:p>
                    <a:endParaRPr lang="en-US" sz="700" dirty="0">
                      <a:latin typeface="Segoe UI" pitchFamily="34" charset="0"/>
                      <a:cs typeface="Segoe UI" pitchFamily="34" charset="0"/>
                    </a:endParaRPr>
                  </a:p>
                </p:txBody>
              </p:sp>
            </p:grpSp>
            <p:grpSp>
              <p:nvGrpSpPr>
                <p:cNvPr id="558" name="Group 535"/>
                <p:cNvGrpSpPr/>
                <p:nvPr/>
              </p:nvGrpSpPr>
              <p:grpSpPr>
                <a:xfrm>
                  <a:off x="7248297" y="4046996"/>
                  <a:ext cx="4888457" cy="515526"/>
                  <a:chOff x="7248297" y="4018421"/>
                  <a:chExt cx="4888457" cy="515526"/>
                </a:xfrm>
              </p:grpSpPr>
              <p:grpSp>
                <p:nvGrpSpPr>
                  <p:cNvPr id="562" name="Group 531"/>
                  <p:cNvGrpSpPr/>
                  <p:nvPr/>
                </p:nvGrpSpPr>
                <p:grpSpPr>
                  <a:xfrm>
                    <a:off x="7248297" y="4018421"/>
                    <a:ext cx="3724503" cy="515526"/>
                    <a:chOff x="7248297" y="4018421"/>
                    <a:chExt cx="3724503" cy="515526"/>
                  </a:xfrm>
                </p:grpSpPr>
                <p:sp>
                  <p:nvSpPr>
                    <p:cNvPr id="567" name="TextBox 566"/>
                    <p:cNvSpPr txBox="1"/>
                    <p:nvPr/>
                  </p:nvSpPr>
                  <p:spPr>
                    <a:xfrm>
                      <a:off x="7276216" y="4018421"/>
                      <a:ext cx="3696584" cy="515526"/>
                    </a:xfrm>
                    <a:prstGeom prst="rect">
                      <a:avLst/>
                    </a:prstGeom>
                    <a:noFill/>
                    <a:ln>
                      <a:noFill/>
                    </a:ln>
                    <a:effectLst/>
                  </p:spPr>
                  <p:txBody>
                    <a:bodyPr wrap="square" rtlCol="0">
                      <a:spAutoFit/>
                    </a:bodyPr>
                    <a:lstStyle/>
                    <a:p>
                      <a:pPr>
                        <a:lnSpc>
                          <a:spcPts val="700"/>
                        </a:lnSpc>
                        <a:spcAft>
                          <a:spcPts val="600"/>
                        </a:spcAft>
                      </a:pPr>
                      <a:r>
                        <a:rPr lang="en-US" sz="800" b="1" dirty="0">
                          <a:solidFill>
                            <a:schemeClr val="accent1">
                              <a:lumMod val="75000"/>
                            </a:schemeClr>
                          </a:solidFill>
                          <a:latin typeface="Segoe UI" pitchFamily="34" charset="0"/>
                          <a:cs typeface="Segoe UI" pitchFamily="34" charset="0"/>
                        </a:rPr>
                        <a:t>Tanaka </a:t>
                      </a:r>
                      <a:r>
                        <a:rPr lang="en-US" sz="800" dirty="0">
                          <a:solidFill>
                            <a:srgbClr val="626262"/>
                          </a:solidFill>
                          <a:latin typeface="Segoe UI" pitchFamily="34" charset="0"/>
                          <a:cs typeface="Segoe UI" pitchFamily="34" charset="0"/>
                        </a:rPr>
                        <a:t> uploaded    </a:t>
                      </a:r>
                      <a:r>
                        <a:rPr lang="en-US" sz="800" b="1" dirty="0">
                          <a:solidFill>
                            <a:schemeClr val="accent1">
                              <a:lumMod val="75000"/>
                            </a:schemeClr>
                          </a:solidFill>
                          <a:latin typeface="Segoe UI" pitchFamily="34" charset="0"/>
                          <a:cs typeface="Segoe UI" pitchFamily="34" charset="0"/>
                        </a:rPr>
                        <a:t>    CRC Executive Contract Form</a:t>
                      </a:r>
                    </a:p>
                    <a:p>
                      <a:pPr>
                        <a:lnSpc>
                          <a:spcPts val="700"/>
                        </a:lnSpc>
                        <a:spcAft>
                          <a:spcPts val="600"/>
                        </a:spcAft>
                      </a:pPr>
                      <a:r>
                        <a:rPr lang="en-US" sz="800" b="1" baseline="0" dirty="0">
                          <a:solidFill>
                            <a:schemeClr val="accent1">
                              <a:lumMod val="75000"/>
                            </a:schemeClr>
                          </a:solidFill>
                          <a:latin typeface="Segoe UI" pitchFamily="34" charset="0"/>
                          <a:cs typeface="Segoe UI" pitchFamily="34" charset="0"/>
                        </a:rPr>
                        <a:t>Zack </a:t>
                      </a:r>
                      <a:r>
                        <a:rPr lang="en-US" sz="800" dirty="0">
                          <a:solidFill>
                            <a:srgbClr val="626262"/>
                          </a:solidFill>
                          <a:latin typeface="Segoe UI" pitchFamily="34" charset="0"/>
                          <a:cs typeface="Segoe UI" pitchFamily="34" charset="0"/>
                        </a:rPr>
                        <a:t> commented on  </a:t>
                      </a:r>
                      <a:r>
                        <a:rPr lang="en-US" sz="800" b="1" kern="1200" dirty="0">
                          <a:solidFill>
                            <a:schemeClr val="accent1">
                              <a:lumMod val="75000"/>
                            </a:schemeClr>
                          </a:solidFill>
                          <a:latin typeface="Segoe UI" pitchFamily="34" charset="0"/>
                          <a:ea typeface="+mn-ea"/>
                          <a:cs typeface="Segoe UI" pitchFamily="34" charset="0"/>
                        </a:rPr>
                        <a:t>      Ten Reasons to not buy fur</a:t>
                      </a:r>
                      <a:endParaRPr lang="en-US" sz="800" b="1" dirty="0">
                        <a:solidFill>
                          <a:schemeClr val="accent1">
                            <a:lumMod val="75000"/>
                          </a:schemeClr>
                        </a:solidFill>
                        <a:latin typeface="Segoe UI" pitchFamily="34" charset="0"/>
                        <a:cs typeface="Segoe UI" pitchFamily="34" charset="0"/>
                      </a:endParaRPr>
                    </a:p>
                    <a:p>
                      <a:pPr>
                        <a:lnSpc>
                          <a:spcPts val="700"/>
                        </a:lnSpc>
                        <a:spcAft>
                          <a:spcPts val="600"/>
                        </a:spcAft>
                      </a:pPr>
                      <a:r>
                        <a:rPr lang="en-US" sz="800" b="1" dirty="0">
                          <a:solidFill>
                            <a:schemeClr val="accent1">
                              <a:lumMod val="75000"/>
                            </a:schemeClr>
                          </a:solidFill>
                          <a:latin typeface="Segoe UI" pitchFamily="34" charset="0"/>
                          <a:cs typeface="Segoe UI" pitchFamily="34" charset="0"/>
                        </a:rPr>
                        <a:t>Fines </a:t>
                      </a:r>
                      <a:r>
                        <a:rPr lang="en-US" sz="800" dirty="0">
                          <a:solidFill>
                            <a:srgbClr val="626262"/>
                          </a:solidFill>
                          <a:latin typeface="Segoe UI" pitchFamily="34" charset="0"/>
                          <a:cs typeface="Segoe UI" pitchFamily="34" charset="0"/>
                        </a:rPr>
                        <a:t>uploaded    </a:t>
                      </a:r>
                      <a:r>
                        <a:rPr lang="en-US" sz="800" b="1" dirty="0">
                          <a:solidFill>
                            <a:schemeClr val="accent1">
                              <a:lumMod val="75000"/>
                            </a:schemeClr>
                          </a:solidFill>
                          <a:latin typeface="Segoe UI" pitchFamily="34" charset="0"/>
                          <a:cs typeface="Segoe UI" pitchFamily="34" charset="0"/>
                        </a:rPr>
                        <a:t>    Keep this PPT handy </a:t>
                      </a:r>
                    </a:p>
                  </p:txBody>
                </p:sp>
                <p:pic>
                  <p:nvPicPr>
                    <p:cNvPr id="568" name="Picture 567" descr="person.png"/>
                    <p:cNvPicPr>
                      <a:picLocks noChangeAspect="1"/>
                    </p:cNvPicPr>
                    <p:nvPr/>
                  </p:nvPicPr>
                  <p:blipFill>
                    <a:blip r:embed="rId13"/>
                    <a:stretch>
                      <a:fillRect/>
                    </a:stretch>
                  </p:blipFill>
                  <p:spPr>
                    <a:xfrm>
                      <a:off x="7248297" y="4051180"/>
                      <a:ext cx="73693" cy="100012"/>
                    </a:xfrm>
                    <a:prstGeom prst="rect">
                      <a:avLst/>
                    </a:prstGeom>
                  </p:spPr>
                </p:pic>
                <p:pic>
                  <p:nvPicPr>
                    <p:cNvPr id="569" name="Picture 568" descr="person.png"/>
                    <p:cNvPicPr>
                      <a:picLocks noChangeAspect="1"/>
                    </p:cNvPicPr>
                    <p:nvPr/>
                  </p:nvPicPr>
                  <p:blipFill>
                    <a:blip r:embed="rId13"/>
                    <a:stretch>
                      <a:fillRect/>
                    </a:stretch>
                  </p:blipFill>
                  <p:spPr>
                    <a:xfrm>
                      <a:off x="7248297" y="4222627"/>
                      <a:ext cx="73693" cy="100012"/>
                    </a:xfrm>
                    <a:prstGeom prst="rect">
                      <a:avLst/>
                    </a:prstGeom>
                  </p:spPr>
                </p:pic>
                <p:pic>
                  <p:nvPicPr>
                    <p:cNvPr id="570" name="Picture 569" descr="person.png"/>
                    <p:cNvPicPr>
                      <a:picLocks noChangeAspect="1"/>
                    </p:cNvPicPr>
                    <p:nvPr/>
                  </p:nvPicPr>
                  <p:blipFill>
                    <a:blip r:embed="rId13"/>
                    <a:stretch>
                      <a:fillRect/>
                    </a:stretch>
                  </p:blipFill>
                  <p:spPr>
                    <a:xfrm>
                      <a:off x="7248297" y="4391025"/>
                      <a:ext cx="73693" cy="100012"/>
                    </a:xfrm>
                    <a:prstGeom prst="rect">
                      <a:avLst/>
                    </a:prstGeom>
                  </p:spPr>
                </p:pic>
                <p:pic>
                  <p:nvPicPr>
                    <p:cNvPr id="571" name="Picture 570" descr="IC16DOCX.gif"/>
                    <p:cNvPicPr>
                      <a:picLocks noChangeAspect="1"/>
                    </p:cNvPicPr>
                    <p:nvPr/>
                  </p:nvPicPr>
                  <p:blipFill>
                    <a:blip r:embed="rId14"/>
                    <a:stretch>
                      <a:fillRect/>
                    </a:stretch>
                  </p:blipFill>
                  <p:spPr>
                    <a:xfrm>
                      <a:off x="8285661" y="4038600"/>
                      <a:ext cx="115389" cy="115389"/>
                    </a:xfrm>
                    <a:prstGeom prst="rect">
                      <a:avLst/>
                    </a:prstGeom>
                  </p:spPr>
                </p:pic>
                <p:pic>
                  <p:nvPicPr>
                    <p:cNvPr id="572" name="Picture 571" descr="ppt16.png"/>
                    <p:cNvPicPr>
                      <a:picLocks noChangeAspect="1"/>
                    </p:cNvPicPr>
                    <p:nvPr/>
                  </p:nvPicPr>
                  <p:blipFill>
                    <a:blip r:embed="rId15"/>
                    <a:stretch>
                      <a:fillRect/>
                    </a:stretch>
                  </p:blipFill>
                  <p:spPr>
                    <a:xfrm>
                      <a:off x="8143875" y="4370209"/>
                      <a:ext cx="126664" cy="126664"/>
                    </a:xfrm>
                    <a:prstGeom prst="rect">
                      <a:avLst/>
                    </a:prstGeom>
                  </p:spPr>
                </p:pic>
                <p:pic>
                  <p:nvPicPr>
                    <p:cNvPr id="573" name="Picture 572" descr="IC16DOCX.gif"/>
                    <p:cNvPicPr>
                      <a:picLocks noChangeAspect="1"/>
                    </p:cNvPicPr>
                    <p:nvPr/>
                  </p:nvPicPr>
                  <p:blipFill>
                    <a:blip r:embed="rId14"/>
                    <a:stretch>
                      <a:fillRect/>
                    </a:stretch>
                  </p:blipFill>
                  <p:spPr>
                    <a:xfrm>
                      <a:off x="8420100" y="4204404"/>
                      <a:ext cx="115389" cy="115389"/>
                    </a:xfrm>
                    <a:prstGeom prst="rect">
                      <a:avLst/>
                    </a:prstGeom>
                  </p:spPr>
                </p:pic>
              </p:grpSp>
              <p:sp>
                <p:nvSpPr>
                  <p:cNvPr id="563" name="Rectangle 562"/>
                  <p:cNvSpPr/>
                  <p:nvPr/>
                </p:nvSpPr>
                <p:spPr>
                  <a:xfrm>
                    <a:off x="10891598" y="401842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cs typeface="Segoe UI" pitchFamily="34" charset="0"/>
                      </a:rPr>
                      <a:t>Yesterday;     6:00 PM</a:t>
                    </a:r>
                    <a:endParaRPr lang="en-US" sz="700" dirty="0">
                      <a:solidFill>
                        <a:schemeClr val="accent1">
                          <a:lumMod val="75000"/>
                        </a:schemeClr>
                      </a:solidFill>
                    </a:endParaRPr>
                  </a:p>
                </p:txBody>
              </p:sp>
              <p:sp>
                <p:nvSpPr>
                  <p:cNvPr id="564" name="Rectangle 563"/>
                  <p:cNvSpPr/>
                  <p:nvPr/>
                </p:nvSpPr>
                <p:spPr>
                  <a:xfrm>
                    <a:off x="10891598" y="417320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rPr>
                      <a:t>01/01/09;      5:00 PM</a:t>
                    </a:r>
                    <a:endParaRPr lang="en-US" sz="700" dirty="0">
                      <a:solidFill>
                        <a:schemeClr val="accent1">
                          <a:lumMod val="75000"/>
                        </a:schemeClr>
                      </a:solidFill>
                    </a:endParaRPr>
                  </a:p>
                </p:txBody>
              </p:sp>
              <p:sp>
                <p:nvSpPr>
                  <p:cNvPr id="565" name="Rectangle 564"/>
                  <p:cNvSpPr/>
                  <p:nvPr/>
                </p:nvSpPr>
                <p:spPr>
                  <a:xfrm>
                    <a:off x="10891598" y="432798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rPr>
                      <a:t>12/15/08;      4:25 PM</a:t>
                    </a:r>
                    <a:endParaRPr lang="en-US" sz="700" dirty="0">
                      <a:solidFill>
                        <a:schemeClr val="accent1">
                          <a:lumMod val="75000"/>
                        </a:schemeClr>
                      </a:solidFill>
                    </a:endParaRPr>
                  </a:p>
                </p:txBody>
              </p:sp>
              <p:sp>
                <p:nvSpPr>
                  <p:cNvPr id="566" name="Rectangle 565"/>
                  <p:cNvSpPr/>
                  <p:nvPr/>
                </p:nvSpPr>
                <p:spPr>
                  <a:xfrm>
                    <a:off x="11886364" y="4327981"/>
                    <a:ext cx="250390" cy="200055"/>
                  </a:xfrm>
                  <a:prstGeom prst="rect">
                    <a:avLst/>
                  </a:prstGeom>
                </p:spPr>
                <p:txBody>
                  <a:bodyPr wrap="none">
                    <a:spAutoFit/>
                  </a:bodyPr>
                  <a:lstStyle/>
                  <a:p>
                    <a:r>
                      <a:rPr lang="en-US" sz="700" dirty="0">
                        <a:solidFill>
                          <a:schemeClr val="accent1">
                            <a:lumMod val="75000"/>
                          </a:schemeClr>
                        </a:solidFill>
                        <a:latin typeface="Segoe UI" pitchFamily="34" charset="0"/>
                      </a:rPr>
                      <a:t>…</a:t>
                    </a:r>
                    <a:endParaRPr lang="en-US" sz="700" dirty="0">
                      <a:solidFill>
                        <a:schemeClr val="accent1">
                          <a:lumMod val="75000"/>
                        </a:schemeClr>
                      </a:solidFill>
                    </a:endParaRPr>
                  </a:p>
                </p:txBody>
              </p:sp>
            </p:grpSp>
            <p:sp>
              <p:nvSpPr>
                <p:cNvPr id="559" name="Up Arrow 558"/>
                <p:cNvSpPr/>
                <p:nvPr/>
              </p:nvSpPr>
              <p:spPr>
                <a:xfrm>
                  <a:off x="7086600" y="4067175"/>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560" name="Up Arrow 559"/>
                <p:cNvSpPr/>
                <p:nvPr/>
              </p:nvSpPr>
              <p:spPr>
                <a:xfrm>
                  <a:off x="7086600" y="440055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pic>
              <p:nvPicPr>
                <p:cNvPr id="561" name="Picture 560" descr="MSOL_Comments_32.gif"/>
                <p:cNvPicPr>
                  <a:picLocks noChangeAspect="1"/>
                </p:cNvPicPr>
                <p:nvPr/>
              </p:nvPicPr>
              <p:blipFill>
                <a:blip r:embed="rId16"/>
                <a:stretch>
                  <a:fillRect/>
                </a:stretch>
              </p:blipFill>
              <p:spPr>
                <a:xfrm>
                  <a:off x="7077075" y="4238625"/>
                  <a:ext cx="142875" cy="142875"/>
                </a:xfrm>
                <a:prstGeom prst="rect">
                  <a:avLst/>
                </a:prstGeom>
              </p:spPr>
            </p:pic>
          </p:grpSp>
          <p:sp>
            <p:nvSpPr>
              <p:cNvPr id="550" name="Rectangle 549"/>
              <p:cNvSpPr/>
              <p:nvPr/>
            </p:nvSpPr>
            <p:spPr>
              <a:xfrm>
                <a:off x="1914525" y="3857625"/>
                <a:ext cx="5095876" cy="1733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1" name="Group 554"/>
              <p:cNvGrpSpPr/>
              <p:nvPr/>
            </p:nvGrpSpPr>
            <p:grpSpPr>
              <a:xfrm>
                <a:off x="6777259" y="3867150"/>
                <a:ext cx="223616" cy="186778"/>
                <a:chOff x="6747733" y="3867150"/>
                <a:chExt cx="223616" cy="186778"/>
              </a:xfrm>
            </p:grpSpPr>
            <p:sp>
              <p:nvSpPr>
                <p:cNvPr id="554" name="Snip Single Corner Rectangle 553"/>
                <p:cNvSpPr/>
                <p:nvPr/>
              </p:nvSpPr>
              <p:spPr>
                <a:xfrm>
                  <a:off x="6788469" y="3867150"/>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5" name="Rounded Rectangle 554"/>
                <p:cNvSpPr/>
                <p:nvPr/>
              </p:nvSpPr>
              <p:spPr>
                <a:xfrm rot="781311" flipH="1">
                  <a:off x="6810413" y="3930068"/>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56" name="Curved Left Arrow 555"/>
                <p:cNvSpPr/>
                <p:nvPr/>
              </p:nvSpPr>
              <p:spPr>
                <a:xfrm rot="2245563" flipH="1">
                  <a:off x="6747733" y="3916519"/>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552" name="TextBox 551"/>
              <p:cNvSpPr txBox="1"/>
              <p:nvPr/>
            </p:nvSpPr>
            <p:spPr>
              <a:xfrm>
                <a:off x="2468880" y="3822010"/>
                <a:ext cx="1379220" cy="231830"/>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CRC</a:t>
                </a:r>
              </a:p>
            </p:txBody>
          </p:sp>
          <p:sp>
            <p:nvSpPr>
              <p:cNvPr id="553" name="TextBox 552"/>
              <p:cNvSpPr txBox="1"/>
              <p:nvPr/>
            </p:nvSpPr>
            <p:spPr>
              <a:xfrm>
                <a:off x="2762250" y="3837249"/>
                <a:ext cx="1295400" cy="215444"/>
              </a:xfrm>
              <a:prstGeom prst="rect">
                <a:avLst/>
              </a:prstGeom>
              <a:noFill/>
              <a:ln>
                <a:noFill/>
              </a:ln>
              <a:effectLst/>
            </p:spPr>
            <p:txBody>
              <a:bodyPr wrap="square" rtlCol="0">
                <a:spAutoFit/>
              </a:bodyPr>
              <a:lstStyle/>
              <a:p>
                <a:pPr>
                  <a:spcAft>
                    <a:spcPts val="800"/>
                  </a:spcAft>
                </a:pPr>
                <a:r>
                  <a:rPr lang="en-US" sz="800" dirty="0">
                    <a:solidFill>
                      <a:schemeClr val="bg1">
                        <a:lumMod val="50000"/>
                      </a:schemeClr>
                    </a:solidFill>
                    <a:latin typeface="Segoe UI" pitchFamily="34" charset="0"/>
                    <a:cs typeface="Segoe UI" pitchFamily="34" charset="0"/>
                  </a:rPr>
                  <a:t>Recent Activities </a:t>
                </a:r>
                <a:endParaRPr lang="en-US" sz="800" dirty="0">
                  <a:solidFill>
                    <a:schemeClr val="tx1">
                      <a:lumMod val="65000"/>
                      <a:lumOff val="35000"/>
                    </a:schemeClr>
                  </a:solidFill>
                  <a:latin typeface="Segoe UI" pitchFamily="34" charset="0"/>
                  <a:cs typeface="Segoe UI" pitchFamily="34" charset="0"/>
                </a:endParaRPr>
              </a:p>
            </p:txBody>
          </p:sp>
        </p:grpSp>
        <p:pic>
          <p:nvPicPr>
            <p:cNvPr id="547" name="Picture 3"/>
            <p:cNvPicPr>
              <a:picLocks noChangeAspect="1" noChangeArrowheads="1"/>
            </p:cNvPicPr>
            <p:nvPr/>
          </p:nvPicPr>
          <p:blipFill>
            <a:blip r:embed="rId6"/>
            <a:srcRect/>
            <a:stretch>
              <a:fillRect/>
            </a:stretch>
          </p:blipFill>
          <p:spPr bwMode="auto">
            <a:xfrm>
              <a:off x="2282190" y="3886200"/>
              <a:ext cx="133350" cy="123825"/>
            </a:xfrm>
            <a:prstGeom prst="rect">
              <a:avLst/>
            </a:prstGeom>
            <a:noFill/>
            <a:ln w="9525">
              <a:noFill/>
              <a:miter lim="800000"/>
              <a:headEnd/>
              <a:tailEnd/>
            </a:ln>
            <a:effectLst/>
          </p:spPr>
        </p:pic>
        <p:pic>
          <p:nvPicPr>
            <p:cNvPr id="548" name="Picture 547"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893820"/>
              <a:ext cx="104775" cy="104775"/>
            </a:xfrm>
            <a:prstGeom prst="rect">
              <a:avLst/>
            </a:prstGeom>
          </p:spPr>
        </p:pic>
      </p:grpSp>
      <p:sp>
        <p:nvSpPr>
          <p:cNvPr id="308" name="Rectangle 307">
            <a:hlinkClick r:id="" action="ppaction://hlinkshowjump?jump=nextslide"/>
          </p:cNvPr>
          <p:cNvSpPr/>
          <p:nvPr/>
        </p:nvSpPr>
        <p:spPr>
          <a:xfrm>
            <a:off x="6705600" y="3810000"/>
            <a:ext cx="314613"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0" fill="hold" nodeType="withEffect">
                                  <p:stCondLst>
                                    <p:cond delay="0"/>
                                  </p:stCondLst>
                                  <p:childTnLst>
                                    <p:anim calcmode="lin" valueType="num">
                                      <p:cBhvr>
                                        <p:cTn id="6" dur="500"/>
                                        <p:tgtEl>
                                          <p:spTgt spid="51"/>
                                        </p:tgtEl>
                                        <p:attrNameLst>
                                          <p:attrName>ppt_w</p:attrName>
                                        </p:attrNameLst>
                                      </p:cBhvr>
                                      <p:tavLst>
                                        <p:tav tm="0">
                                          <p:val>
                                            <p:strVal val="ppt_w"/>
                                          </p:val>
                                        </p:tav>
                                        <p:tav tm="100000">
                                          <p:val>
                                            <p:fltVal val="0"/>
                                          </p:val>
                                        </p:tav>
                                      </p:tavLst>
                                    </p:anim>
                                    <p:anim calcmode="lin" valueType="num">
                                      <p:cBhvr>
                                        <p:cTn id="7" dur="500"/>
                                        <p:tgtEl>
                                          <p:spTgt spid="51"/>
                                        </p:tgtEl>
                                        <p:attrNameLst>
                                          <p:attrName>ppt_h</p:attrName>
                                        </p:attrNameLst>
                                      </p:cBhvr>
                                      <p:tavLst>
                                        <p:tav tm="0">
                                          <p:val>
                                            <p:strVal val="ppt_h"/>
                                          </p:val>
                                        </p:tav>
                                        <p:tav tm="100000">
                                          <p:val>
                                            <p:strVal val="ppt_h"/>
                                          </p:val>
                                        </p:tav>
                                      </p:tavLst>
                                    </p:anim>
                                    <p:set>
                                      <p:cBhvr>
                                        <p:cTn id="8" dur="1" fill="hold">
                                          <p:stCondLst>
                                            <p:cond delay="499"/>
                                          </p:stCondLst>
                                        </p:cTn>
                                        <p:tgtEl>
                                          <p:spTgt spid="51"/>
                                        </p:tgtEl>
                                        <p:attrNameLst>
                                          <p:attrName>style.visibility</p:attrName>
                                        </p:attrNameLst>
                                      </p:cBhvr>
                                      <p:to>
                                        <p:strVal val="hidden"/>
                                      </p:to>
                                    </p:set>
                                  </p:childTnLst>
                                </p:cTn>
                              </p:par>
                              <p:par>
                                <p:cTn id="9" presetID="17" presetClass="entr" presetSubtype="10" fill="hold" nodeType="withEffect">
                                  <p:stCondLst>
                                    <p:cond delay="0"/>
                                  </p:stCondLst>
                                  <p:childTnLst>
                                    <p:set>
                                      <p:cBhvr>
                                        <p:cTn id="10" dur="1" fill="hold">
                                          <p:stCondLst>
                                            <p:cond delay="0"/>
                                          </p:stCondLst>
                                        </p:cTn>
                                        <p:tgtEl>
                                          <p:spTgt spid="545"/>
                                        </p:tgtEl>
                                        <p:attrNameLst>
                                          <p:attrName>style.visibility</p:attrName>
                                        </p:attrNameLst>
                                      </p:cBhvr>
                                      <p:to>
                                        <p:strVal val="visible"/>
                                      </p:to>
                                    </p:set>
                                    <p:anim calcmode="lin" valueType="num">
                                      <p:cBhvr>
                                        <p:cTn id="11" dur="500" fill="hold"/>
                                        <p:tgtEl>
                                          <p:spTgt spid="545"/>
                                        </p:tgtEl>
                                        <p:attrNameLst>
                                          <p:attrName>ppt_w</p:attrName>
                                        </p:attrNameLst>
                                      </p:cBhvr>
                                      <p:tavLst>
                                        <p:tav tm="0">
                                          <p:val>
                                            <p:fltVal val="0"/>
                                          </p:val>
                                        </p:tav>
                                        <p:tav tm="100000">
                                          <p:val>
                                            <p:strVal val="#ppt_w"/>
                                          </p:val>
                                        </p:tav>
                                      </p:tavLst>
                                    </p:anim>
                                    <p:anim calcmode="lin" valueType="num">
                                      <p:cBhvr>
                                        <p:cTn id="12" dur="500" fill="hold"/>
                                        <p:tgtEl>
                                          <p:spTgt spid="545"/>
                                        </p:tgtEl>
                                        <p:attrNameLst>
                                          <p:attrName>ppt_h</p:attrName>
                                        </p:attrNameLst>
                                      </p:cBhvr>
                                      <p:tavLst>
                                        <p:tav tm="0">
                                          <p:val>
                                            <p:strVal val="#ppt_h"/>
                                          </p:val>
                                        </p:tav>
                                        <p:tav tm="100000">
                                          <p:val>
                                            <p:strVal val="#ppt_h"/>
                                          </p:val>
                                        </p:tav>
                                      </p:tavLst>
                                    </p:anim>
                                  </p:childTnLst>
                                </p:cTn>
                              </p:par>
                              <p:par>
                                <p:cTn id="13" presetID="10" presetClass="entr" presetSubtype="0" fill="hold" grpId="0" nodeType="withEffect">
                                  <p:stCondLst>
                                    <p:cond delay="500"/>
                                  </p:stCondLst>
                                  <p:childTnLst>
                                    <p:set>
                                      <p:cBhvr>
                                        <p:cTn id="14" dur="1" fill="hold">
                                          <p:stCondLst>
                                            <p:cond delay="0"/>
                                          </p:stCondLst>
                                        </p:cTn>
                                        <p:tgtEl>
                                          <p:spTgt spid="308"/>
                                        </p:tgtEl>
                                        <p:attrNameLst>
                                          <p:attrName>style.visibility</p:attrName>
                                        </p:attrNameLst>
                                      </p:cBhvr>
                                      <p:to>
                                        <p:strVal val="visible"/>
                                      </p:to>
                                    </p:set>
                                    <p:animEffect transition="in" filter="fade">
                                      <p:cBhvr>
                                        <p:cTn id="15" dur="800"/>
                                        <p:tgtEl>
                                          <p:spTgt spid="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Expand Sharing</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0"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6"/>
            <a:srcRect l="98332"/>
            <a:stretch>
              <a:fillRect/>
            </a:stretch>
          </p:blipFill>
          <p:spPr>
            <a:xfrm>
              <a:off x="8991600" y="0"/>
              <a:ext cx="152400" cy="6858000"/>
            </a:xfrm>
            <a:prstGeom prst="rect">
              <a:avLst/>
            </a:prstGeom>
          </p:spPr>
        </p:pic>
        <p:grpSp>
          <p:nvGrpSpPr>
            <p:cNvPr id="21"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42" name="Rounded Rectangle 241"/>
          <p:cNvSpPr/>
          <p:nvPr/>
        </p:nvSpPr>
        <p:spPr>
          <a:xfrm>
            <a:off x="4343400" y="2264569"/>
            <a:ext cx="2178050" cy="219893"/>
          </a:xfrm>
          <a:prstGeom prst="round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p>
        </p:txBody>
      </p:sp>
      <p:sp>
        <p:nvSpPr>
          <p:cNvPr id="243" name="TextBox 242"/>
          <p:cNvSpPr txBox="1"/>
          <p:nvPr/>
        </p:nvSpPr>
        <p:spPr>
          <a:xfrm>
            <a:off x="4387850" y="2259648"/>
            <a:ext cx="2286000" cy="246221"/>
          </a:xfrm>
          <a:prstGeom prst="rect">
            <a:avLst/>
          </a:prstGeom>
          <a:noFill/>
        </p:spPr>
        <p:txBody>
          <a:bodyPr wrap="square" rtlCol="0">
            <a:spAutoFit/>
          </a:bodyPr>
          <a:lstStyle/>
          <a:p>
            <a:r>
              <a:rPr lang="en-US" sz="1000" b="1" dirty="0"/>
              <a:t>“2008 Fundraising” is now shared…</a:t>
            </a:r>
          </a:p>
        </p:txBody>
      </p:sp>
      <p:grpSp>
        <p:nvGrpSpPr>
          <p:cNvPr id="159" name="Group 193"/>
          <p:cNvGrpSpPr/>
          <p:nvPr/>
        </p:nvGrpSpPr>
        <p:grpSpPr>
          <a:xfrm>
            <a:off x="5105400" y="2809875"/>
            <a:ext cx="1524000" cy="215444"/>
            <a:chOff x="3716708" y="2809696"/>
            <a:chExt cx="1524000" cy="215444"/>
          </a:xfrm>
        </p:grpSpPr>
        <p:sp>
          <p:nvSpPr>
            <p:cNvPr id="160" name="Rectangle 159"/>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61" name="Oval 16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62" name="Group 161"/>
          <p:cNvGrpSpPr/>
          <p:nvPr/>
        </p:nvGrpSpPr>
        <p:grpSpPr>
          <a:xfrm>
            <a:off x="2502826" y="2809696"/>
            <a:ext cx="3059774" cy="215444"/>
            <a:chOff x="3457874" y="2809696"/>
            <a:chExt cx="3059774" cy="215444"/>
          </a:xfrm>
        </p:grpSpPr>
        <p:grpSp>
          <p:nvGrpSpPr>
            <p:cNvPr id="163" name="Group 164"/>
            <p:cNvGrpSpPr/>
            <p:nvPr/>
          </p:nvGrpSpPr>
          <p:grpSpPr>
            <a:xfrm>
              <a:off x="3457874" y="2809696"/>
              <a:ext cx="1246902" cy="215444"/>
              <a:chOff x="2464038" y="2809696"/>
              <a:chExt cx="1246902" cy="215444"/>
            </a:xfrm>
          </p:grpSpPr>
          <p:sp>
            <p:nvSpPr>
              <p:cNvPr id="170" name="Rectangle 169"/>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171" name="Oval 170"/>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64" name="Group 168"/>
            <p:cNvGrpSpPr/>
            <p:nvPr/>
          </p:nvGrpSpPr>
          <p:grpSpPr>
            <a:xfrm>
              <a:off x="4298376" y="2809696"/>
              <a:ext cx="1269762" cy="215444"/>
              <a:chOff x="3716708" y="2809696"/>
              <a:chExt cx="1269762" cy="215444"/>
            </a:xfrm>
          </p:grpSpPr>
          <p:sp>
            <p:nvSpPr>
              <p:cNvPr id="168" name="Rectangle 167"/>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69" name="Oval 16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65" name="Group 171"/>
            <p:cNvGrpSpPr/>
            <p:nvPr/>
          </p:nvGrpSpPr>
          <p:grpSpPr>
            <a:xfrm>
              <a:off x="5036378" y="2809696"/>
              <a:ext cx="1481270" cy="215444"/>
              <a:chOff x="3716708" y="2809696"/>
              <a:chExt cx="1481270" cy="215444"/>
            </a:xfrm>
          </p:grpSpPr>
          <p:sp>
            <p:nvSpPr>
              <p:cNvPr id="166" name="Rectangle 165"/>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67" name="Oval 166"/>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sp>
        <p:nvSpPr>
          <p:cNvPr id="38" name="Rectangle 37">
            <a:hlinkClick r:id="" action="ppaction://hlinkshowjump?jump=nextslide"/>
          </p:cNvPr>
          <p:cNvSpPr/>
          <p:nvPr/>
        </p:nvSpPr>
        <p:spPr>
          <a:xfrm>
            <a:off x="5010150" y="2743200"/>
            <a:ext cx="304800" cy="3810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fade">
                                      <p:cBhvr>
                                        <p:cTn id="7" dur="500"/>
                                        <p:tgtEl>
                                          <p:spTgt spid="24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3"/>
                                        </p:tgtEl>
                                        <p:attrNameLst>
                                          <p:attrName>style.visibility</p:attrName>
                                        </p:attrNameLst>
                                      </p:cBhvr>
                                      <p:to>
                                        <p:strVal val="visible"/>
                                      </p:to>
                                    </p:set>
                                    <p:animEffect transition="in" filter="fade">
                                      <p:cBhvr>
                                        <p:cTn id="10" dur="500"/>
                                        <p:tgtEl>
                                          <p:spTgt spid="243"/>
                                        </p:tgtEl>
                                      </p:cBhvr>
                                    </p:animEffect>
                                  </p:childTnLst>
                                </p:cTn>
                              </p:par>
                              <p:par>
                                <p:cTn id="11" presetID="10" presetClass="exit" presetSubtype="0" fill="hold" grpId="1" nodeType="withEffect">
                                  <p:stCondLst>
                                    <p:cond delay="2500"/>
                                  </p:stCondLst>
                                  <p:childTnLst>
                                    <p:animEffect transition="out" filter="fade">
                                      <p:cBhvr>
                                        <p:cTn id="12" dur="1000"/>
                                        <p:tgtEl>
                                          <p:spTgt spid="243"/>
                                        </p:tgtEl>
                                      </p:cBhvr>
                                    </p:animEffect>
                                    <p:set>
                                      <p:cBhvr>
                                        <p:cTn id="13" dur="1" fill="hold">
                                          <p:stCondLst>
                                            <p:cond delay="999"/>
                                          </p:stCondLst>
                                        </p:cTn>
                                        <p:tgtEl>
                                          <p:spTgt spid="243"/>
                                        </p:tgtEl>
                                        <p:attrNameLst>
                                          <p:attrName>style.visibility</p:attrName>
                                        </p:attrNameLst>
                                      </p:cBhvr>
                                      <p:to>
                                        <p:strVal val="hidden"/>
                                      </p:to>
                                    </p:set>
                                  </p:childTnLst>
                                </p:cTn>
                              </p:par>
                              <p:par>
                                <p:cTn id="14" presetID="10" presetClass="exit" presetSubtype="0" fill="hold" grpId="1" nodeType="withEffect">
                                  <p:stCondLst>
                                    <p:cond delay="2500"/>
                                  </p:stCondLst>
                                  <p:childTnLst>
                                    <p:animEffect transition="out" filter="fade">
                                      <p:cBhvr>
                                        <p:cTn id="15" dur="1000"/>
                                        <p:tgtEl>
                                          <p:spTgt spid="242"/>
                                        </p:tgtEl>
                                      </p:cBhvr>
                                    </p:animEffect>
                                    <p:set>
                                      <p:cBhvr>
                                        <p:cTn id="16" dur="1" fill="hold">
                                          <p:stCondLst>
                                            <p:cond delay="999"/>
                                          </p:stCondLst>
                                        </p:cTn>
                                        <p:tgtEl>
                                          <p:spTgt spid="242"/>
                                        </p:tgtEl>
                                        <p:attrNameLst>
                                          <p:attrName>style.visibility</p:attrName>
                                        </p:attrNameLst>
                                      </p:cBhvr>
                                      <p:to>
                                        <p:strVal val="hidden"/>
                                      </p:to>
                                    </p:set>
                                  </p:childTnLst>
                                </p:cTn>
                              </p:par>
                              <p:par>
                                <p:cTn id="17" presetID="10" presetClass="entr" presetSubtype="0" fill="hold" grpId="0" nodeType="withEffect">
                                  <p:stCondLst>
                                    <p:cond delay="250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20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animBg="1"/>
      <p:bldP spid="242" grpId="1" animBg="1"/>
      <p:bldP spid="243" grpId="0"/>
      <p:bldP spid="243" grpId="1"/>
      <p:bldP spid="38"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Send Message to Mia</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295"/>
          <p:cNvGrpSpPr/>
          <p:nvPr/>
        </p:nvGrpSpPr>
        <p:grpSpPr>
          <a:xfrm>
            <a:off x="8895706" y="0"/>
            <a:ext cx="248294" cy="6858000"/>
            <a:chOff x="8895706" y="0"/>
            <a:chExt cx="248294" cy="6858000"/>
          </a:xfrm>
        </p:grpSpPr>
        <p:pic>
          <p:nvPicPr>
            <p:cNvPr id="344" name="Picture 343" descr="Picture1.png"/>
            <p:cNvPicPr>
              <a:picLocks noChangeAspect="1"/>
            </p:cNvPicPr>
            <p:nvPr/>
          </p:nvPicPr>
          <p:blipFill>
            <a:blip r:embed="rId6"/>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346" name="Rectangle 345"/>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7" name="Rectangle 346"/>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51" name="Rounded Rectangle 350"/>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2" name="Rounded Rectangle 351"/>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3" name="Rounded Rectangle 352"/>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9" name="Isosceles Triangle 348"/>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Isosceles Triangle 349"/>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169" name="Oval 168"/>
          <p:cNvSpPr/>
          <p:nvPr/>
        </p:nvSpPr>
        <p:spPr>
          <a:xfrm>
            <a:off x="5114636" y="2847108"/>
            <a:ext cx="121920" cy="121920"/>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en-US"/>
          </a:p>
        </p:txBody>
      </p:sp>
      <p:grpSp>
        <p:nvGrpSpPr>
          <p:cNvPr id="57" name="Group 174"/>
          <p:cNvGrpSpPr/>
          <p:nvPr/>
        </p:nvGrpSpPr>
        <p:grpSpPr>
          <a:xfrm>
            <a:off x="5057486" y="2817660"/>
            <a:ext cx="1800514" cy="831850"/>
            <a:chOff x="7572375" y="5254625"/>
            <a:chExt cx="1800514" cy="831850"/>
          </a:xfrm>
        </p:grpSpPr>
        <p:sp>
          <p:nvSpPr>
            <p:cNvPr id="191" name="Rounded Rectangle 190"/>
            <p:cNvSpPr/>
            <p:nvPr/>
          </p:nvSpPr>
          <p:spPr>
            <a:xfrm>
              <a:off x="7572375" y="5254625"/>
              <a:ext cx="1371600" cy="793750"/>
            </a:xfrm>
            <a:prstGeom prst="roundRect">
              <a:avLst>
                <a:gd name="adj" fmla="val 7995"/>
              </a:avLst>
            </a:prstGeom>
            <a:solidFill>
              <a:schemeClr val="accent1">
                <a:lumMod val="20000"/>
                <a:lumOff val="80000"/>
              </a:schemeClr>
            </a:soli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sp>
          <p:nvSpPr>
            <p:cNvPr id="192" name="TextBox 191"/>
            <p:cNvSpPr txBox="1"/>
            <p:nvPr/>
          </p:nvSpPr>
          <p:spPr>
            <a:xfrm>
              <a:off x="7731125" y="5407589"/>
              <a:ext cx="164176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Start a conversation</a:t>
              </a:r>
            </a:p>
          </p:txBody>
        </p:sp>
        <p:sp>
          <p:nvSpPr>
            <p:cNvPr id="193" name="TextBox 192"/>
            <p:cNvSpPr txBox="1"/>
            <p:nvPr/>
          </p:nvSpPr>
          <p:spPr>
            <a:xfrm>
              <a:off x="7731125" y="5565069"/>
              <a:ext cx="838200"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View Profile</a:t>
              </a:r>
            </a:p>
          </p:txBody>
        </p:sp>
        <p:sp>
          <p:nvSpPr>
            <p:cNvPr id="194" name="TextBox 193"/>
            <p:cNvSpPr txBox="1"/>
            <p:nvPr/>
          </p:nvSpPr>
          <p:spPr>
            <a:xfrm>
              <a:off x="7731125" y="5728264"/>
              <a:ext cx="704654" cy="271869"/>
            </a:xfrm>
            <a:prstGeom prst="rect">
              <a:avLst/>
            </a:prstGeom>
            <a:noFill/>
          </p:spPr>
          <p:txBody>
            <a:bodyPr wrap="square" rtlCol="0">
              <a:spAutoFit/>
            </a:bodyPr>
            <a:lstStyle/>
            <a:p>
              <a:pPr>
                <a:lnSpc>
                  <a:spcPts val="1400"/>
                </a:lnSpc>
              </a:pPr>
              <a:r>
                <a:rPr lang="en-US" sz="800" dirty="0">
                  <a:solidFill>
                    <a:schemeClr val="accent1"/>
                  </a:solidFill>
                  <a:latin typeface="Segoe UI" pitchFamily="34" charset="0"/>
                  <a:cs typeface="Segoe UI" pitchFamily="34" charset="0"/>
                </a:rPr>
                <a:t>Add to…</a:t>
              </a:r>
            </a:p>
          </p:txBody>
        </p:sp>
        <p:sp>
          <p:nvSpPr>
            <p:cNvPr id="181" name="TextBox 180"/>
            <p:cNvSpPr txBox="1"/>
            <p:nvPr/>
          </p:nvSpPr>
          <p:spPr>
            <a:xfrm>
              <a:off x="8410575" y="5814606"/>
              <a:ext cx="533400" cy="271869"/>
            </a:xfrm>
            <a:prstGeom prst="rect">
              <a:avLst/>
            </a:prstGeom>
            <a:noFill/>
          </p:spPr>
          <p:txBody>
            <a:bodyPr wrap="square" rtlCol="0">
              <a:spAutoFit/>
            </a:bodyPr>
            <a:lstStyle/>
            <a:p>
              <a:pPr>
                <a:lnSpc>
                  <a:spcPts val="1400"/>
                </a:lnSpc>
              </a:pPr>
              <a:r>
                <a:rPr lang="en-US" sz="800" i="1" dirty="0">
                  <a:solidFill>
                    <a:schemeClr val="accent1"/>
                  </a:solidFill>
                  <a:latin typeface="Segoe UI" pitchFamily="34" charset="0"/>
                  <a:cs typeface="Segoe UI" pitchFamily="34" charset="0"/>
                </a:rPr>
                <a:t>More…</a:t>
              </a:r>
            </a:p>
          </p:txBody>
        </p:sp>
      </p:grpSp>
      <p:grpSp>
        <p:nvGrpSpPr>
          <p:cNvPr id="180" name="Group 193"/>
          <p:cNvGrpSpPr/>
          <p:nvPr/>
        </p:nvGrpSpPr>
        <p:grpSpPr>
          <a:xfrm>
            <a:off x="5105400" y="2809875"/>
            <a:ext cx="1524000" cy="215444"/>
            <a:chOff x="3716708" y="2809696"/>
            <a:chExt cx="1524000" cy="215444"/>
          </a:xfrm>
        </p:grpSpPr>
        <p:sp>
          <p:nvSpPr>
            <p:cNvPr id="185" name="Rectangle 184"/>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186" name="Oval 185"/>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87" name="Group 186"/>
          <p:cNvGrpSpPr/>
          <p:nvPr/>
        </p:nvGrpSpPr>
        <p:grpSpPr>
          <a:xfrm>
            <a:off x="2502826" y="2809696"/>
            <a:ext cx="3059774" cy="215444"/>
            <a:chOff x="3457874" y="2809696"/>
            <a:chExt cx="3059774" cy="215444"/>
          </a:xfrm>
        </p:grpSpPr>
        <p:grpSp>
          <p:nvGrpSpPr>
            <p:cNvPr id="189" name="Group 164"/>
            <p:cNvGrpSpPr/>
            <p:nvPr/>
          </p:nvGrpSpPr>
          <p:grpSpPr>
            <a:xfrm>
              <a:off x="3457874" y="2809696"/>
              <a:ext cx="1246902" cy="215444"/>
              <a:chOff x="2464038" y="2809696"/>
              <a:chExt cx="1246902" cy="215444"/>
            </a:xfrm>
          </p:grpSpPr>
          <p:sp>
            <p:nvSpPr>
              <p:cNvPr id="200" name="Rectangle 199"/>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01" name="Oval 200"/>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0" name="Group 168"/>
            <p:cNvGrpSpPr/>
            <p:nvPr/>
          </p:nvGrpSpPr>
          <p:grpSpPr>
            <a:xfrm>
              <a:off x="4298376" y="2809696"/>
              <a:ext cx="1269762" cy="215444"/>
              <a:chOff x="3716708" y="2809696"/>
              <a:chExt cx="1269762" cy="215444"/>
            </a:xfrm>
          </p:grpSpPr>
          <p:sp>
            <p:nvSpPr>
              <p:cNvPr id="198" name="Rectangle 197"/>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199" name="Oval 19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195" name="Group 171"/>
            <p:cNvGrpSpPr/>
            <p:nvPr/>
          </p:nvGrpSpPr>
          <p:grpSpPr>
            <a:xfrm>
              <a:off x="5036378" y="2809696"/>
              <a:ext cx="1481270" cy="215444"/>
              <a:chOff x="3716708" y="2809696"/>
              <a:chExt cx="1481270" cy="215444"/>
            </a:xfrm>
          </p:grpSpPr>
          <p:sp>
            <p:nvSpPr>
              <p:cNvPr id="196" name="Rectangle 195"/>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197" name="Oval 196"/>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sp>
        <p:nvSpPr>
          <p:cNvPr id="202" name="Rectangle 201">
            <a:hlinkClick r:id="" action="ppaction://hlinkshowjump?jump=nextslide"/>
          </p:cNvPr>
          <p:cNvSpPr/>
          <p:nvPr/>
        </p:nvSpPr>
        <p:spPr>
          <a:xfrm>
            <a:off x="5159086" y="3014510"/>
            <a:ext cx="11430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In flies Message Sidebar</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178" name="Group 177"/>
          <p:cNvGrpSpPr/>
          <p:nvPr/>
        </p:nvGrpSpPr>
        <p:grpSpPr>
          <a:xfrm>
            <a:off x="8951918" y="2181224"/>
            <a:ext cx="2046711" cy="3000375"/>
            <a:chOff x="6962775" y="2181224"/>
            <a:chExt cx="2046711" cy="3000375"/>
          </a:xfrm>
        </p:grpSpPr>
        <p:grpSp>
          <p:nvGrpSpPr>
            <p:cNvPr id="201"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6"/>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22468" y="2396372"/>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181"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7"/>
              </p:cNvPr>
              <p:cNvPicPr>
                <a:picLocks noChangeAspect="1" noChangeArrowheads="1"/>
              </p:cNvPicPr>
              <p:nvPr/>
            </p:nvPicPr>
            <p:blipFill>
              <a:blip r:embed="rId8">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198"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182"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190"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191"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dirty="0">
                    <a:latin typeface="Segoe UI" pitchFamily="34" charset="0"/>
                    <a:ea typeface="Verdana" pitchFamily="34" charset="0"/>
                    <a:cs typeface="Verdana" pitchFamily="34" charset="0"/>
                  </a:rPr>
                  <a:t>Send Message</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sp>
          <p:nvSpPr>
            <p:cNvPr id="184" name="Rectangle 183"/>
            <p:cNvSpPr/>
            <p:nvPr/>
          </p:nvSpPr>
          <p:spPr>
            <a:xfrm>
              <a:off x="7086600" y="2971800"/>
              <a:ext cx="1676400" cy="1600200"/>
            </a:xfrm>
            <a:prstGeom prst="rect">
              <a:avLst/>
            </a:prstGeom>
            <a:solidFill>
              <a:schemeClr val="bg1">
                <a:alpha val="10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85" name="TextBox 184"/>
            <p:cNvSpPr txBox="1"/>
            <p:nvPr/>
          </p:nvSpPr>
          <p:spPr>
            <a:xfrm>
              <a:off x="7010400" y="274320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6" name="TextBox 185"/>
            <p:cNvSpPr txBox="1"/>
            <p:nvPr/>
          </p:nvSpPr>
          <p:spPr>
            <a:xfrm rot="10800000">
              <a:off x="8479898" y="418465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7" name="Rectangle 186"/>
            <p:cNvSpPr/>
            <p:nvPr/>
          </p:nvSpPr>
          <p:spPr>
            <a:xfrm>
              <a:off x="7054850" y="2749550"/>
              <a:ext cx="867545" cy="184666"/>
            </a:xfrm>
            <a:prstGeom prst="rect">
              <a:avLst/>
            </a:prstGeom>
          </p:spPr>
          <p:txBody>
            <a:bodyPr wrap="none">
              <a:spAutoFit/>
            </a:bodyPr>
            <a:lstStyle/>
            <a:p>
              <a:r>
                <a:rPr lang="en-US" sz="600" dirty="0">
                  <a:solidFill>
                    <a:schemeClr val="tx2">
                      <a:lumMod val="60000"/>
                      <a:lumOff val="40000"/>
                    </a:schemeClr>
                  </a:solidFill>
                  <a:latin typeface="Segoe UI" pitchFamily="34" charset="0"/>
                </a:rPr>
                <a:t>Public (Visible to all)</a:t>
              </a:r>
            </a:p>
          </p:txBody>
        </p:sp>
      </p:grpSp>
      <p:grpSp>
        <p:nvGrpSpPr>
          <p:cNvPr id="210" name="Group 295"/>
          <p:cNvGrpSpPr/>
          <p:nvPr/>
        </p:nvGrpSpPr>
        <p:grpSpPr>
          <a:xfrm>
            <a:off x="8895706" y="0"/>
            <a:ext cx="248294" cy="6858000"/>
            <a:chOff x="8895706" y="0"/>
            <a:chExt cx="248294" cy="6858000"/>
          </a:xfrm>
        </p:grpSpPr>
        <p:pic>
          <p:nvPicPr>
            <p:cNvPr id="211" name="Picture 210"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212" name="Group 61"/>
            <p:cNvGrpSpPr/>
            <p:nvPr/>
          </p:nvGrpSpPr>
          <p:grpSpPr>
            <a:xfrm>
              <a:off x="8895706" y="884207"/>
              <a:ext cx="164592" cy="5623560"/>
              <a:chOff x="8901933" y="884725"/>
              <a:chExt cx="164592" cy="5623560"/>
            </a:xfrm>
          </p:grpSpPr>
          <p:sp>
            <p:nvSpPr>
              <p:cNvPr id="213" name="Rectangle 21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5" name="Group 67"/>
              <p:cNvGrpSpPr/>
              <p:nvPr/>
            </p:nvGrpSpPr>
            <p:grpSpPr>
              <a:xfrm>
                <a:off x="8939993" y="2382966"/>
                <a:ext cx="73152" cy="87341"/>
                <a:chOff x="8939993" y="2382966"/>
                <a:chExt cx="73152" cy="87341"/>
              </a:xfrm>
            </p:grpSpPr>
            <p:sp>
              <p:nvSpPr>
                <p:cNvPr id="218" name="Rounded Rectangle 21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Isosceles Triangle 21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Isosceles Triangle 21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02" name="Group 201"/>
          <p:cNvGrpSpPr/>
          <p:nvPr/>
        </p:nvGrpSpPr>
        <p:grpSpPr>
          <a:xfrm>
            <a:off x="2502826" y="2809696"/>
            <a:ext cx="4126574" cy="215623"/>
            <a:chOff x="2502826" y="2809696"/>
            <a:chExt cx="4126574" cy="215623"/>
          </a:xfrm>
        </p:grpSpPr>
        <p:grpSp>
          <p:nvGrpSpPr>
            <p:cNvPr id="221" name="Group 193"/>
            <p:cNvGrpSpPr/>
            <p:nvPr/>
          </p:nvGrpSpPr>
          <p:grpSpPr>
            <a:xfrm>
              <a:off x="5105400" y="2809875"/>
              <a:ext cx="1524000" cy="215444"/>
              <a:chOff x="3716708" y="2809696"/>
              <a:chExt cx="1524000" cy="215444"/>
            </a:xfrm>
          </p:grpSpPr>
          <p:sp>
            <p:nvSpPr>
              <p:cNvPr id="233" name="Rectangle 232"/>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34" name="Oval 23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2" name="Group 175"/>
            <p:cNvGrpSpPr/>
            <p:nvPr/>
          </p:nvGrpSpPr>
          <p:grpSpPr>
            <a:xfrm>
              <a:off x="2502826" y="2809696"/>
              <a:ext cx="3059774" cy="215444"/>
              <a:chOff x="3457874" y="2809696"/>
              <a:chExt cx="3059774" cy="215444"/>
            </a:xfrm>
          </p:grpSpPr>
          <p:grpSp>
            <p:nvGrpSpPr>
              <p:cNvPr id="223" name="Group 164"/>
              <p:cNvGrpSpPr/>
              <p:nvPr/>
            </p:nvGrpSpPr>
            <p:grpSpPr>
              <a:xfrm>
                <a:off x="3457874" y="2809696"/>
                <a:ext cx="1246902" cy="215444"/>
                <a:chOff x="2464038" y="2809696"/>
                <a:chExt cx="1246902" cy="215444"/>
              </a:xfrm>
            </p:grpSpPr>
            <p:sp>
              <p:nvSpPr>
                <p:cNvPr id="231" name="Rectangle 230"/>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32" name="Oval 231"/>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4" name="Group 168"/>
              <p:cNvGrpSpPr/>
              <p:nvPr/>
            </p:nvGrpSpPr>
            <p:grpSpPr>
              <a:xfrm>
                <a:off x="4298376" y="2809696"/>
                <a:ext cx="1269762" cy="215444"/>
                <a:chOff x="3716708" y="2809696"/>
                <a:chExt cx="1269762" cy="215444"/>
              </a:xfrm>
            </p:grpSpPr>
            <p:sp>
              <p:nvSpPr>
                <p:cNvPr id="229" name="Rectangle 228"/>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30" name="Oval 229"/>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5" name="Group 171"/>
              <p:cNvGrpSpPr/>
              <p:nvPr/>
            </p:nvGrpSpPr>
            <p:grpSpPr>
              <a:xfrm>
                <a:off x="5036378" y="2809696"/>
                <a:ext cx="1481270" cy="215444"/>
                <a:chOff x="3716708" y="2809696"/>
                <a:chExt cx="1481270" cy="215444"/>
              </a:xfrm>
            </p:grpSpPr>
            <p:sp>
              <p:nvSpPr>
                <p:cNvPr id="227" name="Rectangle 226"/>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28" name="Oval 227"/>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Tree>
  </p:cSld>
  <p:clrMapOvr>
    <a:masterClrMapping/>
  </p:clrMapOvr>
  <p:transition advClick="0" advTm="200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2500"/>
                                  </p:stCondLst>
                                  <p:childTnLst>
                                    <p:animMotion origin="layout" path="M 0.02587 1.85185E-6 L -0.22413 1.85185E-6 " pathEditMode="relative" rAng="0" ptsTypes="AA">
                                      <p:cBhvr>
                                        <p:cTn id="6" dur="1000" fill="hold"/>
                                        <p:tgtEl>
                                          <p:spTgt spid="178"/>
                                        </p:tgtEl>
                                        <p:attrNameLst>
                                          <p:attrName>ppt_x</p:attrName>
                                          <p:attrName>ppt_y</p:attrName>
                                        </p:attrNameLst>
                                      </p:cBhvr>
                                      <p:rCtr x="-125"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Make sure it’s private</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52" name="Group 177"/>
          <p:cNvGrpSpPr/>
          <p:nvPr/>
        </p:nvGrpSpPr>
        <p:grpSpPr>
          <a:xfrm>
            <a:off x="6957589" y="2181224"/>
            <a:ext cx="2046711" cy="3000375"/>
            <a:chOff x="6962775" y="2181224"/>
            <a:chExt cx="2046711" cy="3000375"/>
          </a:xfrm>
        </p:grpSpPr>
        <p:grpSp>
          <p:nvGrpSpPr>
            <p:cNvPr id="53"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6"/>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09768" y="2428638"/>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54"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7"/>
              </p:cNvPr>
              <p:cNvPicPr>
                <a:picLocks noChangeAspect="1" noChangeArrowheads="1"/>
              </p:cNvPicPr>
              <p:nvPr/>
            </p:nvPicPr>
            <p:blipFill>
              <a:blip r:embed="rId8">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56"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57"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8"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9"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dirty="0">
                    <a:latin typeface="Segoe UI" pitchFamily="34" charset="0"/>
                    <a:ea typeface="Verdana" pitchFamily="34" charset="0"/>
                    <a:cs typeface="Verdana" pitchFamily="34" charset="0"/>
                  </a:rPr>
                  <a:t>Send Message</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sp>
          <p:nvSpPr>
            <p:cNvPr id="184" name="Rectangle 183"/>
            <p:cNvSpPr/>
            <p:nvPr/>
          </p:nvSpPr>
          <p:spPr>
            <a:xfrm>
              <a:off x="7086600" y="2971800"/>
              <a:ext cx="1676400" cy="1600200"/>
            </a:xfrm>
            <a:prstGeom prst="rect">
              <a:avLst/>
            </a:prstGeom>
            <a:solidFill>
              <a:schemeClr val="bg1">
                <a:alpha val="10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85" name="TextBox 184"/>
            <p:cNvSpPr txBox="1"/>
            <p:nvPr/>
          </p:nvSpPr>
          <p:spPr>
            <a:xfrm>
              <a:off x="7010400" y="274320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6" name="TextBox 185"/>
            <p:cNvSpPr txBox="1"/>
            <p:nvPr/>
          </p:nvSpPr>
          <p:spPr>
            <a:xfrm rot="10800000">
              <a:off x="8479898" y="418465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7" name="Rectangle 186"/>
            <p:cNvSpPr/>
            <p:nvPr/>
          </p:nvSpPr>
          <p:spPr>
            <a:xfrm>
              <a:off x="7054850" y="2749550"/>
              <a:ext cx="867545" cy="184666"/>
            </a:xfrm>
            <a:prstGeom prst="rect">
              <a:avLst/>
            </a:prstGeom>
          </p:spPr>
          <p:txBody>
            <a:bodyPr wrap="none">
              <a:spAutoFit/>
            </a:bodyPr>
            <a:lstStyle/>
            <a:p>
              <a:r>
                <a:rPr lang="en-US" sz="600" dirty="0">
                  <a:solidFill>
                    <a:schemeClr val="tx2">
                      <a:lumMod val="75000"/>
                    </a:schemeClr>
                  </a:solidFill>
                  <a:latin typeface="Segoe UI" pitchFamily="34" charset="0"/>
                </a:rPr>
                <a:t>Public (Visible to all)</a:t>
              </a:r>
            </a:p>
          </p:txBody>
        </p:sp>
      </p:grpSp>
      <p:grpSp>
        <p:nvGrpSpPr>
          <p:cNvPr id="60" name="Group 295"/>
          <p:cNvGrpSpPr/>
          <p:nvPr/>
        </p:nvGrpSpPr>
        <p:grpSpPr>
          <a:xfrm>
            <a:off x="8895706" y="0"/>
            <a:ext cx="248294" cy="6858000"/>
            <a:chOff x="8895706" y="0"/>
            <a:chExt cx="248294" cy="6858000"/>
          </a:xfrm>
        </p:grpSpPr>
        <p:pic>
          <p:nvPicPr>
            <p:cNvPr id="211" name="Picture 210"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61" name="Group 61"/>
            <p:cNvGrpSpPr/>
            <p:nvPr/>
          </p:nvGrpSpPr>
          <p:grpSpPr>
            <a:xfrm>
              <a:off x="8895706" y="884207"/>
              <a:ext cx="164592" cy="5623560"/>
              <a:chOff x="8901933" y="884725"/>
              <a:chExt cx="164592" cy="5623560"/>
            </a:xfrm>
          </p:grpSpPr>
          <p:sp>
            <p:nvSpPr>
              <p:cNvPr id="213" name="Rectangle 21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 name="Group 67"/>
              <p:cNvGrpSpPr/>
              <p:nvPr/>
            </p:nvGrpSpPr>
            <p:grpSpPr>
              <a:xfrm>
                <a:off x="8939993" y="2382966"/>
                <a:ext cx="73152" cy="87341"/>
                <a:chOff x="8939993" y="2382966"/>
                <a:chExt cx="73152" cy="87341"/>
              </a:xfrm>
            </p:grpSpPr>
            <p:sp>
              <p:nvSpPr>
                <p:cNvPr id="218" name="Rounded Rectangle 21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Isosceles Triangle 21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Isosceles Triangle 21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1" name="Rectangle 200">
            <a:hlinkClick r:id="" action="ppaction://hlinkshowjump?jump=nextslide"/>
          </p:cNvPr>
          <p:cNvSpPr/>
          <p:nvPr/>
        </p:nvSpPr>
        <p:spPr>
          <a:xfrm>
            <a:off x="7848600" y="2743200"/>
            <a:ext cx="2286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02" name="Right Triangle 201"/>
          <p:cNvSpPr/>
          <p:nvPr/>
        </p:nvSpPr>
        <p:spPr>
          <a:xfrm rot="13500000" flipV="1">
            <a:off x="7929349" y="2787244"/>
            <a:ext cx="59357" cy="59357"/>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p:cNvGrpSpPr/>
          <p:nvPr/>
        </p:nvGrpSpPr>
        <p:grpSpPr>
          <a:xfrm>
            <a:off x="2502826" y="2809696"/>
            <a:ext cx="4126574" cy="215623"/>
            <a:chOff x="2502826" y="2809696"/>
            <a:chExt cx="4126574" cy="215623"/>
          </a:xfrm>
        </p:grpSpPr>
        <p:grpSp>
          <p:nvGrpSpPr>
            <p:cNvPr id="212" name="Group 193"/>
            <p:cNvGrpSpPr/>
            <p:nvPr/>
          </p:nvGrpSpPr>
          <p:grpSpPr>
            <a:xfrm>
              <a:off x="5105400" y="2809875"/>
              <a:ext cx="1524000" cy="215444"/>
              <a:chOff x="3716708" y="2809696"/>
              <a:chExt cx="1524000" cy="215444"/>
            </a:xfrm>
          </p:grpSpPr>
          <p:sp>
            <p:nvSpPr>
              <p:cNvPr id="231" name="Rectangle 230"/>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32" name="Oval 231"/>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15" name="Group 175"/>
            <p:cNvGrpSpPr/>
            <p:nvPr/>
          </p:nvGrpSpPr>
          <p:grpSpPr>
            <a:xfrm>
              <a:off x="2502826" y="2809696"/>
              <a:ext cx="3059774" cy="215444"/>
              <a:chOff x="3457874" y="2809696"/>
              <a:chExt cx="3059774" cy="215444"/>
            </a:xfrm>
          </p:grpSpPr>
          <p:grpSp>
            <p:nvGrpSpPr>
              <p:cNvPr id="221" name="Group 164"/>
              <p:cNvGrpSpPr/>
              <p:nvPr/>
            </p:nvGrpSpPr>
            <p:grpSpPr>
              <a:xfrm>
                <a:off x="3457874" y="2809696"/>
                <a:ext cx="1246902" cy="215444"/>
                <a:chOff x="2464038" y="2809696"/>
                <a:chExt cx="1246902" cy="215444"/>
              </a:xfrm>
            </p:grpSpPr>
            <p:sp>
              <p:nvSpPr>
                <p:cNvPr id="229" name="Rectangle 228"/>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30" name="Oval 229"/>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2" name="Group 168"/>
              <p:cNvGrpSpPr/>
              <p:nvPr/>
            </p:nvGrpSpPr>
            <p:grpSpPr>
              <a:xfrm>
                <a:off x="4298376" y="2809696"/>
                <a:ext cx="1269762" cy="215444"/>
                <a:chOff x="3716708" y="2809696"/>
                <a:chExt cx="1269762" cy="215444"/>
              </a:xfrm>
            </p:grpSpPr>
            <p:sp>
              <p:nvSpPr>
                <p:cNvPr id="227" name="Rectangle 226"/>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28" name="Oval 227"/>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3" name="Group 171"/>
              <p:cNvGrpSpPr/>
              <p:nvPr/>
            </p:nvGrpSpPr>
            <p:grpSpPr>
              <a:xfrm>
                <a:off x="5036378" y="2809696"/>
                <a:ext cx="1481270" cy="215444"/>
                <a:chOff x="3716708" y="2809696"/>
                <a:chExt cx="1481270" cy="215444"/>
              </a:xfrm>
            </p:grpSpPr>
            <p:sp>
              <p:nvSpPr>
                <p:cNvPr id="224" name="Rectangle 223"/>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25" name="Oval 224"/>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9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Stacy Only</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52" name="Group 177"/>
          <p:cNvGrpSpPr/>
          <p:nvPr/>
        </p:nvGrpSpPr>
        <p:grpSpPr>
          <a:xfrm>
            <a:off x="6957589" y="2181224"/>
            <a:ext cx="2046711" cy="3000375"/>
            <a:chOff x="6962775" y="2181224"/>
            <a:chExt cx="2046711" cy="3000375"/>
          </a:xfrm>
        </p:grpSpPr>
        <p:grpSp>
          <p:nvGrpSpPr>
            <p:cNvPr id="53"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6"/>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09768" y="2428638"/>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54"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7"/>
              </p:cNvPr>
              <p:cNvPicPr>
                <a:picLocks noChangeAspect="1" noChangeArrowheads="1"/>
              </p:cNvPicPr>
              <p:nvPr/>
            </p:nvPicPr>
            <p:blipFill>
              <a:blip r:embed="rId8">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56"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57"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8"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9"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dirty="0">
                    <a:latin typeface="Segoe UI" pitchFamily="34" charset="0"/>
                    <a:ea typeface="Verdana" pitchFamily="34" charset="0"/>
                    <a:cs typeface="Verdana" pitchFamily="34" charset="0"/>
                  </a:rPr>
                  <a:t>Send Message</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sp>
          <p:nvSpPr>
            <p:cNvPr id="184" name="Rectangle 183"/>
            <p:cNvSpPr/>
            <p:nvPr/>
          </p:nvSpPr>
          <p:spPr>
            <a:xfrm>
              <a:off x="7086600" y="2971800"/>
              <a:ext cx="1676400" cy="1600200"/>
            </a:xfrm>
            <a:prstGeom prst="rect">
              <a:avLst/>
            </a:prstGeom>
            <a:solidFill>
              <a:schemeClr val="bg1">
                <a:alpha val="10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85" name="TextBox 184"/>
            <p:cNvSpPr txBox="1"/>
            <p:nvPr/>
          </p:nvSpPr>
          <p:spPr>
            <a:xfrm>
              <a:off x="7010400" y="274320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6" name="TextBox 185"/>
            <p:cNvSpPr txBox="1"/>
            <p:nvPr/>
          </p:nvSpPr>
          <p:spPr>
            <a:xfrm rot="10800000">
              <a:off x="8479898" y="418465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7" name="Rectangle 186"/>
            <p:cNvSpPr/>
            <p:nvPr/>
          </p:nvSpPr>
          <p:spPr>
            <a:xfrm>
              <a:off x="7054850" y="2749550"/>
              <a:ext cx="867545" cy="184666"/>
            </a:xfrm>
            <a:prstGeom prst="rect">
              <a:avLst/>
            </a:prstGeom>
          </p:spPr>
          <p:txBody>
            <a:bodyPr wrap="none">
              <a:spAutoFit/>
            </a:bodyPr>
            <a:lstStyle/>
            <a:p>
              <a:r>
                <a:rPr lang="en-US" sz="600" dirty="0">
                  <a:solidFill>
                    <a:schemeClr val="tx2">
                      <a:lumMod val="60000"/>
                      <a:lumOff val="40000"/>
                    </a:schemeClr>
                  </a:solidFill>
                  <a:latin typeface="Segoe UI" pitchFamily="34" charset="0"/>
                </a:rPr>
                <a:t>Public (Visible to all)</a:t>
              </a:r>
            </a:p>
          </p:txBody>
        </p:sp>
      </p:grpSp>
      <p:grpSp>
        <p:nvGrpSpPr>
          <p:cNvPr id="60" name="Group 295"/>
          <p:cNvGrpSpPr/>
          <p:nvPr/>
        </p:nvGrpSpPr>
        <p:grpSpPr>
          <a:xfrm>
            <a:off x="8895706" y="0"/>
            <a:ext cx="248294" cy="6858000"/>
            <a:chOff x="8895706" y="0"/>
            <a:chExt cx="248294" cy="6858000"/>
          </a:xfrm>
        </p:grpSpPr>
        <p:pic>
          <p:nvPicPr>
            <p:cNvPr id="211" name="Picture 210" descr="Picture1.png"/>
            <p:cNvPicPr>
              <a:picLocks noChangeAspect="1"/>
            </p:cNvPicPr>
            <p:nvPr/>
          </p:nvPicPr>
          <p:blipFill>
            <a:blip r:embed="rId9"/>
            <a:srcRect l="98332"/>
            <a:stretch>
              <a:fillRect/>
            </a:stretch>
          </p:blipFill>
          <p:spPr>
            <a:xfrm>
              <a:off x="8991600" y="0"/>
              <a:ext cx="152400" cy="6858000"/>
            </a:xfrm>
            <a:prstGeom prst="rect">
              <a:avLst/>
            </a:prstGeom>
          </p:spPr>
        </p:pic>
        <p:grpSp>
          <p:nvGrpSpPr>
            <p:cNvPr id="61" name="Group 61"/>
            <p:cNvGrpSpPr/>
            <p:nvPr/>
          </p:nvGrpSpPr>
          <p:grpSpPr>
            <a:xfrm>
              <a:off x="8895706" y="884207"/>
              <a:ext cx="164592" cy="5623560"/>
              <a:chOff x="8901933" y="884725"/>
              <a:chExt cx="164592" cy="5623560"/>
            </a:xfrm>
          </p:grpSpPr>
          <p:sp>
            <p:nvSpPr>
              <p:cNvPr id="213" name="Rectangle 21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 name="Group 67"/>
              <p:cNvGrpSpPr/>
              <p:nvPr/>
            </p:nvGrpSpPr>
            <p:grpSpPr>
              <a:xfrm>
                <a:off x="8939993" y="2382966"/>
                <a:ext cx="73152" cy="87341"/>
                <a:chOff x="8939993" y="2382966"/>
                <a:chExt cx="73152" cy="87341"/>
              </a:xfrm>
            </p:grpSpPr>
            <p:sp>
              <p:nvSpPr>
                <p:cNvPr id="218" name="Rounded Rectangle 21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Isosceles Triangle 21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Isosceles Triangle 21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2" name="Right Triangle 201"/>
          <p:cNvSpPr/>
          <p:nvPr/>
        </p:nvSpPr>
        <p:spPr>
          <a:xfrm rot="13500000" flipV="1">
            <a:off x="7929349" y="2787244"/>
            <a:ext cx="59357" cy="59357"/>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0" name="Group 229"/>
          <p:cNvGrpSpPr/>
          <p:nvPr/>
        </p:nvGrpSpPr>
        <p:grpSpPr>
          <a:xfrm>
            <a:off x="7054850" y="2749550"/>
            <a:ext cx="990600" cy="489466"/>
            <a:chOff x="9296400" y="2743200"/>
            <a:chExt cx="990600" cy="489466"/>
          </a:xfrm>
        </p:grpSpPr>
        <p:sp>
          <p:nvSpPr>
            <p:cNvPr id="229" name="Rectangle 228"/>
            <p:cNvSpPr/>
            <p:nvPr/>
          </p:nvSpPr>
          <p:spPr>
            <a:xfrm>
              <a:off x="9296400" y="2743200"/>
              <a:ext cx="990600" cy="488950"/>
            </a:xfrm>
            <a:prstGeom prst="rect">
              <a:avLst/>
            </a:prstGeom>
            <a:solidFill>
              <a:schemeClr val="bg1">
                <a:alpha val="79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tx2">
                    <a:lumMod val="75000"/>
                  </a:schemeClr>
                </a:solidFill>
                <a:latin typeface="Segoe UI" pitchFamily="34" charset="0"/>
                <a:ea typeface="+mn-ea"/>
                <a:cs typeface="+mn-cs"/>
              </a:endParaRPr>
            </a:p>
          </p:txBody>
        </p:sp>
        <p:grpSp>
          <p:nvGrpSpPr>
            <p:cNvPr id="224" name="Group 223"/>
            <p:cNvGrpSpPr/>
            <p:nvPr/>
          </p:nvGrpSpPr>
          <p:grpSpPr>
            <a:xfrm>
              <a:off x="9296400" y="2743200"/>
              <a:ext cx="867545" cy="489466"/>
              <a:chOff x="9296400" y="2743200"/>
              <a:chExt cx="867545" cy="489466"/>
            </a:xfrm>
          </p:grpSpPr>
          <p:sp>
            <p:nvSpPr>
              <p:cNvPr id="225" name="Rectangle 224"/>
              <p:cNvSpPr/>
              <p:nvPr/>
            </p:nvSpPr>
            <p:spPr>
              <a:xfrm>
                <a:off x="9296400" y="2743200"/>
                <a:ext cx="867545" cy="184666"/>
              </a:xfrm>
              <a:prstGeom prst="rect">
                <a:avLst/>
              </a:prstGeom>
            </p:spPr>
            <p:txBody>
              <a:bodyPr wrap="none">
                <a:spAutoFit/>
              </a:bodyPr>
              <a:lstStyle/>
              <a:p>
                <a:r>
                  <a:rPr lang="en-US" sz="600" dirty="0">
                    <a:solidFill>
                      <a:schemeClr val="tx2">
                        <a:lumMod val="75000"/>
                      </a:schemeClr>
                    </a:solidFill>
                    <a:latin typeface="Segoe UI" pitchFamily="34" charset="0"/>
                  </a:rPr>
                  <a:t>Public (Visible to all)</a:t>
                </a:r>
              </a:p>
            </p:txBody>
          </p:sp>
          <p:sp>
            <p:nvSpPr>
              <p:cNvPr id="227" name="Rectangle 226"/>
              <p:cNvSpPr/>
              <p:nvPr/>
            </p:nvSpPr>
            <p:spPr>
              <a:xfrm>
                <a:off x="9296400" y="2895600"/>
                <a:ext cx="556563" cy="184666"/>
              </a:xfrm>
              <a:prstGeom prst="rect">
                <a:avLst/>
              </a:prstGeom>
            </p:spPr>
            <p:txBody>
              <a:bodyPr wrap="none">
                <a:spAutoFit/>
              </a:bodyPr>
              <a:lstStyle/>
              <a:p>
                <a:r>
                  <a:rPr lang="en-US" sz="600" b="1" dirty="0">
                    <a:solidFill>
                      <a:schemeClr val="tx2">
                        <a:lumMod val="75000"/>
                      </a:schemeClr>
                    </a:solidFill>
                    <a:latin typeface="Segoe UI" pitchFamily="34" charset="0"/>
                  </a:rPr>
                  <a:t>Stacy</a:t>
                </a:r>
                <a:r>
                  <a:rPr lang="en-US" sz="600" dirty="0">
                    <a:solidFill>
                      <a:schemeClr val="tx2">
                        <a:lumMod val="75000"/>
                      </a:schemeClr>
                    </a:solidFill>
                    <a:latin typeface="Segoe UI" pitchFamily="34" charset="0"/>
                  </a:rPr>
                  <a:t> Only</a:t>
                </a:r>
              </a:p>
            </p:txBody>
          </p:sp>
          <p:sp>
            <p:nvSpPr>
              <p:cNvPr id="228" name="Rectangle 227"/>
              <p:cNvSpPr/>
              <p:nvPr/>
            </p:nvSpPr>
            <p:spPr>
              <a:xfrm>
                <a:off x="9296400" y="3048000"/>
                <a:ext cx="500458" cy="184666"/>
              </a:xfrm>
              <a:prstGeom prst="rect">
                <a:avLst/>
              </a:prstGeom>
            </p:spPr>
            <p:txBody>
              <a:bodyPr wrap="none">
                <a:spAutoFit/>
              </a:bodyPr>
              <a:lstStyle/>
              <a:p>
                <a:r>
                  <a:rPr lang="en-US" sz="600" dirty="0">
                    <a:solidFill>
                      <a:schemeClr val="tx2">
                        <a:lumMod val="75000"/>
                      </a:schemeClr>
                    </a:solidFill>
                    <a:latin typeface="Segoe UI" pitchFamily="34" charset="0"/>
                  </a:rPr>
                  <a:t>Custom…</a:t>
                </a:r>
              </a:p>
            </p:txBody>
          </p:sp>
        </p:grpSp>
      </p:grpSp>
      <p:sp>
        <p:nvSpPr>
          <p:cNvPr id="231" name="Rectangle 230">
            <a:hlinkClick r:id="" action="ppaction://hlinkshowjump?jump=nextslide"/>
          </p:cNvPr>
          <p:cNvSpPr/>
          <p:nvPr/>
        </p:nvSpPr>
        <p:spPr>
          <a:xfrm>
            <a:off x="7086600" y="2895600"/>
            <a:ext cx="914400" cy="1905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210" name="Group 209"/>
          <p:cNvGrpSpPr/>
          <p:nvPr/>
        </p:nvGrpSpPr>
        <p:grpSpPr>
          <a:xfrm>
            <a:off x="2502826" y="2809696"/>
            <a:ext cx="4126574" cy="215623"/>
            <a:chOff x="2502826" y="2809696"/>
            <a:chExt cx="4126574" cy="215623"/>
          </a:xfrm>
        </p:grpSpPr>
        <p:grpSp>
          <p:nvGrpSpPr>
            <p:cNvPr id="212" name="Group 193"/>
            <p:cNvGrpSpPr/>
            <p:nvPr/>
          </p:nvGrpSpPr>
          <p:grpSpPr>
            <a:xfrm>
              <a:off x="5105400" y="2809875"/>
              <a:ext cx="1524000" cy="215444"/>
              <a:chOff x="3716708" y="2809696"/>
              <a:chExt cx="1524000" cy="215444"/>
            </a:xfrm>
          </p:grpSpPr>
          <p:sp>
            <p:nvSpPr>
              <p:cNvPr id="238" name="Rectangle 237"/>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39" name="Oval 238"/>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15" name="Group 175"/>
            <p:cNvGrpSpPr/>
            <p:nvPr/>
          </p:nvGrpSpPr>
          <p:grpSpPr>
            <a:xfrm>
              <a:off x="2502826" y="2809696"/>
              <a:ext cx="3059774" cy="215444"/>
              <a:chOff x="3457874" y="2809696"/>
              <a:chExt cx="3059774" cy="215444"/>
            </a:xfrm>
          </p:grpSpPr>
          <p:grpSp>
            <p:nvGrpSpPr>
              <p:cNvPr id="221" name="Group 164"/>
              <p:cNvGrpSpPr/>
              <p:nvPr/>
            </p:nvGrpSpPr>
            <p:grpSpPr>
              <a:xfrm>
                <a:off x="3457874" y="2809696"/>
                <a:ext cx="1246902" cy="215444"/>
                <a:chOff x="2464038" y="2809696"/>
                <a:chExt cx="1246902" cy="215444"/>
              </a:xfrm>
            </p:grpSpPr>
            <p:sp>
              <p:nvSpPr>
                <p:cNvPr id="236" name="Rectangle 235"/>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37" name="Oval 236"/>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2" name="Group 168"/>
              <p:cNvGrpSpPr/>
              <p:nvPr/>
            </p:nvGrpSpPr>
            <p:grpSpPr>
              <a:xfrm>
                <a:off x="4298376" y="2809696"/>
                <a:ext cx="1269762" cy="215444"/>
                <a:chOff x="3716708" y="2809696"/>
                <a:chExt cx="1269762" cy="215444"/>
              </a:xfrm>
            </p:grpSpPr>
            <p:sp>
              <p:nvSpPr>
                <p:cNvPr id="234" name="Rectangle 233"/>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35" name="Oval 234"/>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3" name="Group 171"/>
              <p:cNvGrpSpPr/>
              <p:nvPr/>
            </p:nvGrpSpPr>
            <p:grpSpPr>
              <a:xfrm>
                <a:off x="5036378" y="2809696"/>
                <a:ext cx="1481270" cy="215444"/>
                <a:chOff x="3716708" y="2809696"/>
                <a:chExt cx="1481270" cy="215444"/>
              </a:xfrm>
            </p:grpSpPr>
            <p:sp>
              <p:nvSpPr>
                <p:cNvPr id="232" name="Rectangle 231"/>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33" name="Oval 232"/>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31"/>
                                        </p:tgtEl>
                                        <p:attrNameLst>
                                          <p:attrName>style.visibility</p:attrName>
                                        </p:attrNameLst>
                                      </p:cBhvr>
                                      <p:to>
                                        <p:strVal val="visible"/>
                                      </p:to>
                                    </p:set>
                                    <p:animEffect transition="in" filter="fade">
                                      <p:cBhvr>
                                        <p:cTn id="7" dur="9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Dialog Box</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403"/>
          <p:cNvGrpSpPr/>
          <p:nvPr/>
        </p:nvGrpSpPr>
        <p:grpSpPr>
          <a:xfrm>
            <a:off x="1851660" y="8634413"/>
            <a:ext cx="5173980" cy="966787"/>
            <a:chOff x="1836420" y="5486400"/>
            <a:chExt cx="5402580" cy="966787"/>
          </a:xfrm>
        </p:grpSpPr>
        <p:grpSp>
          <p:nvGrpSpPr>
            <p:cNvPr id="3" name="Group 398"/>
            <p:cNvGrpSpPr/>
            <p:nvPr/>
          </p:nvGrpSpPr>
          <p:grpSpPr>
            <a:xfrm>
              <a:off x="1836420" y="5486400"/>
              <a:ext cx="5021580" cy="966787"/>
              <a:chOff x="1836420" y="5486400"/>
              <a:chExt cx="5021580" cy="966787"/>
            </a:xfrm>
          </p:grpSpPr>
          <p:sp>
            <p:nvSpPr>
              <p:cNvPr id="379" name="Freeform 378"/>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thumb_tack_small.png"/>
              <p:cNvPicPr>
                <a:picLocks noChangeAspect="1"/>
              </p:cNvPicPr>
              <p:nvPr/>
            </p:nvPicPr>
            <p:blipFill>
              <a:blip r:embed="rId6" cstate="print"/>
              <a:stretch>
                <a:fillRect/>
              </a:stretch>
            </p:blipFill>
            <p:spPr>
              <a:xfrm flipH="1">
                <a:off x="1836420" y="5486400"/>
                <a:ext cx="228600" cy="357187"/>
              </a:xfrm>
              <a:prstGeom prst="rect">
                <a:avLst/>
              </a:prstGeom>
            </p:spPr>
          </p:pic>
          <p:pic>
            <p:nvPicPr>
              <p:cNvPr id="382" name="Picture 381"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4" name="Group 382"/>
            <p:cNvGrpSpPr/>
            <p:nvPr/>
          </p:nvGrpSpPr>
          <p:grpSpPr>
            <a:xfrm>
              <a:off x="2026920" y="5722620"/>
              <a:ext cx="5212080" cy="640080"/>
              <a:chOff x="1935480" y="5989320"/>
              <a:chExt cx="5212080" cy="640080"/>
            </a:xfrm>
          </p:grpSpPr>
          <p:pic>
            <p:nvPicPr>
              <p:cNvPr id="384"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5" name="Group 354"/>
              <p:cNvGrpSpPr/>
              <p:nvPr/>
            </p:nvGrpSpPr>
            <p:grpSpPr>
              <a:xfrm>
                <a:off x="2506980" y="5989320"/>
                <a:ext cx="4640580" cy="570458"/>
                <a:chOff x="2506980" y="5349240"/>
                <a:chExt cx="4640580" cy="570458"/>
              </a:xfrm>
            </p:grpSpPr>
            <p:sp>
              <p:nvSpPr>
                <p:cNvPr id="388" name="TextBox 38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2008 Fundraising </a:t>
                  </a:r>
                </a:p>
                <a:p>
                  <a:r>
                    <a:rPr lang="en-US" sz="800" dirty="0">
                      <a:solidFill>
                        <a:schemeClr val="tx1">
                          <a:lumMod val="95000"/>
                          <a:lumOff val="5000"/>
                        </a:schemeClr>
                      </a:solidFill>
                      <a:latin typeface="Anime Ace 2.0 BB" pitchFamily="2" charset="0"/>
                    </a:rPr>
                    <a:t>donors</a:t>
                  </a:r>
                  <a:endParaRPr lang="en-US" sz="500" b="1" dirty="0">
                    <a:solidFill>
                      <a:schemeClr val="accent1">
                        <a:lumMod val="75000"/>
                      </a:schemeClr>
                    </a:solidFill>
                    <a:latin typeface="Segoe UI" pitchFamily="34" charset="0"/>
                    <a:cs typeface="Segoe UI" pitchFamily="34" charset="0"/>
                  </a:endParaRPr>
                </a:p>
              </p:txBody>
            </p:sp>
            <p:grpSp>
              <p:nvGrpSpPr>
                <p:cNvPr id="6" name="Group 122"/>
                <p:cNvGrpSpPr/>
                <p:nvPr/>
              </p:nvGrpSpPr>
              <p:grpSpPr>
                <a:xfrm>
                  <a:off x="6497224" y="5349240"/>
                  <a:ext cx="223616" cy="186778"/>
                  <a:chOff x="5842673" y="3935369"/>
                  <a:chExt cx="223616" cy="186778"/>
                </a:xfrm>
              </p:grpSpPr>
              <p:sp>
                <p:nvSpPr>
                  <p:cNvPr id="396" name="Snip Single Corner Rectangle 39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7" name="Rounded Rectangle 39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8" name="Curved Left Arrow 39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 name="Group 197"/>
                <p:cNvGrpSpPr/>
                <p:nvPr/>
              </p:nvGrpSpPr>
              <p:grpSpPr>
                <a:xfrm>
                  <a:off x="2508726" y="5611918"/>
                  <a:ext cx="1354613" cy="307780"/>
                  <a:chOff x="2645673" y="1897291"/>
                  <a:chExt cx="1066876" cy="322873"/>
                </a:xfrm>
              </p:grpSpPr>
              <p:sp>
                <p:nvSpPr>
                  <p:cNvPr id="394" name="TextBox 39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95" name="TextBox 394"/>
                  <p:cNvSpPr txBox="1"/>
                  <p:nvPr/>
                </p:nvSpPr>
                <p:spPr>
                  <a:xfrm>
                    <a:off x="2819715" y="1897294"/>
                    <a:ext cx="892834" cy="322870"/>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t>
                    </a:r>
                  </a:p>
                </p:txBody>
              </p:sp>
            </p:grpSp>
            <p:sp>
              <p:nvSpPr>
                <p:cNvPr id="391" name="TextBox 39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2" name="TextBox 39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3" name="TextBox 39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6" name="Picture 2"/>
              <p:cNvPicPr>
                <a:picLocks noChangeAspect="1" noChangeArrowheads="1"/>
              </p:cNvPicPr>
              <p:nvPr/>
            </p:nvPicPr>
            <p:blipFill>
              <a:blip r:embed="rId9"/>
              <a:stretch>
                <a:fillRect/>
              </a:stretch>
            </p:blipFill>
            <p:spPr bwMode="auto">
              <a:xfrm>
                <a:off x="2438400" y="6515100"/>
                <a:ext cx="89806" cy="114300"/>
              </a:xfrm>
              <a:prstGeom prst="rect">
                <a:avLst/>
              </a:prstGeom>
              <a:noFill/>
              <a:ln>
                <a:noFill/>
              </a:ln>
            </p:spPr>
          </p:pic>
          <p:pic>
            <p:nvPicPr>
              <p:cNvPr id="387" name="Picture 386"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grpSp>
        <p:nvGrpSpPr>
          <p:cNvPr id="52" name="Group 177"/>
          <p:cNvGrpSpPr/>
          <p:nvPr/>
        </p:nvGrpSpPr>
        <p:grpSpPr>
          <a:xfrm>
            <a:off x="6957589" y="2181224"/>
            <a:ext cx="2046711" cy="3000375"/>
            <a:chOff x="6962775" y="2181224"/>
            <a:chExt cx="2046711" cy="3000375"/>
          </a:xfrm>
        </p:grpSpPr>
        <p:grpSp>
          <p:nvGrpSpPr>
            <p:cNvPr id="53"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11"/>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09768" y="2428638"/>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54"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12"/>
              </p:cNvPr>
              <p:cNvPicPr>
                <a:picLocks noChangeAspect="1" noChangeArrowheads="1"/>
              </p:cNvPicPr>
              <p:nvPr/>
            </p:nvPicPr>
            <p:blipFill>
              <a:blip r:embed="rId13">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56"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57"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8"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9"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dirty="0">
                    <a:latin typeface="Segoe UI" pitchFamily="34" charset="0"/>
                    <a:ea typeface="Verdana" pitchFamily="34" charset="0"/>
                    <a:cs typeface="Verdana" pitchFamily="34" charset="0"/>
                  </a:rPr>
                  <a:t>Send Message</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sp>
          <p:nvSpPr>
            <p:cNvPr id="184" name="Rectangle 183"/>
            <p:cNvSpPr/>
            <p:nvPr/>
          </p:nvSpPr>
          <p:spPr>
            <a:xfrm>
              <a:off x="7086600" y="2971800"/>
              <a:ext cx="1676400" cy="1600200"/>
            </a:xfrm>
            <a:prstGeom prst="rect">
              <a:avLst/>
            </a:prstGeom>
            <a:solidFill>
              <a:schemeClr val="bg1">
                <a:alpha val="10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85" name="TextBox 184"/>
            <p:cNvSpPr txBox="1"/>
            <p:nvPr/>
          </p:nvSpPr>
          <p:spPr>
            <a:xfrm>
              <a:off x="7010400" y="274320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6" name="TextBox 185"/>
            <p:cNvSpPr txBox="1"/>
            <p:nvPr/>
          </p:nvSpPr>
          <p:spPr>
            <a:xfrm rot="10800000">
              <a:off x="8479898" y="418465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grpSp>
      <p:grpSp>
        <p:nvGrpSpPr>
          <p:cNvPr id="60" name="Group 295"/>
          <p:cNvGrpSpPr/>
          <p:nvPr/>
        </p:nvGrpSpPr>
        <p:grpSpPr>
          <a:xfrm>
            <a:off x="8895706" y="0"/>
            <a:ext cx="248294" cy="6858000"/>
            <a:chOff x="8895706" y="0"/>
            <a:chExt cx="248294" cy="6858000"/>
          </a:xfrm>
        </p:grpSpPr>
        <p:pic>
          <p:nvPicPr>
            <p:cNvPr id="211" name="Picture 210"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61" name="Group 61"/>
            <p:cNvGrpSpPr/>
            <p:nvPr/>
          </p:nvGrpSpPr>
          <p:grpSpPr>
            <a:xfrm>
              <a:off x="8895706" y="884207"/>
              <a:ext cx="164592" cy="5623560"/>
              <a:chOff x="8901933" y="884725"/>
              <a:chExt cx="164592" cy="5623560"/>
            </a:xfrm>
          </p:grpSpPr>
          <p:sp>
            <p:nvSpPr>
              <p:cNvPr id="213" name="Rectangle 21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 name="Group 67"/>
              <p:cNvGrpSpPr/>
              <p:nvPr/>
            </p:nvGrpSpPr>
            <p:grpSpPr>
              <a:xfrm>
                <a:off x="8939993" y="2382966"/>
                <a:ext cx="73152" cy="87341"/>
                <a:chOff x="8939993" y="2382966"/>
                <a:chExt cx="73152" cy="87341"/>
              </a:xfrm>
            </p:grpSpPr>
            <p:sp>
              <p:nvSpPr>
                <p:cNvPr id="218" name="Rounded Rectangle 21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Isosceles Triangle 21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Isosceles Triangle 21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1" name="Rectangle 200">
            <a:hlinkClick r:id="" action="ppaction://hlinkshowjump?jump=nextslide"/>
          </p:cNvPr>
          <p:cNvSpPr/>
          <p:nvPr/>
        </p:nvSpPr>
        <p:spPr>
          <a:xfrm>
            <a:off x="7162800" y="3124200"/>
            <a:ext cx="15240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02" name="Right Triangle 201"/>
          <p:cNvSpPr/>
          <p:nvPr/>
        </p:nvSpPr>
        <p:spPr>
          <a:xfrm rot="13500000" flipV="1">
            <a:off x="7929349" y="2787244"/>
            <a:ext cx="59357" cy="59357"/>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ectangle 209"/>
          <p:cNvSpPr/>
          <p:nvPr/>
        </p:nvSpPr>
        <p:spPr>
          <a:xfrm>
            <a:off x="7054850" y="2749550"/>
            <a:ext cx="556563" cy="184666"/>
          </a:xfrm>
          <a:prstGeom prst="rect">
            <a:avLst/>
          </a:prstGeom>
        </p:spPr>
        <p:txBody>
          <a:bodyPr wrap="none">
            <a:spAutoFit/>
          </a:bodyPr>
          <a:lstStyle/>
          <a:p>
            <a:r>
              <a:rPr lang="en-US" sz="600" b="1" dirty="0">
                <a:solidFill>
                  <a:schemeClr val="tx2">
                    <a:lumMod val="75000"/>
                  </a:schemeClr>
                </a:solidFill>
                <a:latin typeface="Segoe UI" pitchFamily="34" charset="0"/>
              </a:rPr>
              <a:t>Stacy</a:t>
            </a:r>
            <a:r>
              <a:rPr lang="en-US" sz="600" dirty="0">
                <a:solidFill>
                  <a:schemeClr val="tx2">
                    <a:lumMod val="75000"/>
                  </a:schemeClr>
                </a:solidFill>
                <a:latin typeface="Segoe UI" pitchFamily="34" charset="0"/>
              </a:rPr>
              <a:t> Only</a:t>
            </a:r>
          </a:p>
        </p:txBody>
      </p:sp>
      <p:grpSp>
        <p:nvGrpSpPr>
          <p:cNvPr id="223" name="Group 222"/>
          <p:cNvGrpSpPr/>
          <p:nvPr/>
        </p:nvGrpSpPr>
        <p:grpSpPr>
          <a:xfrm rot="1951928">
            <a:off x="7212201" y="3578596"/>
            <a:ext cx="537720" cy="907403"/>
            <a:chOff x="7239000" y="3810000"/>
            <a:chExt cx="304800" cy="514350"/>
          </a:xfrm>
          <a:solidFill>
            <a:schemeClr val="accent1">
              <a:lumMod val="40000"/>
              <a:lumOff val="60000"/>
            </a:schemeClr>
          </a:solidFill>
        </p:grpSpPr>
        <p:sp>
          <p:nvSpPr>
            <p:cNvPr id="212" name="Donut 211"/>
            <p:cNvSpPr/>
            <p:nvPr/>
          </p:nvSpPr>
          <p:spPr>
            <a:xfrm>
              <a:off x="7239000" y="3810000"/>
              <a:ext cx="304800" cy="228600"/>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5" name="Rectangle 214"/>
            <p:cNvSpPr/>
            <p:nvPr/>
          </p:nvSpPr>
          <p:spPr>
            <a:xfrm>
              <a:off x="7353300" y="4019550"/>
              <a:ext cx="76200" cy="304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1" name="Rectangle 220"/>
            <p:cNvSpPr/>
            <p:nvPr/>
          </p:nvSpPr>
          <p:spPr>
            <a:xfrm rot="5400000">
              <a:off x="7443787" y="4230687"/>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2" name="Rectangle 221"/>
            <p:cNvSpPr/>
            <p:nvPr/>
          </p:nvSpPr>
          <p:spPr>
            <a:xfrm rot="5400000">
              <a:off x="7443787" y="4151313"/>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24" name="Group 223"/>
          <p:cNvGrpSpPr/>
          <p:nvPr/>
        </p:nvGrpSpPr>
        <p:grpSpPr>
          <a:xfrm>
            <a:off x="2502826" y="2809696"/>
            <a:ext cx="4126574" cy="215623"/>
            <a:chOff x="2502826" y="2809696"/>
            <a:chExt cx="4126574" cy="215623"/>
          </a:xfrm>
        </p:grpSpPr>
        <p:grpSp>
          <p:nvGrpSpPr>
            <p:cNvPr id="225" name="Group 193"/>
            <p:cNvGrpSpPr/>
            <p:nvPr/>
          </p:nvGrpSpPr>
          <p:grpSpPr>
            <a:xfrm>
              <a:off x="5105400" y="2809875"/>
              <a:ext cx="1524000" cy="215444"/>
              <a:chOff x="3716708" y="2809696"/>
              <a:chExt cx="1524000" cy="215444"/>
            </a:xfrm>
          </p:grpSpPr>
          <p:sp>
            <p:nvSpPr>
              <p:cNvPr id="237" name="Rectangle 236"/>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38" name="Oval 237"/>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7" name="Group 175"/>
            <p:cNvGrpSpPr/>
            <p:nvPr/>
          </p:nvGrpSpPr>
          <p:grpSpPr>
            <a:xfrm>
              <a:off x="2502826" y="2809696"/>
              <a:ext cx="3059774" cy="215444"/>
              <a:chOff x="3457874" y="2809696"/>
              <a:chExt cx="3059774" cy="215444"/>
            </a:xfrm>
          </p:grpSpPr>
          <p:grpSp>
            <p:nvGrpSpPr>
              <p:cNvPr id="228" name="Group 164"/>
              <p:cNvGrpSpPr/>
              <p:nvPr/>
            </p:nvGrpSpPr>
            <p:grpSpPr>
              <a:xfrm>
                <a:off x="3457874" y="2809696"/>
                <a:ext cx="1246902" cy="215444"/>
                <a:chOff x="2464038" y="2809696"/>
                <a:chExt cx="1246902" cy="215444"/>
              </a:xfrm>
            </p:grpSpPr>
            <p:sp>
              <p:nvSpPr>
                <p:cNvPr id="235" name="Rectangle 234"/>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36" name="Oval 235"/>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9" name="Group 168"/>
              <p:cNvGrpSpPr/>
              <p:nvPr/>
            </p:nvGrpSpPr>
            <p:grpSpPr>
              <a:xfrm>
                <a:off x="4298376" y="2809696"/>
                <a:ext cx="1269762" cy="215444"/>
                <a:chOff x="3716708" y="2809696"/>
                <a:chExt cx="1269762" cy="215444"/>
              </a:xfrm>
            </p:grpSpPr>
            <p:sp>
              <p:nvSpPr>
                <p:cNvPr id="233" name="Rectangle 232"/>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34" name="Oval 23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30" name="Group 171"/>
              <p:cNvGrpSpPr/>
              <p:nvPr/>
            </p:nvGrpSpPr>
            <p:grpSpPr>
              <a:xfrm>
                <a:off x="5036378" y="2809696"/>
                <a:ext cx="1481270" cy="215444"/>
                <a:chOff x="3716708" y="2809696"/>
                <a:chExt cx="1481270" cy="215444"/>
              </a:xfrm>
            </p:grpSpPr>
            <p:sp>
              <p:nvSpPr>
                <p:cNvPr id="231" name="Rectangle 230"/>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32" name="Oval 231"/>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01"/>
                                        </p:tgtEl>
                                        <p:attrNameLst>
                                          <p:attrName>style.visibility</p:attrName>
                                        </p:attrNameLst>
                                      </p:cBhvr>
                                      <p:to>
                                        <p:strVal val="visible"/>
                                      </p:to>
                                    </p:set>
                                    <p:animEffect transition="in" filter="fade">
                                      <p:cBhvr>
                                        <p:cTn id="7" dur="9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Type the Message</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grpSp>
        <p:nvGrpSpPr>
          <p:cNvPr id="2" name="Group 403"/>
          <p:cNvGrpSpPr/>
          <p:nvPr/>
        </p:nvGrpSpPr>
        <p:grpSpPr>
          <a:xfrm>
            <a:off x="1851660" y="8634413"/>
            <a:ext cx="5173980" cy="966787"/>
            <a:chOff x="1836420" y="5486400"/>
            <a:chExt cx="5402580" cy="966787"/>
          </a:xfrm>
        </p:grpSpPr>
        <p:grpSp>
          <p:nvGrpSpPr>
            <p:cNvPr id="3" name="Group 398"/>
            <p:cNvGrpSpPr/>
            <p:nvPr/>
          </p:nvGrpSpPr>
          <p:grpSpPr>
            <a:xfrm>
              <a:off x="1836420" y="5486400"/>
              <a:ext cx="5021580" cy="966787"/>
              <a:chOff x="1836420" y="5486400"/>
              <a:chExt cx="5021580" cy="966787"/>
            </a:xfrm>
          </p:grpSpPr>
          <p:sp>
            <p:nvSpPr>
              <p:cNvPr id="379" name="Freeform 378"/>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thumb_tack_small.png"/>
              <p:cNvPicPr>
                <a:picLocks noChangeAspect="1"/>
              </p:cNvPicPr>
              <p:nvPr/>
            </p:nvPicPr>
            <p:blipFill>
              <a:blip r:embed="rId6" cstate="print"/>
              <a:stretch>
                <a:fillRect/>
              </a:stretch>
            </p:blipFill>
            <p:spPr>
              <a:xfrm flipH="1">
                <a:off x="1836420" y="5486400"/>
                <a:ext cx="228600" cy="357187"/>
              </a:xfrm>
              <a:prstGeom prst="rect">
                <a:avLst/>
              </a:prstGeom>
            </p:spPr>
          </p:pic>
          <p:pic>
            <p:nvPicPr>
              <p:cNvPr id="382" name="Picture 381"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4" name="Group 382"/>
            <p:cNvGrpSpPr/>
            <p:nvPr/>
          </p:nvGrpSpPr>
          <p:grpSpPr>
            <a:xfrm>
              <a:off x="2026920" y="5722620"/>
              <a:ext cx="5212080" cy="640080"/>
              <a:chOff x="1935480" y="5989320"/>
              <a:chExt cx="5212080" cy="640080"/>
            </a:xfrm>
          </p:grpSpPr>
          <p:pic>
            <p:nvPicPr>
              <p:cNvPr id="384"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5" name="Group 354"/>
              <p:cNvGrpSpPr/>
              <p:nvPr/>
            </p:nvGrpSpPr>
            <p:grpSpPr>
              <a:xfrm>
                <a:off x="2506980" y="5989320"/>
                <a:ext cx="4640580" cy="570458"/>
                <a:chOff x="2506980" y="5349240"/>
                <a:chExt cx="4640580" cy="570458"/>
              </a:xfrm>
            </p:grpSpPr>
            <p:sp>
              <p:nvSpPr>
                <p:cNvPr id="388" name="TextBox 38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2008 Fundraising </a:t>
                  </a:r>
                </a:p>
                <a:p>
                  <a:r>
                    <a:rPr lang="en-US" sz="800" dirty="0">
                      <a:solidFill>
                        <a:schemeClr val="tx1">
                          <a:lumMod val="95000"/>
                          <a:lumOff val="5000"/>
                        </a:schemeClr>
                      </a:solidFill>
                      <a:latin typeface="Anime Ace 2.0 BB" pitchFamily="2" charset="0"/>
                    </a:rPr>
                    <a:t>donors</a:t>
                  </a:r>
                  <a:endParaRPr lang="en-US" sz="500" b="1" dirty="0">
                    <a:solidFill>
                      <a:schemeClr val="accent1">
                        <a:lumMod val="75000"/>
                      </a:schemeClr>
                    </a:solidFill>
                    <a:latin typeface="Segoe UI" pitchFamily="34" charset="0"/>
                    <a:cs typeface="Segoe UI" pitchFamily="34" charset="0"/>
                  </a:endParaRPr>
                </a:p>
              </p:txBody>
            </p:sp>
            <p:grpSp>
              <p:nvGrpSpPr>
                <p:cNvPr id="6" name="Group 122"/>
                <p:cNvGrpSpPr/>
                <p:nvPr/>
              </p:nvGrpSpPr>
              <p:grpSpPr>
                <a:xfrm>
                  <a:off x="6497224" y="5349240"/>
                  <a:ext cx="223616" cy="186778"/>
                  <a:chOff x="5842673" y="3935369"/>
                  <a:chExt cx="223616" cy="186778"/>
                </a:xfrm>
              </p:grpSpPr>
              <p:sp>
                <p:nvSpPr>
                  <p:cNvPr id="396" name="Snip Single Corner Rectangle 39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7" name="Rounded Rectangle 39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8" name="Curved Left Arrow 39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 name="Group 197"/>
                <p:cNvGrpSpPr/>
                <p:nvPr/>
              </p:nvGrpSpPr>
              <p:grpSpPr>
                <a:xfrm>
                  <a:off x="2508726" y="5611918"/>
                  <a:ext cx="1354613" cy="307780"/>
                  <a:chOff x="2645673" y="1897291"/>
                  <a:chExt cx="1066876" cy="322873"/>
                </a:xfrm>
              </p:grpSpPr>
              <p:sp>
                <p:nvSpPr>
                  <p:cNvPr id="394" name="TextBox 39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95" name="TextBox 394"/>
                  <p:cNvSpPr txBox="1"/>
                  <p:nvPr/>
                </p:nvSpPr>
                <p:spPr>
                  <a:xfrm>
                    <a:off x="2819715" y="1897294"/>
                    <a:ext cx="892834" cy="322870"/>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t>
                    </a:r>
                  </a:p>
                </p:txBody>
              </p:sp>
            </p:grpSp>
            <p:sp>
              <p:nvSpPr>
                <p:cNvPr id="391" name="TextBox 39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2" name="TextBox 39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3" name="TextBox 39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6" name="Picture 2"/>
              <p:cNvPicPr>
                <a:picLocks noChangeAspect="1" noChangeArrowheads="1"/>
              </p:cNvPicPr>
              <p:nvPr/>
            </p:nvPicPr>
            <p:blipFill>
              <a:blip r:embed="rId9"/>
              <a:stretch>
                <a:fillRect/>
              </a:stretch>
            </p:blipFill>
            <p:spPr bwMode="auto">
              <a:xfrm>
                <a:off x="2438400" y="6515100"/>
                <a:ext cx="89806" cy="114300"/>
              </a:xfrm>
              <a:prstGeom prst="rect">
                <a:avLst/>
              </a:prstGeom>
              <a:noFill/>
              <a:ln>
                <a:noFill/>
              </a:ln>
            </p:spPr>
          </p:pic>
          <p:pic>
            <p:nvPicPr>
              <p:cNvPr id="387" name="Picture 386"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grpSp>
        <p:nvGrpSpPr>
          <p:cNvPr id="8" name="Group 427"/>
          <p:cNvGrpSpPr/>
          <p:nvPr/>
        </p:nvGrpSpPr>
        <p:grpSpPr>
          <a:xfrm>
            <a:off x="1851660" y="7696200"/>
            <a:ext cx="5173980" cy="966787"/>
            <a:chOff x="1836420" y="5181600"/>
            <a:chExt cx="5402580" cy="966787"/>
          </a:xfrm>
        </p:grpSpPr>
        <p:grpSp>
          <p:nvGrpSpPr>
            <p:cNvPr id="9" name="Group 404"/>
            <p:cNvGrpSpPr/>
            <p:nvPr/>
          </p:nvGrpSpPr>
          <p:grpSpPr>
            <a:xfrm>
              <a:off x="1836420" y="5181600"/>
              <a:ext cx="5402580" cy="966787"/>
              <a:chOff x="1836420" y="5486400"/>
              <a:chExt cx="5402580" cy="966787"/>
            </a:xfrm>
          </p:grpSpPr>
          <p:grpSp>
            <p:nvGrpSpPr>
              <p:cNvPr id="10" name="Group 405"/>
              <p:cNvGrpSpPr/>
              <p:nvPr/>
            </p:nvGrpSpPr>
            <p:grpSpPr>
              <a:xfrm>
                <a:off x="1836420" y="5486400"/>
                <a:ext cx="5021580" cy="966787"/>
                <a:chOff x="1836420" y="5486400"/>
                <a:chExt cx="5021580" cy="966787"/>
              </a:xfrm>
            </p:grpSpPr>
            <p:sp>
              <p:nvSpPr>
                <p:cNvPr id="423" name="Freeform 422"/>
                <p:cNvSpPr/>
                <p:nvPr/>
              </p:nvSpPr>
              <p:spPr>
                <a:xfrm flipH="1">
                  <a:off x="1905000" y="5654040"/>
                  <a:ext cx="495300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4" name="Picture 423" descr="thumb_tack_small.png"/>
                <p:cNvPicPr>
                  <a:picLocks noChangeAspect="1"/>
                </p:cNvPicPr>
                <p:nvPr/>
              </p:nvPicPr>
              <p:blipFill>
                <a:blip r:embed="rId6" cstate="print"/>
                <a:stretch>
                  <a:fillRect/>
                </a:stretch>
              </p:blipFill>
              <p:spPr>
                <a:xfrm flipH="1">
                  <a:off x="1836420" y="5486400"/>
                  <a:ext cx="228600" cy="357187"/>
                </a:xfrm>
                <a:prstGeom prst="rect">
                  <a:avLst/>
                </a:prstGeom>
              </p:spPr>
            </p:pic>
            <p:pic>
              <p:nvPicPr>
                <p:cNvPr id="425" name="Picture 424"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11" name="Group 406"/>
              <p:cNvGrpSpPr/>
              <p:nvPr/>
            </p:nvGrpSpPr>
            <p:grpSpPr>
              <a:xfrm>
                <a:off x="2026920" y="5722620"/>
                <a:ext cx="5212080" cy="594360"/>
                <a:chOff x="1935480" y="5989320"/>
                <a:chExt cx="5212080" cy="594360"/>
              </a:xfrm>
            </p:grpSpPr>
            <p:pic>
              <p:nvPicPr>
                <p:cNvPr id="408"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2" name="Group 354"/>
                <p:cNvGrpSpPr/>
                <p:nvPr/>
              </p:nvGrpSpPr>
              <p:grpSpPr>
                <a:xfrm>
                  <a:off x="2506980" y="5989320"/>
                  <a:ext cx="4640580" cy="570458"/>
                  <a:chOff x="2506980" y="5349240"/>
                  <a:chExt cx="4640580" cy="570458"/>
                </a:xfrm>
              </p:grpSpPr>
              <p:sp>
                <p:nvSpPr>
                  <p:cNvPr id="412" name="TextBox 411"/>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Direct Needs for funding</a:t>
                    </a:r>
                    <a:endParaRPr lang="en-US" sz="500" b="1" dirty="0">
                      <a:solidFill>
                        <a:schemeClr val="accent1">
                          <a:lumMod val="75000"/>
                        </a:schemeClr>
                      </a:solidFill>
                      <a:latin typeface="Segoe UI" pitchFamily="34" charset="0"/>
                      <a:cs typeface="Segoe UI" pitchFamily="34" charset="0"/>
                    </a:endParaRPr>
                  </a:p>
                </p:txBody>
              </p:sp>
              <p:grpSp>
                <p:nvGrpSpPr>
                  <p:cNvPr id="13" name="Group 122"/>
                  <p:cNvGrpSpPr/>
                  <p:nvPr/>
                </p:nvGrpSpPr>
                <p:grpSpPr>
                  <a:xfrm>
                    <a:off x="6497224" y="5349240"/>
                    <a:ext cx="223616" cy="186778"/>
                    <a:chOff x="5842673" y="3935369"/>
                    <a:chExt cx="223616" cy="186778"/>
                  </a:xfrm>
                </p:grpSpPr>
                <p:sp>
                  <p:nvSpPr>
                    <p:cNvPr id="420" name="Snip Single Corner Rectangle 419"/>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1" name="Rounded Rectangle 420"/>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22" name="Curved Left Arrow 421"/>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14" name="Group 197"/>
                  <p:cNvGrpSpPr/>
                  <p:nvPr/>
                </p:nvGrpSpPr>
                <p:grpSpPr>
                  <a:xfrm>
                    <a:off x="2508726" y="5611918"/>
                    <a:ext cx="1354613" cy="307780"/>
                    <a:chOff x="2645673" y="1897291"/>
                    <a:chExt cx="1066876" cy="322873"/>
                  </a:xfrm>
                </p:grpSpPr>
                <p:sp>
                  <p:nvSpPr>
                    <p:cNvPr id="418" name="TextBox 417"/>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19" name="TextBox 418"/>
                    <p:cNvSpPr txBox="1"/>
                    <p:nvPr/>
                  </p:nvSpPr>
                  <p:spPr>
                    <a:xfrm>
                      <a:off x="2819715" y="1897294"/>
                      <a:ext cx="892834" cy="322870"/>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t>
                      </a:r>
                    </a:p>
                  </p:txBody>
                </p:sp>
              </p:grpSp>
              <p:sp>
                <p:nvSpPr>
                  <p:cNvPr id="415" name="TextBox 414"/>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16" name="TextBox 415"/>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17" name="TextBox 416"/>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11" name="Picture 410"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427" name="Picture 426" descr="xls16.png"/>
            <p:cNvPicPr>
              <a:picLocks noChangeAspect="1"/>
            </p:cNvPicPr>
            <p:nvPr/>
          </p:nvPicPr>
          <p:blipFill>
            <a:blip r:embed="rId11"/>
            <a:stretch>
              <a:fillRect/>
            </a:stretch>
          </p:blipFill>
          <p:spPr>
            <a:xfrm>
              <a:off x="2514600" y="5943600"/>
              <a:ext cx="104775" cy="104775"/>
            </a:xfrm>
            <a:prstGeom prst="rect">
              <a:avLst/>
            </a:prstGeom>
          </p:spPr>
        </p:pic>
      </p:grpSp>
      <p:grpSp>
        <p:nvGrpSpPr>
          <p:cNvPr id="15" name="Group 474"/>
          <p:cNvGrpSpPr/>
          <p:nvPr/>
        </p:nvGrpSpPr>
        <p:grpSpPr>
          <a:xfrm>
            <a:off x="1765300" y="6973253"/>
            <a:ext cx="5267962" cy="799147"/>
            <a:chOff x="1738286" y="6058853"/>
            <a:chExt cx="5500714" cy="799147"/>
          </a:xfrm>
        </p:grpSpPr>
        <p:grpSp>
          <p:nvGrpSpPr>
            <p:cNvPr id="16" name="Group 428"/>
            <p:cNvGrpSpPr/>
            <p:nvPr/>
          </p:nvGrpSpPr>
          <p:grpSpPr>
            <a:xfrm>
              <a:off x="1738286" y="6058853"/>
              <a:ext cx="5500714" cy="799147"/>
              <a:chOff x="1738286" y="5654040"/>
              <a:chExt cx="5500714" cy="799147"/>
            </a:xfrm>
          </p:grpSpPr>
          <p:grpSp>
            <p:nvGrpSpPr>
              <p:cNvPr id="17" name="Group 429"/>
              <p:cNvGrpSpPr/>
              <p:nvPr/>
            </p:nvGrpSpPr>
            <p:grpSpPr>
              <a:xfrm>
                <a:off x="1738286" y="5654040"/>
                <a:ext cx="5119714" cy="799147"/>
                <a:chOff x="1738286" y="5654040"/>
                <a:chExt cx="5119714" cy="799147"/>
              </a:xfrm>
            </p:grpSpPr>
            <p:sp>
              <p:nvSpPr>
                <p:cNvPr id="447" name="Freeform 446"/>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48" name="Picture 447" descr="thumb_tack_small.png"/>
                <p:cNvPicPr>
                  <a:picLocks noChangeAspect="1"/>
                </p:cNvPicPr>
                <p:nvPr/>
              </p:nvPicPr>
              <p:blipFill>
                <a:blip r:embed="rId12" cstate="print"/>
                <a:stretch>
                  <a:fillRect/>
                </a:stretch>
              </p:blipFill>
              <p:spPr>
                <a:xfrm flipH="1">
                  <a:off x="1738286" y="5657850"/>
                  <a:ext cx="260426" cy="357187"/>
                </a:xfrm>
                <a:prstGeom prst="rect">
                  <a:avLst/>
                </a:prstGeom>
              </p:spPr>
            </p:pic>
            <p:pic>
              <p:nvPicPr>
                <p:cNvPr id="449" name="Picture 448"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18" name="Group 430"/>
              <p:cNvGrpSpPr/>
              <p:nvPr/>
            </p:nvGrpSpPr>
            <p:grpSpPr>
              <a:xfrm>
                <a:off x="2026920" y="5722620"/>
                <a:ext cx="5212080" cy="594360"/>
                <a:chOff x="1935480" y="5989320"/>
                <a:chExt cx="5212080" cy="594360"/>
              </a:xfrm>
            </p:grpSpPr>
            <p:pic>
              <p:nvPicPr>
                <p:cNvPr id="432"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19" name="Group 354"/>
                <p:cNvGrpSpPr/>
                <p:nvPr/>
              </p:nvGrpSpPr>
              <p:grpSpPr>
                <a:xfrm>
                  <a:off x="2506980" y="5989320"/>
                  <a:ext cx="4640580" cy="570458"/>
                  <a:chOff x="2506980" y="5349240"/>
                  <a:chExt cx="4640580" cy="570458"/>
                </a:xfrm>
              </p:grpSpPr>
              <p:sp>
                <p:nvSpPr>
                  <p:cNvPr id="436" name="TextBox 435"/>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Fundraising milestones</a:t>
                    </a:r>
                    <a:endParaRPr lang="en-US" sz="500" b="1" dirty="0">
                      <a:solidFill>
                        <a:schemeClr val="accent1">
                          <a:lumMod val="75000"/>
                        </a:schemeClr>
                      </a:solidFill>
                      <a:latin typeface="Segoe UI" pitchFamily="34" charset="0"/>
                      <a:cs typeface="Segoe UI" pitchFamily="34" charset="0"/>
                    </a:endParaRPr>
                  </a:p>
                </p:txBody>
              </p:sp>
              <p:grpSp>
                <p:nvGrpSpPr>
                  <p:cNvPr id="20" name="Group 122"/>
                  <p:cNvGrpSpPr/>
                  <p:nvPr/>
                </p:nvGrpSpPr>
                <p:grpSpPr>
                  <a:xfrm>
                    <a:off x="6497224" y="5349240"/>
                    <a:ext cx="223616" cy="186778"/>
                    <a:chOff x="5842673" y="3935369"/>
                    <a:chExt cx="223616" cy="186778"/>
                  </a:xfrm>
                </p:grpSpPr>
                <p:sp>
                  <p:nvSpPr>
                    <p:cNvPr id="444" name="Snip Single Corner Rectangle 443"/>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5" name="Rounded Rectangle 444"/>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46" name="Curved Left Arrow 445"/>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1" name="Group 197"/>
                  <p:cNvGrpSpPr/>
                  <p:nvPr/>
                </p:nvGrpSpPr>
                <p:grpSpPr>
                  <a:xfrm>
                    <a:off x="2508726" y="5611918"/>
                    <a:ext cx="1354613" cy="307780"/>
                    <a:chOff x="2645673" y="1897291"/>
                    <a:chExt cx="1066876" cy="322873"/>
                  </a:xfrm>
                </p:grpSpPr>
                <p:sp>
                  <p:nvSpPr>
                    <p:cNvPr id="442" name="TextBox 441"/>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443" name="TextBox 442"/>
                    <p:cNvSpPr txBox="1"/>
                    <p:nvPr/>
                  </p:nvSpPr>
                  <p:spPr>
                    <a:xfrm>
                      <a:off x="2819715" y="1897294"/>
                      <a:ext cx="892834" cy="322870"/>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t>
                      </a:r>
                    </a:p>
                  </p:txBody>
                </p:sp>
              </p:grpSp>
              <p:sp>
                <p:nvSpPr>
                  <p:cNvPr id="439" name="TextBox 438"/>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440" name="TextBox 439"/>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441" name="TextBox 440"/>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435" name="Picture 434"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pic>
          <p:nvPicPr>
            <p:cNvPr id="472" name="Picture 471" descr="xls16.png"/>
            <p:cNvPicPr>
              <a:picLocks noChangeAspect="1"/>
            </p:cNvPicPr>
            <p:nvPr/>
          </p:nvPicPr>
          <p:blipFill>
            <a:blip r:embed="rId11"/>
            <a:stretch>
              <a:fillRect/>
            </a:stretch>
          </p:blipFill>
          <p:spPr>
            <a:xfrm>
              <a:off x="2514600" y="6646545"/>
              <a:ext cx="104775" cy="104775"/>
            </a:xfrm>
            <a:prstGeom prst="rect">
              <a:avLst/>
            </a:prstGeom>
          </p:spPr>
        </p:pic>
      </p:grpSp>
      <p:grpSp>
        <p:nvGrpSpPr>
          <p:cNvPr id="52" name="Group 177"/>
          <p:cNvGrpSpPr/>
          <p:nvPr/>
        </p:nvGrpSpPr>
        <p:grpSpPr>
          <a:xfrm>
            <a:off x="6957589" y="2181224"/>
            <a:ext cx="2046711" cy="3000375"/>
            <a:chOff x="6962775" y="2181224"/>
            <a:chExt cx="2046711" cy="3000375"/>
          </a:xfrm>
        </p:grpSpPr>
        <p:grpSp>
          <p:nvGrpSpPr>
            <p:cNvPr id="53"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13"/>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09768" y="2428638"/>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54"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14"/>
              </p:cNvPr>
              <p:cNvPicPr>
                <a:picLocks noChangeAspect="1" noChangeArrowheads="1"/>
              </p:cNvPicPr>
              <p:nvPr/>
            </p:nvPicPr>
            <p:blipFill>
              <a:blip r:embed="rId15">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56"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57"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8"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9"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dirty="0">
                    <a:latin typeface="Segoe UI" pitchFamily="34" charset="0"/>
                    <a:ea typeface="Verdana" pitchFamily="34" charset="0"/>
                    <a:cs typeface="Verdana" pitchFamily="34" charset="0"/>
                  </a:rPr>
                  <a:t>Send Message</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sp>
          <p:nvSpPr>
            <p:cNvPr id="184" name="Rectangle 183"/>
            <p:cNvSpPr/>
            <p:nvPr/>
          </p:nvSpPr>
          <p:spPr>
            <a:xfrm>
              <a:off x="7086600" y="2971800"/>
              <a:ext cx="1676400" cy="1600200"/>
            </a:xfrm>
            <a:prstGeom prst="rect">
              <a:avLst/>
            </a:prstGeom>
            <a:solidFill>
              <a:schemeClr val="bg1">
                <a:alpha val="64000"/>
              </a:schemeClr>
            </a:solidFill>
            <a:ln w="6350">
              <a:solidFill>
                <a:schemeClr val="tx1">
                  <a:lumMod val="50000"/>
                  <a:lumOff val="50000"/>
                  <a:alpha val="33000"/>
                </a:schemeClr>
              </a:soli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800" i="1" kern="1200" dirty="0">
                <a:solidFill>
                  <a:schemeClr val="bg1">
                    <a:lumMod val="65000"/>
                  </a:schemeClr>
                </a:solidFill>
                <a:latin typeface="Segoe UI" pitchFamily="34" charset="0"/>
                <a:ea typeface="+mn-ea"/>
                <a:cs typeface="+mn-cs"/>
              </a:endParaRPr>
            </a:p>
          </p:txBody>
        </p:sp>
        <p:sp>
          <p:nvSpPr>
            <p:cNvPr id="185" name="TextBox 184"/>
            <p:cNvSpPr txBox="1"/>
            <p:nvPr/>
          </p:nvSpPr>
          <p:spPr>
            <a:xfrm>
              <a:off x="7010400" y="274320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sp>
          <p:nvSpPr>
            <p:cNvPr id="186" name="TextBox 185"/>
            <p:cNvSpPr txBox="1"/>
            <p:nvPr/>
          </p:nvSpPr>
          <p:spPr>
            <a:xfrm rot="10800000">
              <a:off x="8479898" y="4184650"/>
              <a:ext cx="389850" cy="646331"/>
            </a:xfrm>
            <a:prstGeom prst="rect">
              <a:avLst/>
            </a:prstGeom>
            <a:noFill/>
          </p:spPr>
          <p:txBody>
            <a:bodyPr wrap="none" rtlCol="0">
              <a:spAutoFit/>
            </a:bodyPr>
            <a:lstStyle/>
            <a:p>
              <a:r>
                <a:rPr lang="en-US" sz="3600" dirty="0">
                  <a:solidFill>
                    <a:schemeClr val="tx2">
                      <a:lumMod val="60000"/>
                      <a:lumOff val="40000"/>
                    </a:schemeClr>
                  </a:solidFill>
                  <a:latin typeface="Times New Roman" pitchFamily="18" charset="0"/>
                  <a:cs typeface="Times New Roman" pitchFamily="18" charset="0"/>
                </a:rPr>
                <a:t>“</a:t>
              </a:r>
            </a:p>
          </p:txBody>
        </p:sp>
      </p:grpSp>
      <p:grpSp>
        <p:nvGrpSpPr>
          <p:cNvPr id="60" name="Group 295"/>
          <p:cNvGrpSpPr/>
          <p:nvPr/>
        </p:nvGrpSpPr>
        <p:grpSpPr>
          <a:xfrm>
            <a:off x="8895706" y="0"/>
            <a:ext cx="248294" cy="6858000"/>
            <a:chOff x="8895706" y="0"/>
            <a:chExt cx="248294" cy="6858000"/>
          </a:xfrm>
        </p:grpSpPr>
        <p:pic>
          <p:nvPicPr>
            <p:cNvPr id="211" name="Picture 210" descr="Picture1.png"/>
            <p:cNvPicPr>
              <a:picLocks noChangeAspect="1"/>
            </p:cNvPicPr>
            <p:nvPr/>
          </p:nvPicPr>
          <p:blipFill>
            <a:blip r:embed="rId16"/>
            <a:srcRect l="98332"/>
            <a:stretch>
              <a:fillRect/>
            </a:stretch>
          </p:blipFill>
          <p:spPr>
            <a:xfrm>
              <a:off x="8991600" y="0"/>
              <a:ext cx="152400" cy="6858000"/>
            </a:xfrm>
            <a:prstGeom prst="rect">
              <a:avLst/>
            </a:prstGeom>
          </p:spPr>
        </p:pic>
        <p:grpSp>
          <p:nvGrpSpPr>
            <p:cNvPr id="61" name="Group 61"/>
            <p:cNvGrpSpPr/>
            <p:nvPr/>
          </p:nvGrpSpPr>
          <p:grpSpPr>
            <a:xfrm>
              <a:off x="8895706" y="884207"/>
              <a:ext cx="164592" cy="5623560"/>
              <a:chOff x="8901933" y="884725"/>
              <a:chExt cx="164592" cy="5623560"/>
            </a:xfrm>
          </p:grpSpPr>
          <p:sp>
            <p:nvSpPr>
              <p:cNvPr id="213" name="Rectangle 21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Rectangle 21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 name="Group 67"/>
              <p:cNvGrpSpPr/>
              <p:nvPr/>
            </p:nvGrpSpPr>
            <p:grpSpPr>
              <a:xfrm>
                <a:off x="8939993" y="2382966"/>
                <a:ext cx="73152" cy="87341"/>
                <a:chOff x="8939993" y="2382966"/>
                <a:chExt cx="73152" cy="87341"/>
              </a:xfrm>
            </p:grpSpPr>
            <p:sp>
              <p:nvSpPr>
                <p:cNvPr id="218" name="Rounded Rectangle 21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ounded Rectangle 21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0" name="Rounded Rectangle 21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6" name="Isosceles Triangle 21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7" name="Isosceles Triangle 21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sp>
        <p:nvSpPr>
          <p:cNvPr id="202" name="Right Triangle 201"/>
          <p:cNvSpPr/>
          <p:nvPr/>
        </p:nvSpPr>
        <p:spPr>
          <a:xfrm rot="13500000" flipV="1">
            <a:off x="7929349" y="2787244"/>
            <a:ext cx="59357" cy="59357"/>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ectangle 209"/>
          <p:cNvSpPr/>
          <p:nvPr/>
        </p:nvSpPr>
        <p:spPr>
          <a:xfrm>
            <a:off x="7054850" y="2749550"/>
            <a:ext cx="556563" cy="184666"/>
          </a:xfrm>
          <a:prstGeom prst="rect">
            <a:avLst/>
          </a:prstGeom>
        </p:spPr>
        <p:txBody>
          <a:bodyPr wrap="none">
            <a:spAutoFit/>
          </a:bodyPr>
          <a:lstStyle/>
          <a:p>
            <a:r>
              <a:rPr lang="en-US" sz="600" b="1" dirty="0">
                <a:solidFill>
                  <a:schemeClr val="tx2">
                    <a:lumMod val="75000"/>
                  </a:schemeClr>
                </a:solidFill>
                <a:latin typeface="Segoe UI" pitchFamily="34" charset="0"/>
              </a:rPr>
              <a:t>Stacy</a:t>
            </a:r>
            <a:r>
              <a:rPr lang="en-US" sz="600" dirty="0">
                <a:solidFill>
                  <a:schemeClr val="tx2">
                    <a:lumMod val="75000"/>
                  </a:schemeClr>
                </a:solidFill>
                <a:latin typeface="Segoe UI" pitchFamily="34" charset="0"/>
              </a:rPr>
              <a:t> Only</a:t>
            </a:r>
          </a:p>
        </p:txBody>
      </p:sp>
      <p:grpSp>
        <p:nvGrpSpPr>
          <p:cNvPr id="63" name="Group 222"/>
          <p:cNvGrpSpPr/>
          <p:nvPr/>
        </p:nvGrpSpPr>
        <p:grpSpPr>
          <a:xfrm rot="1951928">
            <a:off x="7212201" y="3578596"/>
            <a:ext cx="537720" cy="907403"/>
            <a:chOff x="7239000" y="3810000"/>
            <a:chExt cx="304800" cy="514350"/>
          </a:xfrm>
          <a:solidFill>
            <a:schemeClr val="accent1">
              <a:lumMod val="40000"/>
              <a:lumOff val="60000"/>
            </a:schemeClr>
          </a:solidFill>
        </p:grpSpPr>
        <p:sp>
          <p:nvSpPr>
            <p:cNvPr id="212" name="Donut 211"/>
            <p:cNvSpPr/>
            <p:nvPr/>
          </p:nvSpPr>
          <p:spPr>
            <a:xfrm>
              <a:off x="7239000" y="3810000"/>
              <a:ext cx="304800" cy="228600"/>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5" name="Rectangle 214"/>
            <p:cNvSpPr/>
            <p:nvPr/>
          </p:nvSpPr>
          <p:spPr>
            <a:xfrm>
              <a:off x="7353300" y="4019550"/>
              <a:ext cx="76200" cy="304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1" name="Rectangle 220"/>
            <p:cNvSpPr/>
            <p:nvPr/>
          </p:nvSpPr>
          <p:spPr>
            <a:xfrm rot="5400000">
              <a:off x="7443787" y="4230687"/>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2" name="Rectangle 221"/>
            <p:cNvSpPr/>
            <p:nvPr/>
          </p:nvSpPr>
          <p:spPr>
            <a:xfrm rot="5400000">
              <a:off x="7443787" y="4151313"/>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223" name="Rectangle 222"/>
          <p:cNvSpPr/>
          <p:nvPr/>
        </p:nvSpPr>
        <p:spPr>
          <a:xfrm>
            <a:off x="7086601" y="3048000"/>
            <a:ext cx="1600200" cy="1323439"/>
          </a:xfrm>
          <a:prstGeom prst="rect">
            <a:avLst/>
          </a:prstGeom>
        </p:spPr>
        <p:txBody>
          <a:bodyPr wrap="square">
            <a:spAutoFit/>
          </a:bodyPr>
          <a:lstStyle/>
          <a:p>
            <a:r>
              <a:rPr lang="en-US" sz="1000" b="1" dirty="0">
                <a:solidFill>
                  <a:schemeClr val="tx2">
                    <a:lumMod val="75000"/>
                  </a:schemeClr>
                </a:solidFill>
                <a:latin typeface="Segoe UI" pitchFamily="34" charset="0"/>
              </a:rPr>
              <a:t>Stacy, </a:t>
            </a:r>
          </a:p>
          <a:p>
            <a:endParaRPr lang="en-US" sz="1000" b="1" dirty="0">
              <a:solidFill>
                <a:schemeClr val="tx2">
                  <a:lumMod val="75000"/>
                </a:schemeClr>
              </a:solidFill>
              <a:latin typeface="Segoe UI" pitchFamily="34" charset="0"/>
            </a:endParaRPr>
          </a:p>
          <a:p>
            <a:r>
              <a:rPr lang="en-US" sz="1000" b="1" dirty="0">
                <a:solidFill>
                  <a:schemeClr val="tx2">
                    <a:lumMod val="75000"/>
                  </a:schemeClr>
                </a:solidFill>
                <a:latin typeface="Segoe UI" pitchFamily="34" charset="0"/>
              </a:rPr>
              <a:t>Can you tell me if I added the right people to this Workspace?  I can’t tell because I don’t remember their last names… Thanks! </a:t>
            </a:r>
            <a:endParaRPr lang="en-US" sz="1000" dirty="0">
              <a:solidFill>
                <a:schemeClr val="tx2">
                  <a:lumMod val="75000"/>
                </a:schemeClr>
              </a:solidFill>
              <a:latin typeface="Segoe UI" pitchFamily="34" charset="0"/>
            </a:endParaRPr>
          </a:p>
        </p:txBody>
      </p:sp>
      <p:grpSp>
        <p:nvGrpSpPr>
          <p:cNvPr id="224" name="Group 223"/>
          <p:cNvGrpSpPr/>
          <p:nvPr/>
        </p:nvGrpSpPr>
        <p:grpSpPr>
          <a:xfrm>
            <a:off x="2502826" y="2809696"/>
            <a:ext cx="4126574" cy="215623"/>
            <a:chOff x="2502826" y="2809696"/>
            <a:chExt cx="4126574" cy="215623"/>
          </a:xfrm>
        </p:grpSpPr>
        <p:grpSp>
          <p:nvGrpSpPr>
            <p:cNvPr id="225" name="Group 193"/>
            <p:cNvGrpSpPr/>
            <p:nvPr/>
          </p:nvGrpSpPr>
          <p:grpSpPr>
            <a:xfrm>
              <a:off x="5105400" y="2809875"/>
              <a:ext cx="1524000" cy="215444"/>
              <a:chOff x="3716708" y="2809696"/>
              <a:chExt cx="1524000" cy="215444"/>
            </a:xfrm>
          </p:grpSpPr>
          <p:sp>
            <p:nvSpPr>
              <p:cNvPr id="237" name="Rectangle 236"/>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38" name="Oval 237"/>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7" name="Group 175"/>
            <p:cNvGrpSpPr/>
            <p:nvPr/>
          </p:nvGrpSpPr>
          <p:grpSpPr>
            <a:xfrm>
              <a:off x="2502826" y="2809696"/>
              <a:ext cx="3059774" cy="215444"/>
              <a:chOff x="3457874" y="2809696"/>
              <a:chExt cx="3059774" cy="215444"/>
            </a:xfrm>
          </p:grpSpPr>
          <p:grpSp>
            <p:nvGrpSpPr>
              <p:cNvPr id="228" name="Group 164"/>
              <p:cNvGrpSpPr/>
              <p:nvPr/>
            </p:nvGrpSpPr>
            <p:grpSpPr>
              <a:xfrm>
                <a:off x="3457874" y="2809696"/>
                <a:ext cx="1246902" cy="215444"/>
                <a:chOff x="2464038" y="2809696"/>
                <a:chExt cx="1246902" cy="215444"/>
              </a:xfrm>
            </p:grpSpPr>
            <p:sp>
              <p:nvSpPr>
                <p:cNvPr id="235" name="Rectangle 234"/>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36" name="Oval 235"/>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9" name="Group 168"/>
              <p:cNvGrpSpPr/>
              <p:nvPr/>
            </p:nvGrpSpPr>
            <p:grpSpPr>
              <a:xfrm>
                <a:off x="4298376" y="2809696"/>
                <a:ext cx="1269762" cy="215444"/>
                <a:chOff x="3716708" y="2809696"/>
                <a:chExt cx="1269762" cy="215444"/>
              </a:xfrm>
            </p:grpSpPr>
            <p:sp>
              <p:nvSpPr>
                <p:cNvPr id="233" name="Rectangle 232"/>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34" name="Oval 233"/>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30" name="Group 171"/>
              <p:cNvGrpSpPr/>
              <p:nvPr/>
            </p:nvGrpSpPr>
            <p:grpSpPr>
              <a:xfrm>
                <a:off x="5036378" y="2809696"/>
                <a:ext cx="1481270" cy="215444"/>
                <a:chOff x="3716708" y="2809696"/>
                <a:chExt cx="1481270" cy="215444"/>
              </a:xfrm>
            </p:grpSpPr>
            <p:sp>
              <p:nvSpPr>
                <p:cNvPr id="231" name="Rectangle 230"/>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32" name="Oval 231"/>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138" name="Rectangle 137">
            <a:hlinkClick r:id="" action="ppaction://hlinkshowjump?jump=nextslide"/>
          </p:cNvPr>
          <p:cNvSpPr/>
          <p:nvPr/>
        </p:nvSpPr>
        <p:spPr>
          <a:xfrm>
            <a:off x="7251700" y="4724400"/>
            <a:ext cx="762000" cy="2286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withEffect">
                                  <p:stCondLst>
                                    <p:cond delay="0"/>
                                  </p:stCondLst>
                                  <p:iterate type="lt">
                                    <p:tmPct val="50000"/>
                                  </p:iterate>
                                  <p:childTnLst>
                                    <p:set>
                                      <p:cBhvr>
                                        <p:cTn id="6" dur="1" fill="hold">
                                          <p:stCondLst>
                                            <p:cond delay="0"/>
                                          </p:stCondLst>
                                        </p:cTn>
                                        <p:tgtEl>
                                          <p:spTgt spid="223"/>
                                        </p:tgtEl>
                                        <p:attrNameLst>
                                          <p:attrName>style.visibility</p:attrName>
                                        </p:attrNameLst>
                                      </p:cBhvr>
                                      <p:to>
                                        <p:strVal val="visible"/>
                                      </p:to>
                                    </p:set>
                                    <p:anim calcmode="discrete" valueType="clr">
                                      <p:cBhvr override="childStyle">
                                        <p:cTn id="7" dur="80"/>
                                        <p:tgtEl>
                                          <p:spTgt spid="223"/>
                                        </p:tgtEl>
                                        <p:attrNameLst>
                                          <p:attrName>style.color</p:attrName>
                                        </p:attrNameLst>
                                      </p:cBhvr>
                                      <p:tavLst>
                                        <p:tav tm="0">
                                          <p:val>
                                            <p:clrVal>
                                              <a:schemeClr val="accent2"/>
                                            </p:clrVal>
                                          </p:val>
                                        </p:tav>
                                        <p:tav tm="50000">
                                          <p:val>
                                            <p:clrVal>
                                              <a:schemeClr val="hlink"/>
                                            </p:clrVal>
                                          </p:val>
                                        </p:tav>
                                      </p:tavLst>
                                    </p:anim>
                                    <p:anim calcmode="discrete" valueType="clr">
                                      <p:cBhvr>
                                        <p:cTn id="8" dur="80"/>
                                        <p:tgtEl>
                                          <p:spTgt spid="223"/>
                                        </p:tgtEl>
                                        <p:attrNameLst>
                                          <p:attrName>fillcolor</p:attrName>
                                        </p:attrNameLst>
                                      </p:cBhvr>
                                      <p:tavLst>
                                        <p:tav tm="0">
                                          <p:val>
                                            <p:clrVal>
                                              <a:schemeClr val="accent2"/>
                                            </p:clrVal>
                                          </p:val>
                                        </p:tav>
                                        <p:tav tm="50000">
                                          <p:val>
                                            <p:clrVal>
                                              <a:schemeClr val="hlink"/>
                                            </p:clrVal>
                                          </p:val>
                                        </p:tav>
                                      </p:tavLst>
                                    </p:anim>
                                    <p:set>
                                      <p:cBhvr>
                                        <p:cTn id="9" dur="80"/>
                                        <p:tgtEl>
                                          <p:spTgt spid="223"/>
                                        </p:tgtEl>
                                        <p:attrNameLst>
                                          <p:attrName>fill.type</p:attrName>
                                        </p:attrNameLst>
                                      </p:cBhvr>
                                      <p:to>
                                        <p:strVal val="solid"/>
                                      </p:to>
                                    </p:set>
                                  </p:childTnLst>
                                </p:cTn>
                              </p:par>
                              <p:par>
                                <p:cTn id="10" presetID="10" presetClass="entr" presetSubtype="0" fill="hold" grpId="0" nodeType="withEffect">
                                  <p:stCondLst>
                                    <p:cond delay="4500"/>
                                  </p:stCondLst>
                                  <p:childTnLst>
                                    <p:set>
                                      <p:cBhvr>
                                        <p:cTn id="11" dur="1" fill="hold">
                                          <p:stCondLst>
                                            <p:cond delay="0"/>
                                          </p:stCondLst>
                                        </p:cTn>
                                        <p:tgtEl>
                                          <p:spTgt spid="138"/>
                                        </p:tgtEl>
                                        <p:attrNameLst>
                                          <p:attrName>style.visibility</p:attrName>
                                        </p:attrNameLst>
                                      </p:cBhvr>
                                      <p:to>
                                        <p:strVal val="visible"/>
                                      </p:to>
                                    </p:set>
                                    <p:animEffect transition="in" filter="fade">
                                      <p:cBhvr>
                                        <p:cTn id="12" dur="9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P spid="138"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 name="Title 187"/>
          <p:cNvSpPr>
            <a:spLocks noGrp="1"/>
          </p:cNvSpPr>
          <p:nvPr>
            <p:ph type="title"/>
          </p:nvPr>
        </p:nvSpPr>
        <p:spPr/>
        <p:txBody>
          <a:bodyPr/>
          <a:lstStyle/>
          <a:p>
            <a:r>
              <a:rPr lang="en-US" sz="1200" b="0" i="0" u="none" strike="noStrike" kern="1200" baseline="0" dirty="0">
                <a:solidFill>
                  <a:schemeClr val="bg1"/>
                </a:solidFill>
                <a:latin typeface="+mj-lt"/>
                <a:ea typeface="+mj-ea"/>
                <a:cs typeface="+mj-cs"/>
              </a:rPr>
              <a:t>Message Sent; Start Sharing now</a:t>
            </a:r>
          </a:p>
        </p:txBody>
      </p:sp>
      <p:sp>
        <p:nvSpPr>
          <p:cNvPr id="47" name="Rectangle 15"/>
          <p:cNvSpPr>
            <a:spLocks noChangeArrowheads="1"/>
          </p:cNvSpPr>
          <p:nvPr/>
        </p:nvSpPr>
        <p:spPr bwMode="auto">
          <a:xfrm>
            <a:off x="457200" y="4876800"/>
            <a:ext cx="214795" cy="646331"/>
          </a:xfrm>
          <a:prstGeom prst="rect">
            <a:avLst/>
          </a:prstGeom>
          <a:noFill/>
          <a:ln w="9525">
            <a:noFill/>
            <a:miter lim="800000"/>
            <a:headEnd/>
            <a:tailEnd/>
          </a:ln>
          <a:effectLst/>
        </p:spPr>
        <p:txBody>
          <a:bodyPr vert="horz" wrap="none" lIns="11109" tIns="45720" rIns="11109"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a:ln>
                  <a:noFill/>
                </a:ln>
                <a:solidFill>
                  <a:schemeClr val="tx1"/>
                </a:solidFill>
                <a:effectLst/>
                <a:latin typeface="Arial" pitchFamily="34" charset="0"/>
                <a:cs typeface="Arial" pitchFamily="34" charset="0"/>
              </a:rPr>
              <a:t>  </a:t>
            </a:r>
            <a:r>
              <a:rPr kumimoji="0" lang="en-US" b="0" i="0" u="none" strike="noStrike" cap="none" normalizeH="0" baseline="0" dirty="0">
                <a:ln>
                  <a:noFill/>
                </a:ln>
                <a:solidFill>
                  <a:schemeClr val="tx1"/>
                </a:solidFill>
                <a:effectLst/>
                <a:latin typeface="Arial" pitchFamily="34" charset="0"/>
                <a:cs typeface="Arial" pitchFamily="34" charset="0"/>
              </a:rPr>
              <a:t> </a:t>
            </a:r>
            <a:endParaRPr kumimoji="0" lang="en-US" sz="1800" b="0" i="0" u="none" strike="noStrike" cap="none" normalizeH="0" baseline="0" dirty="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pitchFamily="34" charset="0"/>
              <a:cs typeface="Arial" pitchFamily="34" charset="0"/>
            </a:endParaRPr>
          </a:p>
        </p:txBody>
      </p:sp>
      <p:pic>
        <p:nvPicPr>
          <p:cNvPr id="48" name="Picture 6"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56027638"/>
            <a:ext cx="9525" cy="9525"/>
          </a:xfrm>
          <a:prstGeom prst="rect">
            <a:avLst/>
          </a:prstGeom>
          <a:noFill/>
        </p:spPr>
      </p:pic>
      <p:pic>
        <p:nvPicPr>
          <p:cNvPr id="49" name="Picture 7"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4521200" y="-38746113"/>
            <a:ext cx="9525" cy="9525"/>
          </a:xfrm>
          <a:prstGeom prst="rect">
            <a:avLst/>
          </a:prstGeom>
          <a:noFill/>
        </p:spPr>
      </p:pic>
      <p:pic>
        <p:nvPicPr>
          <p:cNvPr id="51" name="Picture 9" descr="http://workspace.office.live.com/Resources/images/transparent.gif">
            <a:hlinkClick r:id="" action="ppaction://noaction"/>
          </p:cNvPr>
          <p:cNvPicPr>
            <a:picLocks noChangeAspect="1" noChangeArrowheads="1"/>
          </p:cNvPicPr>
          <p:nvPr/>
        </p:nvPicPr>
        <p:blipFill>
          <a:blip r:embed="rId3"/>
          <a:srcRect/>
          <a:stretch>
            <a:fillRect/>
          </a:stretch>
        </p:blipFill>
        <p:spPr bwMode="auto">
          <a:xfrm>
            <a:off x="6005513" y="387350"/>
            <a:ext cx="9525" cy="9525"/>
          </a:xfrm>
          <a:prstGeom prst="rect">
            <a:avLst/>
          </a:prstGeom>
          <a:noFill/>
        </p:spPr>
      </p:pic>
      <p:pic>
        <p:nvPicPr>
          <p:cNvPr id="55" name="Picture 16" descr="http://workspace.office.live.com/Resources/images/transparent.gif"/>
          <p:cNvPicPr>
            <a:picLocks noChangeAspect="1" noChangeArrowheads="1"/>
          </p:cNvPicPr>
          <p:nvPr/>
        </p:nvPicPr>
        <p:blipFill>
          <a:blip r:embed="rId3"/>
          <a:srcRect/>
          <a:stretch>
            <a:fillRect/>
          </a:stretch>
        </p:blipFill>
        <p:spPr bwMode="auto">
          <a:xfrm>
            <a:off x="74613" y="-411163"/>
            <a:ext cx="9525" cy="9525"/>
          </a:xfrm>
          <a:prstGeom prst="rect">
            <a:avLst/>
          </a:prstGeom>
          <a:noFill/>
        </p:spPr>
      </p:pic>
      <p:sp>
        <p:nvSpPr>
          <p:cNvPr id="263" name="Rectangle 262"/>
          <p:cNvSpPr/>
          <p:nvPr/>
        </p:nvSpPr>
        <p:spPr>
          <a:xfrm rot="16200000">
            <a:off x="10902329" y="2941055"/>
            <a:ext cx="420726" cy="177416"/>
          </a:xfrm>
          <a:prstGeom prst="rect">
            <a:avLst/>
          </a:prstGeom>
        </p:spPr>
        <p:txBody>
          <a:bodyPr wrap="square">
            <a:spAutoFit/>
          </a:bodyPr>
          <a:lstStyle/>
          <a:p>
            <a:pPr algn="ctr"/>
            <a:r>
              <a:rPr lang="en-US" sz="600" b="0" dirty="0">
                <a:solidFill>
                  <a:schemeClr val="bg1">
                    <a:lumMod val="65000"/>
                  </a:schemeClr>
                </a:solidFill>
                <a:latin typeface="Tahoma" pitchFamily="34" charset="0"/>
                <a:ea typeface="Tahoma" pitchFamily="34" charset="0"/>
                <a:cs typeface="Tahoma" pitchFamily="34" charset="0"/>
              </a:rPr>
              <a:t>(22)</a:t>
            </a:r>
          </a:p>
        </p:txBody>
      </p:sp>
      <p:sp>
        <p:nvSpPr>
          <p:cNvPr id="226" name="Rectangle 225"/>
          <p:cNvSpPr/>
          <p:nvPr/>
        </p:nvSpPr>
        <p:spPr>
          <a:xfrm>
            <a:off x="2128179" y="2334160"/>
            <a:ext cx="1999265" cy="276999"/>
          </a:xfrm>
          <a:prstGeom prst="rect">
            <a:avLst/>
          </a:prstGeom>
        </p:spPr>
        <p:txBody>
          <a:bodyPr wrap="none">
            <a:spAutoFit/>
          </a:bodyPr>
          <a:lstStyle/>
          <a:p>
            <a:r>
              <a:rPr lang="en-US" sz="1200" dirty="0">
                <a:solidFill>
                  <a:schemeClr val="tx1">
                    <a:lumMod val="95000"/>
                    <a:lumOff val="5000"/>
                  </a:schemeClr>
                </a:solidFill>
                <a:latin typeface="Anime Ace 2.0 BB" pitchFamily="2" charset="0"/>
                <a:cs typeface="Aharoni" pitchFamily="2" charset="-79"/>
              </a:rPr>
              <a:t>2008 Fundraising</a:t>
            </a:r>
          </a:p>
        </p:txBody>
      </p:sp>
      <p:pic>
        <p:nvPicPr>
          <p:cNvPr id="2050" name="Picture 2" descr="Customer Relationship Management - Online CRM, On Demand from Salesforce.com">
            <a:hlinkClick r:id="rId4" tooltip="Salesforce.com"/>
          </p:cNvPr>
          <p:cNvPicPr>
            <a:picLocks noChangeAspect="1" noChangeArrowheads="1"/>
          </p:cNvPicPr>
          <p:nvPr/>
        </p:nvPicPr>
        <p:blipFill>
          <a:blip r:embed="rId5"/>
          <a:srcRect/>
          <a:stretch>
            <a:fillRect/>
          </a:stretch>
        </p:blipFill>
        <p:spPr bwMode="auto">
          <a:xfrm>
            <a:off x="63500" y="-136525"/>
            <a:ext cx="9525" cy="9525"/>
          </a:xfrm>
          <a:prstGeom prst="rect">
            <a:avLst/>
          </a:prstGeom>
          <a:noFill/>
        </p:spPr>
      </p:pic>
      <p:sp>
        <p:nvSpPr>
          <p:cNvPr id="154" name="Rectangle 153"/>
          <p:cNvSpPr/>
          <p:nvPr/>
        </p:nvSpPr>
        <p:spPr>
          <a:xfrm>
            <a:off x="1889760" y="2598420"/>
            <a:ext cx="3233578" cy="215444"/>
          </a:xfrm>
          <a:prstGeom prst="rect">
            <a:avLst/>
          </a:prstGeom>
        </p:spPr>
        <p:txBody>
          <a:bodyPr wrap="none">
            <a:spAutoFit/>
          </a:bodyPr>
          <a:lstStyle/>
          <a:p>
            <a:r>
              <a:rPr lang="en-US" sz="800" i="1" dirty="0">
                <a:solidFill>
                  <a:schemeClr val="tx1">
                    <a:lumMod val="95000"/>
                    <a:lumOff val="5000"/>
                  </a:schemeClr>
                </a:solidFill>
                <a:latin typeface="Segoe UI" pitchFamily="34" charset="0"/>
              </a:rPr>
              <a:t>This is the HUB where we will work on fundraising details for 2008…</a:t>
            </a:r>
          </a:p>
        </p:txBody>
      </p:sp>
      <p:grpSp>
        <p:nvGrpSpPr>
          <p:cNvPr id="2" name="Group 403"/>
          <p:cNvGrpSpPr/>
          <p:nvPr/>
        </p:nvGrpSpPr>
        <p:grpSpPr>
          <a:xfrm>
            <a:off x="1851660" y="8634413"/>
            <a:ext cx="5173980" cy="966787"/>
            <a:chOff x="1836420" y="5486400"/>
            <a:chExt cx="5402580" cy="966787"/>
          </a:xfrm>
        </p:grpSpPr>
        <p:grpSp>
          <p:nvGrpSpPr>
            <p:cNvPr id="3" name="Group 398"/>
            <p:cNvGrpSpPr/>
            <p:nvPr/>
          </p:nvGrpSpPr>
          <p:grpSpPr>
            <a:xfrm>
              <a:off x="1836420" y="5486400"/>
              <a:ext cx="5021580" cy="966787"/>
              <a:chOff x="1836420" y="5486400"/>
              <a:chExt cx="5021580" cy="966787"/>
            </a:xfrm>
          </p:grpSpPr>
          <p:sp>
            <p:nvSpPr>
              <p:cNvPr id="379" name="Freeform 378"/>
              <p:cNvSpPr/>
              <p:nvPr/>
            </p:nvSpPr>
            <p:spPr>
              <a:xfrm>
                <a:off x="1950720" y="5654040"/>
                <a:ext cx="4907280" cy="777240"/>
              </a:xfrm>
              <a:custGeom>
                <a:avLst/>
                <a:gdLst>
                  <a:gd name="connsiteX0" fmla="*/ 0 w 5341632"/>
                  <a:gd name="connsiteY0" fmla="*/ 45720 h 777240"/>
                  <a:gd name="connsiteX1" fmla="*/ 5074920 w 5341632"/>
                  <a:gd name="connsiteY1" fmla="*/ 0 h 777240"/>
                  <a:gd name="connsiteX2" fmla="*/ 5082540 w 5341632"/>
                  <a:gd name="connsiteY2" fmla="*/ 777240 h 777240"/>
                  <a:gd name="connsiteX3" fmla="*/ 30480 w 5341632"/>
                  <a:gd name="connsiteY3" fmla="*/ 746760 h 777240"/>
                  <a:gd name="connsiteX4" fmla="*/ 0 w 5341632"/>
                  <a:gd name="connsiteY4" fmla="*/ 45720 h 777240"/>
                  <a:gd name="connsiteX0" fmla="*/ 0 w 5082540"/>
                  <a:gd name="connsiteY0" fmla="*/ 45720 h 777240"/>
                  <a:gd name="connsiteX1" fmla="*/ 5074920 w 5082540"/>
                  <a:gd name="connsiteY1" fmla="*/ 0 h 777240"/>
                  <a:gd name="connsiteX2" fmla="*/ 5082540 w 5082540"/>
                  <a:gd name="connsiteY2" fmla="*/ 777240 h 777240"/>
                  <a:gd name="connsiteX3" fmla="*/ 30480 w 5082540"/>
                  <a:gd name="connsiteY3" fmla="*/ 746760 h 777240"/>
                  <a:gd name="connsiteX4" fmla="*/ 0 w 5082540"/>
                  <a:gd name="connsiteY4" fmla="*/ 45720 h 777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540" h="777240">
                    <a:moveTo>
                      <a:pt x="0" y="45720"/>
                    </a:moveTo>
                    <a:lnTo>
                      <a:pt x="5074920" y="0"/>
                    </a:lnTo>
                    <a:lnTo>
                      <a:pt x="5082540" y="777240"/>
                    </a:lnTo>
                    <a:lnTo>
                      <a:pt x="30480" y="746760"/>
                    </a:lnTo>
                    <a:lnTo>
                      <a:pt x="0" y="45720"/>
                    </a:lnTo>
                    <a:close/>
                  </a:path>
                </a:pathLst>
              </a:custGeom>
              <a:solidFill>
                <a:schemeClr val="bg1"/>
              </a:solidFill>
              <a:ln w="3175">
                <a:solidFill>
                  <a:schemeClr val="bg1">
                    <a:lumMod val="75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1" name="Picture 380" descr="thumb_tack_small.png"/>
              <p:cNvPicPr>
                <a:picLocks noChangeAspect="1"/>
              </p:cNvPicPr>
              <p:nvPr/>
            </p:nvPicPr>
            <p:blipFill>
              <a:blip r:embed="rId6" cstate="print"/>
              <a:stretch>
                <a:fillRect/>
              </a:stretch>
            </p:blipFill>
            <p:spPr>
              <a:xfrm flipH="1">
                <a:off x="1836420" y="5486400"/>
                <a:ext cx="228600" cy="357187"/>
              </a:xfrm>
              <a:prstGeom prst="rect">
                <a:avLst/>
              </a:prstGeom>
            </p:spPr>
          </p:pic>
          <p:pic>
            <p:nvPicPr>
              <p:cNvPr id="382" name="Picture 381" descr="thumb_tack_small.png"/>
              <p:cNvPicPr>
                <a:picLocks noChangeAspect="1"/>
              </p:cNvPicPr>
              <p:nvPr/>
            </p:nvPicPr>
            <p:blipFill>
              <a:blip r:embed="rId7" cstate="print"/>
              <a:stretch>
                <a:fillRect/>
              </a:stretch>
            </p:blipFill>
            <p:spPr>
              <a:xfrm>
                <a:off x="6553200" y="6096000"/>
                <a:ext cx="266700" cy="357187"/>
              </a:xfrm>
              <a:prstGeom prst="rect">
                <a:avLst/>
              </a:prstGeom>
            </p:spPr>
          </p:pic>
        </p:grpSp>
        <p:grpSp>
          <p:nvGrpSpPr>
            <p:cNvPr id="4" name="Group 382"/>
            <p:cNvGrpSpPr/>
            <p:nvPr/>
          </p:nvGrpSpPr>
          <p:grpSpPr>
            <a:xfrm>
              <a:off x="2026920" y="5722620"/>
              <a:ext cx="5212080" cy="640080"/>
              <a:chOff x="1935480" y="5989320"/>
              <a:chExt cx="5212080" cy="640080"/>
            </a:xfrm>
          </p:grpSpPr>
          <p:pic>
            <p:nvPicPr>
              <p:cNvPr id="384" name="Picture 2"/>
              <p:cNvPicPr>
                <a:picLocks noChangeAspect="1" noChangeArrowheads="1"/>
              </p:cNvPicPr>
              <p:nvPr/>
            </p:nvPicPr>
            <p:blipFill>
              <a:blip r:embed="rId8" cstate="print"/>
              <a:srcRect t="13899" r="22133" b="2247"/>
              <a:stretch>
                <a:fillRect/>
              </a:stretch>
            </p:blipFill>
            <p:spPr bwMode="auto">
              <a:xfrm>
                <a:off x="1935480" y="6035040"/>
                <a:ext cx="579120" cy="548640"/>
              </a:xfrm>
              <a:prstGeom prst="rect">
                <a:avLst/>
              </a:prstGeom>
              <a:noFill/>
              <a:ln w="6350">
                <a:solidFill>
                  <a:schemeClr val="tx2">
                    <a:lumMod val="75000"/>
                  </a:schemeClr>
                </a:solidFill>
                <a:miter lim="800000"/>
                <a:headEnd/>
                <a:tailEnd/>
              </a:ln>
              <a:effectLst/>
            </p:spPr>
          </p:pic>
          <p:grpSp>
            <p:nvGrpSpPr>
              <p:cNvPr id="5" name="Group 354"/>
              <p:cNvGrpSpPr/>
              <p:nvPr/>
            </p:nvGrpSpPr>
            <p:grpSpPr>
              <a:xfrm>
                <a:off x="2506980" y="5989320"/>
                <a:ext cx="4640580" cy="570458"/>
                <a:chOff x="2506980" y="5349240"/>
                <a:chExt cx="4640580" cy="570458"/>
              </a:xfrm>
            </p:grpSpPr>
            <p:sp>
              <p:nvSpPr>
                <p:cNvPr id="388" name="TextBox 387"/>
                <p:cNvSpPr txBox="1"/>
                <p:nvPr/>
              </p:nvSpPr>
              <p:spPr>
                <a:xfrm>
                  <a:off x="2506980" y="5356860"/>
                  <a:ext cx="1432560" cy="33855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2008 Fundraising </a:t>
                  </a:r>
                </a:p>
                <a:p>
                  <a:r>
                    <a:rPr lang="en-US" sz="800" dirty="0">
                      <a:solidFill>
                        <a:schemeClr val="tx1">
                          <a:lumMod val="95000"/>
                          <a:lumOff val="5000"/>
                        </a:schemeClr>
                      </a:solidFill>
                      <a:latin typeface="Anime Ace 2.0 BB" pitchFamily="2" charset="0"/>
                    </a:rPr>
                    <a:t>donors</a:t>
                  </a:r>
                  <a:endParaRPr lang="en-US" sz="500" b="1" dirty="0">
                    <a:solidFill>
                      <a:schemeClr val="accent1">
                        <a:lumMod val="75000"/>
                      </a:schemeClr>
                    </a:solidFill>
                    <a:latin typeface="Segoe UI" pitchFamily="34" charset="0"/>
                    <a:cs typeface="Segoe UI" pitchFamily="34" charset="0"/>
                  </a:endParaRPr>
                </a:p>
              </p:txBody>
            </p:sp>
            <p:grpSp>
              <p:nvGrpSpPr>
                <p:cNvPr id="6" name="Group 122"/>
                <p:cNvGrpSpPr/>
                <p:nvPr/>
              </p:nvGrpSpPr>
              <p:grpSpPr>
                <a:xfrm>
                  <a:off x="6497224" y="5349240"/>
                  <a:ext cx="223616" cy="186778"/>
                  <a:chOff x="5842673" y="3935369"/>
                  <a:chExt cx="223616" cy="186778"/>
                </a:xfrm>
              </p:grpSpPr>
              <p:sp>
                <p:nvSpPr>
                  <p:cNvPr id="396" name="Snip Single Corner Rectangle 395"/>
                  <p:cNvSpPr/>
                  <p:nvPr/>
                </p:nvSpPr>
                <p:spPr>
                  <a:xfrm>
                    <a:off x="5842673" y="393536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7" name="Rounded Rectangle 396"/>
                  <p:cNvSpPr/>
                  <p:nvPr/>
                </p:nvSpPr>
                <p:spPr>
                  <a:xfrm rot="20818689">
                    <a:off x="5851209" y="399828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98" name="Curved Left Arrow 397"/>
                  <p:cNvSpPr/>
                  <p:nvPr/>
                </p:nvSpPr>
                <p:spPr>
                  <a:xfrm rot="19354437">
                    <a:off x="5965381" y="398473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7" name="Group 197"/>
                <p:cNvGrpSpPr/>
                <p:nvPr/>
              </p:nvGrpSpPr>
              <p:grpSpPr>
                <a:xfrm>
                  <a:off x="2508726" y="5611918"/>
                  <a:ext cx="1354613" cy="307780"/>
                  <a:chOff x="2645673" y="1897291"/>
                  <a:chExt cx="1066876" cy="322873"/>
                </a:xfrm>
              </p:grpSpPr>
              <p:sp>
                <p:nvSpPr>
                  <p:cNvPr id="394" name="TextBox 393"/>
                  <p:cNvSpPr txBox="1"/>
                  <p:nvPr/>
                </p:nvSpPr>
                <p:spPr>
                  <a:xfrm>
                    <a:off x="2645673" y="1897291"/>
                    <a:ext cx="483321"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395" name="TextBox 394"/>
                  <p:cNvSpPr txBox="1"/>
                  <p:nvPr/>
                </p:nvSpPr>
                <p:spPr>
                  <a:xfrm>
                    <a:off x="2819715" y="1897294"/>
                    <a:ext cx="892834" cy="322870"/>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Real estate, houses, apartments, contracts …</a:t>
                    </a:r>
                  </a:p>
                </p:txBody>
              </p:sp>
            </p:grpSp>
            <p:sp>
              <p:nvSpPr>
                <p:cNvPr id="391" name="TextBox 390"/>
                <p:cNvSpPr txBox="1"/>
                <p:nvPr/>
              </p:nvSpPr>
              <p:spPr>
                <a:xfrm>
                  <a:off x="3878580" y="5364480"/>
                  <a:ext cx="708660" cy="276999"/>
                </a:xfrm>
                <a:prstGeom prst="rect">
                  <a:avLst/>
                </a:prstGeom>
                <a:noFill/>
              </p:spPr>
              <p:txBody>
                <a:bodyPr wrap="square" rtlCol="0">
                  <a:spAutoFit/>
                </a:bodyPr>
                <a:lstStyle/>
                <a:p>
                  <a:r>
                    <a:rPr lang="en-US" sz="600" dirty="0">
                      <a:solidFill>
                        <a:schemeClr val="tx1">
                          <a:lumMod val="95000"/>
                          <a:lumOff val="5000"/>
                        </a:schemeClr>
                      </a:solidFill>
                      <a:latin typeface="Anime Ace 2.0 BB" pitchFamily="2" charset="0"/>
                    </a:rPr>
                    <a:t>Today 1/1/10</a:t>
                  </a:r>
                </a:p>
              </p:txBody>
            </p:sp>
            <p:sp>
              <p:nvSpPr>
                <p:cNvPr id="392" name="TextBox 391"/>
                <p:cNvSpPr txBox="1"/>
                <p:nvPr/>
              </p:nvSpPr>
              <p:spPr>
                <a:xfrm>
                  <a:off x="4579620" y="5364480"/>
                  <a:ext cx="906780" cy="276999"/>
                </a:xfrm>
                <a:prstGeom prst="rect">
                  <a:avLst/>
                </a:prstGeom>
                <a:noFill/>
              </p:spPr>
              <p:txBody>
                <a:bodyPr wrap="square" rtlCol="0">
                  <a:spAutoFit/>
                </a:bodyPr>
                <a:lstStyle/>
                <a:p>
                  <a:r>
                    <a:rPr lang="en-US" sz="500" dirty="0">
                      <a:solidFill>
                        <a:schemeClr val="tx1">
                          <a:lumMod val="95000"/>
                          <a:lumOff val="5000"/>
                        </a:schemeClr>
                      </a:solidFill>
                      <a:latin typeface="Anime Ace 2.0 BB" pitchFamily="2" charset="0"/>
                    </a:rPr>
                    <a:t>Added </a:t>
                  </a:r>
                  <a:r>
                    <a:rPr lang="en-US" sz="600" dirty="0">
                      <a:solidFill>
                        <a:schemeClr val="tx1">
                          <a:lumMod val="95000"/>
                          <a:lumOff val="5000"/>
                        </a:schemeClr>
                      </a:solidFill>
                      <a:latin typeface="Anime Ace 2.0 BB" pitchFamily="2" charset="0"/>
                    </a:rPr>
                    <a:t>2:21 PM </a:t>
                  </a:r>
                  <a:br>
                    <a:rPr lang="en-US" sz="600" dirty="0">
                      <a:solidFill>
                        <a:schemeClr val="tx1">
                          <a:lumMod val="95000"/>
                          <a:lumOff val="5000"/>
                        </a:schemeClr>
                      </a:solidFill>
                      <a:latin typeface="Anime Ace 2.0 BB" pitchFamily="2" charset="0"/>
                    </a:rPr>
                  </a:br>
                  <a:r>
                    <a:rPr lang="en-US" sz="600" dirty="0">
                      <a:solidFill>
                        <a:schemeClr val="tx1">
                          <a:lumMod val="95000"/>
                          <a:lumOff val="5000"/>
                        </a:schemeClr>
                      </a:solidFill>
                      <a:latin typeface="Anime Ace 2.0 BB" pitchFamily="2" charset="0"/>
                    </a:rPr>
                    <a:t>by Deanna</a:t>
                  </a:r>
                </a:p>
              </p:txBody>
            </p:sp>
            <p:sp>
              <p:nvSpPr>
                <p:cNvPr id="393" name="TextBox 392"/>
                <p:cNvSpPr txBox="1"/>
                <p:nvPr/>
              </p:nvSpPr>
              <p:spPr>
                <a:xfrm>
                  <a:off x="5715000" y="5364480"/>
                  <a:ext cx="1432560" cy="215444"/>
                </a:xfrm>
                <a:prstGeom prst="rect">
                  <a:avLst/>
                </a:prstGeom>
                <a:noFill/>
              </p:spPr>
              <p:txBody>
                <a:bodyPr wrap="square" rtlCol="0">
                  <a:spAutoFit/>
                </a:bodyPr>
                <a:lstStyle/>
                <a:p>
                  <a:r>
                    <a:rPr lang="en-US" sz="800" dirty="0">
                      <a:solidFill>
                        <a:schemeClr val="tx1">
                          <a:lumMod val="95000"/>
                          <a:lumOff val="5000"/>
                        </a:schemeClr>
                      </a:solidFill>
                      <a:latin typeface="Anime Ace 2.0 BB" pitchFamily="2" charset="0"/>
                    </a:rPr>
                    <a:t>100 KB</a:t>
                  </a:r>
                  <a:endParaRPr lang="en-US" sz="900" dirty="0">
                    <a:solidFill>
                      <a:schemeClr val="tx1">
                        <a:lumMod val="95000"/>
                        <a:lumOff val="5000"/>
                      </a:schemeClr>
                    </a:solidFill>
                    <a:latin typeface="Anime Ace 2.0 BB" pitchFamily="2" charset="0"/>
                  </a:endParaRPr>
                </a:p>
              </p:txBody>
            </p:sp>
          </p:grpSp>
          <p:pic>
            <p:nvPicPr>
              <p:cNvPr id="386" name="Picture 2"/>
              <p:cNvPicPr>
                <a:picLocks noChangeAspect="1" noChangeArrowheads="1"/>
              </p:cNvPicPr>
              <p:nvPr/>
            </p:nvPicPr>
            <p:blipFill>
              <a:blip r:embed="rId9"/>
              <a:stretch>
                <a:fillRect/>
              </a:stretch>
            </p:blipFill>
            <p:spPr bwMode="auto">
              <a:xfrm>
                <a:off x="2438400" y="6515100"/>
                <a:ext cx="89806" cy="114300"/>
              </a:xfrm>
              <a:prstGeom prst="rect">
                <a:avLst/>
              </a:prstGeom>
              <a:noFill/>
              <a:ln>
                <a:noFill/>
              </a:ln>
            </p:spPr>
          </p:pic>
          <p:pic>
            <p:nvPicPr>
              <p:cNvPr id="387" name="Picture 386" descr="WSExplore0010 12-14-2007.png"/>
              <p:cNvPicPr>
                <a:picLocks noChangeAspect="1"/>
              </p:cNvPicPr>
              <p:nvPr/>
            </p:nvPicPr>
            <p:blipFill>
              <a:blip r:embed="rId10"/>
              <a:stretch>
                <a:fillRect/>
              </a:stretch>
            </p:blipFill>
            <p:spPr>
              <a:xfrm>
                <a:off x="1966957" y="6065097"/>
                <a:ext cx="104775" cy="104775"/>
              </a:xfrm>
              <a:prstGeom prst="rect">
                <a:avLst/>
              </a:prstGeom>
            </p:spPr>
          </p:pic>
        </p:grpSp>
      </p:grpSp>
      <p:grpSp>
        <p:nvGrpSpPr>
          <p:cNvPr id="229" name="Group 228"/>
          <p:cNvGrpSpPr/>
          <p:nvPr/>
        </p:nvGrpSpPr>
        <p:grpSpPr>
          <a:xfrm>
            <a:off x="6957589" y="2181224"/>
            <a:ext cx="2046711" cy="3000375"/>
            <a:chOff x="6957589" y="2181224"/>
            <a:chExt cx="2046711" cy="3000375"/>
          </a:xfrm>
        </p:grpSpPr>
        <p:grpSp>
          <p:nvGrpSpPr>
            <p:cNvPr id="52" name="Group 177"/>
            <p:cNvGrpSpPr/>
            <p:nvPr/>
          </p:nvGrpSpPr>
          <p:grpSpPr>
            <a:xfrm>
              <a:off x="6957589" y="2181224"/>
              <a:ext cx="2046711" cy="3000375"/>
              <a:chOff x="6962775" y="2181224"/>
              <a:chExt cx="2046711" cy="3000375"/>
            </a:xfrm>
          </p:grpSpPr>
          <p:grpSp>
            <p:nvGrpSpPr>
              <p:cNvPr id="53" name="Group 99"/>
              <p:cNvGrpSpPr/>
              <p:nvPr/>
            </p:nvGrpSpPr>
            <p:grpSpPr>
              <a:xfrm>
                <a:off x="6962775" y="2181224"/>
                <a:ext cx="2004059" cy="3000375"/>
                <a:chOff x="6987543" y="2095262"/>
                <a:chExt cx="2004059" cy="3000375"/>
              </a:xfrm>
            </p:grpSpPr>
            <p:sp>
              <p:nvSpPr>
                <p:cNvPr id="203" name="Freeform 9"/>
                <p:cNvSpPr>
                  <a:spLocks/>
                </p:cNvSpPr>
                <p:nvPr/>
              </p:nvSpPr>
              <p:spPr bwMode="auto">
                <a:xfrm rot="16200000">
                  <a:off x="6489385" y="2593420"/>
                  <a:ext cx="3000375" cy="2004059"/>
                </a:xfrm>
                <a:prstGeom prst="rect">
                  <a:avLst/>
                </a:prstGeom>
                <a:solidFill>
                  <a:schemeClr val="bg1"/>
                </a:solidFill>
                <a:ln w="3175" cap="flat" cmpd="sng">
                  <a:solidFill>
                    <a:schemeClr val="accent1">
                      <a:lumMod val="60000"/>
                      <a:lumOff val="40000"/>
                    </a:schemeClr>
                  </a:solidFill>
                  <a:prstDash val="solid"/>
                  <a:round/>
                  <a:headEnd type="none" w="med" len="med"/>
                  <a:tailEnd type="none" w="med" len="med"/>
                </a:ln>
                <a:effectLst>
                  <a:outerShdw blurRad="50800" dist="38100" dir="8100000" algn="tr" rotWithShape="0">
                    <a:prstClr val="black">
                      <a:alpha val="40000"/>
                    </a:prstClr>
                  </a:outerShdw>
                </a:effectLst>
              </p:spPr>
              <p:txBody>
                <a:bodyPr vert="horz" wrap="none" lIns="91440" tIns="45720" rIns="91440" bIns="45720" numCol="1" anchor="ctr" anchorCtr="0" compatLnSpc="1">
                  <a:prstTxWarp prst="textNoShape">
                    <a:avLst/>
                  </a:prstTxWarp>
                </a:bodyPr>
                <a:lstStyle/>
                <a:p>
                  <a:endParaRPr lang="en-US" sz="800" dirty="0"/>
                </a:p>
              </p:txBody>
            </p:sp>
            <p:sp>
              <p:nvSpPr>
                <p:cNvPr id="204" name="Rectangle 203"/>
                <p:cNvSpPr/>
                <p:nvPr/>
              </p:nvSpPr>
              <p:spPr>
                <a:xfrm>
                  <a:off x="7071356" y="2641362"/>
                  <a:ext cx="1767843" cy="2301876"/>
                </a:xfrm>
                <a:prstGeom prst="rect">
                  <a:avLst/>
                </a:prstGeom>
                <a:gradFill>
                  <a:gsLst>
                    <a:gs pos="57000">
                      <a:schemeClr val="tx2">
                        <a:lumMod val="20000"/>
                        <a:lumOff val="80000"/>
                      </a:schemeClr>
                    </a:gs>
                    <a:gs pos="100000">
                      <a:schemeClr val="accent1">
                        <a:tint val="23500"/>
                        <a:satMod val="160000"/>
                      </a:schemeClr>
                    </a:gs>
                  </a:gsLst>
                  <a:lin ang="5400000" scaled="0"/>
                </a:gradFill>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pic>
              <p:nvPicPr>
                <p:cNvPr id="205" name="Picture 204" descr="soft treatment.png"/>
                <p:cNvPicPr>
                  <a:picLocks noChangeAspect="1"/>
                </p:cNvPicPr>
                <p:nvPr/>
              </p:nvPicPr>
              <p:blipFill>
                <a:blip r:embed="rId11"/>
                <a:srcRect l="5507" t="14507" r="3913"/>
                <a:stretch>
                  <a:fillRect/>
                </a:stretch>
              </p:blipFill>
              <p:spPr>
                <a:xfrm rot="5400000">
                  <a:off x="6923958" y="3069676"/>
                  <a:ext cx="2311400" cy="1435724"/>
                </a:xfrm>
                <a:prstGeom prst="rect">
                  <a:avLst/>
                </a:prstGeom>
              </p:spPr>
            </p:pic>
            <p:sp>
              <p:nvSpPr>
                <p:cNvPr id="206" name="Rectangle 205"/>
                <p:cNvSpPr/>
                <p:nvPr/>
              </p:nvSpPr>
              <p:spPr>
                <a:xfrm>
                  <a:off x="6995159" y="2097680"/>
                  <a:ext cx="1986274" cy="246221"/>
                </a:xfrm>
                <a:prstGeom prst="rect">
                  <a:avLst/>
                </a:prstGeom>
              </p:spPr>
              <p:txBody>
                <a:bodyPr wrap="square">
                  <a:spAutoFit/>
                </a:bodyPr>
                <a:lstStyle/>
                <a:p>
                  <a:endParaRPr lang="en-US" sz="1000" b="1" dirty="0">
                    <a:solidFill>
                      <a:schemeClr val="accent1">
                        <a:lumMod val="75000"/>
                      </a:schemeClr>
                    </a:solidFill>
                    <a:latin typeface="Segoe UI" pitchFamily="34" charset="0"/>
                  </a:endParaRPr>
                </a:p>
              </p:txBody>
            </p:sp>
            <p:sp>
              <p:nvSpPr>
                <p:cNvPr id="207" name="Rectangle 206"/>
                <p:cNvSpPr/>
                <p:nvPr/>
              </p:nvSpPr>
              <p:spPr>
                <a:xfrm>
                  <a:off x="8715430" y="3183185"/>
                  <a:ext cx="184731" cy="184666"/>
                </a:xfrm>
                <a:prstGeom prst="rect">
                  <a:avLst/>
                </a:prstGeom>
              </p:spPr>
              <p:txBody>
                <a:bodyPr wrap="none">
                  <a:spAutoFit/>
                </a:bodyPr>
                <a:lstStyle/>
                <a:p>
                  <a:pPr algn="r"/>
                  <a:endParaRPr lang="en-US" sz="600" b="0" dirty="0">
                    <a:solidFill>
                      <a:schemeClr val="accent1">
                        <a:lumMod val="75000"/>
                      </a:schemeClr>
                    </a:solidFill>
                    <a:latin typeface="Segoe UI" pitchFamily="34" charset="0"/>
                  </a:endParaRPr>
                </a:p>
              </p:txBody>
            </p:sp>
            <p:sp>
              <p:nvSpPr>
                <p:cNvPr id="208" name="Rectangle 207"/>
                <p:cNvSpPr/>
                <p:nvPr/>
              </p:nvSpPr>
              <p:spPr>
                <a:xfrm>
                  <a:off x="7009768" y="2428638"/>
                  <a:ext cx="899605" cy="184666"/>
                </a:xfrm>
                <a:prstGeom prst="rect">
                  <a:avLst/>
                </a:prstGeom>
              </p:spPr>
              <p:txBody>
                <a:bodyPr wrap="none">
                  <a:spAutoFit/>
                </a:bodyPr>
                <a:lstStyle/>
                <a:p>
                  <a:r>
                    <a:rPr lang="en-US" sz="600" b="0" dirty="0">
                      <a:solidFill>
                        <a:srgbClr val="002060"/>
                      </a:solidFill>
                      <a:latin typeface="Segoe UI" pitchFamily="34" charset="0"/>
                    </a:rPr>
                    <a:t>Send to mor</a:t>
                  </a:r>
                  <a:r>
                    <a:rPr lang="en-US" sz="600" dirty="0">
                      <a:solidFill>
                        <a:srgbClr val="002060"/>
                      </a:solidFill>
                      <a:latin typeface="Segoe UI" pitchFamily="34" charset="0"/>
                    </a:rPr>
                    <a:t>e people</a:t>
                  </a:r>
                  <a:endParaRPr lang="en-US" sz="600" b="0" dirty="0">
                    <a:solidFill>
                      <a:srgbClr val="002060"/>
                    </a:solidFill>
                    <a:latin typeface="Segoe UI" pitchFamily="34" charset="0"/>
                  </a:endParaRPr>
                </a:p>
              </p:txBody>
            </p:sp>
            <p:sp>
              <p:nvSpPr>
                <p:cNvPr id="209" name="Rectangle 208"/>
                <p:cNvSpPr/>
                <p:nvPr/>
              </p:nvSpPr>
              <p:spPr>
                <a:xfrm>
                  <a:off x="7170420" y="3250963"/>
                  <a:ext cx="990600" cy="184666"/>
                </a:xfrm>
                <a:prstGeom prst="rect">
                  <a:avLst/>
                </a:prstGeom>
              </p:spPr>
              <p:txBody>
                <a:bodyPr wrap="square">
                  <a:spAutoFit/>
                </a:bodyPr>
                <a:lstStyle/>
                <a:p>
                  <a:endParaRPr lang="en-US" sz="600" b="0" dirty="0">
                    <a:solidFill>
                      <a:schemeClr val="accent1">
                        <a:lumMod val="75000"/>
                      </a:schemeClr>
                    </a:solidFill>
                    <a:latin typeface="Segoe UI" pitchFamily="34" charset="0"/>
                  </a:endParaRPr>
                </a:p>
              </p:txBody>
            </p:sp>
          </p:grpSp>
          <p:sp>
            <p:nvSpPr>
              <p:cNvPr id="180" name="Isosceles Triangle 179"/>
              <p:cNvSpPr/>
              <p:nvPr/>
            </p:nvSpPr>
            <p:spPr>
              <a:xfrm rot="10800000">
                <a:off x="8688993" y="4062839"/>
                <a:ext cx="67566" cy="45720"/>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latin typeface="Segoe UI" pitchFamily="34" charset="0"/>
                  <a:cs typeface="Segoe UI" pitchFamily="34" charset="0"/>
                </a:endParaRPr>
              </a:p>
            </p:txBody>
          </p:sp>
          <p:grpSp>
            <p:nvGrpSpPr>
              <p:cNvPr id="54" name="Group 130"/>
              <p:cNvGrpSpPr/>
              <p:nvPr/>
            </p:nvGrpSpPr>
            <p:grpSpPr>
              <a:xfrm>
                <a:off x="8305800" y="2260296"/>
                <a:ext cx="703686" cy="682959"/>
                <a:chOff x="8322892" y="2116162"/>
                <a:chExt cx="703686" cy="682959"/>
              </a:xfrm>
            </p:grpSpPr>
            <p:pic>
              <p:nvPicPr>
                <p:cNvPr id="197" name="Picture 4" descr="http://tbn0.google.com/images?q=tbn:MHG7J1i-dZSnfM:http://www.icmb.utexas.edu/images/upload/DirectoryID_3096/128_mariaperson_2006.jpg">
                  <a:hlinkClick r:id="rId12"/>
                </p:cNvPr>
                <p:cNvPicPr>
                  <a:picLocks noChangeAspect="1" noChangeArrowheads="1"/>
                </p:cNvPicPr>
                <p:nvPr/>
              </p:nvPicPr>
              <p:blipFill>
                <a:blip r:embed="rId13">
                  <a:duotone>
                    <a:schemeClr val="accent1">
                      <a:shade val="45000"/>
                      <a:satMod val="135000"/>
                    </a:schemeClr>
                    <a:prstClr val="white"/>
                  </a:duotone>
                </a:blip>
                <a:stretch>
                  <a:fillRect/>
                </a:stretch>
              </p:blipFill>
              <p:spPr bwMode="auto">
                <a:xfrm>
                  <a:off x="8322892" y="2116162"/>
                  <a:ext cx="498021" cy="476554"/>
                </a:xfrm>
                <a:prstGeom prst="rect">
                  <a:avLst/>
                </a:prstGeom>
                <a:noFill/>
                <a:ln>
                  <a:solidFill>
                    <a:schemeClr val="tx2">
                      <a:lumMod val="40000"/>
                      <a:lumOff val="60000"/>
                    </a:schemeClr>
                  </a:solidFill>
                </a:ln>
              </p:spPr>
            </p:pic>
            <p:grpSp>
              <p:nvGrpSpPr>
                <p:cNvPr id="56" name="Group 100"/>
                <p:cNvGrpSpPr/>
                <p:nvPr/>
              </p:nvGrpSpPr>
              <p:grpSpPr>
                <a:xfrm>
                  <a:off x="8329242" y="2599066"/>
                  <a:ext cx="697336" cy="200055"/>
                  <a:chOff x="8329242" y="1957414"/>
                  <a:chExt cx="697336" cy="200055"/>
                </a:xfrm>
              </p:grpSpPr>
              <p:sp>
                <p:nvSpPr>
                  <p:cNvPr id="199" name="TextBox 198"/>
                  <p:cNvSpPr txBox="1"/>
                  <p:nvPr/>
                </p:nvSpPr>
                <p:spPr>
                  <a:xfrm>
                    <a:off x="8409212" y="1957414"/>
                    <a:ext cx="617366" cy="200055"/>
                  </a:xfrm>
                  <a:prstGeom prst="rect">
                    <a:avLst/>
                  </a:prstGeom>
                  <a:noFill/>
                </p:spPr>
                <p:txBody>
                  <a:bodyPr wrap="square" rtlCol="0">
                    <a:spAutoFit/>
                  </a:bodyPr>
                  <a:lstStyle/>
                  <a:p>
                    <a:pPr>
                      <a:spcAft>
                        <a:spcPts val="800"/>
                      </a:spcAft>
                    </a:pPr>
                    <a:r>
                      <a:rPr lang="en-US" sz="700" b="1" dirty="0">
                        <a:solidFill>
                          <a:schemeClr val="tx1">
                            <a:lumMod val="65000"/>
                            <a:lumOff val="35000"/>
                          </a:schemeClr>
                        </a:solidFill>
                        <a:latin typeface="Segoe UI" pitchFamily="34" charset="0"/>
                        <a:cs typeface="Segoe UI" pitchFamily="34" charset="0"/>
                      </a:rPr>
                      <a:t>Online</a:t>
                    </a:r>
                  </a:p>
                </p:txBody>
              </p:sp>
              <p:sp>
                <p:nvSpPr>
                  <p:cNvPr id="200" name="Oval 199"/>
                  <p:cNvSpPr/>
                  <p:nvPr/>
                </p:nvSpPr>
                <p:spPr>
                  <a:xfrm>
                    <a:off x="8329242" y="1989829"/>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grpSp>
            <p:nvGrpSpPr>
              <p:cNvPr id="57" name="Group 281"/>
              <p:cNvGrpSpPr/>
              <p:nvPr/>
            </p:nvGrpSpPr>
            <p:grpSpPr>
              <a:xfrm>
                <a:off x="7076511" y="4676140"/>
                <a:ext cx="1715061" cy="327660"/>
                <a:chOff x="7076511" y="6133465"/>
                <a:chExt cx="1715061" cy="327660"/>
              </a:xfrm>
            </p:grpSpPr>
            <p:sp>
              <p:nvSpPr>
                <p:cNvPr id="189" name="Rectangle 188"/>
                <p:cNvSpPr/>
                <p:nvPr/>
              </p:nvSpPr>
              <p:spPr>
                <a:xfrm>
                  <a:off x="7076511" y="6133465"/>
                  <a:ext cx="1715061" cy="327660"/>
                </a:xfrm>
                <a:prstGeom prst="rect">
                  <a:avLst/>
                </a:prstGeom>
                <a:solidFill>
                  <a:schemeClr val="accent1">
                    <a:lumMod val="40000"/>
                    <a:lumOff val="60000"/>
                    <a:alpha val="84000"/>
                  </a:schemeClr>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16800000" scaled="0"/>
                  </a:grad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endParaRPr lang="en-US" sz="1200" kern="1200" dirty="0">
                    <a:solidFill>
                      <a:schemeClr val="dk1"/>
                    </a:solidFill>
                    <a:latin typeface="+mn-lt"/>
                    <a:ea typeface="+mn-ea"/>
                    <a:cs typeface="+mn-cs"/>
                  </a:endParaRPr>
                </a:p>
              </p:txBody>
            </p:sp>
            <p:grpSp>
              <p:nvGrpSpPr>
                <p:cNvPr id="58" name="Group 160"/>
                <p:cNvGrpSpPr/>
                <p:nvPr/>
              </p:nvGrpSpPr>
              <p:grpSpPr>
                <a:xfrm>
                  <a:off x="8072099" y="6216012"/>
                  <a:ext cx="557551" cy="171212"/>
                  <a:chOff x="5638800" y="2628900"/>
                  <a:chExt cx="609600" cy="180987"/>
                </a:xfrm>
              </p:grpSpPr>
              <p:sp>
                <p:nvSpPr>
                  <p:cNvPr id="195" name="Rectangle 194"/>
                  <p:cNvSpPr/>
                  <p:nvPr/>
                </p:nvSpPr>
                <p:spPr>
                  <a:xfrm>
                    <a:off x="5638800" y="2628900"/>
                    <a:ext cx="609600" cy="180975"/>
                  </a:xfrm>
                  <a:prstGeom prst="rect">
                    <a:avLst/>
                  </a:prstGeom>
                  <a:solidFill>
                    <a:schemeClr val="bg1">
                      <a:lumMod val="95000"/>
                    </a:schemeClr>
                  </a:solidFill>
                  <a:ln w="25400">
                    <a:solidFill>
                      <a:schemeClr val="bg1">
                        <a:lumMod val="6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6" name="Rectangle 195"/>
                  <p:cNvSpPr/>
                  <p:nvPr/>
                </p:nvSpPr>
                <p:spPr>
                  <a:xfrm>
                    <a:off x="5638800" y="2628911"/>
                    <a:ext cx="609600" cy="180976"/>
                  </a:xfrm>
                  <a:prstGeom prst="rect">
                    <a:avLst/>
                  </a:prstGeom>
                  <a:solidFill>
                    <a:schemeClr val="bg1">
                      <a:lumMod val="95000"/>
                    </a:schemeClr>
                  </a:solidFill>
                  <a:ln w="12700">
                    <a:solidFill>
                      <a:schemeClr val="bg1"/>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latin typeface="Segoe UI" pitchFamily="34" charset="0"/>
                        <a:ea typeface="Verdana" pitchFamily="34" charset="0"/>
                        <a:cs typeface="Verdana" pitchFamily="34" charset="0"/>
                      </a:rPr>
                      <a:t>Cancel</a:t>
                    </a:r>
                  </a:p>
                </p:txBody>
              </p:sp>
            </p:grpSp>
            <p:grpSp>
              <p:nvGrpSpPr>
                <p:cNvPr id="59" name="Group 18"/>
                <p:cNvGrpSpPr/>
                <p:nvPr/>
              </p:nvGrpSpPr>
              <p:grpSpPr>
                <a:xfrm>
                  <a:off x="7309011" y="6215994"/>
                  <a:ext cx="670101" cy="171231"/>
                  <a:chOff x="5520951" y="3048000"/>
                  <a:chExt cx="732657" cy="181008"/>
                </a:xfrm>
              </p:grpSpPr>
              <p:sp>
                <p:nvSpPr>
                  <p:cNvPr id="193" name="Rectangle 192"/>
                  <p:cNvSpPr/>
                  <p:nvPr/>
                </p:nvSpPr>
                <p:spPr>
                  <a:xfrm>
                    <a:off x="5520951" y="3048000"/>
                    <a:ext cx="732657" cy="180975"/>
                  </a:xfrm>
                  <a:prstGeom prst="rect">
                    <a:avLst/>
                  </a:prstGeom>
                  <a:solidFill>
                    <a:schemeClr val="bg1">
                      <a:lumMod val="95000"/>
                    </a:schemeClr>
                  </a:solidFill>
                  <a:ln w="25400">
                    <a:solidFill>
                      <a:schemeClr val="accent5">
                        <a:lumMod val="75000"/>
                      </a:schemeClr>
                    </a:solidFill>
                  </a:ln>
                  <a:effectLst>
                    <a:innerShdw dist="88900" dir="5400000">
                      <a:schemeClr val="bg1">
                        <a:lumMod val="75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latin typeface="Segoe UI" pitchFamily="34" charset="0"/>
                    </a:endParaRPr>
                  </a:p>
                </p:txBody>
              </p:sp>
              <p:sp>
                <p:nvSpPr>
                  <p:cNvPr id="194" name="Rectangle 193"/>
                  <p:cNvSpPr/>
                  <p:nvPr/>
                </p:nvSpPr>
                <p:spPr>
                  <a:xfrm>
                    <a:off x="5526157" y="3048031"/>
                    <a:ext cx="722244" cy="180977"/>
                  </a:xfrm>
                  <a:prstGeom prst="rect">
                    <a:avLst/>
                  </a:prstGeom>
                  <a:solidFill>
                    <a:schemeClr val="accent5">
                      <a:lumMod val="20000"/>
                      <a:lumOff val="80000"/>
                    </a:schemeClr>
                  </a:solidFill>
                  <a:ln w="12700">
                    <a:solidFill>
                      <a:schemeClr val="bg1"/>
                    </a:solidFill>
                  </a:ln>
                  <a:effectLst>
                    <a:innerShdw dist="88900" dir="5400000">
                      <a:schemeClr val="accent5">
                        <a:lumMod val="60000"/>
                        <a:lumOff val="40000"/>
                        <a:alpha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b="1" dirty="0">
                      <a:solidFill>
                        <a:schemeClr val="tx1"/>
                      </a:solidFill>
                      <a:latin typeface="Segoe UI" pitchFamily="34" charset="0"/>
                      <a:ea typeface="Verdana" pitchFamily="34" charset="0"/>
                      <a:cs typeface="Verdana" pitchFamily="34" charset="0"/>
                    </a:endParaRPr>
                  </a:p>
                </p:txBody>
              </p:sp>
            </p:grpSp>
            <p:sp>
              <p:nvSpPr>
                <p:cNvPr id="192" name="TextBox 191"/>
                <p:cNvSpPr txBox="1"/>
                <p:nvPr/>
              </p:nvSpPr>
              <p:spPr>
                <a:xfrm>
                  <a:off x="7153384" y="6206490"/>
                  <a:ext cx="990600" cy="200055"/>
                </a:xfrm>
                <a:prstGeom prst="rect">
                  <a:avLst/>
                </a:prstGeom>
                <a:noFill/>
              </p:spPr>
              <p:txBody>
                <a:bodyPr wrap="square" rtlCol="0">
                  <a:spAutoFit/>
                </a:bodyPr>
                <a:lstStyle/>
                <a:p>
                  <a:pPr algn="ctr"/>
                  <a:r>
                    <a:rPr lang="en-US" sz="700" b="1" i="1" dirty="0">
                      <a:solidFill>
                        <a:schemeClr val="bg1">
                          <a:lumMod val="50000"/>
                        </a:schemeClr>
                      </a:solidFill>
                      <a:latin typeface="Segoe UI" pitchFamily="34" charset="0"/>
                      <a:ea typeface="Verdana" pitchFamily="34" charset="0"/>
                      <a:cs typeface="Verdana" pitchFamily="34" charset="0"/>
                    </a:rPr>
                    <a:t>Message Sent</a:t>
                  </a:r>
                </a:p>
              </p:txBody>
            </p:sp>
          </p:grpSp>
          <p:sp>
            <p:nvSpPr>
              <p:cNvPr id="183" name="Rectangle 182"/>
              <p:cNvSpPr/>
              <p:nvPr/>
            </p:nvSpPr>
            <p:spPr>
              <a:xfrm>
                <a:off x="6982243" y="2187416"/>
                <a:ext cx="2005905" cy="400110"/>
              </a:xfrm>
              <a:prstGeom prst="rect">
                <a:avLst/>
              </a:prstGeom>
            </p:spPr>
            <p:txBody>
              <a:bodyPr wrap="square">
                <a:spAutoFit/>
              </a:bodyPr>
              <a:lstStyle/>
              <a:p>
                <a:r>
                  <a:rPr lang="en-US" sz="1000" b="1" dirty="0">
                    <a:solidFill>
                      <a:schemeClr val="accent1">
                        <a:lumMod val="75000"/>
                      </a:schemeClr>
                    </a:solidFill>
                    <a:latin typeface="Segoe UI" pitchFamily="34" charset="0"/>
                  </a:rPr>
                  <a:t>Send Message to </a:t>
                </a:r>
              </a:p>
              <a:p>
                <a:r>
                  <a:rPr lang="en-US" sz="1000" b="1" dirty="0">
                    <a:solidFill>
                      <a:schemeClr val="accent1">
                        <a:lumMod val="75000"/>
                      </a:schemeClr>
                    </a:solidFill>
                    <a:latin typeface="Segoe UI" pitchFamily="34" charset="0"/>
                  </a:rPr>
                  <a:t>Stacy Hamilton</a:t>
                </a:r>
              </a:p>
            </p:txBody>
          </p:sp>
        </p:grpSp>
        <p:sp>
          <p:nvSpPr>
            <p:cNvPr id="202" name="Right Triangle 201"/>
            <p:cNvSpPr/>
            <p:nvPr/>
          </p:nvSpPr>
          <p:spPr>
            <a:xfrm rot="13500000" flipV="1">
              <a:off x="7929349" y="2787244"/>
              <a:ext cx="59357" cy="59357"/>
            </a:xfrm>
            <a:prstGeom prst="r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ectangle 209"/>
            <p:cNvSpPr/>
            <p:nvPr/>
          </p:nvSpPr>
          <p:spPr>
            <a:xfrm>
              <a:off x="7054850" y="2749550"/>
              <a:ext cx="556563" cy="184666"/>
            </a:xfrm>
            <a:prstGeom prst="rect">
              <a:avLst/>
            </a:prstGeom>
          </p:spPr>
          <p:txBody>
            <a:bodyPr wrap="none">
              <a:spAutoFit/>
            </a:bodyPr>
            <a:lstStyle/>
            <a:p>
              <a:r>
                <a:rPr lang="en-US" sz="600" b="1" dirty="0">
                  <a:solidFill>
                    <a:schemeClr val="tx2">
                      <a:lumMod val="75000"/>
                    </a:schemeClr>
                  </a:solidFill>
                  <a:latin typeface="Segoe UI" pitchFamily="34" charset="0"/>
                </a:rPr>
                <a:t>Stacy</a:t>
              </a:r>
              <a:r>
                <a:rPr lang="en-US" sz="600" dirty="0">
                  <a:solidFill>
                    <a:schemeClr val="tx2">
                      <a:lumMod val="75000"/>
                    </a:schemeClr>
                  </a:solidFill>
                  <a:latin typeface="Segoe UI" pitchFamily="34" charset="0"/>
                </a:rPr>
                <a:t> Only</a:t>
              </a:r>
            </a:p>
          </p:txBody>
        </p:sp>
        <p:grpSp>
          <p:nvGrpSpPr>
            <p:cNvPr id="63" name="Group 222"/>
            <p:cNvGrpSpPr/>
            <p:nvPr/>
          </p:nvGrpSpPr>
          <p:grpSpPr>
            <a:xfrm rot="1951928">
              <a:off x="7212201" y="3578596"/>
              <a:ext cx="537720" cy="907403"/>
              <a:chOff x="7239000" y="3810000"/>
              <a:chExt cx="304800" cy="514350"/>
            </a:xfrm>
            <a:solidFill>
              <a:schemeClr val="accent1">
                <a:lumMod val="40000"/>
                <a:lumOff val="60000"/>
              </a:schemeClr>
            </a:solidFill>
          </p:grpSpPr>
          <p:sp>
            <p:nvSpPr>
              <p:cNvPr id="212" name="Donut 211"/>
              <p:cNvSpPr/>
              <p:nvPr/>
            </p:nvSpPr>
            <p:spPr>
              <a:xfrm>
                <a:off x="7239000" y="3810000"/>
                <a:ext cx="304800" cy="228600"/>
              </a:xfrm>
              <a:prstGeom prst="donu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5" name="Rectangle 214"/>
              <p:cNvSpPr/>
              <p:nvPr/>
            </p:nvSpPr>
            <p:spPr>
              <a:xfrm>
                <a:off x="7353300" y="4019550"/>
                <a:ext cx="76200" cy="3048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1" name="Rectangle 220"/>
              <p:cNvSpPr/>
              <p:nvPr/>
            </p:nvSpPr>
            <p:spPr>
              <a:xfrm rot="5400000">
                <a:off x="7443787" y="4230687"/>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2" name="Rectangle 221"/>
              <p:cNvSpPr/>
              <p:nvPr/>
            </p:nvSpPr>
            <p:spPr>
              <a:xfrm rot="5400000">
                <a:off x="7443787" y="4151313"/>
                <a:ext cx="53975" cy="13335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224" name="Rectangle 223"/>
            <p:cNvSpPr/>
            <p:nvPr/>
          </p:nvSpPr>
          <p:spPr>
            <a:xfrm>
              <a:off x="7054850" y="2895600"/>
              <a:ext cx="1600200" cy="1323439"/>
            </a:xfrm>
            <a:prstGeom prst="rect">
              <a:avLst/>
            </a:prstGeom>
          </p:spPr>
          <p:txBody>
            <a:bodyPr wrap="square">
              <a:spAutoFit/>
            </a:bodyPr>
            <a:lstStyle/>
            <a:p>
              <a:r>
                <a:rPr lang="en-US" sz="1000" dirty="0">
                  <a:solidFill>
                    <a:schemeClr val="tx2">
                      <a:lumMod val="75000"/>
                    </a:schemeClr>
                  </a:solidFill>
                  <a:latin typeface="Segoe UI" pitchFamily="34" charset="0"/>
                </a:rPr>
                <a:t>Stacy, </a:t>
              </a:r>
            </a:p>
            <a:p>
              <a:endParaRPr lang="en-US" sz="1000" dirty="0">
                <a:solidFill>
                  <a:schemeClr val="tx2">
                    <a:lumMod val="75000"/>
                  </a:schemeClr>
                </a:solidFill>
                <a:latin typeface="Segoe UI" pitchFamily="34" charset="0"/>
              </a:endParaRPr>
            </a:p>
            <a:p>
              <a:r>
                <a:rPr lang="en-US" sz="1000" dirty="0">
                  <a:solidFill>
                    <a:schemeClr val="tx2">
                      <a:lumMod val="75000"/>
                    </a:schemeClr>
                  </a:solidFill>
                  <a:latin typeface="Segoe UI" pitchFamily="34" charset="0"/>
                </a:rPr>
                <a:t>Can you tell me if I added the right people to this Workspace?  I can’t tell because  I don’t remember their last names… Thanks! </a:t>
              </a:r>
            </a:p>
          </p:txBody>
        </p:sp>
      </p:grpSp>
      <p:grpSp>
        <p:nvGrpSpPr>
          <p:cNvPr id="230" name="Group 295"/>
          <p:cNvGrpSpPr/>
          <p:nvPr/>
        </p:nvGrpSpPr>
        <p:grpSpPr>
          <a:xfrm>
            <a:off x="8895706" y="0"/>
            <a:ext cx="248294" cy="6858000"/>
            <a:chOff x="8895706" y="0"/>
            <a:chExt cx="248294" cy="6858000"/>
          </a:xfrm>
        </p:grpSpPr>
        <p:pic>
          <p:nvPicPr>
            <p:cNvPr id="231" name="Picture 230" descr="Picture1.png"/>
            <p:cNvPicPr>
              <a:picLocks noChangeAspect="1"/>
            </p:cNvPicPr>
            <p:nvPr/>
          </p:nvPicPr>
          <p:blipFill>
            <a:blip r:embed="rId14"/>
            <a:srcRect l="98332"/>
            <a:stretch>
              <a:fillRect/>
            </a:stretch>
          </p:blipFill>
          <p:spPr>
            <a:xfrm>
              <a:off x="8991600" y="0"/>
              <a:ext cx="152400" cy="6858000"/>
            </a:xfrm>
            <a:prstGeom prst="rect">
              <a:avLst/>
            </a:prstGeom>
          </p:spPr>
        </p:pic>
        <p:grpSp>
          <p:nvGrpSpPr>
            <p:cNvPr id="232" name="Group 61"/>
            <p:cNvGrpSpPr/>
            <p:nvPr/>
          </p:nvGrpSpPr>
          <p:grpSpPr>
            <a:xfrm>
              <a:off x="8895706" y="884207"/>
              <a:ext cx="164592" cy="5623560"/>
              <a:chOff x="8901933" y="884725"/>
              <a:chExt cx="164592" cy="5623560"/>
            </a:xfrm>
          </p:grpSpPr>
          <p:sp>
            <p:nvSpPr>
              <p:cNvPr id="233" name="Rectangle 232"/>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4" name="Rectangle 233"/>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35" name="Group 67"/>
              <p:cNvGrpSpPr/>
              <p:nvPr/>
            </p:nvGrpSpPr>
            <p:grpSpPr>
              <a:xfrm>
                <a:off x="8939993" y="2382966"/>
                <a:ext cx="73152" cy="87341"/>
                <a:chOff x="8939993" y="2382966"/>
                <a:chExt cx="73152" cy="87341"/>
              </a:xfrm>
            </p:grpSpPr>
            <p:sp>
              <p:nvSpPr>
                <p:cNvPr id="238" name="Rounded Rectangle 237"/>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9" name="Rounded Rectangle 238"/>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0" name="Rounded Rectangle 239"/>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6" name="Isosceles Triangle 235"/>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7" name="Isosceles Triangle 236"/>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grpSp>
        <p:nvGrpSpPr>
          <p:cNvPr id="223" name="Group 222"/>
          <p:cNvGrpSpPr/>
          <p:nvPr/>
        </p:nvGrpSpPr>
        <p:grpSpPr>
          <a:xfrm>
            <a:off x="2502826" y="2809696"/>
            <a:ext cx="4126574" cy="215623"/>
            <a:chOff x="2502826" y="2809696"/>
            <a:chExt cx="4126574" cy="215623"/>
          </a:xfrm>
        </p:grpSpPr>
        <p:grpSp>
          <p:nvGrpSpPr>
            <p:cNvPr id="225" name="Group 193"/>
            <p:cNvGrpSpPr/>
            <p:nvPr/>
          </p:nvGrpSpPr>
          <p:grpSpPr>
            <a:xfrm>
              <a:off x="5105400" y="2809875"/>
              <a:ext cx="1524000" cy="215444"/>
              <a:chOff x="3716708" y="2809696"/>
              <a:chExt cx="1524000" cy="215444"/>
            </a:xfrm>
          </p:grpSpPr>
          <p:sp>
            <p:nvSpPr>
              <p:cNvPr id="250" name="Rectangle 249"/>
              <p:cNvSpPr/>
              <p:nvPr/>
            </p:nvSpPr>
            <p:spPr>
              <a:xfrm>
                <a:off x="3805419" y="2809696"/>
                <a:ext cx="1435289" cy="215444"/>
              </a:xfrm>
              <a:prstGeom prst="rect">
                <a:avLst/>
              </a:prstGeom>
            </p:spPr>
            <p:txBody>
              <a:bodyPr wrap="square">
                <a:spAutoFit/>
              </a:bodyPr>
              <a:lstStyle/>
              <a:p>
                <a:r>
                  <a:rPr lang="en-US" sz="800" b="1" u="sng" dirty="0">
                    <a:solidFill>
                      <a:srgbClr val="002060"/>
                    </a:solidFill>
                    <a:latin typeface="Segoe UI" pitchFamily="34" charset="0"/>
                  </a:rPr>
                  <a:t>Stacy D Hamilton</a:t>
                </a:r>
                <a:endParaRPr lang="en-US" sz="800" u="sng" dirty="0">
                  <a:solidFill>
                    <a:srgbClr val="002060"/>
                  </a:solidFill>
                  <a:latin typeface="Segoe UI" pitchFamily="34" charset="0"/>
                </a:endParaRPr>
              </a:p>
            </p:txBody>
          </p:sp>
          <p:sp>
            <p:nvSpPr>
              <p:cNvPr id="251" name="Oval 250"/>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27" name="Group 175"/>
            <p:cNvGrpSpPr/>
            <p:nvPr/>
          </p:nvGrpSpPr>
          <p:grpSpPr>
            <a:xfrm>
              <a:off x="2502826" y="2809696"/>
              <a:ext cx="3059774" cy="215444"/>
              <a:chOff x="3457874" y="2809696"/>
              <a:chExt cx="3059774" cy="215444"/>
            </a:xfrm>
          </p:grpSpPr>
          <p:grpSp>
            <p:nvGrpSpPr>
              <p:cNvPr id="228" name="Group 164"/>
              <p:cNvGrpSpPr/>
              <p:nvPr/>
            </p:nvGrpSpPr>
            <p:grpSpPr>
              <a:xfrm>
                <a:off x="3457874" y="2809696"/>
                <a:ext cx="1246902" cy="215444"/>
                <a:chOff x="2464038" y="2809696"/>
                <a:chExt cx="1246902" cy="215444"/>
              </a:xfrm>
            </p:grpSpPr>
            <p:sp>
              <p:nvSpPr>
                <p:cNvPr id="248" name="Rectangle 247"/>
                <p:cNvSpPr/>
                <p:nvPr/>
              </p:nvSpPr>
              <p:spPr>
                <a:xfrm>
                  <a:off x="2529889" y="2809696"/>
                  <a:ext cx="1181051" cy="215444"/>
                </a:xfrm>
                <a:prstGeom prst="rect">
                  <a:avLst/>
                </a:prstGeom>
              </p:spPr>
              <p:txBody>
                <a:bodyPr wrap="square">
                  <a:spAutoFit/>
                </a:bodyPr>
                <a:lstStyle/>
                <a:p>
                  <a:r>
                    <a:rPr lang="en-US" sz="800" b="1" u="sng" dirty="0">
                      <a:solidFill>
                        <a:srgbClr val="002060"/>
                      </a:solidFill>
                      <a:latin typeface="Segoe UI" pitchFamily="34" charset="0"/>
                    </a:rPr>
                    <a:t>Jerry </a:t>
                  </a:r>
                  <a:r>
                    <a:rPr lang="en-US" sz="800" b="1" u="sng" dirty="0" err="1">
                      <a:solidFill>
                        <a:srgbClr val="002060"/>
                      </a:solidFill>
                      <a:latin typeface="Segoe UI" pitchFamily="34" charset="0"/>
                    </a:rPr>
                    <a:t>Orman</a:t>
                  </a:r>
                  <a:r>
                    <a:rPr lang="en-US" sz="800" b="1" u="sng" dirty="0">
                      <a:solidFill>
                        <a:srgbClr val="002060"/>
                      </a:solidFill>
                      <a:latin typeface="Segoe UI" pitchFamily="34" charset="0"/>
                    </a:rPr>
                    <a:t> </a:t>
                  </a:r>
                  <a:endParaRPr lang="en-US" sz="800" u="sng" dirty="0">
                    <a:solidFill>
                      <a:srgbClr val="002060"/>
                    </a:solidFill>
                    <a:latin typeface="Segoe UI" pitchFamily="34" charset="0"/>
                  </a:endParaRPr>
                </a:p>
              </p:txBody>
            </p:sp>
            <p:sp>
              <p:nvSpPr>
                <p:cNvPr id="249" name="Oval 248"/>
                <p:cNvSpPr/>
                <p:nvPr/>
              </p:nvSpPr>
              <p:spPr>
                <a:xfrm>
                  <a:off x="246403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42" name="Group 168"/>
              <p:cNvGrpSpPr/>
              <p:nvPr/>
            </p:nvGrpSpPr>
            <p:grpSpPr>
              <a:xfrm>
                <a:off x="4298376" y="2809696"/>
                <a:ext cx="1269762" cy="215444"/>
                <a:chOff x="3716708" y="2809696"/>
                <a:chExt cx="1269762" cy="215444"/>
              </a:xfrm>
            </p:grpSpPr>
            <p:sp>
              <p:nvSpPr>
                <p:cNvPr id="246" name="Rectangle 245"/>
                <p:cNvSpPr/>
                <p:nvPr/>
              </p:nvSpPr>
              <p:spPr>
                <a:xfrm>
                  <a:off x="3805419" y="2809696"/>
                  <a:ext cx="1181051" cy="215444"/>
                </a:xfrm>
                <a:prstGeom prst="rect">
                  <a:avLst/>
                </a:prstGeom>
              </p:spPr>
              <p:txBody>
                <a:bodyPr wrap="square">
                  <a:spAutoFit/>
                </a:bodyPr>
                <a:lstStyle/>
                <a:p>
                  <a:r>
                    <a:rPr lang="en-US" sz="800" b="1" u="sng" dirty="0">
                      <a:solidFill>
                        <a:srgbClr val="002060"/>
                      </a:solidFill>
                      <a:latin typeface="Segoe UI" pitchFamily="34" charset="0"/>
                    </a:rPr>
                    <a:t>George Li </a:t>
                  </a:r>
                  <a:endParaRPr lang="en-US" sz="800" u="sng" dirty="0">
                    <a:solidFill>
                      <a:srgbClr val="002060"/>
                    </a:solidFill>
                    <a:latin typeface="Segoe UI" pitchFamily="34" charset="0"/>
                  </a:endParaRPr>
                </a:p>
              </p:txBody>
            </p:sp>
            <p:sp>
              <p:nvSpPr>
                <p:cNvPr id="247" name="Oval 246"/>
                <p:cNvSpPr/>
                <p:nvPr/>
              </p:nvSpPr>
              <p:spPr>
                <a:xfrm>
                  <a:off x="3716708" y="2845038"/>
                  <a:ext cx="121920" cy="121920"/>
                </a:xfrm>
                <a:prstGeom prst="ellipse">
                  <a:avLst/>
                </a:prstGeom>
              </p:spPr>
              <p:style>
                <a:lnRef idx="1">
                  <a:schemeClr val="accent3"/>
                </a:lnRef>
                <a:fillRef idx="2">
                  <a:schemeClr val="accent3"/>
                </a:fillRef>
                <a:effectRef idx="1">
                  <a:schemeClr val="accent3"/>
                </a:effectRef>
                <a:fontRef idx="minor">
                  <a:schemeClr val="dk1"/>
                </a:fontRef>
              </p:style>
              <p:txBody>
                <a:bodyPr rtlCol="0" anchor="ctr"/>
                <a:lstStyle/>
                <a:p>
                  <a:pPr algn="ctr"/>
                  <a:endParaRPr lang="en-US"/>
                </a:p>
              </p:txBody>
            </p:sp>
          </p:grpSp>
          <p:grpSp>
            <p:nvGrpSpPr>
              <p:cNvPr id="243" name="Group 171"/>
              <p:cNvGrpSpPr/>
              <p:nvPr/>
            </p:nvGrpSpPr>
            <p:grpSpPr>
              <a:xfrm>
                <a:off x="5036378" y="2809696"/>
                <a:ext cx="1481270" cy="215444"/>
                <a:chOff x="3716708" y="2809696"/>
                <a:chExt cx="1481270" cy="215444"/>
              </a:xfrm>
            </p:grpSpPr>
            <p:sp>
              <p:nvSpPr>
                <p:cNvPr id="244" name="Rectangle 243"/>
                <p:cNvSpPr/>
                <p:nvPr/>
              </p:nvSpPr>
              <p:spPr>
                <a:xfrm>
                  <a:off x="3805419" y="2809696"/>
                  <a:ext cx="1392559" cy="215444"/>
                </a:xfrm>
                <a:prstGeom prst="rect">
                  <a:avLst/>
                </a:prstGeom>
              </p:spPr>
              <p:txBody>
                <a:bodyPr wrap="square">
                  <a:spAutoFit/>
                </a:bodyPr>
                <a:lstStyle/>
                <a:p>
                  <a:r>
                    <a:rPr lang="en-US" sz="800" b="1" u="sng" dirty="0">
                      <a:solidFill>
                        <a:srgbClr val="002060"/>
                      </a:solidFill>
                      <a:latin typeface="Segoe UI" pitchFamily="34" charset="0"/>
                    </a:rPr>
                    <a:t>James D. Kramer </a:t>
                  </a:r>
                  <a:endParaRPr lang="en-US" sz="800" u="sng" dirty="0">
                    <a:solidFill>
                      <a:srgbClr val="002060"/>
                    </a:solidFill>
                    <a:latin typeface="Segoe UI" pitchFamily="34" charset="0"/>
                  </a:endParaRPr>
                </a:p>
              </p:txBody>
            </p:sp>
            <p:sp>
              <p:nvSpPr>
                <p:cNvPr id="245" name="Oval 244"/>
                <p:cNvSpPr/>
                <p:nvPr/>
              </p:nvSpPr>
              <p:spPr>
                <a:xfrm>
                  <a:off x="3716708" y="2845038"/>
                  <a:ext cx="121920" cy="121920"/>
                </a:xfrm>
                <a:prstGeom prst="ellipse">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grpSp>
      </p:grpSp>
      <p:sp>
        <p:nvSpPr>
          <p:cNvPr id="94" name="Rectangle 93">
            <a:hlinkClick r:id="" action="ppaction://hlinkshowjump?jump=nextslide"/>
          </p:cNvPr>
          <p:cNvSpPr/>
          <p:nvPr/>
        </p:nvSpPr>
        <p:spPr>
          <a:xfrm>
            <a:off x="482600" y="6553200"/>
            <a:ext cx="228600" cy="30480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1400"/>
                                  </p:stCondLst>
                                  <p:childTnLst>
                                    <p:animMotion origin="layout" path="M 0 0  L 0.25 0  E" pathEditMode="relative" ptsTypes="">
                                      <p:cBhvr>
                                        <p:cTn id="6" dur="1100" fill="hold"/>
                                        <p:tgtEl>
                                          <p:spTgt spid="229"/>
                                        </p:tgtEl>
                                        <p:attrNameLst>
                                          <p:attrName>ppt_x</p:attrName>
                                          <p:attrName>ppt_y</p:attrName>
                                        </p:attrNameLst>
                                      </p:cBhvr>
                                    </p:animMotion>
                                  </p:childTnLst>
                                </p:cTn>
                              </p:par>
                              <p:par>
                                <p:cTn id="7" presetID="10" presetClass="entr" presetSubtype="0" fill="hold" grpId="0" nodeType="withEffect">
                                  <p:stCondLst>
                                    <p:cond delay="400"/>
                                  </p:stCondLst>
                                  <p:childTnLst>
                                    <p:set>
                                      <p:cBhvr>
                                        <p:cTn id="8" dur="1" fill="hold">
                                          <p:stCondLst>
                                            <p:cond delay="0"/>
                                          </p:stCondLst>
                                        </p:cTn>
                                        <p:tgtEl>
                                          <p:spTgt spid="94"/>
                                        </p:tgtEl>
                                        <p:attrNameLst>
                                          <p:attrName>style.visibility</p:attrName>
                                        </p:attrNameLst>
                                      </p:cBhvr>
                                      <p:to>
                                        <p:strVal val="visible"/>
                                      </p:to>
                                    </p:set>
                                    <p:animEffect transition="in" filter="fade">
                                      <p:cBhvr>
                                        <p:cTn id="9" dur="9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p:cNvGrpSpPr/>
          <p:nvPr/>
        </p:nvGrpSpPr>
        <p:grpSpPr>
          <a:xfrm>
            <a:off x="7848600" y="276606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3">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4"/>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5"/>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5"/>
            <a:stretch>
              <a:fillRect/>
            </a:stretch>
          </p:blipFill>
          <p:spPr>
            <a:xfrm>
              <a:off x="2944657" y="2952404"/>
              <a:ext cx="132798" cy="132798"/>
            </a:xfrm>
            <a:prstGeom prst="rect">
              <a:avLst/>
            </a:prstGeom>
          </p:spPr>
        </p:pic>
        <p:grpSp>
          <p:nvGrpSpPr>
            <p:cNvPr id="240"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6"/>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6"/>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6"/>
            <a:stretch>
              <a:fillRect/>
            </a:stretch>
          </p:blipFill>
          <p:spPr>
            <a:xfrm>
              <a:off x="2945222" y="2170544"/>
              <a:ext cx="132798" cy="132798"/>
            </a:xfrm>
            <a:prstGeom prst="rect">
              <a:avLst/>
            </a:prstGeom>
          </p:spPr>
        </p:pic>
        <p:grpSp>
          <p:nvGrpSpPr>
            <p:cNvPr id="245"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6" name="Group 447"/>
          <p:cNvGrpSpPr/>
          <p:nvPr/>
        </p:nvGrpSpPr>
        <p:grpSpPr>
          <a:xfrm>
            <a:off x="7833360" y="274320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3">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4"/>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5"/>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5"/>
            <a:stretch>
              <a:fillRect/>
            </a:stretch>
          </p:blipFill>
          <p:spPr>
            <a:xfrm>
              <a:off x="2944657" y="2952404"/>
              <a:ext cx="132798" cy="132798"/>
            </a:xfrm>
            <a:prstGeom prst="rect">
              <a:avLst/>
            </a:prstGeom>
          </p:spPr>
        </p:pic>
        <p:grpSp>
          <p:nvGrpSpPr>
            <p:cNvPr id="103"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6"/>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6"/>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6"/>
            <a:stretch>
              <a:fillRect/>
            </a:stretch>
          </p:blipFill>
          <p:spPr>
            <a:xfrm>
              <a:off x="2945222" y="2170544"/>
              <a:ext cx="132798" cy="132798"/>
            </a:xfrm>
            <a:prstGeom prst="rect">
              <a:avLst/>
            </a:prstGeom>
          </p:spPr>
        </p:pic>
        <p:grpSp>
          <p:nvGrpSpPr>
            <p:cNvPr id="108"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18" name="Group 405"/>
          <p:cNvGrpSpPr/>
          <p:nvPr/>
        </p:nvGrpSpPr>
        <p:grpSpPr>
          <a:xfrm>
            <a:off x="7833360" y="2720340"/>
            <a:ext cx="1209964" cy="1828800"/>
            <a:chOff x="5495636" y="3706092"/>
            <a:chExt cx="1209964" cy="1828800"/>
          </a:xfrm>
        </p:grpSpPr>
        <p:grpSp>
          <p:nvGrpSpPr>
            <p:cNvPr id="119" name="Group 187"/>
            <p:cNvGrpSpPr/>
            <p:nvPr/>
          </p:nvGrpSpPr>
          <p:grpSpPr>
            <a:xfrm>
              <a:off x="5495636" y="3706092"/>
              <a:ext cx="1196109" cy="1828800"/>
              <a:chOff x="4428836" y="3581400"/>
              <a:chExt cx="1196109" cy="1828800"/>
            </a:xfrm>
          </p:grpSpPr>
          <p:grpSp>
            <p:nvGrpSpPr>
              <p:cNvPr id="127"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7"/>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3">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7">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4"/>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8"/>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8"/>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8"/>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8"/>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8"/>
              <a:srcRect/>
              <a:stretch>
                <a:fillRect/>
              </a:stretch>
            </p:blipFill>
            <p:spPr bwMode="auto">
              <a:xfrm>
                <a:off x="4486564" y="4933604"/>
                <a:ext cx="152400" cy="123825"/>
              </a:xfrm>
              <a:prstGeom prst="rect">
                <a:avLst/>
              </a:prstGeom>
              <a:noFill/>
              <a:ln w="9525">
                <a:noFill/>
                <a:miter lim="800000"/>
                <a:headEnd/>
                <a:tailEnd/>
              </a:ln>
              <a:effectLst/>
            </p:spPr>
          </p:pic>
          <p:grpSp>
            <p:nvGrpSpPr>
              <p:cNvPr id="136"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20"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206" name="Group 205"/>
          <p:cNvGrpSpPr/>
          <p:nvPr/>
        </p:nvGrpSpPr>
        <p:grpSpPr>
          <a:xfrm>
            <a:off x="7818120" y="2697480"/>
            <a:ext cx="1295400" cy="1828800"/>
            <a:chOff x="2057400" y="3810000"/>
            <a:chExt cx="1295400" cy="1828800"/>
          </a:xfrm>
        </p:grpSpPr>
        <p:grpSp>
          <p:nvGrpSpPr>
            <p:cNvPr id="208"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9">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20"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3">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4"/>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8"/>
                <a:srcRect/>
                <a:stretch>
                  <a:fillRect/>
                </a:stretch>
              </p:blipFill>
              <p:spPr bwMode="auto">
                <a:xfrm>
                  <a:off x="2962564" y="4248728"/>
                  <a:ext cx="152400" cy="123825"/>
                </a:xfrm>
                <a:prstGeom prst="rect">
                  <a:avLst/>
                </a:prstGeom>
                <a:noFill/>
                <a:ln w="9525">
                  <a:noFill/>
                  <a:miter lim="800000"/>
                  <a:headEnd/>
                  <a:tailEnd/>
                </a:ln>
                <a:effectLst/>
              </p:spPr>
            </p:pic>
            <p:grpSp>
              <p:nvGrpSpPr>
                <p:cNvPr id="224"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5"/>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5"/>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6"/>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6"/>
                <a:stretch>
                  <a:fillRect/>
                </a:stretch>
              </p:blipFill>
              <p:spPr>
                <a:xfrm>
                  <a:off x="2971800" y="4456544"/>
                  <a:ext cx="132798" cy="132798"/>
                </a:xfrm>
                <a:prstGeom prst="rect">
                  <a:avLst/>
                </a:prstGeom>
              </p:spPr>
            </p:pic>
          </p:grpSp>
        </p:grpSp>
        <p:grpSp>
          <p:nvGrpSpPr>
            <p:cNvPr id="210"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305" name="Group 304"/>
          <p:cNvGrpSpPr/>
          <p:nvPr/>
        </p:nvGrpSpPr>
        <p:grpSpPr>
          <a:xfrm>
            <a:off x="7802880" y="2674620"/>
            <a:ext cx="1295400" cy="1828800"/>
            <a:chOff x="228600" y="3200400"/>
            <a:chExt cx="1295400" cy="1828800"/>
          </a:xfrm>
        </p:grpSpPr>
        <p:grpSp>
          <p:nvGrpSpPr>
            <p:cNvPr id="306"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10">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3">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10">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4"/>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8"/>
              <a:srcRect/>
              <a:stretch>
                <a:fillRect/>
              </a:stretch>
            </p:blipFill>
            <p:spPr bwMode="auto">
              <a:xfrm>
                <a:off x="2962564" y="4248728"/>
                <a:ext cx="152400" cy="123825"/>
              </a:xfrm>
              <a:prstGeom prst="rect">
                <a:avLst/>
              </a:prstGeom>
              <a:noFill/>
              <a:ln w="9525">
                <a:noFill/>
                <a:miter lim="800000"/>
                <a:headEnd/>
                <a:tailEnd/>
              </a:ln>
              <a:effectLst/>
            </p:spPr>
          </p:pic>
          <p:grpSp>
            <p:nvGrpSpPr>
              <p:cNvPr id="319"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5"/>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5"/>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6"/>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6"/>
              <a:stretch>
                <a:fillRect/>
              </a:stretch>
            </p:blipFill>
            <p:spPr>
              <a:xfrm>
                <a:off x="2971800" y="4456544"/>
                <a:ext cx="132798" cy="132798"/>
              </a:xfrm>
              <a:prstGeom prst="rect">
                <a:avLst/>
              </a:prstGeom>
            </p:spPr>
          </p:pic>
        </p:grpSp>
        <p:grpSp>
          <p:nvGrpSpPr>
            <p:cNvPr id="307"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pic>
        <p:nvPicPr>
          <p:cNvPr id="380" name="Picture 379" descr="Controls.png"/>
          <p:cNvPicPr>
            <a:picLocks noChangeAspect="1"/>
          </p:cNvPicPr>
          <p:nvPr/>
        </p:nvPicPr>
        <p:blipFill>
          <a:blip r:embed="rId11"/>
          <a:stretch>
            <a:fillRect/>
          </a:stretch>
        </p:blipFill>
        <p:spPr>
          <a:xfrm>
            <a:off x="7482840" y="2298433"/>
            <a:ext cx="1876425" cy="454292"/>
          </a:xfrm>
          <a:prstGeom prst="rect">
            <a:avLst/>
          </a:prstGeom>
        </p:spPr>
      </p:pic>
      <p:sp>
        <p:nvSpPr>
          <p:cNvPr id="388" name="Rectangle 387">
            <a:hlinkClick r:id="" action="ppaction://hlinkshowjump?jump=nextslide"/>
          </p:cNvPr>
          <p:cNvSpPr/>
          <p:nvPr/>
        </p:nvSpPr>
        <p:spPr>
          <a:xfrm>
            <a:off x="8915760" y="2431566"/>
            <a:ext cx="177803" cy="18826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389" name="Picture 388" descr="tabe.png"/>
          <p:cNvPicPr>
            <a:picLocks noChangeAspect="1"/>
          </p:cNvPicPr>
          <p:nvPr/>
        </p:nvPicPr>
        <p:blipFill>
          <a:blip r:embed="rId12"/>
          <a:stretch>
            <a:fillRect/>
          </a:stretch>
        </p:blipFill>
        <p:spPr>
          <a:xfrm>
            <a:off x="1333500" y="6582064"/>
            <a:ext cx="1476375" cy="266700"/>
          </a:xfrm>
          <a:prstGeom prst="rect">
            <a:avLst/>
          </a:prstGeom>
        </p:spPr>
      </p:pic>
      <p:pic>
        <p:nvPicPr>
          <p:cNvPr id="1026" name="Picture 2"/>
          <p:cNvPicPr>
            <a:picLocks noChangeAspect="1" noChangeArrowheads="1"/>
          </p:cNvPicPr>
          <p:nvPr/>
        </p:nvPicPr>
        <p:blipFill>
          <a:blip r:embed="rId13"/>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35" name="Title 134"/>
          <p:cNvSpPr>
            <a:spLocks noGrp="1"/>
          </p:cNvSpPr>
          <p:nvPr>
            <p:ph type="title"/>
          </p:nvPr>
        </p:nvSpPr>
        <p:spPr/>
        <p:txBody>
          <a:bodyPr>
            <a:normAutofit fontScale="90000"/>
          </a:bodyPr>
          <a:lstStyle/>
          <a:p>
            <a:r>
              <a:rPr lang="en-US" dirty="0"/>
              <a:t>Desktop Gadget</a:t>
            </a:r>
            <a:r>
              <a:rPr lang="en-US" baseline="0" dirty="0"/>
              <a:t> – Click for Next Workspace Card 1</a:t>
            </a:r>
            <a:endParaRPr lang="en-US" dirty="0"/>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388"/>
                                        </p:tgtEl>
                                        <p:attrNameLst>
                                          <p:attrName>style.visibility</p:attrName>
                                        </p:attrNameLst>
                                      </p:cBhvr>
                                      <p:to>
                                        <p:strVal val="visible"/>
                                      </p:to>
                                    </p:set>
                                    <p:animEffect transition="in" filter="fade">
                                      <p:cBhvr>
                                        <p:cTn id="7" dur="900"/>
                                        <p:tgtEl>
                                          <p:spTgt spid="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304"/>
          <p:cNvGrpSpPr/>
          <p:nvPr/>
        </p:nvGrpSpPr>
        <p:grpSpPr>
          <a:xfrm>
            <a:off x="7856220" y="2766060"/>
            <a:ext cx="1295400" cy="1828800"/>
            <a:chOff x="228600" y="3200400"/>
            <a:chExt cx="1295400" cy="1828800"/>
          </a:xfrm>
        </p:grpSpPr>
        <p:grpSp>
          <p:nvGrpSpPr>
            <p:cNvPr id="19"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20"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21"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2" name="Group 232"/>
          <p:cNvGrpSpPr/>
          <p:nvPr/>
        </p:nvGrpSpPr>
        <p:grpSpPr>
          <a:xfrm>
            <a:off x="7833360" y="275082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3"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4"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5" name="Group 447"/>
          <p:cNvGrpSpPr/>
          <p:nvPr/>
        </p:nvGrpSpPr>
        <p:grpSpPr>
          <a:xfrm>
            <a:off x="7818120" y="272796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6"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7"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8" name="Group 405"/>
          <p:cNvGrpSpPr/>
          <p:nvPr/>
        </p:nvGrpSpPr>
        <p:grpSpPr>
          <a:xfrm>
            <a:off x="7818120" y="2705100"/>
            <a:ext cx="1209964" cy="1828800"/>
            <a:chOff x="5495636" y="3706092"/>
            <a:chExt cx="1209964" cy="1828800"/>
          </a:xfrm>
        </p:grpSpPr>
        <p:grpSp>
          <p:nvGrpSpPr>
            <p:cNvPr id="9" name="Group 187"/>
            <p:cNvGrpSpPr/>
            <p:nvPr/>
          </p:nvGrpSpPr>
          <p:grpSpPr>
            <a:xfrm>
              <a:off x="5495636" y="3706092"/>
              <a:ext cx="1196109" cy="1828800"/>
              <a:chOff x="4428836" y="3581400"/>
              <a:chExt cx="1196109" cy="1828800"/>
            </a:xfrm>
          </p:grpSpPr>
          <p:grpSp>
            <p:nvGrpSpPr>
              <p:cNvPr id="10"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1"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2"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3" name="Group 205"/>
          <p:cNvGrpSpPr/>
          <p:nvPr/>
        </p:nvGrpSpPr>
        <p:grpSpPr>
          <a:xfrm>
            <a:off x="7802880" y="2682240"/>
            <a:ext cx="1295400" cy="1828800"/>
            <a:chOff x="2057400" y="3810000"/>
            <a:chExt cx="1295400" cy="1828800"/>
          </a:xfrm>
        </p:grpSpPr>
        <p:grpSp>
          <p:nvGrpSpPr>
            <p:cNvPr id="14"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6"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7"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pic>
        <p:nvPicPr>
          <p:cNvPr id="119" name="Picture 118" descr="Controls.png"/>
          <p:cNvPicPr>
            <a:picLocks noChangeAspect="1"/>
          </p:cNvPicPr>
          <p:nvPr/>
        </p:nvPicPr>
        <p:blipFill>
          <a:blip r:embed="rId11"/>
          <a:stretch>
            <a:fillRect/>
          </a:stretch>
        </p:blipFill>
        <p:spPr>
          <a:xfrm>
            <a:off x="7482840" y="2298433"/>
            <a:ext cx="1876425" cy="454292"/>
          </a:xfrm>
          <a:prstGeom prst="rect">
            <a:avLst/>
          </a:prstGeom>
        </p:spPr>
      </p:pic>
      <p:sp>
        <p:nvSpPr>
          <p:cNvPr id="127" name="Rectangle 126">
            <a:hlinkClick r:id="" action="ppaction://hlinkshowjump?jump=nextslide"/>
          </p:cNvPr>
          <p:cNvSpPr/>
          <p:nvPr/>
        </p:nvSpPr>
        <p:spPr>
          <a:xfrm>
            <a:off x="8915760" y="2431566"/>
            <a:ext cx="177803" cy="18826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20" name="Picture 119" descr="tabe.png"/>
          <p:cNvPicPr>
            <a:picLocks noChangeAspect="1"/>
          </p:cNvPicPr>
          <p:nvPr/>
        </p:nvPicPr>
        <p:blipFill>
          <a:blip r:embed="rId12"/>
          <a:stretch>
            <a:fillRect/>
          </a:stretch>
        </p:blipFill>
        <p:spPr>
          <a:xfrm>
            <a:off x="1333500" y="6582064"/>
            <a:ext cx="1476375" cy="266700"/>
          </a:xfrm>
          <a:prstGeom prst="rect">
            <a:avLst/>
          </a:prstGeom>
        </p:spPr>
      </p:pic>
      <p:pic>
        <p:nvPicPr>
          <p:cNvPr id="136" name="Picture 2"/>
          <p:cNvPicPr>
            <a:picLocks noChangeAspect="1" noChangeArrowheads="1"/>
          </p:cNvPicPr>
          <p:nvPr/>
        </p:nvPicPr>
        <p:blipFill>
          <a:blip r:embed="rId13"/>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35" name="Title 134"/>
          <p:cNvSpPr>
            <a:spLocks noGrp="1"/>
          </p:cNvSpPr>
          <p:nvPr>
            <p:ph type="title"/>
          </p:nvPr>
        </p:nvSpPr>
        <p:spPr/>
        <p:txBody>
          <a:bodyPr>
            <a:normAutofit fontScale="90000"/>
          </a:bodyPr>
          <a:lstStyle/>
          <a:p>
            <a:r>
              <a:rPr lang="en-US" dirty="0"/>
              <a:t>Desktop Gadget – Click for Next Workspace Card 2</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127"/>
                                        </p:tgtEl>
                                        <p:attrNameLst>
                                          <p:attrName>style.visibility</p:attrName>
                                        </p:attrNameLst>
                                      </p:cBhvr>
                                      <p:to>
                                        <p:strVal val="visible"/>
                                      </p:to>
                                    </p:set>
                                    <p:animEffect transition="in" filter="fade">
                                      <p:cBhvr>
                                        <p:cTn id="7" dur="9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 name="Rectangle 351"/>
          <p:cNvSpPr/>
          <p:nvPr/>
        </p:nvSpPr>
        <p:spPr>
          <a:xfrm>
            <a:off x="5791200" y="2636520"/>
            <a:ext cx="1219200" cy="3848100"/>
          </a:xfrm>
          <a:prstGeom prst="rect">
            <a:avLst/>
          </a:pr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itle 187"/>
          <p:cNvSpPr>
            <a:spLocks noGrp="1"/>
          </p:cNvSpPr>
          <p:nvPr>
            <p:ph type="title"/>
          </p:nvPr>
        </p:nvSpPr>
        <p:spPr>
          <a:xfrm>
            <a:off x="88900" y="50800"/>
            <a:ext cx="5257800" cy="182562"/>
          </a:xfrm>
        </p:spPr>
        <p:txBody>
          <a:bodyPr/>
          <a:lstStyle/>
          <a:p>
            <a:r>
              <a:rPr lang="en-US" sz="1200" b="0" i="0" u="none" strike="noStrike" kern="1200" baseline="0" dirty="0">
                <a:solidFill>
                  <a:schemeClr val="bg1"/>
                </a:solidFill>
                <a:latin typeface="+mj-lt"/>
                <a:ea typeface="+mj-ea"/>
                <a:cs typeface="+mj-cs"/>
              </a:rPr>
              <a:t>Search for a workspace (Click Search Box)</a:t>
            </a:r>
            <a:endParaRPr lang="en-US" dirty="0"/>
          </a:p>
        </p:txBody>
      </p:sp>
      <p:grpSp>
        <p:nvGrpSpPr>
          <p:cNvPr id="2" name="Group 25"/>
          <p:cNvGrpSpPr/>
          <p:nvPr/>
        </p:nvGrpSpPr>
        <p:grpSpPr>
          <a:xfrm>
            <a:off x="8895706" y="0"/>
            <a:ext cx="248294" cy="6858000"/>
            <a:chOff x="8895706" y="0"/>
            <a:chExt cx="248294" cy="6858000"/>
          </a:xfrm>
        </p:grpSpPr>
        <p:pic>
          <p:nvPicPr>
            <p:cNvPr id="27" name="Picture 26" descr="Picture1.png"/>
            <p:cNvPicPr>
              <a:picLocks noChangeAspect="1"/>
            </p:cNvPicPr>
            <p:nvPr/>
          </p:nvPicPr>
          <p:blipFill>
            <a:blip r:embed="rId3"/>
            <a:srcRect l="98332"/>
            <a:stretch>
              <a:fillRect/>
            </a:stretch>
          </p:blipFill>
          <p:spPr>
            <a:xfrm>
              <a:off x="8991600" y="0"/>
              <a:ext cx="152400" cy="6858000"/>
            </a:xfrm>
            <a:prstGeom prst="rect">
              <a:avLst/>
            </a:prstGeom>
          </p:spPr>
        </p:pic>
        <p:grpSp>
          <p:nvGrpSpPr>
            <p:cNvPr id="3" name="Group 61"/>
            <p:cNvGrpSpPr/>
            <p:nvPr/>
          </p:nvGrpSpPr>
          <p:grpSpPr>
            <a:xfrm>
              <a:off x="8895706" y="884207"/>
              <a:ext cx="164592" cy="5623560"/>
              <a:chOff x="8901933" y="884725"/>
              <a:chExt cx="164592" cy="5623560"/>
            </a:xfrm>
          </p:grpSpPr>
          <p:sp>
            <p:nvSpPr>
              <p:cNvPr id="29" name="Rectangle 28"/>
              <p:cNvSpPr/>
              <p:nvPr/>
            </p:nvSpPr>
            <p:spPr>
              <a:xfrm>
                <a:off x="8901933" y="884725"/>
                <a:ext cx="164592" cy="5623560"/>
              </a:xfrm>
              <a:prstGeom prst="rect">
                <a:avLst/>
              </a:prstGeom>
              <a:gradFill>
                <a:gsLst>
                  <a:gs pos="0">
                    <a:srgbClr val="E3E3E3"/>
                  </a:gs>
                  <a:gs pos="43000">
                    <a:srgbClr val="F2F2F2"/>
                  </a:gs>
                </a:gsLst>
                <a:lin ang="0" scaled="0"/>
              </a:gradFill>
              <a:ln w="6350">
                <a:solidFill>
                  <a:srgbClr val="DCDC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Rectangle 29"/>
              <p:cNvSpPr/>
              <p:nvPr/>
            </p:nvSpPr>
            <p:spPr>
              <a:xfrm>
                <a:off x="8910355" y="1048445"/>
                <a:ext cx="137160" cy="2743200"/>
              </a:xfrm>
              <a:prstGeom prst="rect">
                <a:avLst/>
              </a:prstGeom>
              <a:gradFill>
                <a:gsLst>
                  <a:gs pos="41000">
                    <a:srgbClr val="ECECEC"/>
                  </a:gs>
                  <a:gs pos="63000">
                    <a:srgbClr val="D5D5D5"/>
                  </a:gs>
                  <a:gs pos="100000">
                    <a:srgbClr val="CFCFCF"/>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67"/>
              <p:cNvGrpSpPr/>
              <p:nvPr/>
            </p:nvGrpSpPr>
            <p:grpSpPr>
              <a:xfrm>
                <a:off x="8939993" y="2382966"/>
                <a:ext cx="73152" cy="87341"/>
                <a:chOff x="8939993" y="2382966"/>
                <a:chExt cx="73152" cy="87341"/>
              </a:xfrm>
            </p:grpSpPr>
            <p:sp>
              <p:nvSpPr>
                <p:cNvPr id="34" name="Rounded Rectangle 33"/>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ounded Rectangle 34"/>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Rounded Rectangle 35"/>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2" name="Isosceles Triangle 31"/>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Isosceles Triangle 32"/>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pic>
        <p:nvPicPr>
          <p:cNvPr id="161" name="Picture 160" descr="searchbox.png"/>
          <p:cNvPicPr>
            <a:picLocks noChangeAspect="1"/>
          </p:cNvPicPr>
          <p:nvPr/>
        </p:nvPicPr>
        <p:blipFill>
          <a:blip r:embed="rId4"/>
          <a:stretch>
            <a:fillRect/>
          </a:stretch>
        </p:blipFill>
        <p:spPr>
          <a:xfrm>
            <a:off x="5471160" y="2240280"/>
            <a:ext cx="1723886" cy="147340"/>
          </a:xfrm>
          <a:prstGeom prst="rect">
            <a:avLst/>
          </a:prstGeom>
        </p:spPr>
      </p:pic>
      <p:sp>
        <p:nvSpPr>
          <p:cNvPr id="173" name="Rectangle 172"/>
          <p:cNvSpPr/>
          <p:nvPr/>
        </p:nvSpPr>
        <p:spPr>
          <a:xfrm>
            <a:off x="5433535" y="2202180"/>
            <a:ext cx="1645445" cy="209550"/>
          </a:xfrm>
          <a:prstGeom prst="rect">
            <a:avLst/>
          </a:prstGeom>
          <a:no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marL="0" algn="l" defTabSz="914400" rtl="0" eaLnBrk="1" latinLnBrk="0" hangingPunct="1"/>
            <a:r>
              <a:rPr lang="en-US" sz="600" i="1" kern="1200" dirty="0">
                <a:solidFill>
                  <a:schemeClr val="bg1">
                    <a:lumMod val="65000"/>
                  </a:schemeClr>
                </a:solidFill>
                <a:latin typeface="Segoe UI" pitchFamily="34" charset="0"/>
                <a:ea typeface="+mn-ea"/>
                <a:cs typeface="+mn-cs"/>
              </a:rPr>
              <a:t>Search all workspaces</a:t>
            </a:r>
          </a:p>
        </p:txBody>
      </p:sp>
      <p:sp>
        <p:nvSpPr>
          <p:cNvPr id="2050" name="AutoShape 2" descr="https://mediabank.partners.extranet.microsoft.com/PreviewImage.asp?type=4&amp;repoid=%7b34C67789-57C8-48C5-9D05-AF38F41C397E%7d&amp;version=1&amp;md=8-14-200712-47-51PM">
            <a:hlinkClick r:id="rId5"/>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a:p>
        </p:txBody>
      </p:sp>
      <p:grpSp>
        <p:nvGrpSpPr>
          <p:cNvPr id="5" name="Group 337"/>
          <p:cNvGrpSpPr/>
          <p:nvPr/>
        </p:nvGrpSpPr>
        <p:grpSpPr>
          <a:xfrm>
            <a:off x="1897380" y="2842081"/>
            <a:ext cx="5196840" cy="261164"/>
            <a:chOff x="1897380" y="3314700"/>
            <a:chExt cx="5196840" cy="261164"/>
          </a:xfrm>
        </p:grpSpPr>
        <p:sp>
          <p:nvSpPr>
            <p:cNvPr id="339" name="Rectangle 338"/>
            <p:cNvSpPr/>
            <p:nvPr/>
          </p:nvSpPr>
          <p:spPr>
            <a:xfrm>
              <a:off x="2484120" y="3314700"/>
              <a:ext cx="1152880" cy="257956"/>
            </a:xfrm>
            <a:prstGeom prst="rect">
              <a:avLst/>
            </a:prstGeom>
          </p:spPr>
          <p:txBody>
            <a:bodyPr wrap="none">
              <a:spAutoFit/>
            </a:bodyPr>
            <a:lstStyle/>
            <a:p>
              <a:pPr>
                <a:lnSpc>
                  <a:spcPct val="150000"/>
                </a:lnSpc>
              </a:pPr>
              <a:r>
                <a:rPr lang="en-US" sz="800" b="1" dirty="0">
                  <a:solidFill>
                    <a:schemeClr val="accent1">
                      <a:lumMod val="75000"/>
                    </a:schemeClr>
                  </a:solidFill>
                </a:rPr>
                <a:t>Real Estate Knowledge</a:t>
              </a:r>
            </a:p>
          </p:txBody>
        </p:sp>
        <p:pic>
          <p:nvPicPr>
            <p:cNvPr id="340"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6" name="Group 36"/>
            <p:cNvGrpSpPr/>
            <p:nvPr/>
          </p:nvGrpSpPr>
          <p:grpSpPr>
            <a:xfrm>
              <a:off x="4043362" y="3363785"/>
              <a:ext cx="391478" cy="200055"/>
              <a:chOff x="242356" y="1763585"/>
              <a:chExt cx="391478" cy="200055"/>
            </a:xfrm>
          </p:grpSpPr>
          <p:pic>
            <p:nvPicPr>
              <p:cNvPr id="349" name="Picture 34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350" name="TextBox 349"/>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30</a:t>
                </a:r>
              </a:p>
            </p:txBody>
          </p:sp>
          <p:sp>
            <p:nvSpPr>
              <p:cNvPr id="351" name="Right Triangle 35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42" name="Straight Connector 341"/>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343" name="Picture 34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7" name="Group 343"/>
            <p:cNvGrpSpPr/>
            <p:nvPr/>
          </p:nvGrpSpPr>
          <p:grpSpPr>
            <a:xfrm>
              <a:off x="4739640" y="3360420"/>
              <a:ext cx="374754" cy="200055"/>
              <a:chOff x="4739640" y="4659185"/>
              <a:chExt cx="374754" cy="200055"/>
            </a:xfrm>
          </p:grpSpPr>
          <p:sp>
            <p:nvSpPr>
              <p:cNvPr id="346" name="TextBox 34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22</a:t>
                </a:r>
              </a:p>
            </p:txBody>
          </p:sp>
          <p:sp>
            <p:nvSpPr>
              <p:cNvPr id="347" name="Right Triangle 34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48" name="Picture 34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45" name="Rectangle 344"/>
            <p:cNvSpPr/>
            <p:nvPr/>
          </p:nvSpPr>
          <p:spPr>
            <a:xfrm>
              <a:off x="5761906" y="3360420"/>
              <a:ext cx="1245854" cy="215444"/>
            </a:xfrm>
            <a:prstGeom prst="rect">
              <a:avLst/>
            </a:prstGeom>
          </p:spPr>
          <p:txBody>
            <a:bodyPr wrap="none">
              <a:spAutoFit/>
            </a:bodyPr>
            <a:lstStyle/>
            <a:p>
              <a:r>
                <a:rPr lang="en-US" sz="800" b="1" dirty="0">
                  <a:solidFill>
                    <a:schemeClr val="accent1">
                      <a:lumMod val="75000"/>
                    </a:schemeClr>
                  </a:solidFill>
                </a:rPr>
                <a:t>Today;        </a:t>
              </a:r>
              <a:r>
                <a:rPr lang="en-US" sz="800" dirty="0">
                  <a:solidFill>
                    <a:schemeClr val="accent1">
                      <a:lumMod val="75000"/>
                    </a:schemeClr>
                  </a:solidFill>
                </a:rPr>
                <a:t> 1 minute ago</a:t>
              </a:r>
            </a:p>
          </p:txBody>
        </p:sp>
      </p:grpSp>
      <p:grpSp>
        <p:nvGrpSpPr>
          <p:cNvPr id="8" name="Group 354"/>
          <p:cNvGrpSpPr/>
          <p:nvPr/>
        </p:nvGrpSpPr>
        <p:grpSpPr>
          <a:xfrm>
            <a:off x="1840706" y="2445243"/>
            <a:ext cx="5398294" cy="200055"/>
            <a:chOff x="1840706" y="2445243"/>
            <a:chExt cx="5398294" cy="200055"/>
          </a:xfrm>
        </p:grpSpPr>
        <p:sp>
          <p:nvSpPr>
            <p:cNvPr id="333" name="Rectangle 332"/>
            <p:cNvSpPr/>
            <p:nvPr/>
          </p:nvSpPr>
          <p:spPr>
            <a:xfrm>
              <a:off x="1844040" y="2446020"/>
              <a:ext cx="5394960" cy="175260"/>
            </a:xfrm>
            <a:prstGeom prst="rect">
              <a:avLst/>
            </a:prstGeom>
            <a:gradFill>
              <a:gsLst>
                <a:gs pos="0">
                  <a:schemeClr val="bg1"/>
                </a:gs>
                <a:gs pos="73000">
                  <a:schemeClr val="bg1">
                    <a:lumMod val="95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85000"/>
                  </a:schemeClr>
                </a:solidFill>
              </a:endParaRPr>
            </a:p>
          </p:txBody>
        </p:sp>
        <p:grpSp>
          <p:nvGrpSpPr>
            <p:cNvPr id="9" name="Group 174"/>
            <p:cNvGrpSpPr/>
            <p:nvPr/>
          </p:nvGrpSpPr>
          <p:grpSpPr>
            <a:xfrm>
              <a:off x="2514600" y="2445243"/>
              <a:ext cx="4114800" cy="200055"/>
              <a:chOff x="2514600" y="3464239"/>
              <a:chExt cx="4114800" cy="200055"/>
            </a:xfrm>
          </p:grpSpPr>
          <p:sp>
            <p:nvSpPr>
              <p:cNvPr id="180" name="TextBox 179"/>
              <p:cNvSpPr txBox="1"/>
              <p:nvPr/>
            </p:nvSpPr>
            <p:spPr>
              <a:xfrm>
                <a:off x="5539740" y="3464239"/>
                <a:ext cx="815340" cy="200055"/>
              </a:xfrm>
              <a:prstGeom prst="rect">
                <a:avLst/>
              </a:prstGeom>
              <a:noFill/>
            </p:spPr>
            <p:txBody>
              <a:bodyPr wrap="square" rtlCol="0">
                <a:spAutoFit/>
              </a:bodyPr>
              <a:lstStyle/>
              <a:p>
                <a:pPr algn="r"/>
                <a:r>
                  <a:rPr lang="en-US" sz="700" dirty="0">
                    <a:solidFill>
                      <a:srgbClr val="626262"/>
                    </a:solidFill>
                    <a:latin typeface="Segoe UI" pitchFamily="34" charset="0"/>
                    <a:cs typeface="Segoe UI" pitchFamily="34" charset="0"/>
                  </a:rPr>
                  <a:t>MODIFIED</a:t>
                </a:r>
                <a:endParaRPr lang="en-US" sz="200" dirty="0">
                  <a:solidFill>
                    <a:srgbClr val="297BC6"/>
                  </a:solidFill>
                  <a:latin typeface="Segoe UI" pitchFamily="34" charset="0"/>
                  <a:cs typeface="Segoe UI" pitchFamily="34" charset="0"/>
                </a:endParaRPr>
              </a:p>
            </p:txBody>
          </p:sp>
          <p:sp>
            <p:nvSpPr>
              <p:cNvPr id="181" name="TextBox 180"/>
              <p:cNvSpPr txBox="1"/>
              <p:nvPr/>
            </p:nvSpPr>
            <p:spPr>
              <a:xfrm>
                <a:off x="2514600"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NAME</a:t>
                </a:r>
                <a:endParaRPr lang="en-US" sz="200" dirty="0">
                  <a:solidFill>
                    <a:srgbClr val="297BC6"/>
                  </a:solidFill>
                  <a:latin typeface="Segoe UI" pitchFamily="34" charset="0"/>
                  <a:cs typeface="Segoe UI" pitchFamily="34" charset="0"/>
                </a:endParaRPr>
              </a:p>
            </p:txBody>
          </p:sp>
          <p:sp>
            <p:nvSpPr>
              <p:cNvPr id="183" name="TextBox 182"/>
              <p:cNvSpPr txBox="1"/>
              <p:nvPr/>
            </p:nvSpPr>
            <p:spPr>
              <a:xfrm>
                <a:off x="5773782" y="3497580"/>
                <a:ext cx="855618" cy="107722"/>
              </a:xfrm>
              <a:prstGeom prst="rect">
                <a:avLst/>
              </a:prstGeom>
              <a:noFill/>
            </p:spPr>
            <p:txBody>
              <a:bodyPr wrap="square" rtlCol="0">
                <a:spAutoFit/>
              </a:bodyPr>
              <a:lstStyle/>
              <a:p>
                <a:pPr algn="r"/>
                <a:endParaRPr lang="en-US" sz="100" dirty="0">
                  <a:solidFill>
                    <a:srgbClr val="297BC6"/>
                  </a:solidFill>
                  <a:latin typeface="Segoe UI" pitchFamily="34" charset="0"/>
                  <a:cs typeface="Segoe UI" pitchFamily="34" charset="0"/>
                </a:endParaRPr>
              </a:p>
            </p:txBody>
          </p:sp>
          <p:sp>
            <p:nvSpPr>
              <p:cNvPr id="187" name="TextBox 186"/>
              <p:cNvSpPr txBox="1"/>
              <p:nvPr/>
            </p:nvSpPr>
            <p:spPr>
              <a:xfrm>
                <a:off x="3971926"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SHARED</a:t>
                </a:r>
                <a:endParaRPr lang="en-US" sz="200" dirty="0">
                  <a:solidFill>
                    <a:srgbClr val="297BC6"/>
                  </a:solidFill>
                  <a:latin typeface="Segoe UI" pitchFamily="34" charset="0"/>
                  <a:cs typeface="Segoe UI" pitchFamily="34" charset="0"/>
                </a:endParaRPr>
              </a:p>
            </p:txBody>
          </p:sp>
          <p:sp>
            <p:nvSpPr>
              <p:cNvPr id="216" name="TextBox 215"/>
              <p:cNvSpPr txBox="1"/>
              <p:nvPr/>
            </p:nvSpPr>
            <p:spPr>
              <a:xfrm>
                <a:off x="4640584" y="3464239"/>
                <a:ext cx="914400" cy="200055"/>
              </a:xfrm>
              <a:prstGeom prst="rect">
                <a:avLst/>
              </a:prstGeom>
              <a:noFill/>
            </p:spPr>
            <p:txBody>
              <a:bodyPr wrap="square" rtlCol="0">
                <a:spAutoFit/>
              </a:bodyPr>
              <a:lstStyle/>
              <a:p>
                <a:r>
                  <a:rPr lang="en-US" sz="700" dirty="0">
                    <a:solidFill>
                      <a:srgbClr val="626262"/>
                    </a:solidFill>
                    <a:latin typeface="Segoe UI" pitchFamily="34" charset="0"/>
                    <a:cs typeface="Segoe UI" pitchFamily="34" charset="0"/>
                  </a:rPr>
                  <a:t>FILES</a:t>
                </a:r>
                <a:endParaRPr lang="en-US" sz="200" dirty="0">
                  <a:solidFill>
                    <a:srgbClr val="297BC6"/>
                  </a:solidFill>
                  <a:latin typeface="Segoe UI" pitchFamily="34" charset="0"/>
                  <a:cs typeface="Segoe UI" pitchFamily="34" charset="0"/>
                </a:endParaRPr>
              </a:p>
            </p:txBody>
          </p:sp>
        </p:grpSp>
        <p:pic>
          <p:nvPicPr>
            <p:cNvPr id="80899" name="Picture 3"/>
            <p:cNvPicPr>
              <a:picLocks noChangeAspect="1" noChangeArrowheads="1"/>
            </p:cNvPicPr>
            <p:nvPr/>
          </p:nvPicPr>
          <p:blipFill>
            <a:blip r:embed="rId6"/>
            <a:srcRect/>
            <a:stretch>
              <a:fillRect/>
            </a:stretch>
          </p:blipFill>
          <p:spPr bwMode="auto">
            <a:xfrm>
              <a:off x="2282190" y="2475545"/>
              <a:ext cx="133350" cy="123825"/>
            </a:xfrm>
            <a:prstGeom prst="rect">
              <a:avLst/>
            </a:prstGeom>
            <a:noFill/>
            <a:ln w="9525">
              <a:noFill/>
              <a:miter lim="800000"/>
              <a:headEnd/>
              <a:tailEnd/>
            </a:ln>
            <a:effectLst/>
          </p:spPr>
        </p:pic>
        <p:cxnSp>
          <p:nvCxnSpPr>
            <p:cNvPr id="295" name="Straight Connector 294"/>
            <p:cNvCxnSpPr/>
            <p:nvPr/>
          </p:nvCxnSpPr>
          <p:spPr>
            <a:xfrm>
              <a:off x="1840706" y="2628900"/>
              <a:ext cx="5398294" cy="762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a:off x="5702361" y="2536887"/>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a:off x="6998429"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a:off x="4598134" y="2536888"/>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a:off x="3931385"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a:off x="2426429" y="2536890"/>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a:off x="2121629" y="2536891"/>
              <a:ext cx="177805" cy="1464"/>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21" name="Right Triangle 320"/>
            <p:cNvSpPr/>
            <p:nvPr/>
          </p:nvSpPr>
          <p:spPr>
            <a:xfrm rot="13500000" flipV="1">
              <a:off x="6313909" y="2496289"/>
              <a:ext cx="59357" cy="59357"/>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3" name="Picture 3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489833"/>
              <a:ext cx="104775" cy="104775"/>
            </a:xfrm>
            <a:prstGeom prst="rect">
              <a:avLst/>
            </a:prstGeom>
          </p:spPr>
        </p:pic>
      </p:grpSp>
      <p:grpSp>
        <p:nvGrpSpPr>
          <p:cNvPr id="10" name="Group 61"/>
          <p:cNvGrpSpPr/>
          <p:nvPr/>
        </p:nvGrpSpPr>
        <p:grpSpPr>
          <a:xfrm>
            <a:off x="7109460" y="2644140"/>
            <a:ext cx="118871" cy="3855720"/>
            <a:chOff x="8901933" y="884725"/>
            <a:chExt cx="164592" cy="5623560"/>
          </a:xfrm>
        </p:grpSpPr>
        <p:sp>
          <p:nvSpPr>
            <p:cNvPr id="445" name="Rectangle 444"/>
            <p:cNvSpPr/>
            <p:nvPr/>
          </p:nvSpPr>
          <p:spPr>
            <a:xfrm>
              <a:off x="8901933" y="884725"/>
              <a:ext cx="164592" cy="5623560"/>
            </a:xfrm>
            <a:prstGeom prst="rect">
              <a:avLst/>
            </a:prstGeom>
            <a:gradFill>
              <a:gsLst>
                <a:gs pos="0">
                  <a:schemeClr val="tx2">
                    <a:lumMod val="20000"/>
                    <a:lumOff val="80000"/>
                  </a:schemeClr>
                </a:gs>
                <a:gs pos="43000">
                  <a:schemeClr val="accent1">
                    <a:lumMod val="40000"/>
                    <a:lumOff val="60000"/>
                  </a:schemeClr>
                </a:gs>
              </a:gsLst>
              <a:lin ang="0" scaled="0"/>
            </a:gradFill>
            <a:ln w="3175">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6" name="Rectangle 445"/>
            <p:cNvSpPr/>
            <p:nvPr/>
          </p:nvSpPr>
          <p:spPr>
            <a:xfrm>
              <a:off x="8910355" y="1048445"/>
              <a:ext cx="137160" cy="2743200"/>
            </a:xfrm>
            <a:prstGeom prst="rect">
              <a:avLst/>
            </a:prstGeom>
            <a:gradFill>
              <a:gsLst>
                <a:gs pos="41000">
                  <a:schemeClr val="accent4">
                    <a:lumMod val="40000"/>
                    <a:lumOff val="60000"/>
                  </a:schemeClr>
                </a:gs>
                <a:gs pos="63000">
                  <a:schemeClr val="accent5">
                    <a:lumMod val="75000"/>
                  </a:schemeClr>
                </a:gs>
                <a:gs pos="100000">
                  <a:schemeClr val="accent1">
                    <a:lumMod val="50000"/>
                  </a:schemeClr>
                </a:gs>
              </a:gsLst>
              <a:lin ang="0" scaled="0"/>
            </a:gradFill>
            <a:ln w="6350">
              <a:solidFill>
                <a:srgbClr val="9494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67"/>
            <p:cNvGrpSpPr/>
            <p:nvPr/>
          </p:nvGrpSpPr>
          <p:grpSpPr>
            <a:xfrm>
              <a:off x="8939993" y="2382966"/>
              <a:ext cx="73152" cy="87341"/>
              <a:chOff x="8939993" y="2382966"/>
              <a:chExt cx="73152" cy="87341"/>
            </a:xfrm>
          </p:grpSpPr>
          <p:sp>
            <p:nvSpPr>
              <p:cNvPr id="450" name="Rounded Rectangle 449"/>
              <p:cNvSpPr/>
              <p:nvPr/>
            </p:nvSpPr>
            <p:spPr>
              <a:xfrm>
                <a:off x="8939993" y="2382966"/>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1" name="Rounded Rectangle 450"/>
              <p:cNvSpPr/>
              <p:nvPr/>
            </p:nvSpPr>
            <p:spPr>
              <a:xfrm>
                <a:off x="8939993" y="2452019"/>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2" name="Rounded Rectangle 451"/>
              <p:cNvSpPr/>
              <p:nvPr/>
            </p:nvSpPr>
            <p:spPr>
              <a:xfrm>
                <a:off x="8939993" y="2416302"/>
                <a:ext cx="73152" cy="18288"/>
              </a:xfrm>
              <a:prstGeom prst="roundRect">
                <a:avLst/>
              </a:prstGeom>
              <a:solidFill>
                <a:schemeClr val="bg1">
                  <a:lumMod val="85000"/>
                </a:schemeClr>
              </a:solidFill>
              <a:ln w="3175">
                <a:noFill/>
              </a:ln>
              <a:effectLst>
                <a:innerShdw blurRad="12700" dist="12700" dir="13500000">
                  <a:prstClr val="black">
                    <a:alpha val="4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48" name="Isosceles Triangle 447"/>
            <p:cNvSpPr/>
            <p:nvPr/>
          </p:nvSpPr>
          <p:spPr>
            <a:xfrm>
              <a:off x="8942079" y="936913"/>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49" name="Isosceles Triangle 448"/>
            <p:cNvSpPr/>
            <p:nvPr/>
          </p:nvSpPr>
          <p:spPr>
            <a:xfrm rot="10800000">
              <a:off x="8942079" y="6414640"/>
              <a:ext cx="82296" cy="54864"/>
            </a:xfrm>
            <a:prstGeom prst="triangle">
              <a:avLst/>
            </a:prstGeom>
            <a:solidFill>
              <a:schemeClr val="bg1">
                <a:lumMod val="75000"/>
              </a:schemeClr>
            </a:solidFill>
            <a:ln w="6350">
              <a:solidFill>
                <a:schemeClr val="bg1"/>
              </a:solidFill>
            </a:ln>
            <a:effectLst>
              <a:innerShdw blurRad="25400" dist="12700" dir="13500000">
                <a:prstClr val="black">
                  <a:alpha val="6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54" name="Rectangle 453"/>
          <p:cNvSpPr/>
          <p:nvPr/>
        </p:nvSpPr>
        <p:spPr>
          <a:xfrm>
            <a:off x="1933220" y="2659380"/>
            <a:ext cx="513282" cy="257956"/>
          </a:xfrm>
          <a:prstGeom prst="rect">
            <a:avLst/>
          </a:prstGeom>
        </p:spPr>
        <p:txBody>
          <a:bodyPr wrap="none">
            <a:spAutoFit/>
          </a:bodyPr>
          <a:lstStyle/>
          <a:p>
            <a:pPr>
              <a:lnSpc>
                <a:spcPct val="150000"/>
              </a:lnSpc>
            </a:pPr>
            <a:r>
              <a:rPr lang="en-US" sz="800" b="1" dirty="0">
                <a:solidFill>
                  <a:schemeClr val="tx2">
                    <a:lumMod val="75000"/>
                  </a:schemeClr>
                </a:solidFill>
              </a:rPr>
              <a:t>TODAY:</a:t>
            </a:r>
          </a:p>
        </p:txBody>
      </p:sp>
      <p:pic>
        <p:nvPicPr>
          <p:cNvPr id="458" name="Picture 457" descr="collapso.gif"/>
          <p:cNvPicPr>
            <a:picLocks noChangeAspect="1"/>
          </p:cNvPicPr>
          <p:nvPr/>
        </p:nvPicPr>
        <p:blipFill>
          <a:blip r:embed="rId10"/>
          <a:stretch>
            <a:fillRect/>
          </a:stretch>
        </p:blipFill>
        <p:spPr>
          <a:xfrm>
            <a:off x="1889760" y="2766060"/>
            <a:ext cx="85725" cy="85725"/>
          </a:xfrm>
          <a:prstGeom prst="rect">
            <a:avLst/>
          </a:prstGeom>
        </p:spPr>
      </p:pic>
      <p:grpSp>
        <p:nvGrpSpPr>
          <p:cNvPr id="12" name="Group 487"/>
          <p:cNvGrpSpPr/>
          <p:nvPr/>
        </p:nvGrpSpPr>
        <p:grpSpPr>
          <a:xfrm>
            <a:off x="1889760" y="3048000"/>
            <a:ext cx="5212080" cy="753435"/>
            <a:chOff x="1889760" y="3677781"/>
            <a:chExt cx="5212080" cy="753435"/>
          </a:xfrm>
        </p:grpSpPr>
        <p:grpSp>
          <p:nvGrpSpPr>
            <p:cNvPr id="13" name="Group 486"/>
            <p:cNvGrpSpPr/>
            <p:nvPr/>
          </p:nvGrpSpPr>
          <p:grpSpPr>
            <a:xfrm>
              <a:off x="1897380" y="3677781"/>
              <a:ext cx="5204460" cy="442139"/>
              <a:chOff x="1897380" y="3677781"/>
              <a:chExt cx="5204460" cy="442139"/>
            </a:xfrm>
          </p:grpSpPr>
          <p:grpSp>
            <p:nvGrpSpPr>
              <p:cNvPr id="14" name="Group 330"/>
              <p:cNvGrpSpPr/>
              <p:nvPr/>
            </p:nvGrpSpPr>
            <p:grpSpPr>
              <a:xfrm>
                <a:off x="1897380" y="3677781"/>
                <a:ext cx="5196840" cy="261164"/>
                <a:chOff x="1897380" y="3314700"/>
                <a:chExt cx="5196840" cy="261164"/>
              </a:xfrm>
            </p:grpSpPr>
            <p:sp>
              <p:nvSpPr>
                <p:cNvPr id="143" name="Rectangle 142"/>
                <p:cNvSpPr/>
                <p:nvPr/>
              </p:nvSpPr>
              <p:spPr>
                <a:xfrm>
                  <a:off x="2484120" y="3314700"/>
                  <a:ext cx="481222" cy="257956"/>
                </a:xfrm>
                <a:prstGeom prst="rect">
                  <a:avLst/>
                </a:prstGeom>
              </p:spPr>
              <p:txBody>
                <a:bodyPr wrap="none">
                  <a:spAutoFit/>
                </a:bodyPr>
                <a:lstStyle/>
                <a:p>
                  <a:pPr>
                    <a:lnSpc>
                      <a:spcPct val="150000"/>
                    </a:lnSpc>
                  </a:pPr>
                  <a:r>
                    <a:rPr lang="en-US" sz="800" b="1" dirty="0">
                      <a:solidFill>
                        <a:schemeClr val="accent1">
                          <a:lumMod val="75000"/>
                        </a:schemeClr>
                      </a:solidFill>
                    </a:rPr>
                    <a:t>Church</a:t>
                  </a:r>
                </a:p>
              </p:txBody>
            </p:sp>
            <p:pic>
              <p:nvPicPr>
                <p:cNvPr id="222" name="Picture 3"/>
                <p:cNvPicPr>
                  <a:picLocks noChangeAspect="1" noChangeArrowheads="1"/>
                </p:cNvPicPr>
                <p:nvPr/>
              </p:nvPicPr>
              <p:blipFill>
                <a:blip r:embed="rId6"/>
                <a:srcRect/>
                <a:stretch>
                  <a:fillRect/>
                </a:stretch>
              </p:blipFill>
              <p:spPr bwMode="auto">
                <a:xfrm>
                  <a:off x="2282190" y="3396615"/>
                  <a:ext cx="133350" cy="123825"/>
                </a:xfrm>
                <a:prstGeom prst="rect">
                  <a:avLst/>
                </a:prstGeom>
                <a:noFill/>
                <a:ln w="9525">
                  <a:noFill/>
                  <a:miter lim="800000"/>
                  <a:headEnd/>
                  <a:tailEnd/>
                </a:ln>
                <a:effectLst/>
              </p:spPr>
            </p:pic>
            <p:grpSp>
              <p:nvGrpSpPr>
                <p:cNvPr id="15" name="Group 36"/>
                <p:cNvGrpSpPr/>
                <p:nvPr/>
              </p:nvGrpSpPr>
              <p:grpSpPr>
                <a:xfrm>
                  <a:off x="4043362" y="3363785"/>
                  <a:ext cx="391478" cy="200055"/>
                  <a:chOff x="242356" y="1763585"/>
                  <a:chExt cx="391478" cy="200055"/>
                </a:xfrm>
              </p:grpSpPr>
              <p:pic>
                <p:nvPicPr>
                  <p:cNvPr id="99" name="Picture 9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03" name="TextBox 102"/>
                  <p:cNvSpPr txBox="1"/>
                  <p:nvPr/>
                </p:nvSpPr>
                <p:spPr>
                  <a:xfrm>
                    <a:off x="29950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12</a:t>
                    </a:r>
                  </a:p>
                </p:txBody>
              </p:sp>
              <p:sp>
                <p:nvSpPr>
                  <p:cNvPr id="105" name="Right Triangle 10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107" name="Straight Connector 106"/>
                <p:cNvCxnSpPr/>
                <p:nvPr/>
              </p:nvCxnSpPr>
              <p:spPr>
                <a:xfrm>
                  <a:off x="1897380" y="3550920"/>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71" name="Picture 17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413760"/>
                  <a:ext cx="104775" cy="104775"/>
                </a:xfrm>
                <a:prstGeom prst="rect">
                  <a:avLst/>
                </a:prstGeom>
              </p:spPr>
            </p:pic>
            <p:grpSp>
              <p:nvGrpSpPr>
                <p:cNvPr id="16" name="Group 231"/>
                <p:cNvGrpSpPr/>
                <p:nvPr/>
              </p:nvGrpSpPr>
              <p:grpSpPr>
                <a:xfrm>
                  <a:off x="4739640" y="3360420"/>
                  <a:ext cx="374754" cy="200055"/>
                  <a:chOff x="4739640" y="4659185"/>
                  <a:chExt cx="374754" cy="200055"/>
                </a:xfrm>
              </p:grpSpPr>
              <p:sp>
                <p:nvSpPr>
                  <p:cNvPr id="233" name="TextBox 232"/>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234" name="Right Triangle 233"/>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5" name="Picture 234"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292" name="Rectangle 291"/>
                <p:cNvSpPr/>
                <p:nvPr/>
              </p:nvSpPr>
              <p:spPr>
                <a:xfrm>
                  <a:off x="5761906" y="3360420"/>
                  <a:ext cx="1047082"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8:11 AM</a:t>
                  </a:r>
                </a:p>
              </p:txBody>
            </p:sp>
          </p:grpSp>
          <p:grpSp>
            <p:nvGrpSpPr>
              <p:cNvPr id="17" name="Group 329"/>
              <p:cNvGrpSpPr/>
              <p:nvPr/>
            </p:nvGrpSpPr>
            <p:grpSpPr>
              <a:xfrm>
                <a:off x="1905000" y="3860661"/>
                <a:ext cx="5196840" cy="259259"/>
                <a:chOff x="1905000" y="3497580"/>
                <a:chExt cx="5196840" cy="259259"/>
              </a:xfrm>
            </p:grpSpPr>
            <p:pic>
              <p:nvPicPr>
                <p:cNvPr id="77" name="Picture 3"/>
                <p:cNvPicPr>
                  <a:picLocks noChangeAspect="1" noChangeArrowheads="1"/>
                </p:cNvPicPr>
                <p:nvPr/>
              </p:nvPicPr>
              <p:blipFill>
                <a:blip r:embed="rId6"/>
                <a:srcRect/>
                <a:stretch>
                  <a:fillRect/>
                </a:stretch>
              </p:blipFill>
              <p:spPr bwMode="auto">
                <a:xfrm>
                  <a:off x="2282190" y="3588476"/>
                  <a:ext cx="133350" cy="123825"/>
                </a:xfrm>
                <a:prstGeom prst="rect">
                  <a:avLst/>
                </a:prstGeom>
                <a:noFill/>
                <a:ln w="9525">
                  <a:noFill/>
                  <a:miter lim="800000"/>
                  <a:headEnd/>
                  <a:tailEnd/>
                </a:ln>
                <a:effectLst/>
              </p:spPr>
            </p:pic>
            <p:cxnSp>
              <p:nvCxnSpPr>
                <p:cNvPr id="118" name="Straight Connector 117"/>
                <p:cNvCxnSpPr/>
                <p:nvPr/>
              </p:nvCxnSpPr>
              <p:spPr>
                <a:xfrm>
                  <a:off x="1905000" y="3734889"/>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 name="Group 36"/>
                <p:cNvGrpSpPr/>
                <p:nvPr/>
              </p:nvGrpSpPr>
              <p:grpSpPr>
                <a:xfrm>
                  <a:off x="4043362" y="3548969"/>
                  <a:ext cx="376238" cy="200055"/>
                  <a:chOff x="242356" y="1763585"/>
                  <a:chExt cx="376238" cy="200055"/>
                </a:xfrm>
              </p:grpSpPr>
              <p:pic>
                <p:nvPicPr>
                  <p:cNvPr id="129" name="Picture 12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130" name="TextBox 129"/>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131" name="Right Triangle 13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3" name="Rectangle 132"/>
                <p:cNvSpPr/>
                <p:nvPr/>
              </p:nvSpPr>
              <p:spPr>
                <a:xfrm>
                  <a:off x="2484120" y="3497580"/>
                  <a:ext cx="721672" cy="257956"/>
                </a:xfrm>
                <a:prstGeom prst="rect">
                  <a:avLst/>
                </a:prstGeom>
              </p:spPr>
              <p:txBody>
                <a:bodyPr wrap="none">
                  <a:spAutoFit/>
                </a:bodyPr>
                <a:lstStyle/>
                <a:p>
                  <a:pPr>
                    <a:lnSpc>
                      <a:spcPct val="150000"/>
                    </a:lnSpc>
                  </a:pPr>
                  <a:r>
                    <a:rPr lang="en-US" sz="800" b="1" dirty="0">
                      <a:solidFill>
                        <a:schemeClr val="accent1">
                          <a:lumMod val="75000"/>
                        </a:schemeClr>
                      </a:solidFill>
                    </a:rPr>
                    <a:t>Soccer Team</a:t>
                  </a:r>
                </a:p>
              </p:txBody>
            </p:sp>
            <p:pic>
              <p:nvPicPr>
                <p:cNvPr id="170" name="Picture 16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597703"/>
                  <a:ext cx="104775" cy="104775"/>
                </a:xfrm>
                <a:prstGeom prst="rect">
                  <a:avLst/>
                </a:prstGeom>
              </p:spPr>
            </p:pic>
            <p:grpSp>
              <p:nvGrpSpPr>
                <p:cNvPr id="19" name="Group 263"/>
                <p:cNvGrpSpPr/>
                <p:nvPr/>
              </p:nvGrpSpPr>
              <p:grpSpPr>
                <a:xfrm>
                  <a:off x="4739640" y="3546566"/>
                  <a:ext cx="374754" cy="200055"/>
                  <a:chOff x="4739640" y="4659185"/>
                  <a:chExt cx="374754" cy="200055"/>
                </a:xfrm>
              </p:grpSpPr>
              <p:sp>
                <p:nvSpPr>
                  <p:cNvPr id="265" name="TextBox 26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24</a:t>
                    </a:r>
                  </a:p>
                </p:txBody>
              </p:sp>
              <p:sp>
                <p:nvSpPr>
                  <p:cNvPr id="266" name="Right Triangle 26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67" name="Picture 26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303" name="Rectangle 302"/>
                <p:cNvSpPr/>
                <p:nvPr/>
              </p:nvSpPr>
              <p:spPr>
                <a:xfrm>
                  <a:off x="5761906" y="3541395"/>
                  <a:ext cx="1048685" cy="215444"/>
                </a:xfrm>
                <a:prstGeom prst="rect">
                  <a:avLst/>
                </a:prstGeom>
              </p:spPr>
              <p:txBody>
                <a:bodyPr wrap="none">
                  <a:spAutoFit/>
                </a:bodyPr>
                <a:lstStyle/>
                <a:p>
                  <a:r>
                    <a:rPr lang="en-US" sz="800" b="1" dirty="0">
                      <a:solidFill>
                        <a:schemeClr val="accent1">
                          <a:lumMod val="75000"/>
                        </a:schemeClr>
                      </a:solidFill>
                    </a:rPr>
                    <a:t>Today;</a:t>
                  </a:r>
                  <a:r>
                    <a:rPr lang="en-US" sz="800" dirty="0">
                      <a:solidFill>
                        <a:schemeClr val="accent1">
                          <a:lumMod val="75000"/>
                        </a:schemeClr>
                      </a:solidFill>
                    </a:rPr>
                    <a:t>          7:45 AM</a:t>
                  </a:r>
                </a:p>
              </p:txBody>
            </p:sp>
          </p:grpSp>
        </p:grpSp>
        <p:sp>
          <p:nvSpPr>
            <p:cNvPr id="455" name="Rectangle 454"/>
            <p:cNvSpPr/>
            <p:nvPr/>
          </p:nvSpPr>
          <p:spPr>
            <a:xfrm>
              <a:off x="1933220" y="4173260"/>
              <a:ext cx="673582" cy="257956"/>
            </a:xfrm>
            <a:prstGeom prst="rect">
              <a:avLst/>
            </a:prstGeom>
          </p:spPr>
          <p:txBody>
            <a:bodyPr wrap="none">
              <a:spAutoFit/>
            </a:bodyPr>
            <a:lstStyle/>
            <a:p>
              <a:pPr>
                <a:lnSpc>
                  <a:spcPct val="150000"/>
                </a:lnSpc>
              </a:pPr>
              <a:r>
                <a:rPr lang="en-US" sz="800" b="1" dirty="0">
                  <a:solidFill>
                    <a:schemeClr val="tx2">
                      <a:lumMod val="75000"/>
                    </a:schemeClr>
                  </a:solidFill>
                </a:rPr>
                <a:t>YESTERDAY</a:t>
              </a:r>
            </a:p>
          </p:txBody>
        </p:sp>
        <p:pic>
          <p:nvPicPr>
            <p:cNvPr id="460" name="Picture 459" descr="collapso.gif"/>
            <p:cNvPicPr>
              <a:picLocks noChangeAspect="1"/>
            </p:cNvPicPr>
            <p:nvPr/>
          </p:nvPicPr>
          <p:blipFill>
            <a:blip r:embed="rId10"/>
            <a:stretch>
              <a:fillRect/>
            </a:stretch>
          </p:blipFill>
          <p:spPr>
            <a:xfrm>
              <a:off x="1889760" y="4287560"/>
              <a:ext cx="85725" cy="85725"/>
            </a:xfrm>
            <a:prstGeom prst="rect">
              <a:avLst/>
            </a:prstGeom>
          </p:spPr>
        </p:pic>
        <p:cxnSp>
          <p:nvCxnSpPr>
            <p:cNvPr id="465" name="Straight Connector 464"/>
            <p:cNvCxnSpPr/>
            <p:nvPr/>
          </p:nvCxnSpPr>
          <p:spPr>
            <a:xfrm>
              <a:off x="1889760" y="442472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sp>
        <p:nvSpPr>
          <p:cNvPr id="472" name="Rectangle 471"/>
          <p:cNvSpPr/>
          <p:nvPr/>
        </p:nvSpPr>
        <p:spPr>
          <a:xfrm>
            <a:off x="2058486" y="2168128"/>
            <a:ext cx="1283557" cy="276999"/>
          </a:xfrm>
          <a:prstGeom prst="rect">
            <a:avLst/>
          </a:prstGeom>
        </p:spPr>
        <p:txBody>
          <a:bodyPr wrap="none">
            <a:spAutoFit/>
          </a:bodyPr>
          <a:lstStyle/>
          <a:p>
            <a:r>
              <a:rPr lang="en-US" sz="1200" b="1" dirty="0">
                <a:solidFill>
                  <a:schemeClr val="bg1"/>
                </a:solidFill>
                <a:effectLst>
                  <a:outerShdw blurRad="50800" dist="38100" dir="5400000" algn="t" rotWithShape="0">
                    <a:prstClr val="black">
                      <a:alpha val="40000"/>
                    </a:prstClr>
                  </a:outerShdw>
                </a:effectLst>
                <a:latin typeface="Segoe UI" pitchFamily="34" charset="0"/>
              </a:rPr>
              <a:t>All Workspaces</a:t>
            </a:r>
            <a:endParaRPr lang="en-US" sz="1200" b="1" dirty="0">
              <a:solidFill>
                <a:schemeClr val="bg1"/>
              </a:solidFill>
              <a:effectLst>
                <a:outerShdw blurRad="50800" dist="38100" dir="5400000" algn="t" rotWithShape="0">
                  <a:prstClr val="black">
                    <a:alpha val="40000"/>
                  </a:prstClr>
                </a:outerShdw>
              </a:effectLst>
            </a:endParaRPr>
          </a:p>
        </p:txBody>
      </p:sp>
      <p:cxnSp>
        <p:nvCxnSpPr>
          <p:cNvPr id="473" name="Straight Connector 472"/>
          <p:cNvCxnSpPr/>
          <p:nvPr/>
        </p:nvCxnSpPr>
        <p:spPr>
          <a:xfrm rot="10800000">
            <a:off x="2110741" y="2388235"/>
            <a:ext cx="1127124" cy="646"/>
          </a:xfrm>
          <a:prstGeom prst="line">
            <a:avLst/>
          </a:prstGeom>
          <a:ln>
            <a:solidFill>
              <a:schemeClr val="bg1">
                <a:lumMod val="9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20" name="Group 473"/>
          <p:cNvGrpSpPr/>
          <p:nvPr/>
        </p:nvGrpSpPr>
        <p:grpSpPr>
          <a:xfrm rot="20184923">
            <a:off x="1886111" y="2220772"/>
            <a:ext cx="166818" cy="171444"/>
            <a:chOff x="2282190" y="5410200"/>
            <a:chExt cx="166818" cy="171444"/>
          </a:xfrm>
        </p:grpSpPr>
        <p:pic>
          <p:nvPicPr>
            <p:cNvPr id="475" name="Picture 3"/>
            <p:cNvPicPr>
              <a:picLocks noChangeAspect="1" noChangeArrowheads="1"/>
            </p:cNvPicPr>
            <p:nvPr/>
          </p:nvPicPr>
          <p:blipFill>
            <a:blip r:embed="rId6"/>
            <a:srcRect/>
            <a:stretch>
              <a:fillRect/>
            </a:stretch>
          </p:blipFill>
          <p:spPr bwMode="auto">
            <a:xfrm>
              <a:off x="2282190" y="5410200"/>
              <a:ext cx="133350" cy="123825"/>
            </a:xfrm>
            <a:prstGeom prst="rect">
              <a:avLst/>
            </a:prstGeom>
            <a:noFill/>
            <a:ln w="9525">
              <a:noFill/>
              <a:miter lim="800000"/>
              <a:headEnd/>
              <a:tailEnd/>
            </a:ln>
            <a:effectLst/>
          </p:spPr>
        </p:pic>
        <p:pic>
          <p:nvPicPr>
            <p:cNvPr id="476" name="Picture 3"/>
            <p:cNvPicPr>
              <a:picLocks noChangeAspect="1" noChangeArrowheads="1"/>
            </p:cNvPicPr>
            <p:nvPr/>
          </p:nvPicPr>
          <p:blipFill>
            <a:blip r:embed="rId6"/>
            <a:srcRect/>
            <a:stretch>
              <a:fillRect/>
            </a:stretch>
          </p:blipFill>
          <p:spPr bwMode="auto">
            <a:xfrm rot="839300">
              <a:off x="2298989" y="5424480"/>
              <a:ext cx="133350" cy="123825"/>
            </a:xfrm>
            <a:prstGeom prst="rect">
              <a:avLst/>
            </a:prstGeom>
            <a:noFill/>
            <a:ln w="9525">
              <a:noFill/>
              <a:miter lim="800000"/>
              <a:headEnd/>
              <a:tailEnd/>
            </a:ln>
            <a:effectLst/>
          </p:spPr>
        </p:pic>
        <p:pic>
          <p:nvPicPr>
            <p:cNvPr id="477" name="Picture 3"/>
            <p:cNvPicPr>
              <a:picLocks noChangeAspect="1" noChangeArrowheads="1"/>
            </p:cNvPicPr>
            <p:nvPr/>
          </p:nvPicPr>
          <p:blipFill>
            <a:blip r:embed="rId6"/>
            <a:srcRect/>
            <a:stretch>
              <a:fillRect/>
            </a:stretch>
          </p:blipFill>
          <p:spPr bwMode="auto">
            <a:xfrm rot="1939275">
              <a:off x="2315658" y="5457819"/>
              <a:ext cx="133350" cy="123825"/>
            </a:xfrm>
            <a:prstGeom prst="rect">
              <a:avLst/>
            </a:prstGeom>
            <a:noFill/>
            <a:ln w="9525">
              <a:noFill/>
              <a:miter lim="800000"/>
              <a:headEnd/>
              <a:tailEnd/>
            </a:ln>
            <a:effectLst/>
          </p:spPr>
        </p:pic>
      </p:grpSp>
      <p:cxnSp>
        <p:nvCxnSpPr>
          <p:cNvPr id="478" name="Straight Connector 477"/>
          <p:cNvCxnSpPr/>
          <p:nvPr/>
        </p:nvCxnSpPr>
        <p:spPr>
          <a:xfrm>
            <a:off x="1889760" y="2887980"/>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1" name="Group 488"/>
          <p:cNvGrpSpPr/>
          <p:nvPr/>
        </p:nvGrpSpPr>
        <p:grpSpPr>
          <a:xfrm>
            <a:off x="1905001" y="3840480"/>
            <a:ext cx="5120639" cy="742950"/>
            <a:chOff x="1905001" y="5257800"/>
            <a:chExt cx="5120639" cy="742950"/>
          </a:xfrm>
        </p:grpSpPr>
        <p:grpSp>
          <p:nvGrpSpPr>
            <p:cNvPr id="22" name="Group 336"/>
            <p:cNvGrpSpPr/>
            <p:nvPr/>
          </p:nvGrpSpPr>
          <p:grpSpPr>
            <a:xfrm>
              <a:off x="1905001" y="5257800"/>
              <a:ext cx="5120639" cy="742950"/>
              <a:chOff x="1905001" y="2667000"/>
              <a:chExt cx="5120639" cy="742950"/>
            </a:xfrm>
          </p:grpSpPr>
          <p:sp>
            <p:nvSpPr>
              <p:cNvPr id="492" name="Rounded Rectangle 491"/>
              <p:cNvSpPr/>
              <p:nvPr/>
            </p:nvSpPr>
            <p:spPr>
              <a:xfrm>
                <a:off x="1905001" y="2667000"/>
                <a:ext cx="5120639" cy="742950"/>
              </a:xfrm>
              <a:prstGeom prst="roundRect">
                <a:avLst>
                  <a:gd name="adj" fmla="val 3095"/>
                </a:avLst>
              </a:prstGeom>
              <a:solidFill>
                <a:schemeClr val="bg1">
                  <a:alpha val="50000"/>
                </a:schemeClr>
              </a:solidFill>
              <a:ln w="9525" cap="rnd" cmpd="sng">
                <a:solidFill>
                  <a:schemeClr val="bg1">
                    <a:lumMod val="65000"/>
                  </a:schemeClr>
                </a:soli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493" name="TextBox 492"/>
              <p:cNvSpPr txBox="1"/>
              <p:nvPr/>
            </p:nvSpPr>
            <p:spPr>
              <a:xfrm>
                <a:off x="2506980" y="2709490"/>
                <a:ext cx="1379220" cy="231830"/>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CRC</a:t>
                </a:r>
                <a:endParaRPr lang="en-US" sz="300" b="1" dirty="0">
                  <a:solidFill>
                    <a:schemeClr val="accent1">
                      <a:lumMod val="75000"/>
                    </a:schemeClr>
                  </a:solidFill>
                  <a:latin typeface="Segoe UI" pitchFamily="34" charset="0"/>
                  <a:cs typeface="Segoe UI" pitchFamily="34" charset="0"/>
                </a:endParaRPr>
              </a:p>
            </p:txBody>
          </p:sp>
          <p:grpSp>
            <p:nvGrpSpPr>
              <p:cNvPr id="23" name="Group 36"/>
              <p:cNvGrpSpPr/>
              <p:nvPr/>
            </p:nvGrpSpPr>
            <p:grpSpPr>
              <a:xfrm>
                <a:off x="3968646" y="2720340"/>
                <a:ext cx="466194" cy="211040"/>
                <a:chOff x="152400" y="1752600"/>
                <a:chExt cx="466194" cy="211040"/>
              </a:xfrm>
            </p:grpSpPr>
            <p:sp>
              <p:nvSpPr>
                <p:cNvPr id="520" name="Rounded Rectangle 519"/>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21" name="Picture 520" descr="small-green-dude.png"/>
                <p:cNvPicPr>
                  <a:picLocks noChangeAspect="1"/>
                </p:cNvPicPr>
                <p:nvPr/>
              </p:nvPicPr>
              <p:blipFill>
                <a:blip r:embed="rId7"/>
                <a:stretch>
                  <a:fillRect/>
                </a:stretch>
              </p:blipFill>
              <p:spPr>
                <a:xfrm>
                  <a:off x="242356" y="1789243"/>
                  <a:ext cx="114300" cy="133350"/>
                </a:xfrm>
                <a:prstGeom prst="rect">
                  <a:avLst/>
                </a:prstGeom>
              </p:spPr>
            </p:pic>
            <p:cxnSp>
              <p:nvCxnSpPr>
                <p:cNvPr id="522" name="Straight Connector 521"/>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23" name="TextBox 522"/>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6</a:t>
                  </a:r>
                </a:p>
              </p:txBody>
            </p:sp>
            <p:sp>
              <p:nvSpPr>
                <p:cNvPr id="524" name="Rounded Rectangle 523"/>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Right Triangle 524"/>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5" name="TextBox 494"/>
              <p:cNvSpPr txBox="1"/>
              <p:nvPr/>
            </p:nvSpPr>
            <p:spPr>
              <a:xfrm>
                <a:off x="3943350" y="2918460"/>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Tanaka</a:t>
                </a:r>
              </a:p>
            </p:txBody>
          </p:sp>
          <p:sp>
            <p:nvSpPr>
              <p:cNvPr id="496" name="TextBox 495"/>
              <p:cNvSpPr txBox="1"/>
              <p:nvPr/>
            </p:nvSpPr>
            <p:spPr>
              <a:xfrm>
                <a:off x="4594860" y="2918460"/>
                <a:ext cx="14249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CRC Executive Contra…</a:t>
                </a:r>
              </a:p>
            </p:txBody>
          </p:sp>
          <p:sp>
            <p:nvSpPr>
              <p:cNvPr id="497" name="TextBox 496"/>
              <p:cNvSpPr txBox="1"/>
              <p:nvPr/>
            </p:nvSpPr>
            <p:spPr>
              <a:xfrm>
                <a:off x="3943350" y="3045128"/>
                <a:ext cx="691424"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Zach</a:t>
                </a:r>
              </a:p>
            </p:txBody>
          </p:sp>
          <p:sp>
            <p:nvSpPr>
              <p:cNvPr id="498" name="TextBox 497"/>
              <p:cNvSpPr txBox="1"/>
              <p:nvPr/>
            </p:nvSpPr>
            <p:spPr>
              <a:xfrm>
                <a:off x="3943350" y="3171795"/>
                <a:ext cx="53340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Logan</a:t>
                </a:r>
              </a:p>
            </p:txBody>
          </p:sp>
          <p:sp>
            <p:nvSpPr>
              <p:cNvPr id="499" name="TextBox 498"/>
              <p:cNvSpPr txBox="1"/>
              <p:nvPr/>
            </p:nvSpPr>
            <p:spPr>
              <a:xfrm>
                <a:off x="4265171" y="3171795"/>
                <a:ext cx="382086" cy="200055"/>
              </a:xfrm>
              <a:prstGeom prst="rect">
                <a:avLst/>
              </a:prstGeom>
              <a:noFill/>
              <a:ln>
                <a:noFill/>
              </a:ln>
              <a:effectLst/>
            </p:spPr>
            <p:txBody>
              <a:bodyPr wrap="square" rtlCol="0">
                <a:spAutoFit/>
              </a:bodyPr>
              <a:lstStyle/>
              <a:p>
                <a:pPr>
                  <a:spcAft>
                    <a:spcPts val="800"/>
                  </a:spcAft>
                </a:pPr>
                <a:r>
                  <a:rPr lang="en-US" sz="700" i="1" dirty="0">
                    <a:solidFill>
                      <a:schemeClr val="accent1">
                        <a:lumMod val="75000"/>
                      </a:schemeClr>
                    </a:solidFill>
                    <a:latin typeface="Segoe UI" pitchFamily="34" charset="0"/>
                    <a:cs typeface="Segoe UI" pitchFamily="34" charset="0"/>
                  </a:rPr>
                  <a:t>+27</a:t>
                </a:r>
              </a:p>
            </p:txBody>
          </p:sp>
          <p:sp>
            <p:nvSpPr>
              <p:cNvPr id="500" name="TextBox 499"/>
              <p:cNvSpPr txBox="1"/>
              <p:nvPr/>
            </p:nvSpPr>
            <p:spPr>
              <a:xfrm>
                <a:off x="4594860" y="3045143"/>
                <a:ext cx="1219199"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Ten Reasons to not </a:t>
                </a:r>
                <a:r>
                  <a:rPr lang="en-US" sz="700" dirty="0" err="1">
                    <a:solidFill>
                      <a:schemeClr val="accent1">
                        <a:lumMod val="75000"/>
                      </a:schemeClr>
                    </a:solidFill>
                    <a:latin typeface="Segoe UI" pitchFamily="34" charset="0"/>
                    <a:cs typeface="Segoe UI" pitchFamily="34" charset="0"/>
                  </a:rPr>
                  <a:t>bu</a:t>
                </a:r>
                <a:r>
                  <a:rPr lang="en-US" sz="700" dirty="0">
                    <a:solidFill>
                      <a:schemeClr val="accent1">
                        <a:lumMod val="75000"/>
                      </a:schemeClr>
                    </a:solidFill>
                    <a:latin typeface="Segoe UI" pitchFamily="34" charset="0"/>
                    <a:cs typeface="Segoe UI" pitchFamily="34" charset="0"/>
                  </a:rPr>
                  <a:t>…</a:t>
                </a:r>
              </a:p>
            </p:txBody>
          </p:sp>
          <p:sp>
            <p:nvSpPr>
              <p:cNvPr id="501" name="TextBox 500"/>
              <p:cNvSpPr txBox="1"/>
              <p:nvPr/>
            </p:nvSpPr>
            <p:spPr>
              <a:xfrm>
                <a:off x="4594860" y="3171825"/>
                <a:ext cx="1196340" cy="200055"/>
              </a:xfrm>
              <a:prstGeom prst="rect">
                <a:avLst/>
              </a:prstGeom>
              <a:noFill/>
              <a:ln>
                <a:noFill/>
              </a:ln>
              <a:effectLst/>
            </p:spPr>
            <p:txBody>
              <a:bodyPr wrap="square" rtlCol="0">
                <a:spAutoFit/>
              </a:bodyPr>
              <a:lstStyle/>
              <a:p>
                <a:pPr>
                  <a:spcAft>
                    <a:spcPts val="800"/>
                  </a:spcAft>
                </a:pPr>
                <a:r>
                  <a:rPr lang="en-US" sz="700" dirty="0">
                    <a:solidFill>
                      <a:schemeClr val="accent1">
                        <a:lumMod val="75000"/>
                      </a:schemeClr>
                    </a:solidFill>
                    <a:latin typeface="Segoe UI" pitchFamily="34" charset="0"/>
                    <a:cs typeface="Segoe UI" pitchFamily="34" charset="0"/>
                  </a:rPr>
                  <a:t>Keep this PPT handy</a:t>
                </a:r>
              </a:p>
            </p:txBody>
          </p:sp>
          <p:grpSp>
            <p:nvGrpSpPr>
              <p:cNvPr id="24" name="Group 122"/>
              <p:cNvGrpSpPr/>
              <p:nvPr/>
            </p:nvGrpSpPr>
            <p:grpSpPr>
              <a:xfrm>
                <a:off x="6779164" y="2700744"/>
                <a:ext cx="223616" cy="186778"/>
                <a:chOff x="5880773" y="3996329"/>
                <a:chExt cx="223616" cy="186778"/>
              </a:xfrm>
            </p:grpSpPr>
            <p:sp>
              <p:nvSpPr>
                <p:cNvPr id="517" name="Snip Single Corner Rectangle 516"/>
                <p:cNvSpPr/>
                <p:nvPr/>
              </p:nvSpPr>
              <p:spPr>
                <a:xfrm>
                  <a:off x="5880773" y="3996329"/>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8" name="Rounded Rectangle 517"/>
                <p:cNvSpPr/>
                <p:nvPr/>
              </p:nvSpPr>
              <p:spPr>
                <a:xfrm rot="20818689">
                  <a:off x="5889309" y="4059247"/>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19" name="Curved Left Arrow 518"/>
                <p:cNvSpPr/>
                <p:nvPr/>
              </p:nvSpPr>
              <p:spPr>
                <a:xfrm rot="19354437">
                  <a:off x="6003481" y="4045698"/>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nvGrpSpPr>
              <p:cNvPr id="25" name="Group 36"/>
              <p:cNvGrpSpPr/>
              <p:nvPr/>
            </p:nvGrpSpPr>
            <p:grpSpPr>
              <a:xfrm>
                <a:off x="4686300" y="2720340"/>
                <a:ext cx="466194" cy="211040"/>
                <a:chOff x="152400" y="1752600"/>
                <a:chExt cx="466194" cy="211040"/>
              </a:xfrm>
            </p:grpSpPr>
            <p:sp>
              <p:nvSpPr>
                <p:cNvPr id="512" name="Rounded Rectangle 511"/>
                <p:cNvSpPr/>
                <p:nvPr/>
              </p:nvSpPr>
              <p:spPr>
                <a:xfrm>
                  <a:off x="152400" y="1752600"/>
                  <a:ext cx="438150" cy="206637"/>
                </a:xfrm>
                <a:prstGeom prst="roundRect">
                  <a:avLst>
                    <a:gd name="adj" fmla="val 7651"/>
                  </a:avLst>
                </a:prstGeom>
                <a:gradFill>
                  <a:gsLst>
                    <a:gs pos="22000">
                      <a:srgbClr val="D4DAE0"/>
                    </a:gs>
                    <a:gs pos="40000">
                      <a:srgbClr val="C6CFD6"/>
                    </a:gs>
                    <a:gs pos="51000">
                      <a:srgbClr val="C6CFD6"/>
                    </a:gs>
                    <a:gs pos="100000">
                      <a:srgbClr val="DEE6E9"/>
                    </a:gs>
                  </a:gsLst>
                  <a:lin ang="5400000" scaled="0"/>
                </a:gradFill>
                <a:ln w="952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13" name="Straight Connector 512"/>
                <p:cNvCxnSpPr/>
                <p:nvPr/>
              </p:nvCxnSpPr>
              <p:spPr>
                <a:xfrm rot="16200000" flipH="1">
                  <a:off x="466903" y="1855319"/>
                  <a:ext cx="161708" cy="1199"/>
                </a:xfrm>
                <a:prstGeom prst="line">
                  <a:avLst/>
                </a:prstGeom>
                <a:ln>
                  <a:solidFill>
                    <a:schemeClr val="accent1">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514" name="TextBox 513"/>
                <p:cNvSpPr txBox="1"/>
                <p:nvPr/>
              </p:nvSpPr>
              <p:spPr>
                <a:xfrm>
                  <a:off x="284266" y="1763585"/>
                  <a:ext cx="334328" cy="200055"/>
                </a:xfrm>
                <a:prstGeom prst="rect">
                  <a:avLst/>
                </a:prstGeom>
                <a:noFill/>
              </p:spPr>
              <p:txBody>
                <a:bodyPr wrap="square" rtlCol="0">
                  <a:spAutoFit/>
                </a:bodyPr>
                <a:lstStyle/>
                <a:p>
                  <a:r>
                    <a:rPr lang="en-US" sz="700" dirty="0">
                      <a:latin typeface="Segoe UI" pitchFamily="34" charset="0"/>
                      <a:cs typeface="Segoe UI" pitchFamily="34" charset="0"/>
                    </a:rPr>
                    <a:t>5</a:t>
                  </a:r>
                </a:p>
              </p:txBody>
            </p:sp>
            <p:sp>
              <p:nvSpPr>
                <p:cNvPr id="515" name="Rounded Rectangle 514"/>
                <p:cNvSpPr/>
                <p:nvPr/>
              </p:nvSpPr>
              <p:spPr>
                <a:xfrm>
                  <a:off x="544275" y="1764478"/>
                  <a:ext cx="36576" cy="182880"/>
                </a:xfrm>
                <a:prstGeom prst="roundRect">
                  <a:avLst>
                    <a:gd name="adj" fmla="val 7651"/>
                  </a:avLst>
                </a:prstGeom>
                <a:solidFill>
                  <a:srgbClr val="E2EA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Right Triangle 515"/>
                <p:cNvSpPr/>
                <p:nvPr/>
              </p:nvSpPr>
              <p:spPr>
                <a:xfrm rot="13500000">
                  <a:off x="54059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 name="Group 197"/>
              <p:cNvGrpSpPr/>
              <p:nvPr/>
            </p:nvGrpSpPr>
            <p:grpSpPr>
              <a:xfrm>
                <a:off x="2514600" y="2895611"/>
                <a:ext cx="1386843" cy="415499"/>
                <a:chOff x="2542284" y="1889306"/>
                <a:chExt cx="1092264" cy="435875"/>
              </a:xfrm>
            </p:grpSpPr>
            <p:sp>
              <p:nvSpPr>
                <p:cNvPr id="510" name="TextBox 509"/>
                <p:cNvSpPr txBox="1"/>
                <p:nvPr/>
              </p:nvSpPr>
              <p:spPr>
                <a:xfrm>
                  <a:off x="2542284" y="1897293"/>
                  <a:ext cx="483323" cy="193722"/>
                </a:xfrm>
                <a:prstGeom prst="rect">
                  <a:avLst/>
                </a:prstGeom>
                <a:noFill/>
              </p:spPr>
              <p:txBody>
                <a:bodyPr wrap="square" rtlCol="0">
                  <a:spAutoFit/>
                </a:bodyPr>
                <a:lstStyle/>
                <a:p>
                  <a:r>
                    <a:rPr lang="en-US" sz="600" dirty="0">
                      <a:solidFill>
                        <a:srgbClr val="626262"/>
                      </a:solidFill>
                      <a:latin typeface="Segoe UI" pitchFamily="34" charset="0"/>
                      <a:cs typeface="Segoe UI" pitchFamily="34" charset="0"/>
                    </a:rPr>
                    <a:t>TAGS:</a:t>
                  </a:r>
                  <a:endParaRPr lang="en-US" sz="100" dirty="0">
                    <a:solidFill>
                      <a:srgbClr val="297BC6"/>
                    </a:solidFill>
                    <a:latin typeface="Segoe UI" pitchFamily="34" charset="0"/>
                    <a:cs typeface="Segoe UI" pitchFamily="34" charset="0"/>
                  </a:endParaRPr>
                </a:p>
              </p:txBody>
            </p:sp>
            <p:sp>
              <p:nvSpPr>
                <p:cNvPr id="511" name="TextBox 510"/>
                <p:cNvSpPr txBox="1"/>
                <p:nvPr/>
              </p:nvSpPr>
              <p:spPr>
                <a:xfrm>
                  <a:off x="2717703" y="1889306"/>
                  <a:ext cx="916845" cy="435875"/>
                </a:xfrm>
                <a:prstGeom prst="rect">
                  <a:avLst/>
                </a:prstGeom>
                <a:noFill/>
              </p:spPr>
              <p:txBody>
                <a:bodyPr wrap="square" rtlCol="0">
                  <a:spAutoFit/>
                </a:bodyPr>
                <a:lstStyle/>
                <a:p>
                  <a:r>
                    <a:rPr lang="en-US" sz="700" dirty="0">
                      <a:solidFill>
                        <a:schemeClr val="tx1">
                          <a:lumMod val="50000"/>
                          <a:lumOff val="50000"/>
                        </a:schemeClr>
                      </a:solidFill>
                      <a:latin typeface="Segoe UI" pitchFamily="34" charset="0"/>
                      <a:cs typeface="Segoe UI" pitchFamily="34" charset="0"/>
                    </a:rPr>
                    <a:t>Conservation Retirement Center, Environment, Non Profit, Business</a:t>
                  </a:r>
                </a:p>
              </p:txBody>
            </p:sp>
          </p:grpSp>
          <p:pic>
            <p:nvPicPr>
              <p:cNvPr id="505" name="Picture 3"/>
              <p:cNvPicPr>
                <a:picLocks noChangeAspect="1" noChangeArrowheads="1"/>
              </p:cNvPicPr>
              <p:nvPr/>
            </p:nvPicPr>
            <p:blipFill>
              <a:blip r:embed="rId6"/>
              <a:srcRect/>
              <a:stretch>
                <a:fillRect/>
              </a:stretch>
            </p:blipFill>
            <p:spPr bwMode="auto">
              <a:xfrm>
                <a:off x="2282190" y="2773680"/>
                <a:ext cx="133926" cy="124360"/>
              </a:xfrm>
              <a:prstGeom prst="rect">
                <a:avLst/>
              </a:prstGeom>
              <a:noFill/>
              <a:ln w="9525">
                <a:noFill/>
                <a:miter lim="800000"/>
                <a:headEnd/>
                <a:tailEnd/>
              </a:ln>
              <a:effectLst/>
            </p:spPr>
          </p:pic>
          <p:sp>
            <p:nvSpPr>
              <p:cNvPr id="506" name="Rectangle 505"/>
              <p:cNvSpPr/>
              <p:nvPr/>
            </p:nvSpPr>
            <p:spPr>
              <a:xfrm>
                <a:off x="6043702" y="2682240"/>
                <a:ext cx="918841" cy="523220"/>
              </a:xfrm>
              <a:prstGeom prst="rect">
                <a:avLst/>
              </a:prstGeom>
            </p:spPr>
            <p:txBody>
              <a:bodyPr wrap="none">
                <a:spAutoFit/>
              </a:bodyPr>
              <a:lstStyle/>
              <a:p>
                <a:r>
                  <a:rPr lang="en-US" sz="700" b="1" dirty="0">
                    <a:solidFill>
                      <a:schemeClr val="accent1">
                        <a:lumMod val="75000"/>
                      </a:schemeClr>
                    </a:solidFill>
                  </a:rPr>
                  <a:t>Tanaka </a:t>
                </a:r>
              </a:p>
              <a:p>
                <a:r>
                  <a:rPr lang="en-US" sz="700" b="1" dirty="0">
                    <a:solidFill>
                      <a:schemeClr val="tx1">
                        <a:lumMod val="50000"/>
                        <a:lumOff val="50000"/>
                      </a:schemeClr>
                    </a:solidFill>
                  </a:rPr>
                  <a:t>uploaded </a:t>
                </a:r>
              </a:p>
              <a:p>
                <a:r>
                  <a:rPr lang="en-US" sz="700" b="1" dirty="0">
                    <a:solidFill>
                      <a:schemeClr val="accent1">
                        <a:lumMod val="75000"/>
                      </a:schemeClr>
                    </a:solidFill>
                  </a:rPr>
                  <a:t>CRC Executive </a:t>
                </a:r>
                <a:br>
                  <a:rPr lang="en-US" sz="700" b="1" dirty="0">
                    <a:solidFill>
                      <a:schemeClr val="accent1">
                        <a:lumMod val="75000"/>
                      </a:schemeClr>
                    </a:solidFill>
                  </a:rPr>
                </a:br>
                <a:r>
                  <a:rPr lang="en-US" sz="700" b="1" dirty="0">
                    <a:solidFill>
                      <a:schemeClr val="accent1">
                        <a:lumMod val="75000"/>
                      </a:schemeClr>
                    </a:solidFill>
                  </a:rPr>
                  <a:t>Contract Form.docx</a:t>
                </a:r>
              </a:p>
            </p:txBody>
          </p:sp>
          <p:sp>
            <p:nvSpPr>
              <p:cNvPr id="507" name="Rectangle 506"/>
              <p:cNvSpPr/>
              <p:nvPr/>
            </p:nvSpPr>
            <p:spPr>
              <a:xfrm>
                <a:off x="6035040" y="3116580"/>
                <a:ext cx="912429" cy="200055"/>
              </a:xfrm>
              <a:prstGeom prst="rect">
                <a:avLst/>
              </a:prstGeom>
            </p:spPr>
            <p:txBody>
              <a:bodyPr wrap="none">
                <a:spAutoFit/>
              </a:bodyPr>
              <a:lstStyle/>
              <a:p>
                <a:r>
                  <a:rPr lang="en-US" sz="700" i="1" dirty="0">
                    <a:solidFill>
                      <a:schemeClr val="bg1">
                        <a:lumMod val="50000"/>
                      </a:schemeClr>
                    </a:solidFill>
                  </a:rPr>
                  <a:t>Yesterday;  6:00 PM</a:t>
                </a:r>
              </a:p>
            </p:txBody>
          </p:sp>
          <p:pic>
            <p:nvPicPr>
              <p:cNvPr id="508" name="Picture 507" descr="faith33x33.png"/>
              <p:cNvPicPr>
                <a:picLocks noChangeAspect="1"/>
              </p:cNvPicPr>
              <p:nvPr/>
            </p:nvPicPr>
            <p:blipFill>
              <a:blip r:embed="rId11"/>
              <a:stretch>
                <a:fillRect/>
              </a:stretch>
            </p:blipFill>
            <p:spPr>
              <a:xfrm>
                <a:off x="5814060" y="2727960"/>
                <a:ext cx="228600" cy="228600"/>
              </a:xfrm>
              <a:prstGeom prst="rect">
                <a:avLst/>
              </a:prstGeom>
              <a:ln>
                <a:solidFill>
                  <a:schemeClr val="tx2">
                    <a:lumMod val="50000"/>
                  </a:schemeClr>
                </a:solidFill>
              </a:ln>
            </p:spPr>
          </p:pic>
          <p:pic>
            <p:nvPicPr>
              <p:cNvPr id="509" name="Picture 508"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2005015" y="2781300"/>
                <a:ext cx="104775" cy="104775"/>
              </a:xfrm>
              <a:prstGeom prst="rect">
                <a:avLst/>
              </a:prstGeom>
            </p:spPr>
          </p:pic>
        </p:grpSp>
        <p:sp>
          <p:nvSpPr>
            <p:cNvPr id="491" name="Up Arrow 490"/>
            <p:cNvSpPr/>
            <p:nvPr/>
          </p:nvSpPr>
          <p:spPr>
            <a:xfrm>
              <a:off x="5972174" y="544830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grpSp>
      <p:cxnSp>
        <p:nvCxnSpPr>
          <p:cNvPr id="385" name="Straight Connector 384"/>
          <p:cNvCxnSpPr/>
          <p:nvPr/>
        </p:nvCxnSpPr>
        <p:spPr>
          <a:xfrm>
            <a:off x="1889760" y="6492061"/>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8" name="Group 325"/>
          <p:cNvGrpSpPr/>
          <p:nvPr/>
        </p:nvGrpSpPr>
        <p:grpSpPr>
          <a:xfrm>
            <a:off x="1905000" y="5501461"/>
            <a:ext cx="5196840" cy="268784"/>
            <a:chOff x="1905000" y="4046220"/>
            <a:chExt cx="5196840" cy="268784"/>
          </a:xfrm>
        </p:grpSpPr>
        <p:cxnSp>
          <p:nvCxnSpPr>
            <p:cNvPr id="391" name="Straight Connector 390"/>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31" name="Group 324"/>
            <p:cNvGrpSpPr/>
            <p:nvPr/>
          </p:nvGrpSpPr>
          <p:grpSpPr>
            <a:xfrm>
              <a:off x="1995489" y="4046220"/>
              <a:ext cx="4802278" cy="268784"/>
              <a:chOff x="1995489" y="4046220"/>
              <a:chExt cx="4802278" cy="268784"/>
            </a:xfrm>
          </p:grpSpPr>
          <p:pic>
            <p:nvPicPr>
              <p:cNvPr id="400"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401" name="Rectangle 400"/>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402" name="Picture 401"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37" name="Group 36"/>
              <p:cNvGrpSpPr/>
              <p:nvPr/>
            </p:nvGrpSpPr>
            <p:grpSpPr>
              <a:xfrm>
                <a:off x="4043362" y="4104521"/>
                <a:ext cx="368618" cy="200055"/>
                <a:chOff x="242356" y="1763585"/>
                <a:chExt cx="368618" cy="200055"/>
              </a:xfrm>
            </p:grpSpPr>
            <p:pic>
              <p:nvPicPr>
                <p:cNvPr id="409" name="Picture 408"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10" name="TextBox 409"/>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411" name="Right Triangle 410"/>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275"/>
              <p:cNvGrpSpPr/>
              <p:nvPr/>
            </p:nvGrpSpPr>
            <p:grpSpPr>
              <a:xfrm>
                <a:off x="4739640" y="4105004"/>
                <a:ext cx="374754" cy="200055"/>
                <a:chOff x="4739640" y="4659185"/>
                <a:chExt cx="374754" cy="200055"/>
              </a:xfrm>
            </p:grpSpPr>
            <p:sp>
              <p:nvSpPr>
                <p:cNvPr id="406" name="TextBox 405"/>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407" name="Right Triangle 406"/>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8" name="Picture 407"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05" name="Rectangle 404"/>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1:13 PM</a:t>
                </a:r>
              </a:p>
            </p:txBody>
          </p:sp>
        </p:grpSp>
      </p:grpSp>
      <p:grpSp>
        <p:nvGrpSpPr>
          <p:cNvPr id="39" name="Group 322"/>
          <p:cNvGrpSpPr/>
          <p:nvPr/>
        </p:nvGrpSpPr>
        <p:grpSpPr>
          <a:xfrm>
            <a:off x="1905000" y="5875020"/>
            <a:ext cx="5196840" cy="274499"/>
            <a:chOff x="1905000" y="4411980"/>
            <a:chExt cx="5196840" cy="274499"/>
          </a:xfrm>
        </p:grpSpPr>
        <p:pic>
          <p:nvPicPr>
            <p:cNvPr id="413" name="Picture 3"/>
            <p:cNvPicPr>
              <a:picLocks noChangeAspect="1" noChangeArrowheads="1"/>
            </p:cNvPicPr>
            <p:nvPr/>
          </p:nvPicPr>
          <p:blipFill>
            <a:blip r:embed="rId6"/>
            <a:srcRect/>
            <a:stretch>
              <a:fillRect/>
            </a:stretch>
          </p:blipFill>
          <p:spPr bwMode="auto">
            <a:xfrm>
              <a:off x="2282190" y="4500156"/>
              <a:ext cx="133350" cy="123825"/>
            </a:xfrm>
            <a:prstGeom prst="rect">
              <a:avLst/>
            </a:prstGeom>
            <a:noFill/>
            <a:ln w="9525">
              <a:noFill/>
              <a:miter lim="800000"/>
              <a:headEnd/>
              <a:tailEnd/>
            </a:ln>
            <a:effectLst/>
          </p:spPr>
        </p:pic>
        <p:cxnSp>
          <p:nvCxnSpPr>
            <p:cNvPr id="414" name="Straight Connector 413"/>
            <p:cNvCxnSpPr/>
            <p:nvPr/>
          </p:nvCxnSpPr>
          <p:spPr>
            <a:xfrm>
              <a:off x="1905000" y="4654734"/>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5" name="Rectangle 414"/>
            <p:cNvSpPr/>
            <p:nvPr/>
          </p:nvSpPr>
          <p:spPr>
            <a:xfrm>
              <a:off x="2484120" y="4411980"/>
              <a:ext cx="957313" cy="257956"/>
            </a:xfrm>
            <a:prstGeom prst="rect">
              <a:avLst/>
            </a:prstGeom>
          </p:spPr>
          <p:txBody>
            <a:bodyPr wrap="none">
              <a:spAutoFit/>
            </a:bodyPr>
            <a:lstStyle/>
            <a:p>
              <a:pPr>
                <a:lnSpc>
                  <a:spcPct val="150000"/>
                </a:lnSpc>
              </a:pPr>
              <a:r>
                <a:rPr lang="en-US" sz="800" dirty="0">
                  <a:solidFill>
                    <a:schemeClr val="accent1">
                      <a:lumMod val="75000"/>
                    </a:schemeClr>
                  </a:solidFill>
                </a:rPr>
                <a:t>Charlie’s Childcare</a:t>
              </a:r>
            </a:p>
          </p:txBody>
        </p:sp>
        <p:pic>
          <p:nvPicPr>
            <p:cNvPr id="416" name="Picture 415"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517418"/>
              <a:ext cx="104775" cy="104775"/>
            </a:xfrm>
            <a:prstGeom prst="rect">
              <a:avLst/>
            </a:prstGeom>
          </p:spPr>
        </p:pic>
        <p:grpSp>
          <p:nvGrpSpPr>
            <p:cNvPr id="40" name="Group 36"/>
            <p:cNvGrpSpPr/>
            <p:nvPr/>
          </p:nvGrpSpPr>
          <p:grpSpPr>
            <a:xfrm>
              <a:off x="4043362" y="4474889"/>
              <a:ext cx="368618" cy="200055"/>
              <a:chOff x="242356" y="1763585"/>
              <a:chExt cx="368618" cy="200055"/>
            </a:xfrm>
          </p:grpSpPr>
          <p:pic>
            <p:nvPicPr>
              <p:cNvPr id="423" name="Picture 422"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24" name="TextBox 423"/>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a:t>
                </a:r>
              </a:p>
            </p:txBody>
          </p:sp>
          <p:sp>
            <p:nvSpPr>
              <p:cNvPr id="425" name="Right Triangle 424"/>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 name="Group 283"/>
            <p:cNvGrpSpPr/>
            <p:nvPr/>
          </p:nvGrpSpPr>
          <p:grpSpPr>
            <a:xfrm>
              <a:off x="4739640" y="4477296"/>
              <a:ext cx="374754" cy="200055"/>
              <a:chOff x="4739640" y="4659185"/>
              <a:chExt cx="374754" cy="200055"/>
            </a:xfrm>
          </p:grpSpPr>
          <p:sp>
            <p:nvSpPr>
              <p:cNvPr id="420" name="TextBox 419"/>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4</a:t>
                </a:r>
              </a:p>
            </p:txBody>
          </p:sp>
          <p:sp>
            <p:nvSpPr>
              <p:cNvPr id="421" name="Right Triangle 420"/>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22" name="Picture 421"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19" name="Rectangle 418"/>
            <p:cNvSpPr/>
            <p:nvPr/>
          </p:nvSpPr>
          <p:spPr>
            <a:xfrm>
              <a:off x="5761906" y="4471035"/>
              <a:ext cx="1018227" cy="215444"/>
            </a:xfrm>
            <a:prstGeom prst="rect">
              <a:avLst/>
            </a:prstGeom>
          </p:spPr>
          <p:txBody>
            <a:bodyPr wrap="none">
              <a:spAutoFit/>
            </a:bodyPr>
            <a:lstStyle/>
            <a:p>
              <a:r>
                <a:rPr lang="en-US" sz="800" dirty="0">
                  <a:solidFill>
                    <a:schemeClr val="accent1">
                      <a:lumMod val="75000"/>
                    </a:schemeClr>
                  </a:solidFill>
                </a:rPr>
                <a:t>01/01/09;   1:11 AM</a:t>
              </a:r>
            </a:p>
          </p:txBody>
        </p:sp>
      </p:grpSp>
      <p:grpSp>
        <p:nvGrpSpPr>
          <p:cNvPr id="42" name="Group 326"/>
          <p:cNvGrpSpPr/>
          <p:nvPr/>
        </p:nvGrpSpPr>
        <p:grpSpPr>
          <a:xfrm>
            <a:off x="1905000" y="5684341"/>
            <a:ext cx="5196840" cy="276999"/>
            <a:chOff x="1905000" y="4229100"/>
            <a:chExt cx="5196840" cy="276999"/>
          </a:xfrm>
        </p:grpSpPr>
        <p:cxnSp>
          <p:nvCxnSpPr>
            <p:cNvPr id="427" name="Straight Connector 426"/>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3" name="Group 323"/>
            <p:cNvGrpSpPr/>
            <p:nvPr/>
          </p:nvGrpSpPr>
          <p:grpSpPr>
            <a:xfrm>
              <a:off x="1995489" y="4229100"/>
              <a:ext cx="4851971" cy="276999"/>
              <a:chOff x="1995489" y="4229100"/>
              <a:chExt cx="4851971" cy="276999"/>
            </a:xfrm>
          </p:grpSpPr>
          <p:pic>
            <p:nvPicPr>
              <p:cNvPr id="429"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430" name="Rectangle 429"/>
              <p:cNvSpPr/>
              <p:nvPr/>
            </p:nvSpPr>
            <p:spPr>
              <a:xfrm>
                <a:off x="2484120" y="4229100"/>
                <a:ext cx="989373" cy="276999"/>
              </a:xfrm>
              <a:prstGeom prst="rect">
                <a:avLst/>
              </a:prstGeom>
            </p:spPr>
            <p:txBody>
              <a:bodyPr wrap="none">
                <a:spAutoFit/>
              </a:bodyPr>
              <a:lstStyle/>
              <a:p>
                <a:pPr>
                  <a:lnSpc>
                    <a:spcPct val="150000"/>
                  </a:lnSpc>
                </a:pPr>
                <a:r>
                  <a:rPr lang="en-US" sz="800" dirty="0">
                    <a:solidFill>
                      <a:schemeClr val="accent1">
                        <a:lumMod val="75000"/>
                      </a:schemeClr>
                    </a:solidFill>
                  </a:rPr>
                  <a:t>CRC Work At Home</a:t>
                </a:r>
              </a:p>
            </p:txBody>
          </p:sp>
          <p:pic>
            <p:nvPicPr>
              <p:cNvPr id="431" name="Picture 430"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44" name="Group 36"/>
              <p:cNvGrpSpPr/>
              <p:nvPr/>
            </p:nvGrpSpPr>
            <p:grpSpPr>
              <a:xfrm>
                <a:off x="4043362" y="4289705"/>
                <a:ext cx="368618" cy="200055"/>
                <a:chOff x="242356" y="1763585"/>
                <a:chExt cx="368618" cy="200055"/>
              </a:xfrm>
            </p:grpSpPr>
            <p:pic>
              <p:nvPicPr>
                <p:cNvPr id="438" name="Picture 437"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39" name="TextBox 438"/>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440" name="Right Triangle 439"/>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 name="Group 279"/>
              <p:cNvGrpSpPr/>
              <p:nvPr/>
            </p:nvGrpSpPr>
            <p:grpSpPr>
              <a:xfrm>
                <a:off x="4739640" y="4291150"/>
                <a:ext cx="374754" cy="200055"/>
                <a:chOff x="4739640" y="4659185"/>
                <a:chExt cx="374754" cy="200055"/>
              </a:xfrm>
            </p:grpSpPr>
            <p:sp>
              <p:nvSpPr>
                <p:cNvPr id="435" name="TextBox 434"/>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436" name="Right Triangle 435"/>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37" name="Picture 436"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34" name="Rectangle 433"/>
              <p:cNvSpPr/>
              <p:nvPr/>
            </p:nvSpPr>
            <p:spPr>
              <a:xfrm>
                <a:off x="5761906" y="4280535"/>
                <a:ext cx="1085554" cy="215444"/>
              </a:xfrm>
              <a:prstGeom prst="rect">
                <a:avLst/>
              </a:prstGeom>
            </p:spPr>
            <p:txBody>
              <a:bodyPr wrap="none">
                <a:spAutoFit/>
              </a:bodyPr>
              <a:lstStyle/>
              <a:p>
                <a:r>
                  <a:rPr lang="en-US" sz="800" dirty="0">
                    <a:solidFill>
                      <a:schemeClr val="accent1">
                        <a:lumMod val="75000"/>
                      </a:schemeClr>
                    </a:solidFill>
                  </a:rPr>
                  <a:t>01/01/09;   12:15 PM</a:t>
                </a:r>
              </a:p>
            </p:txBody>
          </p:sp>
        </p:grpSp>
      </p:grpSp>
      <p:grpSp>
        <p:nvGrpSpPr>
          <p:cNvPr id="46" name="Group 355"/>
          <p:cNvGrpSpPr/>
          <p:nvPr/>
        </p:nvGrpSpPr>
        <p:grpSpPr>
          <a:xfrm>
            <a:off x="1905000" y="4754880"/>
            <a:ext cx="5196840" cy="268784"/>
            <a:chOff x="1905000" y="4046220"/>
            <a:chExt cx="5196840" cy="268784"/>
          </a:xfrm>
        </p:grpSpPr>
        <p:cxnSp>
          <p:nvCxnSpPr>
            <p:cNvPr id="442" name="Straight Connector 441"/>
            <p:cNvCxnSpPr/>
            <p:nvPr/>
          </p:nvCxnSpPr>
          <p:spPr>
            <a:xfrm>
              <a:off x="1905000" y="4286796"/>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47" name="Group 357"/>
            <p:cNvGrpSpPr/>
            <p:nvPr/>
          </p:nvGrpSpPr>
          <p:grpSpPr>
            <a:xfrm>
              <a:off x="1995489" y="4046220"/>
              <a:ext cx="4802278" cy="268784"/>
              <a:chOff x="1995489" y="4046220"/>
              <a:chExt cx="4802278" cy="268784"/>
            </a:xfrm>
          </p:grpSpPr>
          <p:pic>
            <p:nvPicPr>
              <p:cNvPr id="444" name="Picture 3"/>
              <p:cNvPicPr>
                <a:picLocks noChangeAspect="1" noChangeArrowheads="1"/>
              </p:cNvPicPr>
              <p:nvPr/>
            </p:nvPicPr>
            <p:blipFill>
              <a:blip r:embed="rId6"/>
              <a:srcRect/>
              <a:stretch>
                <a:fillRect/>
              </a:stretch>
            </p:blipFill>
            <p:spPr bwMode="auto">
              <a:xfrm>
                <a:off x="2282190" y="4135484"/>
                <a:ext cx="133350" cy="123825"/>
              </a:xfrm>
              <a:prstGeom prst="rect">
                <a:avLst/>
              </a:prstGeom>
              <a:noFill/>
              <a:ln w="9525">
                <a:noFill/>
                <a:miter lim="800000"/>
                <a:headEnd/>
                <a:tailEnd/>
              </a:ln>
              <a:effectLst/>
            </p:spPr>
          </p:pic>
          <p:sp>
            <p:nvSpPr>
              <p:cNvPr id="447" name="Rectangle 446"/>
              <p:cNvSpPr/>
              <p:nvPr/>
            </p:nvSpPr>
            <p:spPr>
              <a:xfrm>
                <a:off x="2484120" y="4046220"/>
                <a:ext cx="769763" cy="257956"/>
              </a:xfrm>
              <a:prstGeom prst="rect">
                <a:avLst/>
              </a:prstGeom>
            </p:spPr>
            <p:txBody>
              <a:bodyPr wrap="none">
                <a:spAutoFit/>
              </a:bodyPr>
              <a:lstStyle/>
              <a:p>
                <a:pPr>
                  <a:lnSpc>
                    <a:spcPct val="150000"/>
                  </a:lnSpc>
                </a:pPr>
                <a:r>
                  <a:rPr lang="en-US" sz="800" dirty="0">
                    <a:solidFill>
                      <a:schemeClr val="accent1">
                        <a:lumMod val="75000"/>
                      </a:schemeClr>
                    </a:solidFill>
                  </a:rPr>
                  <a:t>Family Chores</a:t>
                </a:r>
              </a:p>
            </p:txBody>
          </p:sp>
          <p:pic>
            <p:nvPicPr>
              <p:cNvPr id="453" name="Picture 452"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149532"/>
                <a:ext cx="104775" cy="104775"/>
              </a:xfrm>
              <a:prstGeom prst="rect">
                <a:avLst/>
              </a:prstGeom>
            </p:spPr>
          </p:pic>
          <p:grpSp>
            <p:nvGrpSpPr>
              <p:cNvPr id="48" name="Group 36"/>
              <p:cNvGrpSpPr/>
              <p:nvPr/>
            </p:nvGrpSpPr>
            <p:grpSpPr>
              <a:xfrm>
                <a:off x="4043362" y="4104521"/>
                <a:ext cx="368618" cy="200055"/>
                <a:chOff x="242356" y="1763585"/>
                <a:chExt cx="368618" cy="200055"/>
              </a:xfrm>
            </p:grpSpPr>
            <p:pic>
              <p:nvPicPr>
                <p:cNvPr id="471" name="Picture 470"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474" name="TextBox 473"/>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479" name="Right Triangle 47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362"/>
              <p:cNvGrpSpPr/>
              <p:nvPr/>
            </p:nvGrpSpPr>
            <p:grpSpPr>
              <a:xfrm>
                <a:off x="4739640" y="4105004"/>
                <a:ext cx="374754" cy="200055"/>
                <a:chOff x="4739640" y="4659185"/>
                <a:chExt cx="374754" cy="200055"/>
              </a:xfrm>
            </p:grpSpPr>
            <p:sp>
              <p:nvSpPr>
                <p:cNvPr id="468" name="TextBox 46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2</a:t>
                  </a:r>
                </a:p>
              </p:txBody>
            </p:sp>
            <p:sp>
              <p:nvSpPr>
                <p:cNvPr id="469" name="Right Triangle 46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70" name="Picture 46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67" name="Rectangle 466"/>
              <p:cNvSpPr/>
              <p:nvPr/>
            </p:nvSpPr>
            <p:spPr>
              <a:xfrm>
                <a:off x="5761906" y="4099560"/>
                <a:ext cx="1035861" cy="215444"/>
              </a:xfrm>
              <a:prstGeom prst="rect">
                <a:avLst/>
              </a:prstGeom>
            </p:spPr>
            <p:txBody>
              <a:bodyPr wrap="none">
                <a:spAutoFit/>
              </a:bodyPr>
              <a:lstStyle/>
              <a:p>
                <a:r>
                  <a:rPr lang="en-US" sz="800" dirty="0">
                    <a:solidFill>
                      <a:schemeClr val="accent1">
                        <a:lumMod val="75000"/>
                      </a:schemeClr>
                    </a:solidFill>
                  </a:rPr>
                  <a:t>Yesterday;   1:15 PM</a:t>
                </a:r>
              </a:p>
            </p:txBody>
          </p:sp>
        </p:grpSp>
      </p:grpSp>
      <p:grpSp>
        <p:nvGrpSpPr>
          <p:cNvPr id="50" name="Group 370"/>
          <p:cNvGrpSpPr/>
          <p:nvPr/>
        </p:nvGrpSpPr>
        <p:grpSpPr>
          <a:xfrm>
            <a:off x="1905000" y="4572000"/>
            <a:ext cx="5196840" cy="276999"/>
            <a:chOff x="1905000" y="3863340"/>
            <a:chExt cx="5196840" cy="276999"/>
          </a:xfrm>
        </p:grpSpPr>
        <p:pic>
          <p:nvPicPr>
            <p:cNvPr id="481" name="Picture 3"/>
            <p:cNvPicPr>
              <a:picLocks noChangeAspect="1" noChangeArrowheads="1"/>
            </p:cNvPicPr>
            <p:nvPr/>
          </p:nvPicPr>
          <p:blipFill>
            <a:blip r:embed="rId6"/>
            <a:srcRect/>
            <a:stretch>
              <a:fillRect/>
            </a:stretch>
          </p:blipFill>
          <p:spPr bwMode="auto">
            <a:xfrm>
              <a:off x="2282190" y="3953148"/>
              <a:ext cx="133350" cy="123825"/>
            </a:xfrm>
            <a:prstGeom prst="rect">
              <a:avLst/>
            </a:prstGeom>
            <a:noFill/>
            <a:ln w="9525">
              <a:noFill/>
              <a:miter lim="800000"/>
              <a:headEnd/>
              <a:tailEnd/>
            </a:ln>
            <a:effectLst/>
          </p:spPr>
        </p:pic>
        <p:cxnSp>
          <p:nvCxnSpPr>
            <p:cNvPr id="482" name="Straight Connector 481"/>
            <p:cNvCxnSpPr/>
            <p:nvPr/>
          </p:nvCxnSpPr>
          <p:spPr>
            <a:xfrm>
              <a:off x="1905000" y="4102827"/>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83" name="Rectangle 482"/>
            <p:cNvSpPr/>
            <p:nvPr/>
          </p:nvSpPr>
          <p:spPr>
            <a:xfrm>
              <a:off x="2484120" y="3863340"/>
              <a:ext cx="1077539" cy="276999"/>
            </a:xfrm>
            <a:prstGeom prst="rect">
              <a:avLst/>
            </a:prstGeom>
          </p:spPr>
          <p:txBody>
            <a:bodyPr wrap="none">
              <a:spAutoFit/>
            </a:bodyPr>
            <a:lstStyle/>
            <a:p>
              <a:pPr>
                <a:lnSpc>
                  <a:spcPct val="150000"/>
                </a:lnSpc>
              </a:pPr>
              <a:r>
                <a:rPr lang="en-US" sz="800" dirty="0">
                  <a:solidFill>
                    <a:schemeClr val="accent1">
                      <a:lumMod val="75000"/>
                    </a:schemeClr>
                  </a:solidFill>
                </a:rPr>
                <a:t>CRC Networking Area</a:t>
              </a:r>
            </a:p>
          </p:txBody>
        </p:sp>
        <p:pic>
          <p:nvPicPr>
            <p:cNvPr id="484" name="Picture 483"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965589"/>
              <a:ext cx="104775" cy="104775"/>
            </a:xfrm>
            <a:prstGeom prst="rect">
              <a:avLst/>
            </a:prstGeom>
          </p:spPr>
        </p:pic>
        <p:grpSp>
          <p:nvGrpSpPr>
            <p:cNvPr id="51" name="Group 36"/>
            <p:cNvGrpSpPr/>
            <p:nvPr/>
          </p:nvGrpSpPr>
          <p:grpSpPr>
            <a:xfrm>
              <a:off x="4043362" y="3919337"/>
              <a:ext cx="376238" cy="200055"/>
              <a:chOff x="242356" y="1763585"/>
              <a:chExt cx="376238" cy="200055"/>
            </a:xfrm>
          </p:grpSpPr>
          <p:pic>
            <p:nvPicPr>
              <p:cNvPr id="494" name="Picture 493"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502" name="TextBox 501"/>
              <p:cNvSpPr txBox="1"/>
              <p:nvPr/>
            </p:nvSpPr>
            <p:spPr>
              <a:xfrm>
                <a:off x="28426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7</a:t>
                </a:r>
              </a:p>
            </p:txBody>
          </p:sp>
          <p:sp>
            <p:nvSpPr>
              <p:cNvPr id="503" name="Right Triangle 502"/>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376"/>
            <p:cNvGrpSpPr/>
            <p:nvPr/>
          </p:nvGrpSpPr>
          <p:grpSpPr>
            <a:xfrm>
              <a:off x="4739640" y="3918858"/>
              <a:ext cx="374754" cy="200055"/>
              <a:chOff x="4739640" y="4659185"/>
              <a:chExt cx="374754" cy="200055"/>
            </a:xfrm>
          </p:grpSpPr>
          <p:sp>
            <p:nvSpPr>
              <p:cNvPr id="488" name="TextBox 487"/>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13</a:t>
                </a:r>
              </a:p>
            </p:txBody>
          </p:sp>
          <p:sp>
            <p:nvSpPr>
              <p:cNvPr id="489" name="Right Triangle 488"/>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0" name="Picture 489"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487" name="Rectangle 486"/>
            <p:cNvSpPr/>
            <p:nvPr/>
          </p:nvSpPr>
          <p:spPr>
            <a:xfrm>
              <a:off x="5761906" y="3909060"/>
              <a:ext cx="1035861" cy="215444"/>
            </a:xfrm>
            <a:prstGeom prst="rect">
              <a:avLst/>
            </a:prstGeom>
          </p:spPr>
          <p:txBody>
            <a:bodyPr wrap="none">
              <a:spAutoFit/>
            </a:bodyPr>
            <a:lstStyle/>
            <a:p>
              <a:r>
                <a:rPr lang="en-US" sz="800" dirty="0">
                  <a:solidFill>
                    <a:schemeClr val="accent1">
                      <a:lumMod val="75000"/>
                    </a:schemeClr>
                  </a:solidFill>
                </a:rPr>
                <a:t>Yesterday;   2:15 PM</a:t>
              </a:r>
            </a:p>
          </p:txBody>
        </p:sp>
      </p:grpSp>
      <p:grpSp>
        <p:nvGrpSpPr>
          <p:cNvPr id="53" name="Group 384"/>
          <p:cNvGrpSpPr/>
          <p:nvPr/>
        </p:nvGrpSpPr>
        <p:grpSpPr>
          <a:xfrm>
            <a:off x="1905000" y="4945380"/>
            <a:ext cx="5196840" cy="266879"/>
            <a:chOff x="1905000" y="4229100"/>
            <a:chExt cx="5196840" cy="266879"/>
          </a:xfrm>
        </p:grpSpPr>
        <p:cxnSp>
          <p:nvCxnSpPr>
            <p:cNvPr id="526" name="Straight Connector 525"/>
            <p:cNvCxnSpPr/>
            <p:nvPr/>
          </p:nvCxnSpPr>
          <p:spPr>
            <a:xfrm>
              <a:off x="1905000" y="4470765"/>
              <a:ext cx="5196840" cy="158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54" name="Group 386"/>
            <p:cNvGrpSpPr/>
            <p:nvPr/>
          </p:nvGrpSpPr>
          <p:grpSpPr>
            <a:xfrm>
              <a:off x="1995489" y="4229100"/>
              <a:ext cx="4853574" cy="266879"/>
              <a:chOff x="1995489" y="4229100"/>
              <a:chExt cx="4853574" cy="266879"/>
            </a:xfrm>
          </p:grpSpPr>
          <p:pic>
            <p:nvPicPr>
              <p:cNvPr id="528" name="Picture 3"/>
              <p:cNvPicPr>
                <a:picLocks noChangeAspect="1" noChangeArrowheads="1"/>
              </p:cNvPicPr>
              <p:nvPr/>
            </p:nvPicPr>
            <p:blipFill>
              <a:blip r:embed="rId6"/>
              <a:srcRect/>
              <a:stretch>
                <a:fillRect/>
              </a:stretch>
            </p:blipFill>
            <p:spPr bwMode="auto">
              <a:xfrm>
                <a:off x="2282190" y="4317820"/>
                <a:ext cx="133350" cy="123825"/>
              </a:xfrm>
              <a:prstGeom prst="rect">
                <a:avLst/>
              </a:prstGeom>
              <a:noFill/>
              <a:ln w="9525">
                <a:noFill/>
                <a:miter lim="800000"/>
                <a:headEnd/>
                <a:tailEnd/>
              </a:ln>
              <a:effectLst/>
            </p:spPr>
          </p:pic>
          <p:sp>
            <p:nvSpPr>
              <p:cNvPr id="529" name="Rectangle 528"/>
              <p:cNvSpPr/>
              <p:nvPr/>
            </p:nvSpPr>
            <p:spPr>
              <a:xfrm>
                <a:off x="2484120" y="4229100"/>
                <a:ext cx="801823" cy="257956"/>
              </a:xfrm>
              <a:prstGeom prst="rect">
                <a:avLst/>
              </a:prstGeom>
            </p:spPr>
            <p:txBody>
              <a:bodyPr wrap="none">
                <a:spAutoFit/>
              </a:bodyPr>
              <a:lstStyle/>
              <a:p>
                <a:pPr>
                  <a:lnSpc>
                    <a:spcPct val="150000"/>
                  </a:lnSpc>
                </a:pPr>
                <a:r>
                  <a:rPr lang="en-US" sz="800" dirty="0">
                    <a:solidFill>
                      <a:schemeClr val="accent1">
                        <a:lumMod val="75000"/>
                      </a:schemeClr>
                    </a:solidFill>
                  </a:rPr>
                  <a:t>Work At Home</a:t>
                </a:r>
              </a:p>
            </p:txBody>
          </p:sp>
          <p:pic>
            <p:nvPicPr>
              <p:cNvPr id="530" name="Picture 529"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4333475"/>
                <a:ext cx="104775" cy="104775"/>
              </a:xfrm>
              <a:prstGeom prst="rect">
                <a:avLst/>
              </a:prstGeom>
            </p:spPr>
          </p:pic>
          <p:grpSp>
            <p:nvGrpSpPr>
              <p:cNvPr id="55" name="Group 36"/>
              <p:cNvGrpSpPr/>
              <p:nvPr/>
            </p:nvGrpSpPr>
            <p:grpSpPr>
              <a:xfrm>
                <a:off x="4043362" y="4289705"/>
                <a:ext cx="368618" cy="200055"/>
                <a:chOff x="242356" y="1763585"/>
                <a:chExt cx="368618" cy="200055"/>
              </a:xfrm>
            </p:grpSpPr>
            <p:pic>
              <p:nvPicPr>
                <p:cNvPr id="537" name="Picture 536" descr="small-green-dude.png"/>
                <p:cNvPicPr>
                  <a:picLocks noChangeAspect="1"/>
                </p:cNvPicPr>
                <p:nvPr/>
              </p:nvPicPr>
              <p:blipFill>
                <a:blip r:embed="rId7"/>
                <a:stretch>
                  <a:fillRect/>
                </a:stretch>
              </p:blipFill>
              <p:spPr>
                <a:xfrm>
                  <a:off x="242356" y="1789243"/>
                  <a:ext cx="114300" cy="133350"/>
                </a:xfrm>
                <a:prstGeom prst="rect">
                  <a:avLst/>
                </a:prstGeom>
              </p:spPr>
            </p:pic>
            <p:sp>
              <p:nvSpPr>
                <p:cNvPr id="538" name="TextBox 537"/>
                <p:cNvSpPr txBox="1"/>
                <p:nvPr/>
              </p:nvSpPr>
              <p:spPr>
                <a:xfrm>
                  <a:off x="276646" y="17635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539" name="Right Triangle 538"/>
                <p:cNvSpPr/>
                <p:nvPr/>
              </p:nvSpPr>
              <p:spPr>
                <a:xfrm rot="13500000">
                  <a:off x="510117" y="18422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 name="Group 391"/>
              <p:cNvGrpSpPr/>
              <p:nvPr/>
            </p:nvGrpSpPr>
            <p:grpSpPr>
              <a:xfrm>
                <a:off x="4739640" y="4291150"/>
                <a:ext cx="374754" cy="200055"/>
                <a:chOff x="4739640" y="4659185"/>
                <a:chExt cx="374754" cy="200055"/>
              </a:xfrm>
            </p:grpSpPr>
            <p:sp>
              <p:nvSpPr>
                <p:cNvPr id="534" name="TextBox 533"/>
                <p:cNvSpPr txBox="1"/>
                <p:nvPr/>
              </p:nvSpPr>
              <p:spPr>
                <a:xfrm>
                  <a:off x="4780066" y="4659185"/>
                  <a:ext cx="334328" cy="200055"/>
                </a:xfrm>
                <a:prstGeom prst="rect">
                  <a:avLst/>
                </a:prstGeom>
                <a:noFill/>
              </p:spPr>
              <p:txBody>
                <a:bodyPr wrap="square" rtlCol="0">
                  <a:spAutoFit/>
                </a:bodyPr>
                <a:lstStyle/>
                <a:p>
                  <a:pPr algn="ctr"/>
                  <a:r>
                    <a:rPr lang="en-US" sz="700" dirty="0">
                      <a:latin typeface="Segoe UI" pitchFamily="34" charset="0"/>
                      <a:cs typeface="Segoe UI" pitchFamily="34" charset="0"/>
                    </a:rPr>
                    <a:t>3</a:t>
                  </a:r>
                </a:p>
              </p:txBody>
            </p:sp>
            <p:sp>
              <p:nvSpPr>
                <p:cNvPr id="535" name="Right Triangle 534"/>
                <p:cNvSpPr/>
                <p:nvPr/>
              </p:nvSpPr>
              <p:spPr>
                <a:xfrm rot="13500000">
                  <a:off x="5051637" y="4737802"/>
                  <a:ext cx="27432" cy="27432"/>
                </a:xfrm>
                <a:prstGeom prst="rtTriangl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6" name="Picture 535" descr="MSOL_Documents_Lists_16.gif"/>
                <p:cNvPicPr>
                  <a:picLocks noChangeAspect="1"/>
                </p:cNvPicPr>
                <p:nvPr/>
              </p:nvPicPr>
              <p:blipFill>
                <a:blip r:embed="rId9"/>
                <a:stretch>
                  <a:fillRect/>
                </a:stretch>
              </p:blipFill>
              <p:spPr>
                <a:xfrm>
                  <a:off x="4739640" y="4693920"/>
                  <a:ext cx="106680" cy="106680"/>
                </a:xfrm>
                <a:prstGeom prst="rect">
                  <a:avLst/>
                </a:prstGeom>
              </p:spPr>
            </p:pic>
          </p:grpSp>
          <p:sp>
            <p:nvSpPr>
              <p:cNvPr id="533" name="Rectangle 532"/>
              <p:cNvSpPr/>
              <p:nvPr/>
            </p:nvSpPr>
            <p:spPr>
              <a:xfrm>
                <a:off x="5761906" y="4280535"/>
                <a:ext cx="1087157" cy="215444"/>
              </a:xfrm>
              <a:prstGeom prst="rect">
                <a:avLst/>
              </a:prstGeom>
            </p:spPr>
            <p:txBody>
              <a:bodyPr wrap="none">
                <a:spAutoFit/>
              </a:bodyPr>
              <a:lstStyle/>
              <a:p>
                <a:r>
                  <a:rPr lang="en-US" sz="800" dirty="0">
                    <a:solidFill>
                      <a:schemeClr val="accent1">
                        <a:lumMod val="75000"/>
                      </a:schemeClr>
                    </a:solidFill>
                  </a:rPr>
                  <a:t>Yesterday;   12:15 PM</a:t>
                </a:r>
              </a:p>
            </p:txBody>
          </p:sp>
        </p:grpSp>
      </p:grpSp>
      <p:sp>
        <p:nvSpPr>
          <p:cNvPr id="540" name="Rectangle 539"/>
          <p:cNvSpPr/>
          <p:nvPr/>
        </p:nvSpPr>
        <p:spPr>
          <a:xfrm>
            <a:off x="1933220" y="5296845"/>
            <a:ext cx="660758" cy="257956"/>
          </a:xfrm>
          <a:prstGeom prst="rect">
            <a:avLst/>
          </a:prstGeom>
        </p:spPr>
        <p:txBody>
          <a:bodyPr wrap="none">
            <a:spAutoFit/>
          </a:bodyPr>
          <a:lstStyle/>
          <a:p>
            <a:pPr>
              <a:lnSpc>
                <a:spcPct val="150000"/>
              </a:lnSpc>
            </a:pPr>
            <a:r>
              <a:rPr lang="en-US" sz="800" b="1" dirty="0">
                <a:solidFill>
                  <a:schemeClr val="tx2">
                    <a:lumMod val="75000"/>
                  </a:schemeClr>
                </a:solidFill>
              </a:rPr>
              <a:t>LAST WEEK</a:t>
            </a:r>
          </a:p>
        </p:txBody>
      </p:sp>
      <p:sp>
        <p:nvSpPr>
          <p:cNvPr id="541" name="Rectangle 540"/>
          <p:cNvSpPr/>
          <p:nvPr/>
        </p:nvSpPr>
        <p:spPr>
          <a:xfrm>
            <a:off x="1933220" y="6256965"/>
            <a:ext cx="936475" cy="257956"/>
          </a:xfrm>
          <a:prstGeom prst="rect">
            <a:avLst/>
          </a:prstGeom>
        </p:spPr>
        <p:txBody>
          <a:bodyPr wrap="none">
            <a:spAutoFit/>
          </a:bodyPr>
          <a:lstStyle/>
          <a:p>
            <a:pPr>
              <a:lnSpc>
                <a:spcPct val="150000"/>
              </a:lnSpc>
            </a:pPr>
            <a:r>
              <a:rPr lang="en-US" sz="800" b="1" dirty="0">
                <a:solidFill>
                  <a:schemeClr val="tx2">
                    <a:lumMod val="75000"/>
                  </a:schemeClr>
                </a:solidFill>
              </a:rPr>
              <a:t>TWO WEEKS AGO</a:t>
            </a:r>
          </a:p>
        </p:txBody>
      </p:sp>
      <p:pic>
        <p:nvPicPr>
          <p:cNvPr id="542" name="Picture 541" descr="collapso.gif"/>
          <p:cNvPicPr>
            <a:picLocks noChangeAspect="1"/>
          </p:cNvPicPr>
          <p:nvPr/>
        </p:nvPicPr>
        <p:blipFill>
          <a:blip r:embed="rId10"/>
          <a:stretch>
            <a:fillRect/>
          </a:stretch>
        </p:blipFill>
        <p:spPr>
          <a:xfrm>
            <a:off x="1889760" y="5403525"/>
            <a:ext cx="85725" cy="85725"/>
          </a:xfrm>
          <a:prstGeom prst="rect">
            <a:avLst/>
          </a:prstGeom>
        </p:spPr>
      </p:pic>
      <p:pic>
        <p:nvPicPr>
          <p:cNvPr id="543" name="Picture 542" descr="collapso.gif"/>
          <p:cNvPicPr>
            <a:picLocks noChangeAspect="1"/>
          </p:cNvPicPr>
          <p:nvPr/>
        </p:nvPicPr>
        <p:blipFill>
          <a:blip r:embed="rId10"/>
          <a:stretch>
            <a:fillRect/>
          </a:stretch>
        </p:blipFill>
        <p:spPr>
          <a:xfrm>
            <a:off x="1889760" y="6363645"/>
            <a:ext cx="85725" cy="85725"/>
          </a:xfrm>
          <a:prstGeom prst="rect">
            <a:avLst/>
          </a:prstGeom>
        </p:spPr>
      </p:pic>
      <p:cxnSp>
        <p:nvCxnSpPr>
          <p:cNvPr id="544" name="Straight Connector 543"/>
          <p:cNvCxnSpPr/>
          <p:nvPr/>
        </p:nvCxnSpPr>
        <p:spPr>
          <a:xfrm>
            <a:off x="1889760" y="5540685"/>
            <a:ext cx="5196840" cy="1588"/>
          </a:xfrm>
          <a:prstGeom prst="line">
            <a:avLst/>
          </a:prstGeom>
          <a:ln w="12700">
            <a:solidFill>
              <a:schemeClr val="tx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64" name="Rectangle 263">
            <a:hlinkClick r:id="" action="ppaction://hlinkshowjump?jump=nextslide"/>
          </p:cNvPr>
          <p:cNvSpPr/>
          <p:nvPr/>
        </p:nvSpPr>
        <p:spPr>
          <a:xfrm>
            <a:off x="5410200" y="2209800"/>
            <a:ext cx="1828800" cy="198120"/>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grpSp>
        <p:nvGrpSpPr>
          <p:cNvPr id="310" name="Group 309"/>
          <p:cNvGrpSpPr/>
          <p:nvPr/>
        </p:nvGrpSpPr>
        <p:grpSpPr>
          <a:xfrm>
            <a:off x="1905000" y="3825241"/>
            <a:ext cx="5120641" cy="754380"/>
            <a:chOff x="1905000" y="3832861"/>
            <a:chExt cx="5120641" cy="754380"/>
          </a:xfrm>
        </p:grpSpPr>
        <p:grpSp>
          <p:nvGrpSpPr>
            <p:cNvPr id="313" name="Group 309"/>
            <p:cNvGrpSpPr/>
            <p:nvPr/>
          </p:nvGrpSpPr>
          <p:grpSpPr>
            <a:xfrm>
              <a:off x="1905000" y="3832861"/>
              <a:ext cx="5120641" cy="754380"/>
              <a:chOff x="1905000" y="3817621"/>
              <a:chExt cx="5120641" cy="754380"/>
            </a:xfrm>
          </p:grpSpPr>
          <p:grpSp>
            <p:nvGrpSpPr>
              <p:cNvPr id="317" name="Group 543"/>
              <p:cNvGrpSpPr/>
              <p:nvPr/>
            </p:nvGrpSpPr>
            <p:grpSpPr>
              <a:xfrm>
                <a:off x="1905000" y="3817621"/>
                <a:ext cx="5120641" cy="754380"/>
                <a:chOff x="7038974" y="3817621"/>
                <a:chExt cx="5120641" cy="754380"/>
              </a:xfrm>
            </p:grpSpPr>
            <p:grpSp>
              <p:nvGrpSpPr>
                <p:cNvPr id="328" name="Group 466"/>
                <p:cNvGrpSpPr/>
                <p:nvPr/>
              </p:nvGrpSpPr>
              <p:grpSpPr>
                <a:xfrm>
                  <a:off x="7038974" y="3817621"/>
                  <a:ext cx="5120641" cy="754380"/>
                  <a:chOff x="4571999" y="7446646"/>
                  <a:chExt cx="5120641" cy="754380"/>
                </a:xfrm>
              </p:grpSpPr>
              <p:sp>
                <p:nvSpPr>
                  <p:cNvPr id="359" name="Rounded Rectangle 358"/>
                  <p:cNvSpPr/>
                  <p:nvPr/>
                </p:nvSpPr>
                <p:spPr>
                  <a:xfrm>
                    <a:off x="4572000" y="7467600"/>
                    <a:ext cx="5120640" cy="733425"/>
                  </a:xfrm>
                  <a:prstGeom prst="roundRect">
                    <a:avLst>
                      <a:gd name="adj" fmla="val 1327"/>
                    </a:avLst>
                  </a:prstGeom>
                  <a:blipFill dpi="0" rotWithShape="1">
                    <a:blip r:embed="rId12"/>
                    <a:srcRect/>
                    <a:tile tx="0" ty="0" sx="100000" sy="100000" flip="none" algn="tl"/>
                  </a:blipFill>
                  <a:ln w="9525" cap="rnd" cmpd="sng">
                    <a:gradFill>
                      <a:gsLst>
                        <a:gs pos="50000">
                          <a:schemeClr val="bg1">
                            <a:lumMod val="85000"/>
                          </a:schemeClr>
                        </a:gs>
                        <a:gs pos="100000">
                          <a:srgbClr val="BFBFBF"/>
                        </a:gs>
                      </a:gsLst>
                      <a:lin ang="5400000" scaled="0"/>
                    </a:gradFill>
                  </a:ln>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a:t>       </a:t>
                    </a:r>
                    <a:endParaRPr lang="en-US" dirty="0"/>
                  </a:p>
                </p:txBody>
              </p:sp>
              <p:sp>
                <p:nvSpPr>
                  <p:cNvPr id="360" name="Rounded Rectangle 359"/>
                  <p:cNvSpPr/>
                  <p:nvPr/>
                </p:nvSpPr>
                <p:spPr>
                  <a:xfrm>
                    <a:off x="4571999" y="7446646"/>
                    <a:ext cx="5120641" cy="754380"/>
                  </a:xfrm>
                  <a:prstGeom prst="roundRect">
                    <a:avLst>
                      <a:gd name="adj" fmla="val 1327"/>
                    </a:avLst>
                  </a:prstGeom>
                  <a:solidFill>
                    <a:schemeClr val="bg1">
                      <a:alpha val="67000"/>
                    </a:schemeClr>
                  </a:solidFill>
                  <a:ln w="9525" cap="rnd" cmpd="sng">
                    <a:gradFill>
                      <a:gsLst>
                        <a:gs pos="50000">
                          <a:schemeClr val="bg1">
                            <a:lumMod val="85000"/>
                          </a:schemeClr>
                        </a:gs>
                        <a:gs pos="100000">
                          <a:srgbClr val="BFBFBF"/>
                        </a:gs>
                      </a:gsLst>
                      <a:lin ang="5400000" scaled="0"/>
                    </a:gradFill>
                  </a:ln>
                  <a:effectLst>
                    <a:reflection blurRad="6350" stA="52000" endA="300" endPos="35000" dir="5400000" sy="-100000" algn="bl" rotWithShape="0"/>
                  </a:effectLst>
                </p:spPr>
                <p:style>
                  <a:lnRef idx="2">
                    <a:schemeClr val="accent1">
                      <a:shade val="50000"/>
                    </a:schemeClr>
                  </a:lnRef>
                  <a:fillRef idx="1002">
                    <a:schemeClr val="lt2"/>
                  </a:fillRef>
                  <a:effectRef idx="0">
                    <a:schemeClr val="accent1"/>
                  </a:effectRef>
                  <a:fontRef idx="minor">
                    <a:schemeClr val="lt1"/>
                  </a:fontRef>
                </p:style>
                <p:txBody>
                  <a:bodyPr rtlCol="0" anchor="ctr"/>
                  <a:lstStyle/>
                  <a:p>
                    <a:pPr algn="ctr"/>
                    <a:r>
                      <a:rPr lang="en-US" dirty="0"/>
                      <a:t>   </a:t>
                    </a:r>
                  </a:p>
                </p:txBody>
              </p:sp>
              <p:sp>
                <p:nvSpPr>
                  <p:cNvPr id="361" name="TextBox 360"/>
                  <p:cNvSpPr txBox="1"/>
                  <p:nvPr/>
                </p:nvSpPr>
                <p:spPr>
                  <a:xfrm>
                    <a:off x="4740578" y="7726234"/>
                    <a:ext cx="334328" cy="200055"/>
                  </a:xfrm>
                  <a:prstGeom prst="rect">
                    <a:avLst/>
                  </a:prstGeom>
                  <a:noFill/>
                </p:spPr>
                <p:txBody>
                  <a:bodyPr wrap="square" rtlCol="0">
                    <a:spAutoFit/>
                  </a:bodyPr>
                  <a:lstStyle/>
                  <a:p>
                    <a:endParaRPr lang="en-US" sz="700" dirty="0">
                      <a:latin typeface="Segoe UI" pitchFamily="34" charset="0"/>
                      <a:cs typeface="Segoe UI" pitchFamily="34" charset="0"/>
                    </a:endParaRPr>
                  </a:p>
                </p:txBody>
              </p:sp>
            </p:grpSp>
            <p:grpSp>
              <p:nvGrpSpPr>
                <p:cNvPr id="329" name="Group 535"/>
                <p:cNvGrpSpPr/>
                <p:nvPr/>
              </p:nvGrpSpPr>
              <p:grpSpPr>
                <a:xfrm>
                  <a:off x="7248297" y="4046996"/>
                  <a:ext cx="4888457" cy="515526"/>
                  <a:chOff x="7248297" y="4018421"/>
                  <a:chExt cx="4888457" cy="515526"/>
                </a:xfrm>
              </p:grpSpPr>
              <p:grpSp>
                <p:nvGrpSpPr>
                  <p:cNvPr id="334" name="Group 531"/>
                  <p:cNvGrpSpPr/>
                  <p:nvPr/>
                </p:nvGrpSpPr>
                <p:grpSpPr>
                  <a:xfrm>
                    <a:off x="7248297" y="4018421"/>
                    <a:ext cx="3724503" cy="515526"/>
                    <a:chOff x="7248297" y="4018421"/>
                    <a:chExt cx="3724503" cy="515526"/>
                  </a:xfrm>
                </p:grpSpPr>
                <p:sp>
                  <p:nvSpPr>
                    <p:cNvPr id="341" name="TextBox 340"/>
                    <p:cNvSpPr txBox="1"/>
                    <p:nvPr/>
                  </p:nvSpPr>
                  <p:spPr>
                    <a:xfrm>
                      <a:off x="7276216" y="4018421"/>
                      <a:ext cx="3696584" cy="515526"/>
                    </a:xfrm>
                    <a:prstGeom prst="rect">
                      <a:avLst/>
                    </a:prstGeom>
                    <a:noFill/>
                    <a:ln>
                      <a:noFill/>
                    </a:ln>
                    <a:effectLst/>
                  </p:spPr>
                  <p:txBody>
                    <a:bodyPr wrap="square" rtlCol="0">
                      <a:spAutoFit/>
                    </a:bodyPr>
                    <a:lstStyle/>
                    <a:p>
                      <a:pPr>
                        <a:lnSpc>
                          <a:spcPts val="700"/>
                        </a:lnSpc>
                        <a:spcAft>
                          <a:spcPts val="600"/>
                        </a:spcAft>
                      </a:pPr>
                      <a:r>
                        <a:rPr lang="en-US" sz="800" b="1" dirty="0">
                          <a:solidFill>
                            <a:schemeClr val="accent1">
                              <a:lumMod val="75000"/>
                            </a:schemeClr>
                          </a:solidFill>
                          <a:latin typeface="Segoe UI" pitchFamily="34" charset="0"/>
                          <a:cs typeface="Segoe UI" pitchFamily="34" charset="0"/>
                        </a:rPr>
                        <a:t>Tanaka </a:t>
                      </a:r>
                      <a:r>
                        <a:rPr lang="en-US" sz="800" dirty="0">
                          <a:solidFill>
                            <a:srgbClr val="626262"/>
                          </a:solidFill>
                          <a:latin typeface="Segoe UI" pitchFamily="34" charset="0"/>
                          <a:cs typeface="Segoe UI" pitchFamily="34" charset="0"/>
                        </a:rPr>
                        <a:t> uploaded    </a:t>
                      </a:r>
                      <a:r>
                        <a:rPr lang="en-US" sz="800" b="1" dirty="0">
                          <a:solidFill>
                            <a:schemeClr val="accent1">
                              <a:lumMod val="75000"/>
                            </a:schemeClr>
                          </a:solidFill>
                          <a:latin typeface="Segoe UI" pitchFamily="34" charset="0"/>
                          <a:cs typeface="Segoe UI" pitchFamily="34" charset="0"/>
                        </a:rPr>
                        <a:t>    CRC Executive Contract Form</a:t>
                      </a:r>
                    </a:p>
                    <a:p>
                      <a:pPr>
                        <a:lnSpc>
                          <a:spcPts val="700"/>
                        </a:lnSpc>
                        <a:spcAft>
                          <a:spcPts val="600"/>
                        </a:spcAft>
                      </a:pPr>
                      <a:r>
                        <a:rPr lang="en-US" sz="800" b="1" baseline="0" dirty="0">
                          <a:solidFill>
                            <a:schemeClr val="accent1">
                              <a:lumMod val="75000"/>
                            </a:schemeClr>
                          </a:solidFill>
                          <a:latin typeface="Segoe UI" pitchFamily="34" charset="0"/>
                          <a:cs typeface="Segoe UI" pitchFamily="34" charset="0"/>
                        </a:rPr>
                        <a:t>Zack </a:t>
                      </a:r>
                      <a:r>
                        <a:rPr lang="en-US" sz="800" dirty="0">
                          <a:solidFill>
                            <a:srgbClr val="626262"/>
                          </a:solidFill>
                          <a:latin typeface="Segoe UI" pitchFamily="34" charset="0"/>
                          <a:cs typeface="Segoe UI" pitchFamily="34" charset="0"/>
                        </a:rPr>
                        <a:t> commented on  </a:t>
                      </a:r>
                      <a:r>
                        <a:rPr lang="en-US" sz="800" b="1" kern="1200" dirty="0">
                          <a:solidFill>
                            <a:schemeClr val="accent1">
                              <a:lumMod val="75000"/>
                            </a:schemeClr>
                          </a:solidFill>
                          <a:latin typeface="Segoe UI" pitchFamily="34" charset="0"/>
                          <a:ea typeface="+mn-ea"/>
                          <a:cs typeface="Segoe UI" pitchFamily="34" charset="0"/>
                        </a:rPr>
                        <a:t>      Ten Reasons to not buy fur</a:t>
                      </a:r>
                      <a:endParaRPr lang="en-US" sz="800" b="1" dirty="0">
                        <a:solidFill>
                          <a:schemeClr val="accent1">
                            <a:lumMod val="75000"/>
                          </a:schemeClr>
                        </a:solidFill>
                        <a:latin typeface="Segoe UI" pitchFamily="34" charset="0"/>
                        <a:cs typeface="Segoe UI" pitchFamily="34" charset="0"/>
                      </a:endParaRPr>
                    </a:p>
                    <a:p>
                      <a:pPr>
                        <a:lnSpc>
                          <a:spcPts val="700"/>
                        </a:lnSpc>
                        <a:spcAft>
                          <a:spcPts val="600"/>
                        </a:spcAft>
                      </a:pPr>
                      <a:r>
                        <a:rPr lang="en-US" sz="800" b="1" dirty="0">
                          <a:solidFill>
                            <a:schemeClr val="accent1">
                              <a:lumMod val="75000"/>
                            </a:schemeClr>
                          </a:solidFill>
                          <a:latin typeface="Segoe UI" pitchFamily="34" charset="0"/>
                          <a:cs typeface="Segoe UI" pitchFamily="34" charset="0"/>
                        </a:rPr>
                        <a:t>Fines </a:t>
                      </a:r>
                      <a:r>
                        <a:rPr lang="en-US" sz="800" dirty="0">
                          <a:solidFill>
                            <a:srgbClr val="626262"/>
                          </a:solidFill>
                          <a:latin typeface="Segoe UI" pitchFamily="34" charset="0"/>
                          <a:cs typeface="Segoe UI" pitchFamily="34" charset="0"/>
                        </a:rPr>
                        <a:t>uploaded    </a:t>
                      </a:r>
                      <a:r>
                        <a:rPr lang="en-US" sz="800" b="1" dirty="0">
                          <a:solidFill>
                            <a:schemeClr val="accent1">
                              <a:lumMod val="75000"/>
                            </a:schemeClr>
                          </a:solidFill>
                          <a:latin typeface="Segoe UI" pitchFamily="34" charset="0"/>
                          <a:cs typeface="Segoe UI" pitchFamily="34" charset="0"/>
                        </a:rPr>
                        <a:t>    Keep this PPT handy </a:t>
                      </a:r>
                    </a:p>
                  </p:txBody>
                </p:sp>
                <p:pic>
                  <p:nvPicPr>
                    <p:cNvPr id="344" name="Picture 343" descr="person.png"/>
                    <p:cNvPicPr>
                      <a:picLocks noChangeAspect="1"/>
                    </p:cNvPicPr>
                    <p:nvPr/>
                  </p:nvPicPr>
                  <p:blipFill>
                    <a:blip r:embed="rId13"/>
                    <a:stretch>
                      <a:fillRect/>
                    </a:stretch>
                  </p:blipFill>
                  <p:spPr>
                    <a:xfrm>
                      <a:off x="7248297" y="4051180"/>
                      <a:ext cx="73693" cy="100012"/>
                    </a:xfrm>
                    <a:prstGeom prst="rect">
                      <a:avLst/>
                    </a:prstGeom>
                  </p:spPr>
                </p:pic>
                <p:pic>
                  <p:nvPicPr>
                    <p:cNvPr id="354" name="Picture 353" descr="person.png"/>
                    <p:cNvPicPr>
                      <a:picLocks noChangeAspect="1"/>
                    </p:cNvPicPr>
                    <p:nvPr/>
                  </p:nvPicPr>
                  <p:blipFill>
                    <a:blip r:embed="rId13"/>
                    <a:stretch>
                      <a:fillRect/>
                    </a:stretch>
                  </p:blipFill>
                  <p:spPr>
                    <a:xfrm>
                      <a:off x="7248297" y="4222627"/>
                      <a:ext cx="73693" cy="100012"/>
                    </a:xfrm>
                    <a:prstGeom prst="rect">
                      <a:avLst/>
                    </a:prstGeom>
                  </p:spPr>
                </p:pic>
                <p:pic>
                  <p:nvPicPr>
                    <p:cNvPr id="355" name="Picture 354" descr="person.png"/>
                    <p:cNvPicPr>
                      <a:picLocks noChangeAspect="1"/>
                    </p:cNvPicPr>
                    <p:nvPr/>
                  </p:nvPicPr>
                  <p:blipFill>
                    <a:blip r:embed="rId13"/>
                    <a:stretch>
                      <a:fillRect/>
                    </a:stretch>
                  </p:blipFill>
                  <p:spPr>
                    <a:xfrm>
                      <a:off x="7248297" y="4391025"/>
                      <a:ext cx="73693" cy="100012"/>
                    </a:xfrm>
                    <a:prstGeom prst="rect">
                      <a:avLst/>
                    </a:prstGeom>
                  </p:spPr>
                </p:pic>
                <p:pic>
                  <p:nvPicPr>
                    <p:cNvPr id="356" name="Picture 355" descr="IC16DOCX.gif"/>
                    <p:cNvPicPr>
                      <a:picLocks noChangeAspect="1"/>
                    </p:cNvPicPr>
                    <p:nvPr/>
                  </p:nvPicPr>
                  <p:blipFill>
                    <a:blip r:embed="rId14"/>
                    <a:stretch>
                      <a:fillRect/>
                    </a:stretch>
                  </p:blipFill>
                  <p:spPr>
                    <a:xfrm>
                      <a:off x="8285661" y="4038600"/>
                      <a:ext cx="115389" cy="115389"/>
                    </a:xfrm>
                    <a:prstGeom prst="rect">
                      <a:avLst/>
                    </a:prstGeom>
                  </p:spPr>
                </p:pic>
                <p:pic>
                  <p:nvPicPr>
                    <p:cNvPr id="357" name="Picture 356" descr="ppt16.png"/>
                    <p:cNvPicPr>
                      <a:picLocks noChangeAspect="1"/>
                    </p:cNvPicPr>
                    <p:nvPr/>
                  </p:nvPicPr>
                  <p:blipFill>
                    <a:blip r:embed="rId15"/>
                    <a:stretch>
                      <a:fillRect/>
                    </a:stretch>
                  </p:blipFill>
                  <p:spPr>
                    <a:xfrm>
                      <a:off x="8143875" y="4370209"/>
                      <a:ext cx="126664" cy="126664"/>
                    </a:xfrm>
                    <a:prstGeom prst="rect">
                      <a:avLst/>
                    </a:prstGeom>
                  </p:spPr>
                </p:pic>
                <p:pic>
                  <p:nvPicPr>
                    <p:cNvPr id="358" name="Picture 357" descr="IC16DOCX.gif"/>
                    <p:cNvPicPr>
                      <a:picLocks noChangeAspect="1"/>
                    </p:cNvPicPr>
                    <p:nvPr/>
                  </p:nvPicPr>
                  <p:blipFill>
                    <a:blip r:embed="rId14"/>
                    <a:stretch>
                      <a:fillRect/>
                    </a:stretch>
                  </p:blipFill>
                  <p:spPr>
                    <a:xfrm>
                      <a:off x="8420100" y="4204404"/>
                      <a:ext cx="115389" cy="115389"/>
                    </a:xfrm>
                    <a:prstGeom prst="rect">
                      <a:avLst/>
                    </a:prstGeom>
                  </p:spPr>
                </p:pic>
              </p:grpSp>
              <p:sp>
                <p:nvSpPr>
                  <p:cNvPr id="335" name="Rectangle 334"/>
                  <p:cNvSpPr/>
                  <p:nvPr/>
                </p:nvSpPr>
                <p:spPr>
                  <a:xfrm>
                    <a:off x="10891598" y="401842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cs typeface="Segoe UI" pitchFamily="34" charset="0"/>
                      </a:rPr>
                      <a:t>Yesterday;     6:00 PM</a:t>
                    </a:r>
                    <a:endParaRPr lang="en-US" sz="700" dirty="0">
                      <a:solidFill>
                        <a:schemeClr val="accent1">
                          <a:lumMod val="75000"/>
                        </a:schemeClr>
                      </a:solidFill>
                    </a:endParaRPr>
                  </a:p>
                </p:txBody>
              </p:sp>
              <p:sp>
                <p:nvSpPr>
                  <p:cNvPr id="336" name="Rectangle 335"/>
                  <p:cNvSpPr/>
                  <p:nvPr/>
                </p:nvSpPr>
                <p:spPr>
                  <a:xfrm>
                    <a:off x="10891598" y="417320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rPr>
                      <a:t>01/01/09;      5:00 PM</a:t>
                    </a:r>
                    <a:endParaRPr lang="en-US" sz="700" dirty="0">
                      <a:solidFill>
                        <a:schemeClr val="accent1">
                          <a:lumMod val="75000"/>
                        </a:schemeClr>
                      </a:solidFill>
                    </a:endParaRPr>
                  </a:p>
                </p:txBody>
              </p:sp>
              <p:sp>
                <p:nvSpPr>
                  <p:cNvPr id="337" name="Rectangle 336"/>
                  <p:cNvSpPr/>
                  <p:nvPr/>
                </p:nvSpPr>
                <p:spPr>
                  <a:xfrm>
                    <a:off x="10891598" y="4327981"/>
                    <a:ext cx="1024639" cy="200055"/>
                  </a:xfrm>
                  <a:prstGeom prst="rect">
                    <a:avLst/>
                  </a:prstGeom>
                </p:spPr>
                <p:txBody>
                  <a:bodyPr wrap="none">
                    <a:spAutoFit/>
                  </a:bodyPr>
                  <a:lstStyle/>
                  <a:p>
                    <a:r>
                      <a:rPr lang="en-US" sz="700" dirty="0">
                        <a:solidFill>
                          <a:schemeClr val="accent1">
                            <a:lumMod val="75000"/>
                          </a:schemeClr>
                        </a:solidFill>
                        <a:latin typeface="Segoe UI" pitchFamily="34" charset="0"/>
                      </a:rPr>
                      <a:t>12/15/08;      4:25 PM</a:t>
                    </a:r>
                    <a:endParaRPr lang="en-US" sz="700" dirty="0">
                      <a:solidFill>
                        <a:schemeClr val="accent1">
                          <a:lumMod val="75000"/>
                        </a:schemeClr>
                      </a:solidFill>
                    </a:endParaRPr>
                  </a:p>
                </p:txBody>
              </p:sp>
              <p:sp>
                <p:nvSpPr>
                  <p:cNvPr id="338" name="Rectangle 337"/>
                  <p:cNvSpPr/>
                  <p:nvPr/>
                </p:nvSpPr>
                <p:spPr>
                  <a:xfrm>
                    <a:off x="11886364" y="4327981"/>
                    <a:ext cx="250390" cy="200055"/>
                  </a:xfrm>
                  <a:prstGeom prst="rect">
                    <a:avLst/>
                  </a:prstGeom>
                </p:spPr>
                <p:txBody>
                  <a:bodyPr wrap="none">
                    <a:spAutoFit/>
                  </a:bodyPr>
                  <a:lstStyle/>
                  <a:p>
                    <a:r>
                      <a:rPr lang="en-US" sz="700" dirty="0">
                        <a:solidFill>
                          <a:schemeClr val="accent1">
                            <a:lumMod val="75000"/>
                          </a:schemeClr>
                        </a:solidFill>
                        <a:latin typeface="Segoe UI" pitchFamily="34" charset="0"/>
                      </a:rPr>
                      <a:t>…</a:t>
                    </a:r>
                    <a:endParaRPr lang="en-US" sz="700" dirty="0">
                      <a:solidFill>
                        <a:schemeClr val="accent1">
                          <a:lumMod val="75000"/>
                        </a:schemeClr>
                      </a:solidFill>
                    </a:endParaRPr>
                  </a:p>
                </p:txBody>
              </p:sp>
            </p:grpSp>
            <p:sp>
              <p:nvSpPr>
                <p:cNvPr id="330" name="Up Arrow 329"/>
                <p:cNvSpPr/>
                <p:nvPr/>
              </p:nvSpPr>
              <p:spPr>
                <a:xfrm>
                  <a:off x="7086600" y="4067175"/>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sp>
              <p:nvSpPr>
                <p:cNvPr id="331" name="Up Arrow 330"/>
                <p:cNvSpPr/>
                <p:nvPr/>
              </p:nvSpPr>
              <p:spPr>
                <a:xfrm>
                  <a:off x="7086600" y="4400550"/>
                  <a:ext cx="114300" cy="114299"/>
                </a:xfrm>
                <a:prstGeom prst="upArrow">
                  <a:avLst>
                    <a:gd name="adj1" fmla="val 50000"/>
                    <a:gd name="adj2" fmla="val 51000"/>
                  </a:avLst>
                </a:prstGeom>
              </p:spPr>
              <p:style>
                <a:lnRef idx="1">
                  <a:schemeClr val="accent6"/>
                </a:lnRef>
                <a:fillRef idx="2">
                  <a:schemeClr val="accent6"/>
                </a:fillRef>
                <a:effectRef idx="1">
                  <a:schemeClr val="accent6"/>
                </a:effectRef>
                <a:fontRef idx="minor">
                  <a:schemeClr val="dk1"/>
                </a:fontRef>
              </p:style>
              <p:txBody>
                <a:bodyPr rtlCol="0" anchor="ctr"/>
                <a:lstStyle/>
                <a:p>
                  <a:pPr algn="ctr"/>
                  <a:endParaRPr lang="en-US"/>
                </a:p>
              </p:txBody>
            </p:sp>
            <p:pic>
              <p:nvPicPr>
                <p:cNvPr id="332" name="Picture 331" descr="MSOL_Comments_32.gif"/>
                <p:cNvPicPr>
                  <a:picLocks noChangeAspect="1"/>
                </p:cNvPicPr>
                <p:nvPr/>
              </p:nvPicPr>
              <p:blipFill>
                <a:blip r:embed="rId16"/>
                <a:stretch>
                  <a:fillRect/>
                </a:stretch>
              </p:blipFill>
              <p:spPr>
                <a:xfrm>
                  <a:off x="7077075" y="4238625"/>
                  <a:ext cx="142875" cy="142875"/>
                </a:xfrm>
                <a:prstGeom prst="rect">
                  <a:avLst/>
                </a:prstGeom>
              </p:spPr>
            </p:pic>
          </p:grpSp>
          <p:sp>
            <p:nvSpPr>
              <p:cNvPr id="318" name="Rectangle 317"/>
              <p:cNvSpPr/>
              <p:nvPr/>
            </p:nvSpPr>
            <p:spPr>
              <a:xfrm>
                <a:off x="1914525" y="3857625"/>
                <a:ext cx="5095876" cy="1733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2" name="Group 554"/>
              <p:cNvGrpSpPr/>
              <p:nvPr/>
            </p:nvGrpSpPr>
            <p:grpSpPr>
              <a:xfrm>
                <a:off x="6777259" y="3867150"/>
                <a:ext cx="223616" cy="186778"/>
                <a:chOff x="6747733" y="3867150"/>
                <a:chExt cx="223616" cy="186778"/>
              </a:xfrm>
            </p:grpSpPr>
            <p:sp>
              <p:nvSpPr>
                <p:cNvPr id="325" name="Snip Single Corner Rectangle 324"/>
                <p:cNvSpPr/>
                <p:nvPr/>
              </p:nvSpPr>
              <p:spPr>
                <a:xfrm>
                  <a:off x="6788469" y="3867150"/>
                  <a:ext cx="182880"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781311" flipH="1">
                  <a:off x="6810413" y="3930068"/>
                  <a:ext cx="152400"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2245563" flipH="1">
                  <a:off x="6747733" y="3916519"/>
                  <a:ext cx="10090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3" name="TextBox 322"/>
              <p:cNvSpPr txBox="1"/>
              <p:nvPr/>
            </p:nvSpPr>
            <p:spPr>
              <a:xfrm>
                <a:off x="2468880" y="3822010"/>
                <a:ext cx="1379220" cy="231830"/>
              </a:xfrm>
              <a:prstGeom prst="rect">
                <a:avLst/>
              </a:prstGeom>
              <a:noFill/>
            </p:spPr>
            <p:txBody>
              <a:bodyPr wrap="square" rtlCol="0">
                <a:spAutoFit/>
              </a:bodyPr>
              <a:lstStyle/>
              <a:p>
                <a:r>
                  <a:rPr lang="en-US" sz="900" b="1" dirty="0">
                    <a:solidFill>
                      <a:schemeClr val="accent1">
                        <a:lumMod val="75000"/>
                      </a:schemeClr>
                    </a:solidFill>
                    <a:latin typeface="Segoe UI" pitchFamily="34" charset="0"/>
                    <a:cs typeface="Segoe UI" pitchFamily="34" charset="0"/>
                  </a:rPr>
                  <a:t>CRC</a:t>
                </a:r>
              </a:p>
            </p:txBody>
          </p:sp>
          <p:sp>
            <p:nvSpPr>
              <p:cNvPr id="324" name="TextBox 323"/>
              <p:cNvSpPr txBox="1"/>
              <p:nvPr/>
            </p:nvSpPr>
            <p:spPr>
              <a:xfrm>
                <a:off x="2762250" y="3837249"/>
                <a:ext cx="1295400" cy="215444"/>
              </a:xfrm>
              <a:prstGeom prst="rect">
                <a:avLst/>
              </a:prstGeom>
              <a:noFill/>
              <a:ln>
                <a:noFill/>
              </a:ln>
              <a:effectLst/>
            </p:spPr>
            <p:txBody>
              <a:bodyPr wrap="square" rtlCol="0">
                <a:spAutoFit/>
              </a:bodyPr>
              <a:lstStyle/>
              <a:p>
                <a:pPr>
                  <a:spcAft>
                    <a:spcPts val="800"/>
                  </a:spcAft>
                </a:pPr>
                <a:r>
                  <a:rPr lang="en-US" sz="800" dirty="0">
                    <a:solidFill>
                      <a:schemeClr val="bg1">
                        <a:lumMod val="50000"/>
                      </a:schemeClr>
                    </a:solidFill>
                    <a:latin typeface="Segoe UI" pitchFamily="34" charset="0"/>
                    <a:cs typeface="Segoe UI" pitchFamily="34" charset="0"/>
                  </a:rPr>
                  <a:t>Recent Activities </a:t>
                </a:r>
                <a:endParaRPr lang="en-US" sz="800" dirty="0">
                  <a:solidFill>
                    <a:schemeClr val="tx1">
                      <a:lumMod val="65000"/>
                      <a:lumOff val="35000"/>
                    </a:schemeClr>
                  </a:solidFill>
                  <a:latin typeface="Segoe UI" pitchFamily="34" charset="0"/>
                  <a:cs typeface="Segoe UI" pitchFamily="34" charset="0"/>
                </a:endParaRPr>
              </a:p>
            </p:txBody>
          </p:sp>
        </p:grpSp>
        <p:pic>
          <p:nvPicPr>
            <p:cNvPr id="315" name="Picture 3"/>
            <p:cNvPicPr>
              <a:picLocks noChangeAspect="1" noChangeArrowheads="1"/>
            </p:cNvPicPr>
            <p:nvPr/>
          </p:nvPicPr>
          <p:blipFill>
            <a:blip r:embed="rId6"/>
            <a:srcRect/>
            <a:stretch>
              <a:fillRect/>
            </a:stretch>
          </p:blipFill>
          <p:spPr bwMode="auto">
            <a:xfrm>
              <a:off x="2282190" y="3886200"/>
              <a:ext cx="133350" cy="123825"/>
            </a:xfrm>
            <a:prstGeom prst="rect">
              <a:avLst/>
            </a:prstGeom>
            <a:noFill/>
            <a:ln w="9525">
              <a:noFill/>
              <a:miter lim="800000"/>
              <a:headEnd/>
              <a:tailEnd/>
            </a:ln>
            <a:effectLst/>
          </p:spPr>
        </p:pic>
        <p:pic>
          <p:nvPicPr>
            <p:cNvPr id="316" name="Picture 315" descr="WSExplore0010 12-14-2007.png"/>
            <p:cNvPicPr>
              <a:picLocks noChangeAspect="1"/>
            </p:cNvPicPr>
            <p:nvPr/>
          </p:nvPicPr>
          <p:blipFill>
            <a:blip r:embed="rId8">
              <a:duotone>
                <a:schemeClr val="bg2">
                  <a:shade val="45000"/>
                  <a:satMod val="135000"/>
                </a:schemeClr>
                <a:prstClr val="white"/>
              </a:duotone>
            </a:blip>
            <a:stretch>
              <a:fillRect/>
            </a:stretch>
          </p:blipFill>
          <p:spPr>
            <a:xfrm>
              <a:off x="1995489" y="3893820"/>
              <a:ext cx="104775" cy="104775"/>
            </a:xfrm>
            <a:prstGeom prst="rect">
              <a:avLst/>
            </a:prstGeom>
          </p:spPr>
        </p:pic>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strVal val="#ppt_h"/>
                                          </p:val>
                                        </p:tav>
                                        <p:tav tm="100000">
                                          <p:val>
                                            <p:strVal val="#ppt_h"/>
                                          </p:val>
                                        </p:tav>
                                      </p:tavLst>
                                    </p:anim>
                                  </p:childTnLst>
                                </p:cTn>
                              </p:par>
                              <p:par>
                                <p:cTn id="9" presetID="17" presetClass="exit" presetSubtype="10" fill="hold" nodeType="withEffect">
                                  <p:stCondLst>
                                    <p:cond delay="0"/>
                                  </p:stCondLst>
                                  <p:childTnLst>
                                    <p:anim calcmode="lin" valueType="num">
                                      <p:cBhvr>
                                        <p:cTn id="10" dur="500"/>
                                        <p:tgtEl>
                                          <p:spTgt spid="310"/>
                                        </p:tgtEl>
                                        <p:attrNameLst>
                                          <p:attrName>ppt_w</p:attrName>
                                        </p:attrNameLst>
                                      </p:cBhvr>
                                      <p:tavLst>
                                        <p:tav tm="0">
                                          <p:val>
                                            <p:strVal val="ppt_w"/>
                                          </p:val>
                                        </p:tav>
                                        <p:tav tm="100000">
                                          <p:val>
                                            <p:fltVal val="0"/>
                                          </p:val>
                                        </p:tav>
                                      </p:tavLst>
                                    </p:anim>
                                    <p:anim calcmode="lin" valueType="num">
                                      <p:cBhvr>
                                        <p:cTn id="11" dur="500"/>
                                        <p:tgtEl>
                                          <p:spTgt spid="310"/>
                                        </p:tgtEl>
                                        <p:attrNameLst>
                                          <p:attrName>ppt_h</p:attrName>
                                        </p:attrNameLst>
                                      </p:cBhvr>
                                      <p:tavLst>
                                        <p:tav tm="0">
                                          <p:val>
                                            <p:strVal val="ppt_h"/>
                                          </p:val>
                                        </p:tav>
                                        <p:tav tm="100000">
                                          <p:val>
                                            <p:strVal val="ppt_h"/>
                                          </p:val>
                                        </p:tav>
                                      </p:tavLst>
                                    </p:anim>
                                    <p:set>
                                      <p:cBhvr>
                                        <p:cTn id="12" dur="1" fill="hold">
                                          <p:stCondLst>
                                            <p:cond delay="499"/>
                                          </p:stCondLst>
                                        </p:cTn>
                                        <p:tgtEl>
                                          <p:spTgt spid="3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205"/>
          <p:cNvGrpSpPr/>
          <p:nvPr/>
        </p:nvGrpSpPr>
        <p:grpSpPr>
          <a:xfrm>
            <a:off x="7856220" y="2766060"/>
            <a:ext cx="1295400" cy="1828800"/>
            <a:chOff x="2057400" y="3810000"/>
            <a:chExt cx="1295400" cy="1828800"/>
          </a:xfrm>
        </p:grpSpPr>
        <p:grpSp>
          <p:nvGrpSpPr>
            <p:cNvPr id="18"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3">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3"/>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20"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21"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2" name="Group 304"/>
          <p:cNvGrpSpPr/>
          <p:nvPr/>
        </p:nvGrpSpPr>
        <p:grpSpPr>
          <a:xfrm>
            <a:off x="7840980" y="275082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9">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9">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232"/>
          <p:cNvGrpSpPr/>
          <p:nvPr/>
        </p:nvGrpSpPr>
        <p:grpSpPr>
          <a:xfrm>
            <a:off x="7818120" y="273558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47"/>
          <p:cNvGrpSpPr/>
          <p:nvPr/>
        </p:nvGrpSpPr>
        <p:grpSpPr>
          <a:xfrm>
            <a:off x="7802880" y="271272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0"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1"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2" name="Group 405"/>
          <p:cNvGrpSpPr/>
          <p:nvPr/>
        </p:nvGrpSpPr>
        <p:grpSpPr>
          <a:xfrm>
            <a:off x="7802880" y="2689860"/>
            <a:ext cx="1209964" cy="1828800"/>
            <a:chOff x="5495636" y="3706092"/>
            <a:chExt cx="1209964" cy="1828800"/>
          </a:xfrm>
        </p:grpSpPr>
        <p:grpSp>
          <p:nvGrpSpPr>
            <p:cNvPr id="13" name="Group 187"/>
            <p:cNvGrpSpPr/>
            <p:nvPr/>
          </p:nvGrpSpPr>
          <p:grpSpPr>
            <a:xfrm>
              <a:off x="5495636" y="3706092"/>
              <a:ext cx="1196109" cy="1828800"/>
              <a:chOff x="4428836" y="3581400"/>
              <a:chExt cx="1196109" cy="1828800"/>
            </a:xfrm>
          </p:grpSpPr>
          <p:grpSp>
            <p:nvGrpSpPr>
              <p:cNvPr id="14"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5"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6"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pic>
        <p:nvPicPr>
          <p:cNvPr id="118" name="Picture 117" descr="Controls.png"/>
          <p:cNvPicPr>
            <a:picLocks noChangeAspect="1"/>
          </p:cNvPicPr>
          <p:nvPr/>
        </p:nvPicPr>
        <p:blipFill>
          <a:blip r:embed="rId11"/>
          <a:stretch>
            <a:fillRect/>
          </a:stretch>
        </p:blipFill>
        <p:spPr>
          <a:xfrm>
            <a:off x="7482840" y="2298433"/>
            <a:ext cx="1876425" cy="454292"/>
          </a:xfrm>
          <a:prstGeom prst="rect">
            <a:avLst/>
          </a:prstGeom>
        </p:spPr>
      </p:pic>
      <p:sp>
        <p:nvSpPr>
          <p:cNvPr id="120" name="Rectangle 119">
            <a:hlinkClick r:id="" action="ppaction://hlinkshowjump?jump=nextslide"/>
          </p:cNvPr>
          <p:cNvSpPr/>
          <p:nvPr/>
        </p:nvSpPr>
        <p:spPr>
          <a:xfrm>
            <a:off x="8785860" y="2707338"/>
            <a:ext cx="177803" cy="18826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35" name="Picture 134" descr="tabe.png"/>
          <p:cNvPicPr>
            <a:picLocks noChangeAspect="1"/>
          </p:cNvPicPr>
          <p:nvPr/>
        </p:nvPicPr>
        <p:blipFill>
          <a:blip r:embed="rId12"/>
          <a:stretch>
            <a:fillRect/>
          </a:stretch>
        </p:blipFill>
        <p:spPr>
          <a:xfrm>
            <a:off x="1333500" y="6582064"/>
            <a:ext cx="1476375" cy="266700"/>
          </a:xfrm>
          <a:prstGeom prst="rect">
            <a:avLst/>
          </a:prstGeom>
        </p:spPr>
      </p:pic>
      <p:pic>
        <p:nvPicPr>
          <p:cNvPr id="136" name="Picture 2"/>
          <p:cNvPicPr>
            <a:picLocks noChangeAspect="1" noChangeArrowheads="1"/>
          </p:cNvPicPr>
          <p:nvPr/>
        </p:nvPicPr>
        <p:blipFill>
          <a:blip r:embed="rId13"/>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27" name="Title 126"/>
          <p:cNvSpPr>
            <a:spLocks noGrp="1"/>
          </p:cNvSpPr>
          <p:nvPr>
            <p:ph type="title"/>
          </p:nvPr>
        </p:nvSpPr>
        <p:spPr/>
        <p:txBody>
          <a:bodyPr>
            <a:normAutofit fontScale="90000"/>
          </a:bodyPr>
          <a:lstStyle/>
          <a:p>
            <a:r>
              <a:rPr lang="en-US" dirty="0"/>
              <a:t>Desktop Gadget – Flip</a:t>
            </a:r>
            <a:r>
              <a:rPr lang="en-US" baseline="0" dirty="0"/>
              <a:t> for </a:t>
            </a:r>
            <a:r>
              <a:rPr lang="en-US" baseline="0" dirty="0" err="1"/>
              <a:t>Activitys</a:t>
            </a:r>
            <a:endParaRPr lang="en-US" dirty="0"/>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9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5"/>
          <p:cNvGrpSpPr/>
          <p:nvPr/>
        </p:nvGrpSpPr>
        <p:grpSpPr>
          <a:xfrm>
            <a:off x="7856220" y="2766060"/>
            <a:ext cx="1295400" cy="1828800"/>
            <a:chOff x="2057400" y="3810000"/>
            <a:chExt cx="1295400" cy="1828800"/>
          </a:xfrm>
        </p:grpSpPr>
        <p:grpSp>
          <p:nvGrpSpPr>
            <p:cNvPr id="3"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3">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3"/>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5"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6"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7" name="Group 304"/>
          <p:cNvGrpSpPr/>
          <p:nvPr/>
        </p:nvGrpSpPr>
        <p:grpSpPr>
          <a:xfrm>
            <a:off x="7840980" y="2750820"/>
            <a:ext cx="1295400" cy="1828800"/>
            <a:chOff x="228600" y="3200400"/>
            <a:chExt cx="1295400" cy="1828800"/>
          </a:xfrm>
        </p:grpSpPr>
        <p:grpSp>
          <p:nvGrpSpPr>
            <p:cNvPr id="8"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9">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9">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9"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10"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11" name="Group 232"/>
          <p:cNvGrpSpPr/>
          <p:nvPr/>
        </p:nvGrpSpPr>
        <p:grpSpPr>
          <a:xfrm>
            <a:off x="7818120" y="273558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2"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3"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4" name="Group 447"/>
          <p:cNvGrpSpPr/>
          <p:nvPr/>
        </p:nvGrpSpPr>
        <p:grpSpPr>
          <a:xfrm>
            <a:off x="7802880" y="271272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5"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6"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7" name="Group 405"/>
          <p:cNvGrpSpPr/>
          <p:nvPr/>
        </p:nvGrpSpPr>
        <p:grpSpPr>
          <a:xfrm>
            <a:off x="7802880" y="2689860"/>
            <a:ext cx="1209964" cy="1828800"/>
            <a:chOff x="5495636" y="3706092"/>
            <a:chExt cx="1209964" cy="1828800"/>
          </a:xfrm>
        </p:grpSpPr>
        <p:grpSp>
          <p:nvGrpSpPr>
            <p:cNvPr id="18" name="Group 187"/>
            <p:cNvGrpSpPr/>
            <p:nvPr/>
          </p:nvGrpSpPr>
          <p:grpSpPr>
            <a:xfrm>
              <a:off x="5495636" y="3706092"/>
              <a:ext cx="1196109" cy="1828800"/>
              <a:chOff x="4428836" y="3581400"/>
              <a:chExt cx="1196109" cy="1828800"/>
            </a:xfrm>
          </p:grpSpPr>
          <p:grpSp>
            <p:nvGrpSpPr>
              <p:cNvPr id="19"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20"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1"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pic>
        <p:nvPicPr>
          <p:cNvPr id="118" name="Picture 117" descr="Controls.png"/>
          <p:cNvPicPr>
            <a:picLocks noChangeAspect="1"/>
          </p:cNvPicPr>
          <p:nvPr/>
        </p:nvPicPr>
        <p:blipFill>
          <a:blip r:embed="rId11"/>
          <a:stretch>
            <a:fillRect/>
          </a:stretch>
        </p:blipFill>
        <p:spPr>
          <a:xfrm>
            <a:off x="7482840" y="2298433"/>
            <a:ext cx="1876425" cy="454292"/>
          </a:xfrm>
          <a:prstGeom prst="rect">
            <a:avLst/>
          </a:prstGeom>
        </p:spPr>
      </p:pic>
      <p:grpSp>
        <p:nvGrpSpPr>
          <p:cNvPr id="187" name="Group 186"/>
          <p:cNvGrpSpPr/>
          <p:nvPr/>
        </p:nvGrpSpPr>
        <p:grpSpPr>
          <a:xfrm>
            <a:off x="7802880" y="2689860"/>
            <a:ext cx="1371600" cy="1836420"/>
            <a:chOff x="4876800" y="2689860"/>
            <a:chExt cx="1371600" cy="1836420"/>
          </a:xfrm>
        </p:grpSpPr>
        <p:grpSp>
          <p:nvGrpSpPr>
            <p:cNvPr id="188" name="Group 187"/>
            <p:cNvGrpSpPr/>
            <p:nvPr/>
          </p:nvGrpSpPr>
          <p:grpSpPr>
            <a:xfrm>
              <a:off x="4876800" y="2689860"/>
              <a:ext cx="1196109" cy="1836420"/>
              <a:chOff x="4428836" y="3581400"/>
              <a:chExt cx="1196109" cy="1836420"/>
            </a:xfrm>
          </p:grpSpPr>
          <p:grpSp>
            <p:nvGrpSpPr>
              <p:cNvPr id="202" name="Group 162"/>
              <p:cNvGrpSpPr/>
              <p:nvPr/>
            </p:nvGrpSpPr>
            <p:grpSpPr>
              <a:xfrm>
                <a:off x="4428836" y="3581400"/>
                <a:ext cx="1196109" cy="1836420"/>
                <a:chOff x="2209800" y="1600200"/>
                <a:chExt cx="1196109" cy="1836420"/>
              </a:xfrm>
            </p:grpSpPr>
            <p:sp>
              <p:nvSpPr>
                <p:cNvPr id="208" name="Rectangle 207"/>
                <p:cNvSpPr/>
                <p:nvPr/>
              </p:nvSpPr>
              <p:spPr>
                <a:xfrm>
                  <a:off x="2209800" y="1600200"/>
                  <a:ext cx="1196109" cy="1836420"/>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0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210" name="Rectangle 209"/>
                <p:cNvSpPr/>
                <p:nvPr/>
              </p:nvSpPr>
              <p:spPr>
                <a:xfrm>
                  <a:off x="2301239" y="2042492"/>
                  <a:ext cx="1036321" cy="124934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3" name="TextBox 202"/>
              <p:cNvSpPr txBox="1"/>
              <p:nvPr/>
            </p:nvSpPr>
            <p:spPr>
              <a:xfrm>
                <a:off x="4544292" y="3581400"/>
                <a:ext cx="1023037" cy="461665"/>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p>
              <a:p>
                <a:r>
                  <a:rPr lang="en-US" sz="800" dirty="0">
                    <a:solidFill>
                      <a:schemeClr val="tx1">
                        <a:lumMod val="95000"/>
                        <a:lumOff val="5000"/>
                      </a:schemeClr>
                    </a:solidFill>
                    <a:latin typeface="Rockwell Extra Bold" pitchFamily="18" charset="0"/>
                    <a:cs typeface="Aharoni" pitchFamily="2" charset="-79"/>
                  </a:rPr>
                  <a:t>Photography </a:t>
                </a:r>
                <a:br>
                  <a:rPr lang="en-US" sz="800" dirty="0">
                    <a:solidFill>
                      <a:schemeClr val="tx1">
                        <a:lumMod val="95000"/>
                        <a:lumOff val="5000"/>
                      </a:schemeClr>
                    </a:solidFill>
                    <a:latin typeface="Rockwell Extra Bold" pitchFamily="18" charset="0"/>
                    <a:cs typeface="Aharoni" pitchFamily="2" charset="-79"/>
                  </a:rPr>
                </a:br>
                <a:r>
                  <a:rPr lang="en-US" sz="800" dirty="0"/>
                  <a:t>Recent Activities</a:t>
                </a:r>
              </a:p>
            </p:txBody>
          </p:sp>
          <p:grpSp>
            <p:nvGrpSpPr>
              <p:cNvPr id="204" name="Group 183"/>
              <p:cNvGrpSpPr/>
              <p:nvPr/>
            </p:nvGrpSpPr>
            <p:grpSpPr>
              <a:xfrm>
                <a:off x="5428672" y="3620656"/>
                <a:ext cx="174736" cy="152399"/>
                <a:chOff x="6410440" y="3436620"/>
                <a:chExt cx="214154" cy="186778"/>
              </a:xfrm>
            </p:grpSpPr>
            <p:sp>
              <p:nvSpPr>
                <p:cNvPr id="205" name="Snip Single Corner Rectangle 20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6" name="Rounded Rectangle 20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7" name="Curved Left Arrow 20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89" name="Group 176"/>
            <p:cNvGrpSpPr/>
            <p:nvPr/>
          </p:nvGrpSpPr>
          <p:grpSpPr>
            <a:xfrm>
              <a:off x="4914900" y="3169920"/>
              <a:ext cx="1171864" cy="338554"/>
              <a:chOff x="4914900" y="3169920"/>
              <a:chExt cx="1171864" cy="338554"/>
            </a:xfrm>
          </p:grpSpPr>
          <p:pic>
            <p:nvPicPr>
              <p:cNvPr id="199" name="Picture 2"/>
              <p:cNvPicPr>
                <a:picLocks noChangeAspect="1" noChangeArrowheads="1"/>
              </p:cNvPicPr>
              <p:nvPr/>
            </p:nvPicPr>
            <p:blipFill>
              <a:blip r:embed="rId6"/>
              <a:srcRect/>
              <a:stretch>
                <a:fillRect/>
              </a:stretch>
            </p:blipFill>
            <p:spPr bwMode="auto">
              <a:xfrm>
                <a:off x="4934528" y="3307080"/>
                <a:ext cx="152400" cy="123825"/>
              </a:xfrm>
              <a:prstGeom prst="rect">
                <a:avLst/>
              </a:prstGeom>
              <a:noFill/>
              <a:ln w="9525">
                <a:noFill/>
                <a:miter lim="800000"/>
                <a:headEnd/>
                <a:tailEnd/>
              </a:ln>
              <a:effectLst/>
            </p:spPr>
          </p:pic>
          <p:pic>
            <p:nvPicPr>
              <p:cNvPr id="200" name="Picture 199" descr="MSOL_Comments_32.gif"/>
              <p:cNvPicPr>
                <a:picLocks noChangeAspect="1"/>
              </p:cNvPicPr>
              <p:nvPr/>
            </p:nvPicPr>
            <p:blipFill>
              <a:blip r:embed="rId12"/>
              <a:stretch>
                <a:fillRect/>
              </a:stretch>
            </p:blipFill>
            <p:spPr>
              <a:xfrm>
                <a:off x="4914900" y="3230880"/>
                <a:ext cx="152400" cy="152400"/>
              </a:xfrm>
              <a:prstGeom prst="rect">
                <a:avLst/>
              </a:prstGeom>
              <a:effectLst>
                <a:outerShdw blurRad="63500" sx="102000" sy="102000" algn="ctr" rotWithShape="0">
                  <a:prstClr val="black">
                    <a:alpha val="40000"/>
                  </a:prstClr>
                </a:outerShdw>
              </a:effectLst>
            </p:spPr>
          </p:pic>
          <p:sp>
            <p:nvSpPr>
              <p:cNvPr id="201" name="TextBox 200"/>
              <p:cNvSpPr txBox="1"/>
              <p:nvPr/>
            </p:nvSpPr>
            <p:spPr>
              <a:xfrm>
                <a:off x="5038436" y="316992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grpSp>
          <p:nvGrpSpPr>
            <p:cNvPr id="190" name="Group 175"/>
            <p:cNvGrpSpPr/>
            <p:nvPr/>
          </p:nvGrpSpPr>
          <p:grpSpPr>
            <a:xfrm>
              <a:off x="4914900" y="3535680"/>
              <a:ext cx="1171864" cy="338554"/>
              <a:chOff x="4914900" y="3429000"/>
              <a:chExt cx="1171864" cy="338554"/>
            </a:xfrm>
          </p:grpSpPr>
          <p:pic>
            <p:nvPicPr>
              <p:cNvPr id="196" name="Picture 2"/>
              <p:cNvPicPr>
                <a:picLocks noChangeAspect="1" noChangeArrowheads="1"/>
              </p:cNvPicPr>
              <p:nvPr/>
            </p:nvPicPr>
            <p:blipFill>
              <a:blip r:embed="rId6"/>
              <a:srcRect/>
              <a:stretch>
                <a:fillRect/>
              </a:stretch>
            </p:blipFill>
            <p:spPr bwMode="auto">
              <a:xfrm>
                <a:off x="4934528" y="3566160"/>
                <a:ext cx="152400" cy="123825"/>
              </a:xfrm>
              <a:prstGeom prst="rect">
                <a:avLst/>
              </a:prstGeom>
              <a:noFill/>
              <a:ln w="9525">
                <a:noFill/>
                <a:miter lim="800000"/>
                <a:headEnd/>
                <a:tailEnd/>
              </a:ln>
              <a:effectLst/>
            </p:spPr>
          </p:pic>
          <p:pic>
            <p:nvPicPr>
              <p:cNvPr id="197" name="Picture 196" descr="MSOL_Comments_32.gif"/>
              <p:cNvPicPr>
                <a:picLocks noChangeAspect="1"/>
              </p:cNvPicPr>
              <p:nvPr/>
            </p:nvPicPr>
            <p:blipFill>
              <a:blip r:embed="rId12"/>
              <a:stretch>
                <a:fillRect/>
              </a:stretch>
            </p:blipFill>
            <p:spPr>
              <a:xfrm>
                <a:off x="4914900" y="3489960"/>
                <a:ext cx="152400" cy="152400"/>
              </a:xfrm>
              <a:prstGeom prst="rect">
                <a:avLst/>
              </a:prstGeom>
              <a:effectLst>
                <a:outerShdw blurRad="63500" sx="102000" sy="102000" algn="ctr" rotWithShape="0">
                  <a:prstClr val="black">
                    <a:alpha val="40000"/>
                  </a:prstClr>
                </a:outerShdw>
              </a:effectLst>
            </p:spPr>
          </p:pic>
          <p:sp>
            <p:nvSpPr>
              <p:cNvPr id="198" name="TextBox 197"/>
              <p:cNvSpPr txBox="1"/>
              <p:nvPr/>
            </p:nvSpPr>
            <p:spPr>
              <a:xfrm>
                <a:off x="5038436" y="342900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grpSp>
          <p:nvGrpSpPr>
            <p:cNvPr id="191" name="Group 174"/>
            <p:cNvGrpSpPr/>
            <p:nvPr/>
          </p:nvGrpSpPr>
          <p:grpSpPr>
            <a:xfrm>
              <a:off x="4914900" y="3898166"/>
              <a:ext cx="1171864" cy="338554"/>
              <a:chOff x="4914900" y="3810000"/>
              <a:chExt cx="1171864" cy="338554"/>
            </a:xfrm>
          </p:grpSpPr>
          <p:pic>
            <p:nvPicPr>
              <p:cNvPr id="193" name="Picture 2"/>
              <p:cNvPicPr>
                <a:picLocks noChangeAspect="1" noChangeArrowheads="1"/>
              </p:cNvPicPr>
              <p:nvPr/>
            </p:nvPicPr>
            <p:blipFill>
              <a:blip r:embed="rId6"/>
              <a:srcRect/>
              <a:stretch>
                <a:fillRect/>
              </a:stretch>
            </p:blipFill>
            <p:spPr bwMode="auto">
              <a:xfrm>
                <a:off x="4934528" y="3947160"/>
                <a:ext cx="152400" cy="123825"/>
              </a:xfrm>
              <a:prstGeom prst="rect">
                <a:avLst/>
              </a:prstGeom>
              <a:noFill/>
              <a:ln w="9525">
                <a:noFill/>
                <a:miter lim="800000"/>
                <a:headEnd/>
                <a:tailEnd/>
              </a:ln>
              <a:effectLst/>
            </p:spPr>
          </p:pic>
          <p:pic>
            <p:nvPicPr>
              <p:cNvPr id="194" name="Picture 193" descr="MSOL_Comments_32.gif"/>
              <p:cNvPicPr>
                <a:picLocks noChangeAspect="1"/>
              </p:cNvPicPr>
              <p:nvPr/>
            </p:nvPicPr>
            <p:blipFill>
              <a:blip r:embed="rId12"/>
              <a:stretch>
                <a:fillRect/>
              </a:stretch>
            </p:blipFill>
            <p:spPr>
              <a:xfrm>
                <a:off x="4914900" y="3870960"/>
                <a:ext cx="152400" cy="152400"/>
              </a:xfrm>
              <a:prstGeom prst="rect">
                <a:avLst/>
              </a:prstGeom>
              <a:effectLst>
                <a:outerShdw blurRad="63500" sx="102000" sy="102000" algn="ctr" rotWithShape="0">
                  <a:prstClr val="black">
                    <a:alpha val="40000"/>
                  </a:prstClr>
                </a:outerShdw>
              </a:effectLst>
            </p:spPr>
          </p:pic>
          <p:sp>
            <p:nvSpPr>
              <p:cNvPr id="195" name="TextBox 194"/>
              <p:cNvSpPr txBox="1"/>
              <p:nvPr/>
            </p:nvSpPr>
            <p:spPr>
              <a:xfrm>
                <a:off x="5038436" y="381000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sp>
          <p:nvSpPr>
            <p:cNvPr id="192" name="TextBox 191"/>
            <p:cNvSpPr txBox="1"/>
            <p:nvPr/>
          </p:nvSpPr>
          <p:spPr>
            <a:xfrm>
              <a:off x="5585460" y="4191000"/>
              <a:ext cx="662940" cy="215444"/>
            </a:xfrm>
            <a:prstGeom prst="rect">
              <a:avLst/>
            </a:prstGeom>
            <a:noFill/>
          </p:spPr>
          <p:txBody>
            <a:bodyPr wrap="square" rtlCol="0">
              <a:spAutoFit/>
            </a:bodyPr>
            <a:lstStyle/>
            <a:p>
              <a:r>
                <a:rPr lang="en-US" sz="800" u="sng" dirty="0">
                  <a:solidFill>
                    <a:srgbClr val="002060"/>
                  </a:solidFill>
                </a:rPr>
                <a:t>More…</a:t>
              </a:r>
              <a:endParaRPr lang="en-US" sz="800" dirty="0"/>
            </a:p>
          </p:txBody>
        </p:sp>
      </p:grpSp>
      <p:sp>
        <p:nvSpPr>
          <p:cNvPr id="220" name="Rectangle 219">
            <a:hlinkClick r:id="" action="ppaction://hlinkshowjump?jump=nextslide"/>
          </p:cNvPr>
          <p:cNvSpPr/>
          <p:nvPr/>
        </p:nvSpPr>
        <p:spPr>
          <a:xfrm>
            <a:off x="8785860" y="2720340"/>
            <a:ext cx="177803" cy="18826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44" name="Picture 143" descr="tabe.png"/>
          <p:cNvPicPr>
            <a:picLocks noChangeAspect="1"/>
          </p:cNvPicPr>
          <p:nvPr/>
        </p:nvPicPr>
        <p:blipFill>
          <a:blip r:embed="rId13"/>
          <a:stretch>
            <a:fillRect/>
          </a:stretch>
        </p:blipFill>
        <p:spPr>
          <a:xfrm>
            <a:off x="1333500" y="6582064"/>
            <a:ext cx="1476375" cy="266700"/>
          </a:xfrm>
          <a:prstGeom prst="rect">
            <a:avLst/>
          </a:prstGeom>
        </p:spPr>
      </p:pic>
      <p:pic>
        <p:nvPicPr>
          <p:cNvPr id="145" name="Picture 2"/>
          <p:cNvPicPr>
            <a:picLocks noChangeAspect="1" noChangeArrowheads="1"/>
          </p:cNvPicPr>
          <p:nvPr/>
        </p:nvPicPr>
        <p:blipFill>
          <a:blip r:embed="rId14"/>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46" name="Title 145"/>
          <p:cNvSpPr>
            <a:spLocks noGrp="1"/>
          </p:cNvSpPr>
          <p:nvPr>
            <p:ph type="title"/>
          </p:nvPr>
        </p:nvSpPr>
        <p:spPr/>
        <p:txBody>
          <a:bodyPr>
            <a:normAutofit fontScale="90000"/>
          </a:bodyPr>
          <a:lstStyle/>
          <a:p>
            <a:r>
              <a:rPr lang="en-US" dirty="0"/>
              <a:t>Desktop Gadget – Flip - Flip back</a:t>
            </a:r>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0" fill="hold" nodeType="withEffect">
                                  <p:stCondLst>
                                    <p:cond delay="0"/>
                                  </p:stCondLst>
                                  <p:childTnLst>
                                    <p:anim calcmode="lin" valueType="num">
                                      <p:cBhvr>
                                        <p:cTn id="6" dur="500"/>
                                        <p:tgtEl>
                                          <p:spTgt spid="17"/>
                                        </p:tgtEl>
                                        <p:attrNameLst>
                                          <p:attrName>ppt_w</p:attrName>
                                        </p:attrNameLst>
                                      </p:cBhvr>
                                      <p:tavLst>
                                        <p:tav tm="0">
                                          <p:val>
                                            <p:strVal val="ppt_w"/>
                                          </p:val>
                                        </p:tav>
                                        <p:tav tm="100000">
                                          <p:val>
                                            <p:fltVal val="0"/>
                                          </p:val>
                                        </p:tav>
                                      </p:tavLst>
                                    </p:anim>
                                    <p:anim calcmode="lin" valueType="num">
                                      <p:cBhvr>
                                        <p:cTn id="7" dur="500"/>
                                        <p:tgtEl>
                                          <p:spTgt spid="17"/>
                                        </p:tgtEl>
                                        <p:attrNameLst>
                                          <p:attrName>ppt_h</p:attrName>
                                        </p:attrNameLst>
                                      </p:cBhvr>
                                      <p:tavLst>
                                        <p:tav tm="0">
                                          <p:val>
                                            <p:strVal val="ppt_h"/>
                                          </p:val>
                                        </p:tav>
                                        <p:tav tm="100000">
                                          <p:val>
                                            <p:strVal val="ppt_h"/>
                                          </p:val>
                                        </p:tav>
                                      </p:tavLst>
                                    </p:anim>
                                    <p:set>
                                      <p:cBhvr>
                                        <p:cTn id="8" dur="1" fill="hold">
                                          <p:stCondLst>
                                            <p:cond delay="499"/>
                                          </p:stCondLst>
                                        </p:cTn>
                                        <p:tgtEl>
                                          <p:spTgt spid="17"/>
                                        </p:tgtEl>
                                        <p:attrNameLst>
                                          <p:attrName>style.visibility</p:attrName>
                                        </p:attrNameLst>
                                      </p:cBhvr>
                                      <p:to>
                                        <p:strVal val="hidden"/>
                                      </p:to>
                                    </p:set>
                                  </p:childTnLst>
                                </p:cTn>
                              </p:par>
                              <p:par>
                                <p:cTn id="9" presetID="17" presetClass="entr" presetSubtype="10" fill="hold" nodeType="withEffect">
                                  <p:stCondLst>
                                    <p:cond delay="0"/>
                                  </p:stCondLst>
                                  <p:childTnLst>
                                    <p:set>
                                      <p:cBhvr>
                                        <p:cTn id="10" dur="1" fill="hold">
                                          <p:stCondLst>
                                            <p:cond delay="0"/>
                                          </p:stCondLst>
                                        </p:cTn>
                                        <p:tgtEl>
                                          <p:spTgt spid="187"/>
                                        </p:tgtEl>
                                        <p:attrNameLst>
                                          <p:attrName>style.visibility</p:attrName>
                                        </p:attrNameLst>
                                      </p:cBhvr>
                                      <p:to>
                                        <p:strVal val="visible"/>
                                      </p:to>
                                    </p:set>
                                    <p:anim calcmode="lin" valueType="num">
                                      <p:cBhvr>
                                        <p:cTn id="11" dur="500" fill="hold"/>
                                        <p:tgtEl>
                                          <p:spTgt spid="187"/>
                                        </p:tgtEl>
                                        <p:attrNameLst>
                                          <p:attrName>ppt_w</p:attrName>
                                        </p:attrNameLst>
                                      </p:cBhvr>
                                      <p:tavLst>
                                        <p:tav tm="0">
                                          <p:val>
                                            <p:fltVal val="0"/>
                                          </p:val>
                                        </p:tav>
                                        <p:tav tm="100000">
                                          <p:val>
                                            <p:strVal val="#ppt_w"/>
                                          </p:val>
                                        </p:tav>
                                      </p:tavLst>
                                    </p:anim>
                                    <p:anim calcmode="lin" valueType="num">
                                      <p:cBhvr>
                                        <p:cTn id="12" dur="500" fill="hold"/>
                                        <p:tgtEl>
                                          <p:spTgt spid="187"/>
                                        </p:tgtEl>
                                        <p:attrNameLst>
                                          <p:attrName>ppt_h</p:attrName>
                                        </p:attrNameLst>
                                      </p:cBhvr>
                                      <p:tavLst>
                                        <p:tav tm="0">
                                          <p:val>
                                            <p:strVal val="#ppt_h"/>
                                          </p:val>
                                        </p:tav>
                                        <p:tav tm="100000">
                                          <p:val>
                                            <p:strVal val="#ppt_h"/>
                                          </p:val>
                                        </p:tav>
                                      </p:tavLst>
                                    </p:anim>
                                  </p:childTnLst>
                                </p:cTn>
                              </p:par>
                              <p:par>
                                <p:cTn id="13" presetID="10" presetClass="entr" presetSubtype="0" fill="hold" grpId="0" nodeType="withEffect">
                                  <p:stCondLst>
                                    <p:cond delay="400"/>
                                  </p:stCondLst>
                                  <p:childTnLst>
                                    <p:set>
                                      <p:cBhvr>
                                        <p:cTn id="14" dur="1" fill="hold">
                                          <p:stCondLst>
                                            <p:cond delay="0"/>
                                          </p:stCondLst>
                                        </p:cTn>
                                        <p:tgtEl>
                                          <p:spTgt spid="220"/>
                                        </p:tgtEl>
                                        <p:attrNameLst>
                                          <p:attrName>style.visibility</p:attrName>
                                        </p:attrNameLst>
                                      </p:cBhvr>
                                      <p:to>
                                        <p:strVal val="visible"/>
                                      </p:to>
                                    </p:set>
                                    <p:animEffect transition="in" filter="fade">
                                      <p:cBhvr>
                                        <p:cTn id="15" dur="900"/>
                                        <p:tgtEl>
                                          <p:spTgt spid="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0"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5"/>
          <p:cNvGrpSpPr/>
          <p:nvPr/>
        </p:nvGrpSpPr>
        <p:grpSpPr>
          <a:xfrm>
            <a:off x="7856220" y="2766060"/>
            <a:ext cx="1295400" cy="1828800"/>
            <a:chOff x="2057400" y="3810000"/>
            <a:chExt cx="1295400" cy="1828800"/>
          </a:xfrm>
        </p:grpSpPr>
        <p:grpSp>
          <p:nvGrpSpPr>
            <p:cNvPr id="3"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3">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3"/>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5"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6"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7" name="Group 304"/>
          <p:cNvGrpSpPr/>
          <p:nvPr/>
        </p:nvGrpSpPr>
        <p:grpSpPr>
          <a:xfrm>
            <a:off x="7840980" y="2750820"/>
            <a:ext cx="1295400" cy="1828800"/>
            <a:chOff x="228600" y="3200400"/>
            <a:chExt cx="1295400" cy="1828800"/>
          </a:xfrm>
        </p:grpSpPr>
        <p:grpSp>
          <p:nvGrpSpPr>
            <p:cNvPr id="8"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9">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9">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9"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10"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11" name="Group 232"/>
          <p:cNvGrpSpPr/>
          <p:nvPr/>
        </p:nvGrpSpPr>
        <p:grpSpPr>
          <a:xfrm>
            <a:off x="7818120" y="273558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2"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3"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4" name="Group 447"/>
          <p:cNvGrpSpPr/>
          <p:nvPr/>
        </p:nvGrpSpPr>
        <p:grpSpPr>
          <a:xfrm>
            <a:off x="7802880" y="271272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5"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6"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7" name="Group 405"/>
          <p:cNvGrpSpPr/>
          <p:nvPr/>
        </p:nvGrpSpPr>
        <p:grpSpPr>
          <a:xfrm>
            <a:off x="7802880" y="2689860"/>
            <a:ext cx="1209964" cy="1828800"/>
            <a:chOff x="5495636" y="3706092"/>
            <a:chExt cx="1209964" cy="1828800"/>
          </a:xfrm>
        </p:grpSpPr>
        <p:grpSp>
          <p:nvGrpSpPr>
            <p:cNvPr id="18" name="Group 187"/>
            <p:cNvGrpSpPr/>
            <p:nvPr/>
          </p:nvGrpSpPr>
          <p:grpSpPr>
            <a:xfrm>
              <a:off x="5495636" y="3706092"/>
              <a:ext cx="1196109" cy="1828800"/>
              <a:chOff x="4428836" y="3581400"/>
              <a:chExt cx="1196109" cy="1828800"/>
            </a:xfrm>
          </p:grpSpPr>
          <p:grpSp>
            <p:nvGrpSpPr>
              <p:cNvPr id="19"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20"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1"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pic>
        <p:nvPicPr>
          <p:cNvPr id="118" name="Picture 117" descr="Controls.png"/>
          <p:cNvPicPr>
            <a:picLocks noChangeAspect="1"/>
          </p:cNvPicPr>
          <p:nvPr/>
        </p:nvPicPr>
        <p:blipFill>
          <a:blip r:embed="rId11"/>
          <a:stretch>
            <a:fillRect/>
          </a:stretch>
        </p:blipFill>
        <p:spPr>
          <a:xfrm>
            <a:off x="7482840" y="2298433"/>
            <a:ext cx="1876425" cy="454292"/>
          </a:xfrm>
          <a:prstGeom prst="rect">
            <a:avLst/>
          </a:prstGeom>
        </p:spPr>
      </p:pic>
      <p:grpSp>
        <p:nvGrpSpPr>
          <p:cNvPr id="205" name="Group 204"/>
          <p:cNvGrpSpPr/>
          <p:nvPr/>
        </p:nvGrpSpPr>
        <p:grpSpPr>
          <a:xfrm>
            <a:off x="7802880" y="2689860"/>
            <a:ext cx="1371600" cy="1836420"/>
            <a:chOff x="4876800" y="2689860"/>
            <a:chExt cx="1371600" cy="1836420"/>
          </a:xfrm>
        </p:grpSpPr>
        <p:grpSp>
          <p:nvGrpSpPr>
            <p:cNvPr id="206" name="Group 187"/>
            <p:cNvGrpSpPr/>
            <p:nvPr/>
          </p:nvGrpSpPr>
          <p:grpSpPr>
            <a:xfrm>
              <a:off x="4876800" y="2689860"/>
              <a:ext cx="1196109" cy="1836420"/>
              <a:chOff x="4428836" y="3581400"/>
              <a:chExt cx="1196109" cy="1836420"/>
            </a:xfrm>
          </p:grpSpPr>
          <p:grpSp>
            <p:nvGrpSpPr>
              <p:cNvPr id="258" name="Group 162"/>
              <p:cNvGrpSpPr/>
              <p:nvPr/>
            </p:nvGrpSpPr>
            <p:grpSpPr>
              <a:xfrm>
                <a:off x="4428836" y="3581400"/>
                <a:ext cx="1196109" cy="1836420"/>
                <a:chOff x="2209800" y="1600200"/>
                <a:chExt cx="1196109" cy="1836420"/>
              </a:xfrm>
            </p:grpSpPr>
            <p:sp>
              <p:nvSpPr>
                <p:cNvPr id="264" name="Rectangle 263"/>
                <p:cNvSpPr/>
                <p:nvPr/>
              </p:nvSpPr>
              <p:spPr>
                <a:xfrm>
                  <a:off x="2209800" y="1600200"/>
                  <a:ext cx="1196109" cy="1836420"/>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6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266" name="Rectangle 265"/>
                <p:cNvSpPr/>
                <p:nvPr/>
              </p:nvSpPr>
              <p:spPr>
                <a:xfrm>
                  <a:off x="2301239" y="2042492"/>
                  <a:ext cx="1036321" cy="124934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59" name="TextBox 258"/>
              <p:cNvSpPr txBox="1"/>
              <p:nvPr/>
            </p:nvSpPr>
            <p:spPr>
              <a:xfrm>
                <a:off x="4544292" y="3581400"/>
                <a:ext cx="1023037" cy="461665"/>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p>
              <a:p>
                <a:r>
                  <a:rPr lang="en-US" sz="800" dirty="0">
                    <a:solidFill>
                      <a:schemeClr val="tx1">
                        <a:lumMod val="95000"/>
                        <a:lumOff val="5000"/>
                      </a:schemeClr>
                    </a:solidFill>
                    <a:latin typeface="Rockwell Extra Bold" pitchFamily="18" charset="0"/>
                    <a:cs typeface="Aharoni" pitchFamily="2" charset="-79"/>
                  </a:rPr>
                  <a:t>Photography </a:t>
                </a:r>
                <a:br>
                  <a:rPr lang="en-US" sz="800" dirty="0">
                    <a:solidFill>
                      <a:schemeClr val="tx1">
                        <a:lumMod val="95000"/>
                        <a:lumOff val="5000"/>
                      </a:schemeClr>
                    </a:solidFill>
                    <a:latin typeface="Rockwell Extra Bold" pitchFamily="18" charset="0"/>
                    <a:cs typeface="Aharoni" pitchFamily="2" charset="-79"/>
                  </a:rPr>
                </a:br>
                <a:r>
                  <a:rPr lang="en-US" sz="800" dirty="0"/>
                  <a:t>Recent Activities</a:t>
                </a:r>
              </a:p>
            </p:txBody>
          </p:sp>
          <p:grpSp>
            <p:nvGrpSpPr>
              <p:cNvPr id="260" name="Group 183"/>
              <p:cNvGrpSpPr/>
              <p:nvPr/>
            </p:nvGrpSpPr>
            <p:grpSpPr>
              <a:xfrm>
                <a:off x="5428672" y="3620656"/>
                <a:ext cx="174736" cy="152399"/>
                <a:chOff x="6410440" y="3436620"/>
                <a:chExt cx="214154" cy="186778"/>
              </a:xfrm>
            </p:grpSpPr>
            <p:sp>
              <p:nvSpPr>
                <p:cNvPr id="261" name="Snip Single Corner Rectangle 26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2" name="Rounded Rectangle 26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63" name="Curved Left Arrow 26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07" name="Group 176"/>
            <p:cNvGrpSpPr/>
            <p:nvPr/>
          </p:nvGrpSpPr>
          <p:grpSpPr>
            <a:xfrm>
              <a:off x="4914900" y="3169920"/>
              <a:ext cx="1171864" cy="338554"/>
              <a:chOff x="4914900" y="3169920"/>
              <a:chExt cx="1171864" cy="338554"/>
            </a:xfrm>
          </p:grpSpPr>
          <p:pic>
            <p:nvPicPr>
              <p:cNvPr id="252" name="Picture 2"/>
              <p:cNvPicPr>
                <a:picLocks noChangeAspect="1" noChangeArrowheads="1"/>
              </p:cNvPicPr>
              <p:nvPr/>
            </p:nvPicPr>
            <p:blipFill>
              <a:blip r:embed="rId6"/>
              <a:srcRect/>
              <a:stretch>
                <a:fillRect/>
              </a:stretch>
            </p:blipFill>
            <p:spPr bwMode="auto">
              <a:xfrm>
                <a:off x="4934528" y="3307080"/>
                <a:ext cx="152400" cy="123825"/>
              </a:xfrm>
              <a:prstGeom prst="rect">
                <a:avLst/>
              </a:prstGeom>
              <a:noFill/>
              <a:ln w="9525">
                <a:noFill/>
                <a:miter lim="800000"/>
                <a:headEnd/>
                <a:tailEnd/>
              </a:ln>
              <a:effectLst/>
            </p:spPr>
          </p:pic>
          <p:pic>
            <p:nvPicPr>
              <p:cNvPr id="253" name="Picture 252" descr="MSOL_Comments_32.gif"/>
              <p:cNvPicPr>
                <a:picLocks noChangeAspect="1"/>
              </p:cNvPicPr>
              <p:nvPr/>
            </p:nvPicPr>
            <p:blipFill>
              <a:blip r:embed="rId12"/>
              <a:stretch>
                <a:fillRect/>
              </a:stretch>
            </p:blipFill>
            <p:spPr>
              <a:xfrm>
                <a:off x="4914900" y="3230880"/>
                <a:ext cx="152400" cy="152400"/>
              </a:xfrm>
              <a:prstGeom prst="rect">
                <a:avLst/>
              </a:prstGeom>
              <a:effectLst>
                <a:outerShdw blurRad="63500" sx="102000" sy="102000" algn="ctr" rotWithShape="0">
                  <a:prstClr val="black">
                    <a:alpha val="40000"/>
                  </a:prstClr>
                </a:outerShdw>
              </a:effectLst>
            </p:spPr>
          </p:pic>
          <p:sp>
            <p:nvSpPr>
              <p:cNvPr id="257" name="TextBox 256"/>
              <p:cNvSpPr txBox="1"/>
              <p:nvPr/>
            </p:nvSpPr>
            <p:spPr>
              <a:xfrm>
                <a:off x="5038436" y="316992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grpSp>
          <p:nvGrpSpPr>
            <p:cNvPr id="208" name="Group 175"/>
            <p:cNvGrpSpPr/>
            <p:nvPr/>
          </p:nvGrpSpPr>
          <p:grpSpPr>
            <a:xfrm>
              <a:off x="4914900" y="3535680"/>
              <a:ext cx="1171864" cy="338554"/>
              <a:chOff x="4914900" y="3429000"/>
              <a:chExt cx="1171864" cy="338554"/>
            </a:xfrm>
          </p:grpSpPr>
          <p:pic>
            <p:nvPicPr>
              <p:cNvPr id="233" name="Picture 2"/>
              <p:cNvPicPr>
                <a:picLocks noChangeAspect="1" noChangeArrowheads="1"/>
              </p:cNvPicPr>
              <p:nvPr/>
            </p:nvPicPr>
            <p:blipFill>
              <a:blip r:embed="rId6"/>
              <a:srcRect/>
              <a:stretch>
                <a:fillRect/>
              </a:stretch>
            </p:blipFill>
            <p:spPr bwMode="auto">
              <a:xfrm>
                <a:off x="4934528" y="3566160"/>
                <a:ext cx="152400" cy="123825"/>
              </a:xfrm>
              <a:prstGeom prst="rect">
                <a:avLst/>
              </a:prstGeom>
              <a:noFill/>
              <a:ln w="9525">
                <a:noFill/>
                <a:miter lim="800000"/>
                <a:headEnd/>
                <a:tailEnd/>
              </a:ln>
              <a:effectLst/>
            </p:spPr>
          </p:pic>
          <p:pic>
            <p:nvPicPr>
              <p:cNvPr id="240" name="Picture 239" descr="MSOL_Comments_32.gif"/>
              <p:cNvPicPr>
                <a:picLocks noChangeAspect="1"/>
              </p:cNvPicPr>
              <p:nvPr/>
            </p:nvPicPr>
            <p:blipFill>
              <a:blip r:embed="rId12"/>
              <a:stretch>
                <a:fillRect/>
              </a:stretch>
            </p:blipFill>
            <p:spPr>
              <a:xfrm>
                <a:off x="4914900" y="3489960"/>
                <a:ext cx="152400" cy="152400"/>
              </a:xfrm>
              <a:prstGeom prst="rect">
                <a:avLst/>
              </a:prstGeom>
              <a:effectLst>
                <a:outerShdw blurRad="63500" sx="102000" sy="102000" algn="ctr" rotWithShape="0">
                  <a:prstClr val="black">
                    <a:alpha val="40000"/>
                  </a:prstClr>
                </a:outerShdw>
              </a:effectLst>
            </p:spPr>
          </p:pic>
          <p:sp>
            <p:nvSpPr>
              <p:cNvPr id="245" name="TextBox 244"/>
              <p:cNvSpPr txBox="1"/>
              <p:nvPr/>
            </p:nvSpPr>
            <p:spPr>
              <a:xfrm>
                <a:off x="5038436" y="342900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grpSp>
          <p:nvGrpSpPr>
            <p:cNvPr id="209" name="Group 174"/>
            <p:cNvGrpSpPr/>
            <p:nvPr/>
          </p:nvGrpSpPr>
          <p:grpSpPr>
            <a:xfrm>
              <a:off x="4914900" y="3898166"/>
              <a:ext cx="1171864" cy="338554"/>
              <a:chOff x="4914900" y="3810000"/>
              <a:chExt cx="1171864" cy="338554"/>
            </a:xfrm>
          </p:grpSpPr>
          <p:pic>
            <p:nvPicPr>
              <p:cNvPr id="217" name="Picture 2"/>
              <p:cNvPicPr>
                <a:picLocks noChangeAspect="1" noChangeArrowheads="1"/>
              </p:cNvPicPr>
              <p:nvPr/>
            </p:nvPicPr>
            <p:blipFill>
              <a:blip r:embed="rId6"/>
              <a:srcRect/>
              <a:stretch>
                <a:fillRect/>
              </a:stretch>
            </p:blipFill>
            <p:spPr bwMode="auto">
              <a:xfrm>
                <a:off x="4934528" y="3947160"/>
                <a:ext cx="152400" cy="123825"/>
              </a:xfrm>
              <a:prstGeom prst="rect">
                <a:avLst/>
              </a:prstGeom>
              <a:noFill/>
              <a:ln w="9525">
                <a:noFill/>
                <a:miter lim="800000"/>
                <a:headEnd/>
                <a:tailEnd/>
              </a:ln>
              <a:effectLst/>
            </p:spPr>
          </p:pic>
          <p:pic>
            <p:nvPicPr>
              <p:cNvPr id="220" name="Picture 219" descr="MSOL_Comments_32.gif"/>
              <p:cNvPicPr>
                <a:picLocks noChangeAspect="1"/>
              </p:cNvPicPr>
              <p:nvPr/>
            </p:nvPicPr>
            <p:blipFill>
              <a:blip r:embed="rId12"/>
              <a:stretch>
                <a:fillRect/>
              </a:stretch>
            </p:blipFill>
            <p:spPr>
              <a:xfrm>
                <a:off x="4914900" y="3870960"/>
                <a:ext cx="152400" cy="152400"/>
              </a:xfrm>
              <a:prstGeom prst="rect">
                <a:avLst/>
              </a:prstGeom>
              <a:effectLst>
                <a:outerShdw blurRad="63500" sx="102000" sy="102000" algn="ctr" rotWithShape="0">
                  <a:prstClr val="black">
                    <a:alpha val="40000"/>
                  </a:prstClr>
                </a:outerShdw>
              </a:effectLst>
            </p:spPr>
          </p:pic>
          <p:sp>
            <p:nvSpPr>
              <p:cNvPr id="224" name="TextBox 223"/>
              <p:cNvSpPr txBox="1"/>
              <p:nvPr/>
            </p:nvSpPr>
            <p:spPr>
              <a:xfrm>
                <a:off x="5038436" y="3810000"/>
                <a:ext cx="1048328" cy="338554"/>
              </a:xfrm>
              <a:prstGeom prst="rect">
                <a:avLst/>
              </a:prstGeom>
              <a:noFill/>
            </p:spPr>
            <p:txBody>
              <a:bodyPr wrap="square" rtlCol="0">
                <a:spAutoFit/>
              </a:bodyPr>
              <a:lstStyle/>
              <a:p>
                <a:r>
                  <a:rPr lang="en-US" sz="800" u="sng" dirty="0">
                    <a:solidFill>
                      <a:srgbClr val="002060"/>
                    </a:solidFill>
                  </a:rPr>
                  <a:t>James</a:t>
                </a:r>
                <a:r>
                  <a:rPr lang="en-US" sz="800" dirty="0"/>
                  <a:t> commented on </a:t>
                </a:r>
                <a:r>
                  <a:rPr lang="en-US" sz="800" u="sng" dirty="0">
                    <a:solidFill>
                      <a:srgbClr val="002060"/>
                    </a:solidFill>
                  </a:rPr>
                  <a:t>Family Photo.jpg</a:t>
                </a:r>
                <a:endParaRPr lang="en-US" sz="800" dirty="0"/>
              </a:p>
            </p:txBody>
          </p:sp>
        </p:grpSp>
        <p:sp>
          <p:nvSpPr>
            <p:cNvPr id="210" name="TextBox 209"/>
            <p:cNvSpPr txBox="1"/>
            <p:nvPr/>
          </p:nvSpPr>
          <p:spPr>
            <a:xfrm>
              <a:off x="5585460" y="4191000"/>
              <a:ext cx="662940" cy="215444"/>
            </a:xfrm>
            <a:prstGeom prst="rect">
              <a:avLst/>
            </a:prstGeom>
            <a:noFill/>
          </p:spPr>
          <p:txBody>
            <a:bodyPr wrap="square" rtlCol="0">
              <a:spAutoFit/>
            </a:bodyPr>
            <a:lstStyle/>
            <a:p>
              <a:r>
                <a:rPr lang="en-US" sz="800" u="sng" dirty="0">
                  <a:solidFill>
                    <a:srgbClr val="002060"/>
                  </a:solidFill>
                </a:rPr>
                <a:t>More…</a:t>
              </a:r>
              <a:endParaRPr lang="en-US" sz="800" dirty="0"/>
            </a:p>
          </p:txBody>
        </p:sp>
      </p:grpSp>
      <p:grpSp>
        <p:nvGrpSpPr>
          <p:cNvPr id="267" name="Group 405"/>
          <p:cNvGrpSpPr/>
          <p:nvPr/>
        </p:nvGrpSpPr>
        <p:grpSpPr>
          <a:xfrm>
            <a:off x="7804496" y="2689860"/>
            <a:ext cx="1209964" cy="1828800"/>
            <a:chOff x="5495636" y="3706092"/>
            <a:chExt cx="1209964" cy="1828800"/>
          </a:xfrm>
        </p:grpSpPr>
        <p:grpSp>
          <p:nvGrpSpPr>
            <p:cNvPr id="268" name="Group 187"/>
            <p:cNvGrpSpPr/>
            <p:nvPr/>
          </p:nvGrpSpPr>
          <p:grpSpPr>
            <a:xfrm>
              <a:off x="5495636" y="3706092"/>
              <a:ext cx="1196109" cy="1828800"/>
              <a:chOff x="4428836" y="3581400"/>
              <a:chExt cx="1196109" cy="1828800"/>
            </a:xfrm>
          </p:grpSpPr>
          <p:grpSp>
            <p:nvGrpSpPr>
              <p:cNvPr id="276" name="Group 162"/>
              <p:cNvGrpSpPr/>
              <p:nvPr/>
            </p:nvGrpSpPr>
            <p:grpSpPr>
              <a:xfrm>
                <a:off x="4428836" y="3581400"/>
                <a:ext cx="1196109" cy="1828800"/>
                <a:chOff x="2209800" y="1600200"/>
                <a:chExt cx="1196109" cy="1828800"/>
              </a:xfrm>
            </p:grpSpPr>
            <p:sp>
              <p:nvSpPr>
                <p:cNvPr id="288" name="Rectangle 287"/>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89"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290" name="Rectangle 289"/>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7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278" name="TextBox 277"/>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79"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280"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281"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282"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283"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284" name="Group 183"/>
              <p:cNvGrpSpPr/>
              <p:nvPr/>
            </p:nvGrpSpPr>
            <p:grpSpPr>
              <a:xfrm>
                <a:off x="5428672" y="3620656"/>
                <a:ext cx="174736" cy="152399"/>
                <a:chOff x="6410440" y="3436620"/>
                <a:chExt cx="214154" cy="186778"/>
              </a:xfrm>
            </p:grpSpPr>
            <p:sp>
              <p:nvSpPr>
                <p:cNvPr id="285" name="Snip Single Corner Rectangle 2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86" name="Rounded Rectangle 2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87" name="Curved Left Arrow 2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69" name="Group 404"/>
            <p:cNvGrpSpPr/>
            <p:nvPr/>
          </p:nvGrpSpPr>
          <p:grpSpPr>
            <a:xfrm>
              <a:off x="5657272" y="4211784"/>
              <a:ext cx="1048328" cy="1224516"/>
              <a:chOff x="5657272" y="4211784"/>
              <a:chExt cx="1353128" cy="1224516"/>
            </a:xfrm>
          </p:grpSpPr>
          <p:sp>
            <p:nvSpPr>
              <p:cNvPr id="270" name="TextBox 269"/>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271" name="TextBox 270"/>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272" name="TextBox 271"/>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273" name="TextBox 272"/>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274" name="TextBox 273"/>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275" name="TextBox 274"/>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sp>
        <p:nvSpPr>
          <p:cNvPr id="291" name="Rectangle 290">
            <a:hlinkClick r:id="" action="ppaction://hlinkshowjump?jump=nextslide"/>
          </p:cNvPr>
          <p:cNvSpPr/>
          <p:nvPr/>
        </p:nvSpPr>
        <p:spPr>
          <a:xfrm>
            <a:off x="7924800" y="381000"/>
            <a:ext cx="1143000" cy="1143000"/>
          </a:xfrm>
          <a:prstGeom prst="rect">
            <a:avLst/>
          </a:prstGeom>
          <a:solidFill>
            <a:schemeClr val="bg1">
              <a:alpha val="4500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dirty="0">
                <a:solidFill>
                  <a:schemeClr val="tx1">
                    <a:lumMod val="75000"/>
                    <a:lumOff val="25000"/>
                  </a:schemeClr>
                </a:solidFill>
                <a:latin typeface="Segoe UI" pitchFamily="34" charset="0"/>
              </a:rPr>
              <a:t>   PASS TIME</a:t>
            </a:r>
          </a:p>
        </p:txBody>
      </p:sp>
      <p:pic>
        <p:nvPicPr>
          <p:cNvPr id="168" name="Picture 167" descr="tabe.png"/>
          <p:cNvPicPr>
            <a:picLocks noChangeAspect="1"/>
          </p:cNvPicPr>
          <p:nvPr/>
        </p:nvPicPr>
        <p:blipFill>
          <a:blip r:embed="rId13"/>
          <a:stretch>
            <a:fillRect/>
          </a:stretch>
        </p:blipFill>
        <p:spPr>
          <a:xfrm>
            <a:off x="1333500" y="6582064"/>
            <a:ext cx="1476375" cy="266700"/>
          </a:xfrm>
          <a:prstGeom prst="rect">
            <a:avLst/>
          </a:prstGeom>
        </p:spPr>
      </p:pic>
      <p:pic>
        <p:nvPicPr>
          <p:cNvPr id="169" name="Picture 2"/>
          <p:cNvPicPr>
            <a:picLocks noChangeAspect="1" noChangeArrowheads="1"/>
          </p:cNvPicPr>
          <p:nvPr/>
        </p:nvPicPr>
        <p:blipFill>
          <a:blip r:embed="rId14"/>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70" name="Title 169"/>
          <p:cNvSpPr>
            <a:spLocks noGrp="1"/>
          </p:cNvSpPr>
          <p:nvPr>
            <p:ph type="title"/>
          </p:nvPr>
        </p:nvSpPr>
        <p:spPr>
          <a:xfrm>
            <a:off x="139700" y="152400"/>
            <a:ext cx="4419600" cy="868362"/>
          </a:xfrm>
        </p:spPr>
        <p:txBody>
          <a:bodyPr>
            <a:normAutofit/>
          </a:bodyPr>
          <a:lstStyle/>
          <a:p>
            <a:r>
              <a:rPr lang="en-US" dirty="0"/>
              <a:t>Click</a:t>
            </a:r>
            <a:r>
              <a:rPr lang="en-US" baseline="0" dirty="0"/>
              <a:t> the Clock gadget “</a:t>
            </a:r>
            <a:r>
              <a:rPr lang="en-US" dirty="0"/>
              <a:t>Pass the time” to see how </a:t>
            </a:r>
            <a:br>
              <a:rPr lang="en-US" dirty="0"/>
            </a:br>
            <a:r>
              <a:rPr lang="en-US" dirty="0"/>
              <a:t>WS deals</a:t>
            </a:r>
            <a:r>
              <a:rPr lang="en-US" baseline="0" dirty="0"/>
              <a:t> with live notifications</a:t>
            </a:r>
            <a:endParaRPr lang="en-US" dirty="0"/>
          </a:p>
        </p:txBody>
      </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xit" presetSubtype="10" fill="hold" nodeType="withEffect">
                                  <p:stCondLst>
                                    <p:cond delay="0"/>
                                  </p:stCondLst>
                                  <p:childTnLst>
                                    <p:anim calcmode="lin" valueType="num">
                                      <p:cBhvr>
                                        <p:cTn id="6" dur="500"/>
                                        <p:tgtEl>
                                          <p:spTgt spid="205"/>
                                        </p:tgtEl>
                                        <p:attrNameLst>
                                          <p:attrName>ppt_w</p:attrName>
                                        </p:attrNameLst>
                                      </p:cBhvr>
                                      <p:tavLst>
                                        <p:tav tm="0">
                                          <p:val>
                                            <p:strVal val="ppt_w"/>
                                          </p:val>
                                        </p:tav>
                                        <p:tav tm="100000">
                                          <p:val>
                                            <p:fltVal val="0"/>
                                          </p:val>
                                        </p:tav>
                                      </p:tavLst>
                                    </p:anim>
                                    <p:anim calcmode="lin" valueType="num">
                                      <p:cBhvr>
                                        <p:cTn id="7" dur="500"/>
                                        <p:tgtEl>
                                          <p:spTgt spid="205"/>
                                        </p:tgtEl>
                                        <p:attrNameLst>
                                          <p:attrName>ppt_h</p:attrName>
                                        </p:attrNameLst>
                                      </p:cBhvr>
                                      <p:tavLst>
                                        <p:tav tm="0">
                                          <p:val>
                                            <p:strVal val="ppt_h"/>
                                          </p:val>
                                        </p:tav>
                                        <p:tav tm="100000">
                                          <p:val>
                                            <p:strVal val="ppt_h"/>
                                          </p:val>
                                        </p:tav>
                                      </p:tavLst>
                                    </p:anim>
                                    <p:set>
                                      <p:cBhvr>
                                        <p:cTn id="8" dur="1" fill="hold">
                                          <p:stCondLst>
                                            <p:cond delay="499"/>
                                          </p:stCondLst>
                                        </p:cTn>
                                        <p:tgtEl>
                                          <p:spTgt spid="205"/>
                                        </p:tgtEl>
                                        <p:attrNameLst>
                                          <p:attrName>style.visibility</p:attrName>
                                        </p:attrNameLst>
                                      </p:cBhvr>
                                      <p:to>
                                        <p:strVal val="hidden"/>
                                      </p:to>
                                    </p:set>
                                  </p:childTnLst>
                                </p:cTn>
                              </p:par>
                              <p:par>
                                <p:cTn id="9" presetID="17" presetClass="entr" presetSubtype="10" fill="hold" nodeType="withEffect">
                                  <p:stCondLst>
                                    <p:cond delay="0"/>
                                  </p:stCondLst>
                                  <p:childTnLst>
                                    <p:set>
                                      <p:cBhvr>
                                        <p:cTn id="10" dur="1" fill="hold">
                                          <p:stCondLst>
                                            <p:cond delay="0"/>
                                          </p:stCondLst>
                                        </p:cTn>
                                        <p:tgtEl>
                                          <p:spTgt spid="267"/>
                                        </p:tgtEl>
                                        <p:attrNameLst>
                                          <p:attrName>style.visibility</p:attrName>
                                        </p:attrNameLst>
                                      </p:cBhvr>
                                      <p:to>
                                        <p:strVal val="visible"/>
                                      </p:to>
                                    </p:set>
                                    <p:anim calcmode="lin" valueType="num">
                                      <p:cBhvr>
                                        <p:cTn id="11" dur="500" fill="hold"/>
                                        <p:tgtEl>
                                          <p:spTgt spid="267"/>
                                        </p:tgtEl>
                                        <p:attrNameLst>
                                          <p:attrName>ppt_w</p:attrName>
                                        </p:attrNameLst>
                                      </p:cBhvr>
                                      <p:tavLst>
                                        <p:tav tm="0">
                                          <p:val>
                                            <p:fltVal val="0"/>
                                          </p:val>
                                        </p:tav>
                                        <p:tav tm="100000">
                                          <p:val>
                                            <p:strVal val="#ppt_w"/>
                                          </p:val>
                                        </p:tav>
                                      </p:tavLst>
                                    </p:anim>
                                    <p:anim calcmode="lin" valueType="num">
                                      <p:cBhvr>
                                        <p:cTn id="12" dur="500" fill="hold"/>
                                        <p:tgtEl>
                                          <p:spTgt spid="267"/>
                                        </p:tgtEl>
                                        <p:attrNameLst>
                                          <p:attrName>ppt_h</p:attrName>
                                        </p:attrNameLst>
                                      </p:cBhvr>
                                      <p:tavLst>
                                        <p:tav tm="0">
                                          <p:val>
                                            <p:strVal val="#ppt_h"/>
                                          </p:val>
                                        </p:tav>
                                        <p:tav tm="100000">
                                          <p:val>
                                            <p:strVal val="#ppt_h"/>
                                          </p:val>
                                        </p:tav>
                                      </p:tavLst>
                                    </p:anim>
                                  </p:childTnLst>
                                </p:cTn>
                              </p:par>
                              <p:par>
                                <p:cTn id="13" presetID="10" presetClass="entr" presetSubtype="0" fill="hold" grpId="0" nodeType="withEffect">
                                  <p:stCondLst>
                                    <p:cond delay="400"/>
                                  </p:stCondLst>
                                  <p:childTnLst>
                                    <p:set>
                                      <p:cBhvr>
                                        <p:cTn id="14" dur="1" fill="hold">
                                          <p:stCondLst>
                                            <p:cond delay="0"/>
                                          </p:stCondLst>
                                        </p:cTn>
                                        <p:tgtEl>
                                          <p:spTgt spid="291"/>
                                        </p:tgtEl>
                                        <p:attrNameLst>
                                          <p:attrName>style.visibility</p:attrName>
                                        </p:attrNameLst>
                                      </p:cBhvr>
                                      <p:to>
                                        <p:strVal val="visible"/>
                                      </p:to>
                                    </p:set>
                                    <p:animEffect transition="in" filter="fade">
                                      <p:cBhvr>
                                        <p:cTn id="15" dur="900"/>
                                        <p:tgtEl>
                                          <p:spTgt spid="2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5"/>
          <p:cNvGrpSpPr/>
          <p:nvPr/>
        </p:nvGrpSpPr>
        <p:grpSpPr>
          <a:xfrm>
            <a:off x="7856220" y="2766060"/>
            <a:ext cx="1295400" cy="1828800"/>
            <a:chOff x="2057400" y="3810000"/>
            <a:chExt cx="1295400" cy="1828800"/>
          </a:xfrm>
        </p:grpSpPr>
        <p:grpSp>
          <p:nvGrpSpPr>
            <p:cNvPr id="3"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3">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3"/>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5"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6"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7" name="Group 304"/>
          <p:cNvGrpSpPr/>
          <p:nvPr/>
        </p:nvGrpSpPr>
        <p:grpSpPr>
          <a:xfrm>
            <a:off x="7840980" y="2750820"/>
            <a:ext cx="1295400" cy="1828800"/>
            <a:chOff x="228600" y="3200400"/>
            <a:chExt cx="1295400" cy="1828800"/>
          </a:xfrm>
        </p:grpSpPr>
        <p:grpSp>
          <p:nvGrpSpPr>
            <p:cNvPr id="8"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9">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9">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9"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10"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11" name="Group 232"/>
          <p:cNvGrpSpPr/>
          <p:nvPr/>
        </p:nvGrpSpPr>
        <p:grpSpPr>
          <a:xfrm>
            <a:off x="7818120" y="273558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2"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3"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4" name="Group 447"/>
          <p:cNvGrpSpPr/>
          <p:nvPr/>
        </p:nvGrpSpPr>
        <p:grpSpPr>
          <a:xfrm>
            <a:off x="7802880" y="271272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5"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6"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7" name="Group 405"/>
          <p:cNvGrpSpPr/>
          <p:nvPr/>
        </p:nvGrpSpPr>
        <p:grpSpPr>
          <a:xfrm>
            <a:off x="7802880" y="2689860"/>
            <a:ext cx="1209964" cy="1828800"/>
            <a:chOff x="5495636" y="3706092"/>
            <a:chExt cx="1209964" cy="1828800"/>
          </a:xfrm>
        </p:grpSpPr>
        <p:grpSp>
          <p:nvGrpSpPr>
            <p:cNvPr id="18" name="Group 187"/>
            <p:cNvGrpSpPr/>
            <p:nvPr/>
          </p:nvGrpSpPr>
          <p:grpSpPr>
            <a:xfrm>
              <a:off x="5495636" y="3706092"/>
              <a:ext cx="1196109" cy="1828800"/>
              <a:chOff x="4428836" y="3581400"/>
              <a:chExt cx="1196109" cy="1828800"/>
            </a:xfrm>
          </p:grpSpPr>
          <p:grpSp>
            <p:nvGrpSpPr>
              <p:cNvPr id="19"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20"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1"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pic>
        <p:nvPicPr>
          <p:cNvPr id="118" name="Picture 117" descr="Controls.png"/>
          <p:cNvPicPr>
            <a:picLocks noChangeAspect="1"/>
          </p:cNvPicPr>
          <p:nvPr/>
        </p:nvPicPr>
        <p:blipFill>
          <a:blip r:embed="rId11"/>
          <a:stretch>
            <a:fillRect/>
          </a:stretch>
        </p:blipFill>
        <p:spPr>
          <a:xfrm>
            <a:off x="7482840" y="2298433"/>
            <a:ext cx="1876425" cy="454292"/>
          </a:xfrm>
          <a:prstGeom prst="rect">
            <a:avLst/>
          </a:prstGeom>
        </p:spPr>
      </p:pic>
      <p:grpSp>
        <p:nvGrpSpPr>
          <p:cNvPr id="119" name="Group 423"/>
          <p:cNvGrpSpPr/>
          <p:nvPr/>
        </p:nvGrpSpPr>
        <p:grpSpPr>
          <a:xfrm>
            <a:off x="7848600" y="2766060"/>
            <a:ext cx="1295400" cy="1828800"/>
            <a:chOff x="4419600" y="1600200"/>
            <a:chExt cx="1295400" cy="1828800"/>
          </a:xfrm>
        </p:grpSpPr>
        <p:grpSp>
          <p:nvGrpSpPr>
            <p:cNvPr id="120" name="Group 188"/>
            <p:cNvGrpSpPr/>
            <p:nvPr/>
          </p:nvGrpSpPr>
          <p:grpSpPr>
            <a:xfrm>
              <a:off x="4419600" y="1600200"/>
              <a:ext cx="1214582" cy="1828800"/>
              <a:chOff x="4419600" y="1600200"/>
              <a:chExt cx="1214582" cy="1828800"/>
            </a:xfrm>
          </p:grpSpPr>
          <p:grpSp>
            <p:nvGrpSpPr>
              <p:cNvPr id="147" name="Group 79"/>
              <p:cNvGrpSpPr/>
              <p:nvPr/>
            </p:nvGrpSpPr>
            <p:grpSpPr>
              <a:xfrm>
                <a:off x="4419600" y="1600200"/>
                <a:ext cx="1214582" cy="1828800"/>
                <a:chOff x="2819400" y="1600200"/>
                <a:chExt cx="1611007" cy="4522840"/>
              </a:xfrm>
            </p:grpSpPr>
            <p:sp>
              <p:nvSpPr>
                <p:cNvPr id="160" name="Rectangle 159"/>
                <p:cNvSpPr/>
                <p:nvPr/>
              </p:nvSpPr>
              <p:spPr>
                <a:xfrm>
                  <a:off x="2819400" y="1600200"/>
                  <a:ext cx="1611007" cy="4377814"/>
                </a:xfrm>
                <a:prstGeom prst="rect">
                  <a:avLst/>
                </a:prstGeom>
                <a:blipFill dpi="0" rotWithShape="1">
                  <a:blip r:embed="rId12"/>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1" name="Rectangle 160"/>
                <p:cNvSpPr/>
                <p:nvPr/>
              </p:nvSpPr>
              <p:spPr>
                <a:xfrm>
                  <a:off x="2819400" y="2694041"/>
                  <a:ext cx="1611007" cy="3428999"/>
                </a:xfrm>
                <a:prstGeom prst="rect">
                  <a:avLst/>
                </a:prstGeom>
                <a:blipFill dpi="0" rotWithShape="1">
                  <a:blip r:embed="rId12">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48" name="TextBox 14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4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50" name="Picture 149" descr="xls16.png"/>
              <p:cNvPicPr>
                <a:picLocks noChangeAspect="1"/>
              </p:cNvPicPr>
              <p:nvPr/>
            </p:nvPicPr>
            <p:blipFill>
              <a:blip r:embed="rId7"/>
              <a:stretch>
                <a:fillRect/>
              </a:stretch>
            </p:blipFill>
            <p:spPr>
              <a:xfrm>
                <a:off x="4468657" y="2154384"/>
                <a:ext cx="132798" cy="132798"/>
              </a:xfrm>
              <a:prstGeom prst="rect">
                <a:avLst/>
              </a:prstGeom>
            </p:spPr>
          </p:pic>
          <p:pic>
            <p:nvPicPr>
              <p:cNvPr id="151" name="Picture 150" descr="ppt16.png"/>
              <p:cNvPicPr>
                <a:picLocks noChangeAspect="1"/>
              </p:cNvPicPr>
              <p:nvPr/>
            </p:nvPicPr>
            <p:blipFill>
              <a:blip r:embed="rId13"/>
              <a:stretch>
                <a:fillRect/>
              </a:stretch>
            </p:blipFill>
            <p:spPr>
              <a:xfrm>
                <a:off x="4468657" y="2353889"/>
                <a:ext cx="132798" cy="132798"/>
              </a:xfrm>
              <a:prstGeom prst="rect">
                <a:avLst/>
              </a:prstGeom>
            </p:spPr>
          </p:pic>
          <p:pic>
            <p:nvPicPr>
              <p:cNvPr id="152" name="Picture 151" descr="doc16.png"/>
              <p:cNvPicPr>
                <a:picLocks noChangeAspect="1"/>
              </p:cNvPicPr>
              <p:nvPr/>
            </p:nvPicPr>
            <p:blipFill>
              <a:blip r:embed="rId8"/>
              <a:stretch>
                <a:fillRect/>
              </a:stretch>
            </p:blipFill>
            <p:spPr>
              <a:xfrm>
                <a:off x="4468657" y="2553394"/>
                <a:ext cx="132798" cy="132798"/>
              </a:xfrm>
              <a:prstGeom prst="rect">
                <a:avLst/>
              </a:prstGeom>
            </p:spPr>
          </p:pic>
          <p:pic>
            <p:nvPicPr>
              <p:cNvPr id="153"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54" name="Picture 153" descr="xls16.png"/>
              <p:cNvPicPr>
                <a:picLocks noChangeAspect="1"/>
              </p:cNvPicPr>
              <p:nvPr/>
            </p:nvPicPr>
            <p:blipFill>
              <a:blip r:embed="rId7"/>
              <a:stretch>
                <a:fillRect/>
              </a:stretch>
            </p:blipFill>
            <p:spPr>
              <a:xfrm>
                <a:off x="4468657" y="2752899"/>
                <a:ext cx="132798" cy="132798"/>
              </a:xfrm>
              <a:prstGeom prst="rect">
                <a:avLst/>
              </a:prstGeom>
            </p:spPr>
          </p:pic>
          <p:pic>
            <p:nvPicPr>
              <p:cNvPr id="155" name="Picture 154" descr="xls16.png"/>
              <p:cNvPicPr>
                <a:picLocks noChangeAspect="1"/>
              </p:cNvPicPr>
              <p:nvPr/>
            </p:nvPicPr>
            <p:blipFill>
              <a:blip r:embed="rId7"/>
              <a:stretch>
                <a:fillRect/>
              </a:stretch>
            </p:blipFill>
            <p:spPr>
              <a:xfrm>
                <a:off x="4468657" y="2952404"/>
                <a:ext cx="132798" cy="132798"/>
              </a:xfrm>
              <a:prstGeom prst="rect">
                <a:avLst/>
              </a:prstGeom>
            </p:spPr>
          </p:pic>
          <p:grpSp>
            <p:nvGrpSpPr>
              <p:cNvPr id="156" name="Group 130"/>
              <p:cNvGrpSpPr/>
              <p:nvPr/>
            </p:nvGrpSpPr>
            <p:grpSpPr>
              <a:xfrm>
                <a:off x="5428672" y="1630220"/>
                <a:ext cx="174736" cy="152399"/>
                <a:chOff x="6410440" y="3436620"/>
                <a:chExt cx="214154" cy="186778"/>
              </a:xfrm>
            </p:grpSpPr>
            <p:sp>
              <p:nvSpPr>
                <p:cNvPr id="157" name="Snip Single Corner Rectangle 15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58" name="Rounded Rectangle 15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59" name="Curved Left Arrow 15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27" name="Group 393"/>
            <p:cNvGrpSpPr/>
            <p:nvPr/>
          </p:nvGrpSpPr>
          <p:grpSpPr>
            <a:xfrm>
              <a:off x="4554093" y="2124364"/>
              <a:ext cx="1160907" cy="1206044"/>
              <a:chOff x="4554093" y="2124364"/>
              <a:chExt cx="1361799" cy="1206044"/>
            </a:xfrm>
          </p:grpSpPr>
          <p:sp>
            <p:nvSpPr>
              <p:cNvPr id="135" name="TextBox 134"/>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36" name="TextBox 135"/>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43" name="TextBox 142"/>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44" name="TextBox 143"/>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45" name="TextBox 14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46" name="TextBox 14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pic>
        <p:nvPicPr>
          <p:cNvPr id="163" name="Picture 162" descr="tabe.png"/>
          <p:cNvPicPr>
            <a:picLocks noChangeAspect="1"/>
          </p:cNvPicPr>
          <p:nvPr/>
        </p:nvPicPr>
        <p:blipFill>
          <a:blip r:embed="rId14"/>
          <a:stretch>
            <a:fillRect/>
          </a:stretch>
        </p:blipFill>
        <p:spPr>
          <a:xfrm>
            <a:off x="1333500" y="6582064"/>
            <a:ext cx="1476375" cy="266700"/>
          </a:xfrm>
          <a:prstGeom prst="rect">
            <a:avLst/>
          </a:prstGeom>
        </p:spPr>
      </p:pic>
      <p:pic>
        <p:nvPicPr>
          <p:cNvPr id="164" name="Picture 2"/>
          <p:cNvPicPr>
            <a:picLocks noChangeAspect="1" noChangeArrowheads="1"/>
          </p:cNvPicPr>
          <p:nvPr/>
        </p:nvPicPr>
        <p:blipFill>
          <a:blip r:embed="rId15"/>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66" name="Title 165"/>
          <p:cNvSpPr>
            <a:spLocks noGrp="1"/>
          </p:cNvSpPr>
          <p:nvPr>
            <p:ph type="title"/>
          </p:nvPr>
        </p:nvSpPr>
        <p:spPr/>
        <p:txBody>
          <a:bodyPr/>
          <a:lstStyle/>
          <a:p>
            <a:r>
              <a:rPr lang="en-US" dirty="0"/>
              <a:t>Card flips</a:t>
            </a:r>
          </a:p>
        </p:txBody>
      </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0" fill="hold" nodeType="withEffect">
                                  <p:stCondLst>
                                    <p:cond delay="0"/>
                                  </p:stCondLst>
                                  <p:childTnLst>
                                    <p:set>
                                      <p:cBhvr>
                                        <p:cTn id="6" dur="1" fill="hold">
                                          <p:stCondLst>
                                            <p:cond delay="0"/>
                                          </p:stCondLst>
                                        </p:cTn>
                                        <p:tgtEl>
                                          <p:spTgt spid="119"/>
                                        </p:tgtEl>
                                        <p:attrNameLst>
                                          <p:attrName>style.visibility</p:attrName>
                                        </p:attrNameLst>
                                      </p:cBhvr>
                                      <p:to>
                                        <p:strVal val="visible"/>
                                      </p:to>
                                    </p:set>
                                    <p:anim calcmode="lin" valueType="num">
                                      <p:cBhvr>
                                        <p:cTn id="7" dur="800" fill="hold"/>
                                        <p:tgtEl>
                                          <p:spTgt spid="119"/>
                                        </p:tgtEl>
                                        <p:attrNameLst>
                                          <p:attrName>ppt_w</p:attrName>
                                        </p:attrNameLst>
                                      </p:cBhvr>
                                      <p:tavLst>
                                        <p:tav tm="0">
                                          <p:val>
                                            <p:fltVal val="0"/>
                                          </p:val>
                                        </p:tav>
                                        <p:tav tm="100000">
                                          <p:val>
                                            <p:strVal val="#ppt_w"/>
                                          </p:val>
                                        </p:tav>
                                      </p:tavLst>
                                    </p:anim>
                                    <p:anim calcmode="lin" valueType="num">
                                      <p:cBhvr>
                                        <p:cTn id="8" dur="800" fill="hold"/>
                                        <p:tgtEl>
                                          <p:spTgt spid="119"/>
                                        </p:tgtEl>
                                        <p:attrNameLst>
                                          <p:attrName>ppt_h</p:attrName>
                                        </p:attrNameLst>
                                      </p:cBhvr>
                                      <p:tavLst>
                                        <p:tav tm="0">
                                          <p:val>
                                            <p:fltVal val="0"/>
                                          </p:val>
                                        </p:tav>
                                        <p:tav tm="100000">
                                          <p:val>
                                            <p:strVal val="#ppt_h"/>
                                          </p:val>
                                        </p:tav>
                                      </p:tavLst>
                                    </p:anim>
                                    <p:animEffect transition="in" filter="fade">
                                      <p:cBhvr>
                                        <p:cTn id="9" dur="800"/>
                                        <p:tgtEl>
                                          <p:spTgt spid="119"/>
                                        </p:tgtEl>
                                      </p:cBhvr>
                                    </p:animEffect>
                                  </p:childTnLst>
                                </p:cTn>
                              </p:par>
                              <p:par>
                                <p:cTn id="10" presetID="0" presetClass="path" presetSubtype="0" accel="50000" decel="50000" fill="hold" nodeType="withEffect">
                                  <p:stCondLst>
                                    <p:cond delay="0"/>
                                  </p:stCondLst>
                                  <p:childTnLst>
                                    <p:animMotion origin="layout" path="M -0.00434 1.85185E-6 C -0.08767 0.00092 -0.17066 0.00208 -0.171 1.85185E-6 C -0.171 -0.00162 -0.08871 -0.00556 -0.00642 -0.00903 " pathEditMode="relative" rAng="0" ptsTypes="aaA">
                                      <p:cBhvr>
                                        <p:cTn id="11" dur="1000" fill="hold"/>
                                        <p:tgtEl>
                                          <p:spTgt spid="119"/>
                                        </p:tgtEl>
                                        <p:attrNameLst>
                                          <p:attrName>ppt_x</p:attrName>
                                          <p:attrName>ppt_y</p:attrName>
                                        </p:attrNameLst>
                                      </p:cBhvr>
                                      <p:rCtr x="-8300" y="-3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05"/>
          <p:cNvGrpSpPr/>
          <p:nvPr/>
        </p:nvGrpSpPr>
        <p:grpSpPr>
          <a:xfrm>
            <a:off x="7856220" y="2766060"/>
            <a:ext cx="1295400" cy="1828800"/>
            <a:chOff x="2057400" y="3810000"/>
            <a:chExt cx="1295400" cy="1828800"/>
          </a:xfrm>
        </p:grpSpPr>
        <p:grpSp>
          <p:nvGrpSpPr>
            <p:cNvPr id="3" name="Group 365"/>
            <p:cNvGrpSpPr/>
            <p:nvPr/>
          </p:nvGrpSpPr>
          <p:grpSpPr>
            <a:xfrm>
              <a:off x="2057400" y="3810000"/>
              <a:ext cx="1196109" cy="1828800"/>
              <a:chOff x="2057400" y="3810000"/>
              <a:chExt cx="1196109" cy="1828800"/>
            </a:xfrm>
          </p:grpSpPr>
          <p:sp>
            <p:nvSpPr>
              <p:cNvPr id="218" name="Rectangle 217"/>
              <p:cNvSpPr/>
              <p:nvPr/>
            </p:nvSpPr>
            <p:spPr>
              <a:xfrm>
                <a:off x="2057400" y="3810000"/>
                <a:ext cx="1196109" cy="1770159"/>
              </a:xfrm>
              <a:prstGeom prst="rect">
                <a:avLst/>
              </a:prstGeom>
              <a:blipFill>
                <a:blip r:embed="rId3">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9" name="Rectangle 218"/>
              <p:cNvSpPr/>
              <p:nvPr/>
            </p:nvSpPr>
            <p:spPr>
              <a:xfrm>
                <a:off x="2057400" y="4252292"/>
                <a:ext cx="1196109" cy="1386508"/>
              </a:xfrm>
              <a:prstGeom prst="rect">
                <a:avLst/>
              </a:prstGeom>
              <a:blipFill>
                <a:blip r:embed="rId3"/>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 name="Group 339"/>
              <p:cNvGrpSpPr/>
              <p:nvPr/>
            </p:nvGrpSpPr>
            <p:grpSpPr>
              <a:xfrm>
                <a:off x="2108200" y="3810000"/>
                <a:ext cx="1123772" cy="1688146"/>
                <a:chOff x="2955636" y="3706092"/>
                <a:chExt cx="1123772" cy="1688146"/>
              </a:xfrm>
            </p:grpSpPr>
            <p:pic>
              <p:nvPicPr>
                <p:cNvPr id="221"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22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23"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5" name="Group 349"/>
                <p:cNvGrpSpPr/>
                <p:nvPr/>
              </p:nvGrpSpPr>
              <p:grpSpPr>
                <a:xfrm>
                  <a:off x="3904672" y="3745348"/>
                  <a:ext cx="174736" cy="152399"/>
                  <a:chOff x="6410440" y="3436620"/>
                  <a:chExt cx="214154" cy="186778"/>
                </a:xfrm>
              </p:grpSpPr>
              <p:sp>
                <p:nvSpPr>
                  <p:cNvPr id="230" name="Snip Single Corner Rectangle 229"/>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1" name="Rounded Rectangle 230"/>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2" name="Curved Left Arrow 231"/>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25" name="TextBox 224"/>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226" name="Picture 225" descr="xls16.png"/>
                <p:cNvPicPr>
                  <a:picLocks noChangeAspect="1"/>
                </p:cNvPicPr>
                <p:nvPr/>
              </p:nvPicPr>
              <p:blipFill>
                <a:blip r:embed="rId7"/>
                <a:stretch>
                  <a:fillRect/>
                </a:stretch>
              </p:blipFill>
              <p:spPr>
                <a:xfrm>
                  <a:off x="2971800" y="4648200"/>
                  <a:ext cx="132798" cy="132798"/>
                </a:xfrm>
                <a:prstGeom prst="rect">
                  <a:avLst/>
                </a:prstGeom>
              </p:spPr>
            </p:pic>
            <p:pic>
              <p:nvPicPr>
                <p:cNvPr id="227" name="Picture 226" descr="xls16.png"/>
                <p:cNvPicPr>
                  <a:picLocks noChangeAspect="1"/>
                </p:cNvPicPr>
                <p:nvPr/>
              </p:nvPicPr>
              <p:blipFill>
                <a:blip r:embed="rId7"/>
                <a:stretch>
                  <a:fillRect/>
                </a:stretch>
              </p:blipFill>
              <p:spPr>
                <a:xfrm>
                  <a:off x="2971800" y="5047672"/>
                  <a:ext cx="132798" cy="132798"/>
                </a:xfrm>
                <a:prstGeom prst="rect">
                  <a:avLst/>
                </a:prstGeom>
              </p:spPr>
            </p:pic>
            <p:pic>
              <p:nvPicPr>
                <p:cNvPr id="228" name="Picture 227" descr="doc16.png"/>
                <p:cNvPicPr>
                  <a:picLocks noChangeAspect="1"/>
                </p:cNvPicPr>
                <p:nvPr/>
              </p:nvPicPr>
              <p:blipFill>
                <a:blip r:embed="rId8"/>
                <a:stretch>
                  <a:fillRect/>
                </a:stretch>
              </p:blipFill>
              <p:spPr>
                <a:xfrm>
                  <a:off x="2971800" y="4849092"/>
                  <a:ext cx="132798" cy="132798"/>
                </a:xfrm>
                <a:prstGeom prst="rect">
                  <a:avLst/>
                </a:prstGeom>
              </p:spPr>
            </p:pic>
            <p:pic>
              <p:nvPicPr>
                <p:cNvPr id="229" name="Picture 228"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6" name="Group 372"/>
            <p:cNvGrpSpPr/>
            <p:nvPr/>
          </p:nvGrpSpPr>
          <p:grpSpPr>
            <a:xfrm>
              <a:off x="2219036" y="4315692"/>
              <a:ext cx="1133764" cy="1224516"/>
              <a:chOff x="2219036" y="4315692"/>
              <a:chExt cx="1353128" cy="1224516"/>
            </a:xfrm>
          </p:grpSpPr>
          <p:sp>
            <p:nvSpPr>
              <p:cNvPr id="211" name="TextBox 210"/>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212" name="TextBox 211"/>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213" name="TextBox 212"/>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214" name="TextBox 213"/>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215" name="TextBox 214"/>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216" name="TextBox 215"/>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grpSp>
        <p:nvGrpSpPr>
          <p:cNvPr id="7" name="Group 304"/>
          <p:cNvGrpSpPr/>
          <p:nvPr/>
        </p:nvGrpSpPr>
        <p:grpSpPr>
          <a:xfrm>
            <a:off x="7840980" y="2750820"/>
            <a:ext cx="1295400" cy="1828800"/>
            <a:chOff x="228600" y="3200400"/>
            <a:chExt cx="1295400" cy="1828800"/>
          </a:xfrm>
        </p:grpSpPr>
        <p:grpSp>
          <p:nvGrpSpPr>
            <p:cNvPr id="8" name="Group 335"/>
            <p:cNvGrpSpPr/>
            <p:nvPr/>
          </p:nvGrpSpPr>
          <p:grpSpPr>
            <a:xfrm>
              <a:off x="228600" y="3200400"/>
              <a:ext cx="1196109" cy="1828800"/>
              <a:chOff x="2904836" y="3706092"/>
              <a:chExt cx="1196109" cy="1828800"/>
            </a:xfrm>
          </p:grpSpPr>
          <p:sp>
            <p:nvSpPr>
              <p:cNvPr id="314" name="Rectangle 313"/>
              <p:cNvSpPr/>
              <p:nvPr/>
            </p:nvSpPr>
            <p:spPr>
              <a:xfrm>
                <a:off x="2904836" y="3706092"/>
                <a:ext cx="1196109" cy="1770159"/>
              </a:xfrm>
              <a:prstGeom prst="rect">
                <a:avLst/>
              </a:prstGeom>
              <a:blipFill>
                <a:blip r:embed="rId9">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5"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316" name="Rectangle 315"/>
              <p:cNvSpPr/>
              <p:nvPr/>
            </p:nvSpPr>
            <p:spPr>
              <a:xfrm>
                <a:off x="2904836" y="4148384"/>
                <a:ext cx="1196109" cy="1386508"/>
              </a:xfrm>
              <a:prstGeom prst="rect">
                <a:avLst/>
              </a:prstGeom>
              <a:blipFill>
                <a:blip r:embed="rId9">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17"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318"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9" name="Group 226"/>
              <p:cNvGrpSpPr/>
              <p:nvPr/>
            </p:nvGrpSpPr>
            <p:grpSpPr>
              <a:xfrm>
                <a:off x="3904672" y="3745348"/>
                <a:ext cx="174736" cy="152399"/>
                <a:chOff x="6410440" y="3436620"/>
                <a:chExt cx="214154" cy="186778"/>
              </a:xfrm>
            </p:grpSpPr>
            <p:sp>
              <p:nvSpPr>
                <p:cNvPr id="325" name="Snip Single Corner Rectangle 32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6" name="Rounded Rectangle 32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327" name="Curved Left Arrow 32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0" name="TextBox 319"/>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21" name="Picture 320" descr="xls16.png"/>
              <p:cNvPicPr>
                <a:picLocks noChangeAspect="1"/>
              </p:cNvPicPr>
              <p:nvPr/>
            </p:nvPicPr>
            <p:blipFill>
              <a:blip r:embed="rId7"/>
              <a:stretch>
                <a:fillRect/>
              </a:stretch>
            </p:blipFill>
            <p:spPr>
              <a:xfrm>
                <a:off x="2971800" y="4648200"/>
                <a:ext cx="132798" cy="132798"/>
              </a:xfrm>
              <a:prstGeom prst="rect">
                <a:avLst/>
              </a:prstGeom>
            </p:spPr>
          </p:pic>
          <p:pic>
            <p:nvPicPr>
              <p:cNvPr id="322" name="Picture 321" descr="xls16.png"/>
              <p:cNvPicPr>
                <a:picLocks noChangeAspect="1"/>
              </p:cNvPicPr>
              <p:nvPr/>
            </p:nvPicPr>
            <p:blipFill>
              <a:blip r:embed="rId7"/>
              <a:stretch>
                <a:fillRect/>
              </a:stretch>
            </p:blipFill>
            <p:spPr>
              <a:xfrm>
                <a:off x="2971800" y="5047672"/>
                <a:ext cx="132798" cy="132798"/>
              </a:xfrm>
              <a:prstGeom prst="rect">
                <a:avLst/>
              </a:prstGeom>
            </p:spPr>
          </p:pic>
          <p:pic>
            <p:nvPicPr>
              <p:cNvPr id="323" name="Picture 322" descr="doc16.png"/>
              <p:cNvPicPr>
                <a:picLocks noChangeAspect="1"/>
              </p:cNvPicPr>
              <p:nvPr/>
            </p:nvPicPr>
            <p:blipFill>
              <a:blip r:embed="rId8"/>
              <a:stretch>
                <a:fillRect/>
              </a:stretch>
            </p:blipFill>
            <p:spPr>
              <a:xfrm>
                <a:off x="2971800" y="4849092"/>
                <a:ext cx="132798" cy="132798"/>
              </a:xfrm>
              <a:prstGeom prst="rect">
                <a:avLst/>
              </a:prstGeom>
            </p:spPr>
          </p:pic>
          <p:pic>
            <p:nvPicPr>
              <p:cNvPr id="324" name="Picture 323"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10" name="Group 379"/>
            <p:cNvGrpSpPr/>
            <p:nvPr/>
          </p:nvGrpSpPr>
          <p:grpSpPr>
            <a:xfrm>
              <a:off x="390236" y="3706092"/>
              <a:ext cx="1133764" cy="1224516"/>
              <a:chOff x="390236" y="3706092"/>
              <a:chExt cx="1353128" cy="1224516"/>
            </a:xfrm>
          </p:grpSpPr>
          <p:sp>
            <p:nvSpPr>
              <p:cNvPr id="308" name="TextBox 307"/>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09" name="TextBox 308"/>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10" name="TextBox 309"/>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11" name="TextBox 310"/>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12" name="TextBox 311"/>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13" name="TextBox 312"/>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11" name="Group 232"/>
          <p:cNvGrpSpPr/>
          <p:nvPr/>
        </p:nvGrpSpPr>
        <p:grpSpPr>
          <a:xfrm>
            <a:off x="7818120" y="2735580"/>
            <a:ext cx="1295400" cy="1830299"/>
            <a:chOff x="2895600" y="1598701"/>
            <a:chExt cx="1295400" cy="1830299"/>
          </a:xfrm>
        </p:grpSpPr>
        <p:sp>
          <p:nvSpPr>
            <p:cNvPr id="234" name="Rectangle 233"/>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35" name="Rectangle 234"/>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236"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37"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38" name="Picture 237" descr="xls16.png"/>
            <p:cNvPicPr>
              <a:picLocks noChangeAspect="1"/>
            </p:cNvPicPr>
            <p:nvPr/>
          </p:nvPicPr>
          <p:blipFill>
            <a:blip r:embed="rId7"/>
            <a:stretch>
              <a:fillRect/>
            </a:stretch>
          </p:blipFill>
          <p:spPr>
            <a:xfrm>
              <a:off x="2944657" y="2752899"/>
              <a:ext cx="132798" cy="132798"/>
            </a:xfrm>
            <a:prstGeom prst="rect">
              <a:avLst/>
            </a:prstGeom>
          </p:spPr>
        </p:pic>
        <p:pic>
          <p:nvPicPr>
            <p:cNvPr id="239" name="Picture 238"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2" name="Group 482"/>
            <p:cNvGrpSpPr/>
            <p:nvPr/>
          </p:nvGrpSpPr>
          <p:grpSpPr>
            <a:xfrm>
              <a:off x="3904672" y="1630220"/>
              <a:ext cx="174736" cy="152399"/>
              <a:chOff x="6410440" y="3436620"/>
              <a:chExt cx="214154" cy="186778"/>
            </a:xfrm>
          </p:grpSpPr>
          <p:sp>
            <p:nvSpPr>
              <p:cNvPr id="254" name="Snip Single Corner Rectangle 253"/>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5" name="Rounded Rectangle 254"/>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56" name="Curved Left Arrow 255"/>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41" name="Rectangle 240"/>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242" name="Picture 241" descr="doc16.png"/>
            <p:cNvPicPr>
              <a:picLocks noChangeAspect="1"/>
            </p:cNvPicPr>
            <p:nvPr/>
          </p:nvPicPr>
          <p:blipFill>
            <a:blip r:embed="rId8"/>
            <a:stretch>
              <a:fillRect/>
            </a:stretch>
          </p:blipFill>
          <p:spPr>
            <a:xfrm>
              <a:off x="2944657" y="2553394"/>
              <a:ext cx="132798" cy="132798"/>
            </a:xfrm>
            <a:prstGeom prst="rect">
              <a:avLst/>
            </a:prstGeom>
          </p:spPr>
        </p:pic>
        <p:pic>
          <p:nvPicPr>
            <p:cNvPr id="243" name="Picture 242" descr="doc16.png"/>
            <p:cNvPicPr>
              <a:picLocks noChangeAspect="1"/>
            </p:cNvPicPr>
            <p:nvPr/>
          </p:nvPicPr>
          <p:blipFill>
            <a:blip r:embed="rId8"/>
            <a:stretch>
              <a:fillRect/>
            </a:stretch>
          </p:blipFill>
          <p:spPr>
            <a:xfrm>
              <a:off x="2945222" y="2352964"/>
              <a:ext cx="132798" cy="132798"/>
            </a:xfrm>
            <a:prstGeom prst="rect">
              <a:avLst/>
            </a:prstGeom>
          </p:spPr>
        </p:pic>
        <p:pic>
          <p:nvPicPr>
            <p:cNvPr id="244" name="Picture 243"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3" name="Group 487"/>
            <p:cNvGrpSpPr/>
            <p:nvPr/>
          </p:nvGrpSpPr>
          <p:grpSpPr>
            <a:xfrm>
              <a:off x="3030093" y="2124364"/>
              <a:ext cx="1160907" cy="1200728"/>
              <a:chOff x="3030093" y="2124364"/>
              <a:chExt cx="1361799" cy="1200728"/>
            </a:xfrm>
          </p:grpSpPr>
          <p:sp>
            <p:nvSpPr>
              <p:cNvPr id="246" name="TextBox 245"/>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247" name="TextBox 246"/>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248" name="TextBox 247"/>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249" name="TextBox 248"/>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250" name="TextBox 249"/>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251" name="TextBox 250"/>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4" name="Group 447"/>
          <p:cNvGrpSpPr/>
          <p:nvPr/>
        </p:nvGrpSpPr>
        <p:grpSpPr>
          <a:xfrm>
            <a:off x="7802880" y="2712720"/>
            <a:ext cx="1295400" cy="1828800"/>
            <a:chOff x="2895600" y="1600200"/>
            <a:chExt cx="1295400" cy="1828800"/>
          </a:xfrm>
        </p:grpSpPr>
        <p:sp>
          <p:nvSpPr>
            <p:cNvPr id="97" name="Rectangle 9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98" name="Rectangle 9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9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10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101" name="Picture 100" descr="xls16.png"/>
            <p:cNvPicPr>
              <a:picLocks noChangeAspect="1"/>
            </p:cNvPicPr>
            <p:nvPr/>
          </p:nvPicPr>
          <p:blipFill>
            <a:blip r:embed="rId7"/>
            <a:stretch>
              <a:fillRect/>
            </a:stretch>
          </p:blipFill>
          <p:spPr>
            <a:xfrm>
              <a:off x="2944657" y="2752899"/>
              <a:ext cx="132798" cy="132798"/>
            </a:xfrm>
            <a:prstGeom prst="rect">
              <a:avLst/>
            </a:prstGeom>
          </p:spPr>
        </p:pic>
        <p:pic>
          <p:nvPicPr>
            <p:cNvPr id="102" name="Picture 10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5" name="Group 199"/>
            <p:cNvGrpSpPr/>
            <p:nvPr/>
          </p:nvGrpSpPr>
          <p:grpSpPr>
            <a:xfrm>
              <a:off x="3904672" y="1630220"/>
              <a:ext cx="174736" cy="152399"/>
              <a:chOff x="6410440" y="3436620"/>
              <a:chExt cx="214154" cy="186778"/>
            </a:xfrm>
          </p:grpSpPr>
          <p:sp>
            <p:nvSpPr>
              <p:cNvPr id="115" name="Snip Single Corner Rectangle 11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6" name="Rounded Rectangle 11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17" name="Curved Left Arrow 11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104" name="Rectangle 103"/>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105" name="Picture 104" descr="doc16.png"/>
            <p:cNvPicPr>
              <a:picLocks noChangeAspect="1"/>
            </p:cNvPicPr>
            <p:nvPr/>
          </p:nvPicPr>
          <p:blipFill>
            <a:blip r:embed="rId8"/>
            <a:stretch>
              <a:fillRect/>
            </a:stretch>
          </p:blipFill>
          <p:spPr>
            <a:xfrm>
              <a:off x="2944657" y="2553394"/>
              <a:ext cx="132798" cy="132798"/>
            </a:xfrm>
            <a:prstGeom prst="rect">
              <a:avLst/>
            </a:prstGeom>
          </p:spPr>
        </p:pic>
        <p:pic>
          <p:nvPicPr>
            <p:cNvPr id="106" name="Picture 105" descr="doc16.png"/>
            <p:cNvPicPr>
              <a:picLocks noChangeAspect="1"/>
            </p:cNvPicPr>
            <p:nvPr/>
          </p:nvPicPr>
          <p:blipFill>
            <a:blip r:embed="rId8"/>
            <a:stretch>
              <a:fillRect/>
            </a:stretch>
          </p:blipFill>
          <p:spPr>
            <a:xfrm>
              <a:off x="2945222" y="2352964"/>
              <a:ext cx="132798" cy="132798"/>
            </a:xfrm>
            <a:prstGeom prst="rect">
              <a:avLst/>
            </a:prstGeom>
          </p:spPr>
        </p:pic>
        <p:pic>
          <p:nvPicPr>
            <p:cNvPr id="107" name="Picture 10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6" name="Group 386"/>
            <p:cNvGrpSpPr/>
            <p:nvPr/>
          </p:nvGrpSpPr>
          <p:grpSpPr>
            <a:xfrm>
              <a:off x="3030093" y="2124364"/>
              <a:ext cx="1160907" cy="1200728"/>
              <a:chOff x="3030093" y="2124364"/>
              <a:chExt cx="1361799" cy="1200728"/>
            </a:xfrm>
          </p:grpSpPr>
          <p:sp>
            <p:nvSpPr>
              <p:cNvPr id="109" name="TextBox 108"/>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110" name="TextBox 10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111" name="TextBox 11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112" name="TextBox 11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113" name="TextBox 11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114" name="TextBox 11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7" name="Group 405"/>
          <p:cNvGrpSpPr/>
          <p:nvPr/>
        </p:nvGrpSpPr>
        <p:grpSpPr>
          <a:xfrm>
            <a:off x="7802880" y="2689860"/>
            <a:ext cx="1209964" cy="1828800"/>
            <a:chOff x="5495636" y="3706092"/>
            <a:chExt cx="1209964" cy="1828800"/>
          </a:xfrm>
        </p:grpSpPr>
        <p:grpSp>
          <p:nvGrpSpPr>
            <p:cNvPr id="18" name="Group 187"/>
            <p:cNvGrpSpPr/>
            <p:nvPr/>
          </p:nvGrpSpPr>
          <p:grpSpPr>
            <a:xfrm>
              <a:off x="5495636" y="3706092"/>
              <a:ext cx="1196109" cy="1828800"/>
              <a:chOff x="4428836" y="3581400"/>
              <a:chExt cx="1196109" cy="1828800"/>
            </a:xfrm>
          </p:grpSpPr>
          <p:grpSp>
            <p:nvGrpSpPr>
              <p:cNvPr id="19" name="Group 162"/>
              <p:cNvGrpSpPr/>
              <p:nvPr/>
            </p:nvGrpSpPr>
            <p:grpSpPr>
              <a:xfrm>
                <a:off x="4428836" y="3581400"/>
                <a:ext cx="1196109" cy="1828800"/>
                <a:chOff x="2209800" y="1600200"/>
                <a:chExt cx="1196109" cy="1828800"/>
              </a:xfrm>
            </p:grpSpPr>
            <p:sp>
              <p:nvSpPr>
                <p:cNvPr id="140" name="Rectangle 139"/>
                <p:cNvSpPr/>
                <p:nvPr/>
              </p:nvSpPr>
              <p:spPr>
                <a:xfrm>
                  <a:off x="2209800" y="1600200"/>
                  <a:ext cx="1196109" cy="1770159"/>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41"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42" name="Rectangle 141"/>
                <p:cNvSpPr/>
                <p:nvPr/>
              </p:nvSpPr>
              <p:spPr>
                <a:xfrm>
                  <a:off x="2209800" y="2042492"/>
                  <a:ext cx="1196109" cy="1386508"/>
                </a:xfrm>
                <a:prstGeom prst="rect">
                  <a:avLst/>
                </a:prstGeom>
                <a:blipFill>
                  <a:blip r:embed="rId10">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28"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29" name="TextBox 128"/>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13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31"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32"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33"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34"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20" name="Group 183"/>
              <p:cNvGrpSpPr/>
              <p:nvPr/>
            </p:nvGrpSpPr>
            <p:grpSpPr>
              <a:xfrm>
                <a:off x="5428672" y="3620656"/>
                <a:ext cx="174736" cy="152399"/>
                <a:chOff x="6410440" y="3436620"/>
                <a:chExt cx="214154" cy="186778"/>
              </a:xfrm>
            </p:grpSpPr>
            <p:sp>
              <p:nvSpPr>
                <p:cNvPr id="137" name="Snip Single Corner Rectangle 13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8" name="Rounded Rectangle 13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39" name="Curved Left Arrow 13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1" name="Group 404"/>
            <p:cNvGrpSpPr/>
            <p:nvPr/>
          </p:nvGrpSpPr>
          <p:grpSpPr>
            <a:xfrm>
              <a:off x="5657272" y="4211784"/>
              <a:ext cx="1048328" cy="1224516"/>
              <a:chOff x="5657272" y="4211784"/>
              <a:chExt cx="1353128" cy="1224516"/>
            </a:xfrm>
          </p:grpSpPr>
          <p:sp>
            <p:nvSpPr>
              <p:cNvPr id="121" name="TextBox 120"/>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122" name="TextBox 121"/>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123" name="TextBox 122"/>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124" name="TextBox 123"/>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125" name="TextBox 124"/>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126" name="TextBox 125"/>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pic>
        <p:nvPicPr>
          <p:cNvPr id="118" name="Picture 117" descr="Controls.png"/>
          <p:cNvPicPr>
            <a:picLocks noChangeAspect="1"/>
          </p:cNvPicPr>
          <p:nvPr/>
        </p:nvPicPr>
        <p:blipFill>
          <a:blip r:embed="rId11"/>
          <a:stretch>
            <a:fillRect/>
          </a:stretch>
        </p:blipFill>
        <p:spPr>
          <a:xfrm>
            <a:off x="7482840" y="2298433"/>
            <a:ext cx="1876425" cy="454292"/>
          </a:xfrm>
          <a:prstGeom prst="rect">
            <a:avLst/>
          </a:prstGeom>
        </p:spPr>
      </p:pic>
      <p:grpSp>
        <p:nvGrpSpPr>
          <p:cNvPr id="23" name="Group 188"/>
          <p:cNvGrpSpPr/>
          <p:nvPr/>
        </p:nvGrpSpPr>
        <p:grpSpPr>
          <a:xfrm>
            <a:off x="7795260" y="2689860"/>
            <a:ext cx="1214582" cy="1828800"/>
            <a:chOff x="4419600" y="1600200"/>
            <a:chExt cx="1214582" cy="1828800"/>
          </a:xfrm>
        </p:grpSpPr>
        <p:grpSp>
          <p:nvGrpSpPr>
            <p:cNvPr id="24" name="Group 79"/>
            <p:cNvGrpSpPr/>
            <p:nvPr/>
          </p:nvGrpSpPr>
          <p:grpSpPr>
            <a:xfrm>
              <a:off x="4419600" y="1600200"/>
              <a:ext cx="1214582" cy="1828800"/>
              <a:chOff x="2819400" y="1600200"/>
              <a:chExt cx="1611007" cy="4522840"/>
            </a:xfrm>
          </p:grpSpPr>
          <p:sp>
            <p:nvSpPr>
              <p:cNvPr id="160" name="Rectangle 159"/>
              <p:cNvSpPr/>
              <p:nvPr/>
            </p:nvSpPr>
            <p:spPr>
              <a:xfrm>
                <a:off x="2819400" y="1600200"/>
                <a:ext cx="1611007" cy="4377814"/>
              </a:xfrm>
              <a:prstGeom prst="rect">
                <a:avLst/>
              </a:prstGeom>
              <a:blipFill dpi="0" rotWithShape="1">
                <a:blip r:embed="rId12"/>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61" name="Rectangle 160"/>
              <p:cNvSpPr/>
              <p:nvPr/>
            </p:nvSpPr>
            <p:spPr>
              <a:xfrm>
                <a:off x="2819400" y="2694041"/>
                <a:ext cx="1611007" cy="3428999"/>
              </a:xfrm>
              <a:prstGeom prst="rect">
                <a:avLst/>
              </a:prstGeom>
              <a:blipFill dpi="0" rotWithShape="1">
                <a:blip r:embed="rId12">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48" name="TextBox 14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4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grpSp>
          <p:nvGrpSpPr>
            <p:cNvPr id="25" name="Group 130"/>
            <p:cNvGrpSpPr/>
            <p:nvPr/>
          </p:nvGrpSpPr>
          <p:grpSpPr>
            <a:xfrm>
              <a:off x="5428672" y="1630220"/>
              <a:ext cx="174736" cy="152399"/>
              <a:chOff x="6410440" y="3436620"/>
              <a:chExt cx="214154" cy="186778"/>
            </a:xfrm>
          </p:grpSpPr>
          <p:sp>
            <p:nvSpPr>
              <p:cNvPr id="157" name="Snip Single Corner Rectangle 15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58" name="Rounded Rectangle 15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59" name="Curved Left Arrow 15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72" name="Group 171"/>
          <p:cNvGrpSpPr/>
          <p:nvPr/>
        </p:nvGrpSpPr>
        <p:grpSpPr>
          <a:xfrm>
            <a:off x="7844317" y="3214024"/>
            <a:ext cx="1246343" cy="1206044"/>
            <a:chOff x="7844317" y="3214024"/>
            <a:chExt cx="1246343" cy="1206044"/>
          </a:xfrm>
        </p:grpSpPr>
        <p:pic>
          <p:nvPicPr>
            <p:cNvPr id="147" name="Picture 146" descr="xls16.png"/>
            <p:cNvPicPr>
              <a:picLocks noChangeAspect="1"/>
            </p:cNvPicPr>
            <p:nvPr/>
          </p:nvPicPr>
          <p:blipFill>
            <a:blip r:embed="rId7"/>
            <a:stretch>
              <a:fillRect/>
            </a:stretch>
          </p:blipFill>
          <p:spPr>
            <a:xfrm>
              <a:off x="7844317" y="3244044"/>
              <a:ext cx="132798" cy="132798"/>
            </a:xfrm>
            <a:prstGeom prst="rect">
              <a:avLst/>
            </a:prstGeom>
          </p:spPr>
        </p:pic>
        <p:pic>
          <p:nvPicPr>
            <p:cNvPr id="156" name="Picture 155" descr="ppt16.png"/>
            <p:cNvPicPr>
              <a:picLocks noChangeAspect="1"/>
            </p:cNvPicPr>
            <p:nvPr/>
          </p:nvPicPr>
          <p:blipFill>
            <a:blip r:embed="rId13"/>
            <a:stretch>
              <a:fillRect/>
            </a:stretch>
          </p:blipFill>
          <p:spPr>
            <a:xfrm>
              <a:off x="7844317" y="3443549"/>
              <a:ext cx="132798" cy="132798"/>
            </a:xfrm>
            <a:prstGeom prst="rect">
              <a:avLst/>
            </a:prstGeom>
          </p:spPr>
        </p:pic>
        <p:pic>
          <p:nvPicPr>
            <p:cNvPr id="162" name="Picture 161" descr="doc16.png"/>
            <p:cNvPicPr>
              <a:picLocks noChangeAspect="1"/>
            </p:cNvPicPr>
            <p:nvPr/>
          </p:nvPicPr>
          <p:blipFill>
            <a:blip r:embed="rId8"/>
            <a:stretch>
              <a:fillRect/>
            </a:stretch>
          </p:blipFill>
          <p:spPr>
            <a:xfrm>
              <a:off x="7844317" y="3643054"/>
              <a:ext cx="132798" cy="132798"/>
            </a:xfrm>
            <a:prstGeom prst="rect">
              <a:avLst/>
            </a:prstGeom>
          </p:spPr>
        </p:pic>
        <p:pic>
          <p:nvPicPr>
            <p:cNvPr id="163" name="Picture 2"/>
            <p:cNvPicPr>
              <a:picLocks noChangeAspect="1" noChangeArrowheads="1"/>
            </p:cNvPicPr>
            <p:nvPr/>
          </p:nvPicPr>
          <p:blipFill>
            <a:blip r:embed="rId5"/>
            <a:stretch>
              <a:fillRect/>
            </a:stretch>
          </p:blipFill>
          <p:spPr bwMode="auto">
            <a:xfrm>
              <a:off x="7857116" y="4241568"/>
              <a:ext cx="107200" cy="136438"/>
            </a:xfrm>
            <a:prstGeom prst="rect">
              <a:avLst/>
            </a:prstGeom>
            <a:noFill/>
            <a:ln>
              <a:noFill/>
            </a:ln>
          </p:spPr>
        </p:pic>
        <p:pic>
          <p:nvPicPr>
            <p:cNvPr id="164" name="Picture 163" descr="xls16.png"/>
            <p:cNvPicPr>
              <a:picLocks noChangeAspect="1"/>
            </p:cNvPicPr>
            <p:nvPr/>
          </p:nvPicPr>
          <p:blipFill>
            <a:blip r:embed="rId7"/>
            <a:stretch>
              <a:fillRect/>
            </a:stretch>
          </p:blipFill>
          <p:spPr>
            <a:xfrm>
              <a:off x="7844317" y="3842559"/>
              <a:ext cx="132798" cy="132798"/>
            </a:xfrm>
            <a:prstGeom prst="rect">
              <a:avLst/>
            </a:prstGeom>
          </p:spPr>
        </p:pic>
        <p:pic>
          <p:nvPicPr>
            <p:cNvPr id="165" name="Picture 164" descr="xls16.png"/>
            <p:cNvPicPr>
              <a:picLocks noChangeAspect="1"/>
            </p:cNvPicPr>
            <p:nvPr/>
          </p:nvPicPr>
          <p:blipFill>
            <a:blip r:embed="rId7"/>
            <a:stretch>
              <a:fillRect/>
            </a:stretch>
          </p:blipFill>
          <p:spPr>
            <a:xfrm>
              <a:off x="7844317" y="4042064"/>
              <a:ext cx="132798" cy="132798"/>
            </a:xfrm>
            <a:prstGeom prst="rect">
              <a:avLst/>
            </a:prstGeom>
          </p:spPr>
        </p:pic>
        <p:sp>
          <p:nvSpPr>
            <p:cNvPr id="166" name="TextBox 165"/>
            <p:cNvSpPr txBox="1"/>
            <p:nvPr/>
          </p:nvSpPr>
          <p:spPr>
            <a:xfrm>
              <a:off x="7929753" y="3214024"/>
              <a:ext cx="1153515"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67" name="TextBox 166"/>
            <p:cNvSpPr txBox="1"/>
            <p:nvPr/>
          </p:nvSpPr>
          <p:spPr>
            <a:xfrm>
              <a:off x="7937145" y="3405680"/>
              <a:ext cx="1153515"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68" name="TextBox 167"/>
            <p:cNvSpPr txBox="1"/>
            <p:nvPr/>
          </p:nvSpPr>
          <p:spPr>
            <a:xfrm>
              <a:off x="7937145" y="3604260"/>
              <a:ext cx="1153515" cy="215444"/>
            </a:xfrm>
            <a:prstGeom prst="rect">
              <a:avLst/>
            </a:prstGeom>
            <a:noFill/>
          </p:spPr>
          <p:txBody>
            <a:bodyPr wrap="square" rtlCol="0">
              <a:spAutoFit/>
            </a:bodyPr>
            <a:lstStyle/>
            <a:p>
              <a:r>
                <a:rPr lang="en-US" sz="800" b="1" dirty="0"/>
                <a:t>A plan </a:t>
              </a:r>
              <a:r>
                <a:rPr lang="en-US" sz="700" b="1" dirty="0"/>
                <a:t>for</a:t>
              </a:r>
              <a:r>
                <a:rPr lang="en-US" sz="800" b="1" dirty="0"/>
                <a:t> </a:t>
              </a:r>
              <a:r>
                <a:rPr lang="en-US" sz="800" b="1" dirty="0" err="1"/>
                <a:t>Fundraisi</a:t>
              </a:r>
              <a:r>
                <a:rPr lang="en-US" sz="800" b="1" dirty="0"/>
                <a:t>…</a:t>
              </a:r>
            </a:p>
          </p:txBody>
        </p:sp>
        <p:sp>
          <p:nvSpPr>
            <p:cNvPr id="169" name="TextBox 168"/>
            <p:cNvSpPr txBox="1"/>
            <p:nvPr/>
          </p:nvSpPr>
          <p:spPr>
            <a:xfrm>
              <a:off x="7937145" y="4204624"/>
              <a:ext cx="1153515" cy="215444"/>
            </a:xfrm>
            <a:prstGeom prst="rect">
              <a:avLst/>
            </a:prstGeom>
            <a:noFill/>
          </p:spPr>
          <p:txBody>
            <a:bodyPr wrap="square" rtlCol="0">
              <a:spAutoFit/>
            </a:bodyPr>
            <a:lstStyle/>
            <a:p>
              <a:r>
                <a:rPr lang="en-US" sz="800" dirty="0"/>
                <a:t>2008 Fundraising</a:t>
              </a:r>
            </a:p>
          </p:txBody>
        </p:sp>
        <p:sp>
          <p:nvSpPr>
            <p:cNvPr id="170" name="TextBox 169"/>
            <p:cNvSpPr txBox="1"/>
            <p:nvPr/>
          </p:nvSpPr>
          <p:spPr>
            <a:xfrm>
              <a:off x="7937145" y="3805152"/>
              <a:ext cx="1153515"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71" name="TextBox 170"/>
            <p:cNvSpPr txBox="1"/>
            <p:nvPr/>
          </p:nvSpPr>
          <p:spPr>
            <a:xfrm>
              <a:off x="7937145" y="4012968"/>
              <a:ext cx="1153515"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sp>
        <p:nvSpPr>
          <p:cNvPr id="178" name="Rectangle 177">
            <a:hlinkClick r:id="" action="ppaction://hlinkshowjump?jump=nextslide"/>
          </p:cNvPr>
          <p:cNvSpPr/>
          <p:nvPr/>
        </p:nvSpPr>
        <p:spPr>
          <a:xfrm>
            <a:off x="7696200" y="2438400"/>
            <a:ext cx="177803" cy="18826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pic>
        <p:nvPicPr>
          <p:cNvPr id="146" name="Picture 145" descr="tabe.png"/>
          <p:cNvPicPr>
            <a:picLocks noChangeAspect="1"/>
          </p:cNvPicPr>
          <p:nvPr/>
        </p:nvPicPr>
        <p:blipFill>
          <a:blip r:embed="rId14"/>
          <a:stretch>
            <a:fillRect/>
          </a:stretch>
        </p:blipFill>
        <p:spPr>
          <a:xfrm>
            <a:off x="1333500" y="6582064"/>
            <a:ext cx="1476375" cy="266700"/>
          </a:xfrm>
          <a:prstGeom prst="rect">
            <a:avLst/>
          </a:prstGeom>
        </p:spPr>
      </p:pic>
      <p:pic>
        <p:nvPicPr>
          <p:cNvPr id="150" name="Picture 2"/>
          <p:cNvPicPr>
            <a:picLocks noChangeAspect="1" noChangeArrowheads="1"/>
          </p:cNvPicPr>
          <p:nvPr/>
        </p:nvPicPr>
        <p:blipFill>
          <a:blip r:embed="rId15"/>
          <a:srcRect l="2289" t="97181" r="95104" b="77"/>
          <a:stretch>
            <a:fillRect/>
          </a:stretch>
        </p:blipFill>
        <p:spPr bwMode="auto">
          <a:xfrm>
            <a:off x="502444" y="6583678"/>
            <a:ext cx="778669" cy="255878"/>
          </a:xfrm>
          <a:prstGeom prst="rect">
            <a:avLst/>
          </a:prstGeom>
          <a:noFill/>
          <a:ln w="9525">
            <a:noFill/>
            <a:miter lim="800000"/>
            <a:headEnd/>
            <a:tailEnd/>
          </a:ln>
          <a:effectLst/>
        </p:spPr>
      </p:pic>
      <p:sp>
        <p:nvSpPr>
          <p:cNvPr id="155" name="Rectangle 154"/>
          <p:cNvSpPr/>
          <p:nvPr/>
        </p:nvSpPr>
        <p:spPr>
          <a:xfrm>
            <a:off x="7826829" y="3628572"/>
            <a:ext cx="1143000" cy="166914"/>
          </a:xfrm>
          <a:prstGeom prst="rect">
            <a:avLst/>
          </a:prstGeom>
          <a:noFill/>
          <a:ln>
            <a:solidFill>
              <a:srgbClr val="92D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Title 144"/>
          <p:cNvSpPr>
            <a:spLocks noGrp="1"/>
          </p:cNvSpPr>
          <p:nvPr>
            <p:ph type="title"/>
          </p:nvPr>
        </p:nvSpPr>
        <p:spPr/>
        <p:txBody>
          <a:bodyPr/>
          <a:lstStyle/>
          <a:p>
            <a:r>
              <a:rPr lang="en-US" dirty="0"/>
              <a:t>Card comes up with highlight</a:t>
            </a:r>
            <a:r>
              <a:rPr lang="en-US" baseline="0" dirty="0"/>
              <a:t> on document edited.</a:t>
            </a:r>
            <a:endParaRPr lang="en-US" dirty="0"/>
          </a:p>
        </p:txBody>
      </p:sp>
    </p:spTree>
  </p:cSld>
  <p:clrMapOvr>
    <a:masterClrMapping/>
  </p:clrMapOvr>
  <p:transition advClick="0"/>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0" name="Group 449"/>
          <p:cNvGrpSpPr/>
          <p:nvPr/>
        </p:nvGrpSpPr>
        <p:grpSpPr>
          <a:xfrm rot="232087">
            <a:off x="2193809" y="2708610"/>
            <a:ext cx="1295400" cy="1828800"/>
            <a:chOff x="228600" y="3200400"/>
            <a:chExt cx="1295400" cy="1828800"/>
          </a:xfrm>
        </p:grpSpPr>
        <p:grpSp>
          <p:nvGrpSpPr>
            <p:cNvPr id="336"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227"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380"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448"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0"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387"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406" name="Group 405"/>
          <p:cNvGrpSpPr/>
          <p:nvPr/>
        </p:nvGrpSpPr>
        <p:grpSpPr>
          <a:xfrm rot="417337">
            <a:off x="4983082" y="2733533"/>
            <a:ext cx="1209964" cy="1828800"/>
            <a:chOff x="5495636" y="3706092"/>
            <a:chExt cx="1209964" cy="1828800"/>
          </a:xfrm>
        </p:grpSpPr>
        <p:grpSp>
          <p:nvGrpSpPr>
            <p:cNvPr id="188" name="Group 187"/>
            <p:cNvGrpSpPr/>
            <p:nvPr/>
          </p:nvGrpSpPr>
          <p:grpSpPr>
            <a:xfrm>
              <a:off x="5495636" y="3706092"/>
              <a:ext cx="1196109" cy="1828800"/>
              <a:chOff x="4428836" y="3581400"/>
              <a:chExt cx="1196109" cy="1828800"/>
            </a:xfrm>
          </p:grpSpPr>
          <p:grpSp>
            <p:nvGrpSpPr>
              <p:cNvPr id="163"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84"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405"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451" name="Group 450"/>
          <p:cNvGrpSpPr/>
          <p:nvPr/>
        </p:nvGrpSpPr>
        <p:grpSpPr>
          <a:xfrm rot="21254344">
            <a:off x="2209800" y="4572000"/>
            <a:ext cx="1295400" cy="1828800"/>
            <a:chOff x="2057400" y="3810000"/>
            <a:chExt cx="1295400" cy="1828800"/>
          </a:xfrm>
        </p:grpSpPr>
        <p:grpSp>
          <p:nvGrpSpPr>
            <p:cNvPr id="452"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62"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66"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453"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Move</a:t>
            </a:r>
            <a:r>
              <a:rPr lang="en-US" baseline="0" dirty="0"/>
              <a:t> the card around with the icon anchor…</a:t>
            </a:r>
            <a:endParaRPr lang="en-US" dirty="0"/>
          </a:p>
        </p:txBody>
      </p:sp>
      <p:grpSp>
        <p:nvGrpSpPr>
          <p:cNvPr id="476"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483"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488"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52" name="Group 151"/>
          <p:cNvGrpSpPr/>
          <p:nvPr/>
        </p:nvGrpSpPr>
        <p:grpSpPr>
          <a:xfrm>
            <a:off x="1845892" y="6254750"/>
            <a:ext cx="5393108" cy="254367"/>
            <a:chOff x="1845892" y="6254750"/>
            <a:chExt cx="5393108" cy="254367"/>
          </a:xfrm>
        </p:grpSpPr>
        <p:grpSp>
          <p:nvGrpSpPr>
            <p:cNvPr id="538" name="Group 537"/>
            <p:cNvGrpSpPr/>
            <p:nvPr/>
          </p:nvGrpSpPr>
          <p:grpSpPr>
            <a:xfrm>
              <a:off x="1845892" y="6254750"/>
              <a:ext cx="5393108" cy="254367"/>
              <a:chOff x="1845892" y="6254750"/>
              <a:chExt cx="5393108" cy="254367"/>
            </a:xfrm>
          </p:grpSpPr>
          <p:sp>
            <p:nvSpPr>
              <p:cNvPr id="540" name="Round Same Side Corner Rectangle 539"/>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525" name="Round Same Side Corner Rectangle 524"/>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534" name="Round Same Side Corner Rectangle 533"/>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536" name="Group 535"/>
              <p:cNvGrpSpPr/>
              <p:nvPr/>
            </p:nvGrpSpPr>
            <p:grpSpPr>
              <a:xfrm>
                <a:off x="1845892" y="6254750"/>
                <a:ext cx="5393108" cy="254367"/>
                <a:chOff x="1845892" y="6254750"/>
                <a:chExt cx="5393108" cy="254367"/>
              </a:xfrm>
            </p:grpSpPr>
            <p:sp>
              <p:nvSpPr>
                <p:cNvPr id="530" name="Freeform 529"/>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535" name="Freeform 534"/>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537" name="Freeform 536"/>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541" name="Plus 540"/>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6" name="Group 423"/>
          <p:cNvGrpSpPr/>
          <p:nvPr/>
        </p:nvGrpSpPr>
        <p:grpSpPr>
          <a:xfrm rot="21305515">
            <a:off x="3657259" y="2719062"/>
            <a:ext cx="1295400" cy="1828800"/>
            <a:chOff x="4419600" y="1600200"/>
            <a:chExt cx="1295400" cy="1828800"/>
          </a:xfrm>
        </p:grpSpPr>
        <p:grpSp>
          <p:nvGrpSpPr>
            <p:cNvPr id="567" name="Group 188"/>
            <p:cNvGrpSpPr/>
            <p:nvPr/>
          </p:nvGrpSpPr>
          <p:grpSpPr>
            <a:xfrm>
              <a:off x="4419600" y="1600200"/>
              <a:ext cx="1214582" cy="1828800"/>
              <a:chOff x="4419600" y="1600200"/>
              <a:chExt cx="1214582" cy="1828800"/>
            </a:xfrm>
          </p:grpSpPr>
          <p:grpSp>
            <p:nvGrpSpPr>
              <p:cNvPr id="575" name="Group 79"/>
              <p:cNvGrpSpPr/>
              <p:nvPr/>
            </p:nvGrpSpPr>
            <p:grpSpPr>
              <a:xfrm>
                <a:off x="4419600" y="1600200"/>
                <a:ext cx="1214582" cy="1828800"/>
                <a:chOff x="2819400" y="1600200"/>
                <a:chExt cx="1611007" cy="4522840"/>
              </a:xfrm>
            </p:grpSpPr>
            <p:sp>
              <p:nvSpPr>
                <p:cNvPr id="588" name="Rectangle 587"/>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589" name="Rectangle 588"/>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576" name="TextBox 575"/>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577"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578" name="Picture 577" descr="xls16.png"/>
              <p:cNvPicPr>
                <a:picLocks noChangeAspect="1"/>
              </p:cNvPicPr>
              <p:nvPr/>
            </p:nvPicPr>
            <p:blipFill>
              <a:blip r:embed="rId7"/>
              <a:stretch>
                <a:fillRect/>
              </a:stretch>
            </p:blipFill>
            <p:spPr>
              <a:xfrm>
                <a:off x="4468657" y="2154384"/>
                <a:ext cx="132798" cy="132798"/>
              </a:xfrm>
              <a:prstGeom prst="rect">
                <a:avLst/>
              </a:prstGeom>
            </p:spPr>
          </p:pic>
          <p:pic>
            <p:nvPicPr>
              <p:cNvPr id="579" name="Picture 578" descr="ppt16.png"/>
              <p:cNvPicPr>
                <a:picLocks noChangeAspect="1"/>
              </p:cNvPicPr>
              <p:nvPr/>
            </p:nvPicPr>
            <p:blipFill>
              <a:blip r:embed="rId12"/>
              <a:stretch>
                <a:fillRect/>
              </a:stretch>
            </p:blipFill>
            <p:spPr>
              <a:xfrm>
                <a:off x="4468657" y="2353889"/>
                <a:ext cx="132798" cy="132798"/>
              </a:xfrm>
              <a:prstGeom prst="rect">
                <a:avLst/>
              </a:prstGeom>
            </p:spPr>
          </p:pic>
          <p:pic>
            <p:nvPicPr>
              <p:cNvPr id="580" name="Picture 579" descr="doc16.png"/>
              <p:cNvPicPr>
                <a:picLocks noChangeAspect="1"/>
              </p:cNvPicPr>
              <p:nvPr/>
            </p:nvPicPr>
            <p:blipFill>
              <a:blip r:embed="rId8"/>
              <a:stretch>
                <a:fillRect/>
              </a:stretch>
            </p:blipFill>
            <p:spPr>
              <a:xfrm>
                <a:off x="4468657" y="2553394"/>
                <a:ext cx="132798" cy="132798"/>
              </a:xfrm>
              <a:prstGeom prst="rect">
                <a:avLst/>
              </a:prstGeom>
            </p:spPr>
          </p:pic>
          <p:pic>
            <p:nvPicPr>
              <p:cNvPr id="581"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582" name="Picture 581" descr="xls16.png"/>
              <p:cNvPicPr>
                <a:picLocks noChangeAspect="1"/>
              </p:cNvPicPr>
              <p:nvPr/>
            </p:nvPicPr>
            <p:blipFill>
              <a:blip r:embed="rId7"/>
              <a:stretch>
                <a:fillRect/>
              </a:stretch>
            </p:blipFill>
            <p:spPr>
              <a:xfrm>
                <a:off x="4468657" y="2752899"/>
                <a:ext cx="132798" cy="132798"/>
              </a:xfrm>
              <a:prstGeom prst="rect">
                <a:avLst/>
              </a:prstGeom>
            </p:spPr>
          </p:pic>
          <p:pic>
            <p:nvPicPr>
              <p:cNvPr id="583" name="Picture 582" descr="xls16.png"/>
              <p:cNvPicPr>
                <a:picLocks noChangeAspect="1"/>
              </p:cNvPicPr>
              <p:nvPr/>
            </p:nvPicPr>
            <p:blipFill>
              <a:blip r:embed="rId7"/>
              <a:stretch>
                <a:fillRect/>
              </a:stretch>
            </p:blipFill>
            <p:spPr>
              <a:xfrm>
                <a:off x="4468657" y="2952404"/>
                <a:ext cx="132798" cy="132798"/>
              </a:xfrm>
              <a:prstGeom prst="rect">
                <a:avLst/>
              </a:prstGeom>
            </p:spPr>
          </p:pic>
          <p:grpSp>
            <p:nvGrpSpPr>
              <p:cNvPr id="584" name="Group 130"/>
              <p:cNvGrpSpPr/>
              <p:nvPr/>
            </p:nvGrpSpPr>
            <p:grpSpPr>
              <a:xfrm>
                <a:off x="5428672" y="1630220"/>
                <a:ext cx="174736" cy="152399"/>
                <a:chOff x="6410440" y="3436620"/>
                <a:chExt cx="214154" cy="186778"/>
              </a:xfrm>
            </p:grpSpPr>
            <p:sp>
              <p:nvSpPr>
                <p:cNvPr id="585" name="Snip Single Corner Rectangle 5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86" name="Rounded Rectangle 5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587" name="Curved Left Arrow 5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568" name="Group 393"/>
            <p:cNvGrpSpPr/>
            <p:nvPr/>
          </p:nvGrpSpPr>
          <p:grpSpPr>
            <a:xfrm>
              <a:off x="4554093" y="2124364"/>
              <a:ext cx="1160907" cy="1206044"/>
              <a:chOff x="4554093" y="2124364"/>
              <a:chExt cx="1361799" cy="1206044"/>
            </a:xfrm>
          </p:grpSpPr>
          <p:sp>
            <p:nvSpPr>
              <p:cNvPr id="569" name="TextBox 568"/>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570" name="TextBox 569"/>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571" name="TextBox 570"/>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572" name="TextBox 571"/>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573" name="TextBox 572"/>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574" name="TextBox 573"/>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sp>
        <p:nvSpPr>
          <p:cNvPr id="591" name="Rectangle 590">
            <a:hlinkClick r:id="" action="ppaction://hlinkshowjump?jump=nextslide"/>
          </p:cNvPr>
          <p:cNvSpPr/>
          <p:nvPr/>
        </p:nvSpPr>
        <p:spPr>
          <a:xfrm>
            <a:off x="3505200" y="2667000"/>
            <a:ext cx="381000" cy="40341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Tree>
  </p:cSld>
  <p:clrMapOvr>
    <a:masterClrMapping/>
  </p:clrMapOvr>
  <p:transition advClick="0">
    <p:pull dir="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childTnLst>
                                    <p:set>
                                      <p:cBhvr>
                                        <p:cTn id="6" dur="1" fill="hold">
                                          <p:stCondLst>
                                            <p:cond delay="0"/>
                                          </p:stCondLst>
                                        </p:cTn>
                                        <p:tgtEl>
                                          <p:spTgt spid="591"/>
                                        </p:tgtEl>
                                        <p:attrNameLst>
                                          <p:attrName>style.visibility</p:attrName>
                                        </p:attrNameLst>
                                      </p:cBhvr>
                                      <p:to>
                                        <p:strVal val="visible"/>
                                      </p:to>
                                    </p:set>
                                    <p:animEffect transition="in" filter="fade">
                                      <p:cBhvr>
                                        <p:cTn id="7" dur="900"/>
                                        <p:tgtEl>
                                          <p:spTgt spid="5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449"/>
          <p:cNvGrpSpPr/>
          <p:nvPr/>
        </p:nvGrpSpPr>
        <p:grpSpPr>
          <a:xfrm rot="232087">
            <a:off x="2193809" y="2708610"/>
            <a:ext cx="1295400" cy="1828800"/>
            <a:chOff x="228600" y="3200400"/>
            <a:chExt cx="1295400" cy="1828800"/>
          </a:xfrm>
        </p:grpSpPr>
        <p:grpSp>
          <p:nvGrpSpPr>
            <p:cNvPr id="8"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9"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10"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11"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12"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13"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14" name="Group 405"/>
          <p:cNvGrpSpPr/>
          <p:nvPr/>
        </p:nvGrpSpPr>
        <p:grpSpPr>
          <a:xfrm rot="417337">
            <a:off x="4983082" y="2733533"/>
            <a:ext cx="1209964" cy="1828800"/>
            <a:chOff x="5495636" y="3706092"/>
            <a:chExt cx="1209964" cy="1828800"/>
          </a:xfrm>
        </p:grpSpPr>
        <p:grpSp>
          <p:nvGrpSpPr>
            <p:cNvPr id="15" name="Group 187"/>
            <p:cNvGrpSpPr/>
            <p:nvPr/>
          </p:nvGrpSpPr>
          <p:grpSpPr>
            <a:xfrm>
              <a:off x="5495636" y="3706092"/>
              <a:ext cx="1196109" cy="1828800"/>
              <a:chOff x="4428836" y="3581400"/>
              <a:chExt cx="1196109" cy="1828800"/>
            </a:xfrm>
          </p:grpSpPr>
          <p:grpSp>
            <p:nvGrpSpPr>
              <p:cNvPr id="16"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7"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8"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9" name="Group 450"/>
          <p:cNvGrpSpPr/>
          <p:nvPr/>
        </p:nvGrpSpPr>
        <p:grpSpPr>
          <a:xfrm rot="21254344">
            <a:off x="2209800" y="4572000"/>
            <a:ext cx="1295400" cy="1828800"/>
            <a:chOff x="2057400" y="3810000"/>
            <a:chExt cx="1295400" cy="1828800"/>
          </a:xfrm>
        </p:grpSpPr>
        <p:grpSp>
          <p:nvGrpSpPr>
            <p:cNvPr id="20"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22"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23"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(Movement</a:t>
            </a:r>
            <a:r>
              <a:rPr lang="en-US" baseline="0" dirty="0"/>
              <a:t>)  Corner control rotates the card.</a:t>
            </a:r>
            <a:endParaRPr lang="en-US" dirty="0"/>
          </a:p>
        </p:txBody>
      </p:sp>
      <p:grpSp>
        <p:nvGrpSpPr>
          <p:cNvPr id="24"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5"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6"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08" name="Group 207"/>
          <p:cNvGrpSpPr/>
          <p:nvPr/>
        </p:nvGrpSpPr>
        <p:grpSpPr>
          <a:xfrm>
            <a:off x="3581400" y="2719062"/>
            <a:ext cx="1371259" cy="1828800"/>
            <a:chOff x="3581400" y="2719062"/>
            <a:chExt cx="1371259" cy="1828800"/>
          </a:xfrm>
        </p:grpSpPr>
        <p:grpSp>
          <p:nvGrpSpPr>
            <p:cNvPr id="174" name="Group 423"/>
            <p:cNvGrpSpPr/>
            <p:nvPr/>
          </p:nvGrpSpPr>
          <p:grpSpPr>
            <a:xfrm rot="21305515">
              <a:off x="3657259" y="2719062"/>
              <a:ext cx="1295400" cy="1828800"/>
              <a:chOff x="4419600" y="1600200"/>
              <a:chExt cx="1295400" cy="1828800"/>
            </a:xfrm>
          </p:grpSpPr>
          <p:grpSp>
            <p:nvGrpSpPr>
              <p:cNvPr id="175" name="Group 188"/>
              <p:cNvGrpSpPr/>
              <p:nvPr/>
            </p:nvGrpSpPr>
            <p:grpSpPr>
              <a:xfrm>
                <a:off x="4419600" y="1600200"/>
                <a:ext cx="1214582" cy="1828800"/>
                <a:chOff x="4419600" y="1600200"/>
                <a:chExt cx="1214582" cy="1828800"/>
              </a:xfrm>
            </p:grpSpPr>
            <p:grpSp>
              <p:nvGrpSpPr>
                <p:cNvPr id="183" name="Group 79"/>
                <p:cNvGrpSpPr/>
                <p:nvPr/>
              </p:nvGrpSpPr>
              <p:grpSpPr>
                <a:xfrm>
                  <a:off x="4419600" y="1600200"/>
                  <a:ext cx="1214582" cy="1828800"/>
                  <a:chOff x="2819400" y="1600200"/>
                  <a:chExt cx="1611007" cy="4522840"/>
                </a:xfrm>
              </p:grpSpPr>
              <p:sp>
                <p:nvSpPr>
                  <p:cNvPr id="200" name="Rectangle 199"/>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204" name="Rectangle 203"/>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84" name="TextBox 183"/>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88"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89" name="Picture 188" descr="xls16.png"/>
                <p:cNvPicPr>
                  <a:picLocks noChangeAspect="1"/>
                </p:cNvPicPr>
                <p:nvPr/>
              </p:nvPicPr>
              <p:blipFill>
                <a:blip r:embed="rId7"/>
                <a:stretch>
                  <a:fillRect/>
                </a:stretch>
              </p:blipFill>
              <p:spPr>
                <a:xfrm>
                  <a:off x="4468657" y="2154384"/>
                  <a:ext cx="132798" cy="132798"/>
                </a:xfrm>
                <a:prstGeom prst="rect">
                  <a:avLst/>
                </a:prstGeom>
              </p:spPr>
            </p:pic>
            <p:pic>
              <p:nvPicPr>
                <p:cNvPr id="190" name="Picture 189" descr="ppt16.png"/>
                <p:cNvPicPr>
                  <a:picLocks noChangeAspect="1"/>
                </p:cNvPicPr>
                <p:nvPr/>
              </p:nvPicPr>
              <p:blipFill>
                <a:blip r:embed="rId12"/>
                <a:stretch>
                  <a:fillRect/>
                </a:stretch>
              </p:blipFill>
              <p:spPr>
                <a:xfrm>
                  <a:off x="4468657" y="2353889"/>
                  <a:ext cx="132798" cy="132798"/>
                </a:xfrm>
                <a:prstGeom prst="rect">
                  <a:avLst/>
                </a:prstGeom>
              </p:spPr>
            </p:pic>
            <p:pic>
              <p:nvPicPr>
                <p:cNvPr id="191" name="Picture 190" descr="doc16.png"/>
                <p:cNvPicPr>
                  <a:picLocks noChangeAspect="1"/>
                </p:cNvPicPr>
                <p:nvPr/>
              </p:nvPicPr>
              <p:blipFill>
                <a:blip r:embed="rId8"/>
                <a:stretch>
                  <a:fillRect/>
                </a:stretch>
              </p:blipFill>
              <p:spPr>
                <a:xfrm>
                  <a:off x="4468657" y="2553394"/>
                  <a:ext cx="132798" cy="132798"/>
                </a:xfrm>
                <a:prstGeom prst="rect">
                  <a:avLst/>
                </a:prstGeom>
              </p:spPr>
            </p:pic>
            <p:pic>
              <p:nvPicPr>
                <p:cNvPr id="192"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94" name="Picture 193" descr="xls16.png"/>
                <p:cNvPicPr>
                  <a:picLocks noChangeAspect="1"/>
                </p:cNvPicPr>
                <p:nvPr/>
              </p:nvPicPr>
              <p:blipFill>
                <a:blip r:embed="rId7"/>
                <a:stretch>
                  <a:fillRect/>
                </a:stretch>
              </p:blipFill>
              <p:spPr>
                <a:xfrm>
                  <a:off x="4468657" y="2752899"/>
                  <a:ext cx="132798" cy="132798"/>
                </a:xfrm>
                <a:prstGeom prst="rect">
                  <a:avLst/>
                </a:prstGeom>
              </p:spPr>
            </p:pic>
            <p:pic>
              <p:nvPicPr>
                <p:cNvPr id="195" name="Picture 194" descr="xls16.png"/>
                <p:cNvPicPr>
                  <a:picLocks noChangeAspect="1"/>
                </p:cNvPicPr>
                <p:nvPr/>
              </p:nvPicPr>
              <p:blipFill>
                <a:blip r:embed="rId7"/>
                <a:stretch>
                  <a:fillRect/>
                </a:stretch>
              </p:blipFill>
              <p:spPr>
                <a:xfrm>
                  <a:off x="4468657" y="2952404"/>
                  <a:ext cx="132798" cy="132798"/>
                </a:xfrm>
                <a:prstGeom prst="rect">
                  <a:avLst/>
                </a:prstGeom>
              </p:spPr>
            </p:pic>
            <p:grpSp>
              <p:nvGrpSpPr>
                <p:cNvPr id="196" name="Group 130"/>
                <p:cNvGrpSpPr/>
                <p:nvPr/>
              </p:nvGrpSpPr>
              <p:grpSpPr>
                <a:xfrm>
                  <a:off x="5428672" y="1630220"/>
                  <a:ext cx="174736" cy="152399"/>
                  <a:chOff x="6410440" y="3436620"/>
                  <a:chExt cx="214154" cy="186778"/>
                </a:xfrm>
              </p:grpSpPr>
              <p:sp>
                <p:nvSpPr>
                  <p:cNvPr id="197" name="Snip Single Corner Rectangle 196"/>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98" name="Rounded Rectangle 197"/>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99" name="Curved Left Arrow 198"/>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76" name="Group 393"/>
              <p:cNvGrpSpPr/>
              <p:nvPr/>
            </p:nvGrpSpPr>
            <p:grpSpPr>
              <a:xfrm>
                <a:off x="4554093" y="2124364"/>
                <a:ext cx="1160907" cy="1206044"/>
                <a:chOff x="4554093" y="2124364"/>
                <a:chExt cx="1361799" cy="1206044"/>
              </a:xfrm>
            </p:grpSpPr>
            <p:sp>
              <p:nvSpPr>
                <p:cNvPr id="177" name="TextBox 176"/>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78" name="TextBox 177"/>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79" name="TextBox 178"/>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80" name="TextBox 179"/>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81" name="TextBox 180"/>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82" name="TextBox 181"/>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pic>
          <p:nvPicPr>
            <p:cNvPr id="206" name="Picture 205" descr="hand.png"/>
            <p:cNvPicPr>
              <a:picLocks noChangeAspect="1"/>
            </p:cNvPicPr>
            <p:nvPr/>
          </p:nvPicPr>
          <p:blipFill>
            <a:blip r:embed="rId13">
              <a:lum bright="45000"/>
            </a:blip>
            <a:stretch>
              <a:fillRect/>
            </a:stretch>
          </p:blipFill>
          <p:spPr>
            <a:xfrm>
              <a:off x="3581400" y="2819400"/>
              <a:ext cx="190476" cy="238095"/>
            </a:xfrm>
            <a:prstGeom prst="rect">
              <a:avLst/>
            </a:prstGeom>
            <a:effectLst>
              <a:outerShdw blurRad="50800" dist="25400" dir="3420000" algn="ctr" rotWithShape="0">
                <a:srgbClr val="000000">
                  <a:alpha val="43137"/>
                </a:srgbClr>
              </a:outerShdw>
            </a:effectLst>
          </p:spPr>
        </p:pic>
      </p:grpSp>
      <p:sp>
        <p:nvSpPr>
          <p:cNvPr id="241" name="Rectangle 240">
            <a:hlinkClick r:id="" action="ppaction://hlinkshowjump?jump=nextslide"/>
          </p:cNvPr>
          <p:cNvSpPr/>
          <p:nvPr/>
        </p:nvSpPr>
        <p:spPr>
          <a:xfrm>
            <a:off x="6629400" y="5029200"/>
            <a:ext cx="381000" cy="40341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256" name="Plus 255"/>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1" name="Group 170"/>
          <p:cNvGrpSpPr/>
          <p:nvPr/>
        </p:nvGrpSpPr>
        <p:grpSpPr>
          <a:xfrm>
            <a:off x="1845892" y="6254750"/>
            <a:ext cx="5393108" cy="254367"/>
            <a:chOff x="1845892" y="6254750"/>
            <a:chExt cx="5393108" cy="254367"/>
          </a:xfrm>
        </p:grpSpPr>
        <p:grpSp>
          <p:nvGrpSpPr>
            <p:cNvPr id="172" name="Group 537"/>
            <p:cNvGrpSpPr/>
            <p:nvPr/>
          </p:nvGrpSpPr>
          <p:grpSpPr>
            <a:xfrm>
              <a:off x="1845892" y="6254750"/>
              <a:ext cx="5393108" cy="254367"/>
              <a:chOff x="1845892" y="6254750"/>
              <a:chExt cx="5393108" cy="254367"/>
            </a:xfrm>
          </p:grpSpPr>
          <p:sp>
            <p:nvSpPr>
              <p:cNvPr id="210" name="Round Same Side Corner Rectangle 209"/>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211" name="Round Same Side Corner Rectangle 210"/>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212" name="Round Same Side Corner Rectangle 211"/>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213" name="Group 535"/>
              <p:cNvGrpSpPr/>
              <p:nvPr/>
            </p:nvGrpSpPr>
            <p:grpSpPr>
              <a:xfrm>
                <a:off x="1845892" y="6254750"/>
                <a:ext cx="5393108" cy="254367"/>
                <a:chOff x="1845892" y="6254750"/>
                <a:chExt cx="5393108" cy="254367"/>
              </a:xfrm>
            </p:grpSpPr>
            <p:sp>
              <p:nvSpPr>
                <p:cNvPr id="214" name="Freeform 213"/>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215" name="Freeform 214"/>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216" name="Freeform 215"/>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73" name="Plus 172"/>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5.27778E-6 6.95582E-6 C 0.05312 0.04095 0.10642 0.08213 0.14669 0.07334 C 0.18697 0.06454 0.24357 -0.0303 0.24218 -0.0525 C 0.24079 -0.07471 0.15902 -0.08096 0.13836 -0.05991 C 0.1177 -0.03886 0.10971 0.04072 0.11787 0.07334 C 0.12603 0.10595 0.17048 0.1307 0.18697 0.13556 C 0.20346 0.14042 0.21006 0.12168 0.21683 0.10318 " pathEditMode="relative" ptsTypes="aaaaaaA">
                                      <p:cBhvr>
                                        <p:cTn id="6" dur="2000" fill="hold"/>
                                        <p:tgtEl>
                                          <p:spTgt spid="208"/>
                                        </p:tgtEl>
                                        <p:attrNameLst>
                                          <p:attrName>ppt_x</p:attrName>
                                          <p:attrName>ppt_y</p:attrName>
                                        </p:attrNameLst>
                                      </p:cBhvr>
                                    </p:animMotion>
                                  </p:childTnLst>
                                </p:cTn>
                              </p:par>
                              <p:par>
                                <p:cTn id="7" presetID="10" presetClass="entr" presetSubtype="0" fill="hold" grpId="0" nodeType="withEffect">
                                  <p:stCondLst>
                                    <p:cond delay="2300"/>
                                  </p:stCondLst>
                                  <p:childTnLst>
                                    <p:set>
                                      <p:cBhvr>
                                        <p:cTn id="8" dur="1" fill="hold">
                                          <p:stCondLst>
                                            <p:cond delay="0"/>
                                          </p:stCondLst>
                                        </p:cTn>
                                        <p:tgtEl>
                                          <p:spTgt spid="241"/>
                                        </p:tgtEl>
                                        <p:attrNameLst>
                                          <p:attrName>style.visibility</p:attrName>
                                        </p:attrNameLst>
                                      </p:cBhvr>
                                      <p:to>
                                        <p:strVal val="visible"/>
                                      </p:to>
                                    </p:set>
                                    <p:animEffect transition="in" filter="fade">
                                      <p:cBhvr>
                                        <p:cTn id="9" dur="700"/>
                                        <p:tgtEl>
                                          <p:spTgt spid="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a:t>
            </a:r>
            <a:r>
              <a:rPr lang="en-US" baseline="0" dirty="0"/>
              <a:t> Rotating demo</a:t>
            </a:r>
            <a:endParaRPr lang="en-US" dirty="0"/>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15" name="Group 214"/>
          <p:cNvGrpSpPr/>
          <p:nvPr/>
        </p:nvGrpSpPr>
        <p:grpSpPr>
          <a:xfrm>
            <a:off x="5562259" y="3505200"/>
            <a:ext cx="1457666" cy="1914525"/>
            <a:chOff x="5562259" y="3505200"/>
            <a:chExt cx="1457666" cy="1914525"/>
          </a:xfrm>
        </p:grpSpPr>
        <p:grpSp>
          <p:nvGrpSpPr>
            <p:cNvPr id="145" name="Group 423"/>
            <p:cNvGrpSpPr/>
            <p:nvPr/>
          </p:nvGrpSpPr>
          <p:grpSpPr>
            <a:xfrm rot="21305515">
              <a:off x="5562259" y="3505200"/>
              <a:ext cx="1295400" cy="1828800"/>
              <a:chOff x="4419600" y="1600200"/>
              <a:chExt cx="1295400" cy="1828800"/>
            </a:xfrm>
          </p:grpSpPr>
          <p:grpSp>
            <p:nvGrpSpPr>
              <p:cNvPr id="148" name="Group 188"/>
              <p:cNvGrpSpPr/>
              <p:nvPr/>
            </p:nvGrpSpPr>
            <p:grpSpPr>
              <a:xfrm>
                <a:off x="4419600" y="1600200"/>
                <a:ext cx="1214582" cy="1828800"/>
                <a:chOff x="4419600" y="1600200"/>
                <a:chExt cx="1214582" cy="1828800"/>
              </a:xfrm>
            </p:grpSpPr>
            <p:grpSp>
              <p:nvGrpSpPr>
                <p:cNvPr id="157"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172"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49"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pic>
          <p:nvPicPr>
            <p:cNvPr id="213" name="Picture 212" descr="rotate-cursor.png"/>
            <p:cNvPicPr>
              <a:picLocks noChangeAspect="1"/>
            </p:cNvPicPr>
            <p:nvPr/>
          </p:nvPicPr>
          <p:blipFill>
            <a:blip r:embed="rId13"/>
            <a:stretch>
              <a:fillRect/>
            </a:stretch>
          </p:blipFill>
          <p:spPr>
            <a:xfrm rot="2180720">
              <a:off x="6858000" y="5181600"/>
              <a:ext cx="161925" cy="238125"/>
            </a:xfrm>
            <a:prstGeom prst="rect">
              <a:avLst/>
            </a:prstGeom>
          </p:spPr>
        </p:pic>
      </p:grpSp>
      <p:sp>
        <p:nvSpPr>
          <p:cNvPr id="226" name="Plus 225"/>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7" name="Group 176"/>
          <p:cNvGrpSpPr/>
          <p:nvPr/>
        </p:nvGrpSpPr>
        <p:grpSpPr>
          <a:xfrm>
            <a:off x="1845892" y="6254750"/>
            <a:ext cx="5393108" cy="254367"/>
            <a:chOff x="1845892" y="6254750"/>
            <a:chExt cx="5393108" cy="254367"/>
          </a:xfrm>
        </p:grpSpPr>
        <p:grpSp>
          <p:nvGrpSpPr>
            <p:cNvPr id="178" name="Group 537"/>
            <p:cNvGrpSpPr/>
            <p:nvPr/>
          </p:nvGrpSpPr>
          <p:grpSpPr>
            <a:xfrm>
              <a:off x="1845892" y="6254750"/>
              <a:ext cx="5393108" cy="254367"/>
              <a:chOff x="1845892" y="6254750"/>
              <a:chExt cx="5393108" cy="254367"/>
            </a:xfrm>
          </p:grpSpPr>
          <p:sp>
            <p:nvSpPr>
              <p:cNvPr id="180" name="Round Same Side Corner Rectangle 179"/>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81" name="Round Same Side Corner Rectangle 180"/>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82" name="Round Same Side Corner Rectangle 181"/>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84" name="Group 535"/>
              <p:cNvGrpSpPr/>
              <p:nvPr/>
            </p:nvGrpSpPr>
            <p:grpSpPr>
              <a:xfrm>
                <a:off x="1845892" y="6254750"/>
                <a:ext cx="5393108" cy="254367"/>
                <a:chOff x="1845892" y="6254750"/>
                <a:chExt cx="5393108" cy="254367"/>
              </a:xfrm>
            </p:grpSpPr>
            <p:sp>
              <p:nvSpPr>
                <p:cNvPr id="188" name="Freeform 187"/>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89" name="Freeform 188"/>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90" name="Freeform 189"/>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79" name="Plus 17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advTm="3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accel="50000" decel="50000" autoRev="1" fill="hold" nodeType="withEffect">
                                  <p:stCondLst>
                                    <p:cond delay="0"/>
                                  </p:stCondLst>
                                  <p:childTnLst>
                                    <p:animRot by="10800000">
                                      <p:cBhvr>
                                        <p:cTn id="6" dur="1000" fill="hold"/>
                                        <p:tgtEl>
                                          <p:spTgt spid="21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Rotating demo</a:t>
            </a:r>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2" name="Group 214"/>
          <p:cNvGrpSpPr/>
          <p:nvPr/>
        </p:nvGrpSpPr>
        <p:grpSpPr>
          <a:xfrm>
            <a:off x="5562259" y="3505200"/>
            <a:ext cx="1457666" cy="1914525"/>
            <a:chOff x="5562259" y="3505200"/>
            <a:chExt cx="1457666" cy="1914525"/>
          </a:xfrm>
        </p:grpSpPr>
        <p:grpSp>
          <p:nvGrpSpPr>
            <p:cNvPr id="23" name="Group 423"/>
            <p:cNvGrpSpPr/>
            <p:nvPr/>
          </p:nvGrpSpPr>
          <p:grpSpPr>
            <a:xfrm rot="21305515">
              <a:off x="5562259" y="3505200"/>
              <a:ext cx="1295400" cy="1828800"/>
              <a:chOff x="4419600" y="1600200"/>
              <a:chExt cx="1295400" cy="1828800"/>
            </a:xfrm>
          </p:grpSpPr>
          <p:grpSp>
            <p:nvGrpSpPr>
              <p:cNvPr id="24" name="Group 188"/>
              <p:cNvGrpSpPr/>
              <p:nvPr/>
            </p:nvGrpSpPr>
            <p:grpSpPr>
              <a:xfrm>
                <a:off x="4419600" y="1600200"/>
                <a:ext cx="1214582" cy="1828800"/>
                <a:chOff x="4419600" y="1600200"/>
                <a:chExt cx="1214582" cy="1828800"/>
              </a:xfrm>
            </p:grpSpPr>
            <p:grpSp>
              <p:nvGrpSpPr>
                <p:cNvPr id="25"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6"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7"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pic>
          <p:nvPicPr>
            <p:cNvPr id="213" name="Picture 212" descr="rotate-cursor.png"/>
            <p:cNvPicPr>
              <a:picLocks noChangeAspect="1"/>
            </p:cNvPicPr>
            <p:nvPr/>
          </p:nvPicPr>
          <p:blipFill>
            <a:blip r:embed="rId13"/>
            <a:stretch>
              <a:fillRect/>
            </a:stretch>
          </p:blipFill>
          <p:spPr>
            <a:xfrm rot="2180720">
              <a:off x="6858000" y="5181600"/>
              <a:ext cx="161925" cy="238125"/>
            </a:xfrm>
            <a:prstGeom prst="rect">
              <a:avLst/>
            </a:prstGeom>
          </p:spPr>
        </p:pic>
      </p:grpSp>
      <p:sp>
        <p:nvSpPr>
          <p:cNvPr id="178" name="Plus 177"/>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9" name="Group 178"/>
          <p:cNvGrpSpPr/>
          <p:nvPr/>
        </p:nvGrpSpPr>
        <p:grpSpPr>
          <a:xfrm>
            <a:off x="1845892" y="6254750"/>
            <a:ext cx="5393108" cy="254367"/>
            <a:chOff x="1845892" y="6254750"/>
            <a:chExt cx="5393108" cy="254367"/>
          </a:xfrm>
        </p:grpSpPr>
        <p:grpSp>
          <p:nvGrpSpPr>
            <p:cNvPr id="180" name="Group 537"/>
            <p:cNvGrpSpPr/>
            <p:nvPr/>
          </p:nvGrpSpPr>
          <p:grpSpPr>
            <a:xfrm>
              <a:off x="1845892" y="6254750"/>
              <a:ext cx="5393108" cy="254367"/>
              <a:chOff x="1845892" y="6254750"/>
              <a:chExt cx="5393108" cy="254367"/>
            </a:xfrm>
          </p:grpSpPr>
          <p:sp>
            <p:nvSpPr>
              <p:cNvPr id="182" name="Round Same Side Corner Rectangle 181"/>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84" name="Round Same Side Corner Rectangle 183"/>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88" name="Round Same Side Corner Rectangle 187"/>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89" name="Group 535"/>
              <p:cNvGrpSpPr/>
              <p:nvPr/>
            </p:nvGrpSpPr>
            <p:grpSpPr>
              <a:xfrm>
                <a:off x="1845892" y="6254750"/>
                <a:ext cx="5393108" cy="254367"/>
                <a:chOff x="1845892" y="6254750"/>
                <a:chExt cx="5393108" cy="254367"/>
              </a:xfrm>
            </p:grpSpPr>
            <p:sp>
              <p:nvSpPr>
                <p:cNvPr id="190" name="Freeform 189"/>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91" name="Freeform 190"/>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92" name="Freeform 191"/>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81" name="Plus 180"/>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accel="50000" decel="50000" fill="hold" nodeType="withEffect">
                                  <p:stCondLst>
                                    <p:cond delay="0"/>
                                  </p:stCondLst>
                                  <p:childTnLst>
                                    <p:animRot by="300000">
                                      <p:cBhvr>
                                        <p:cTn id="6" dur="600" fill="hold"/>
                                        <p:tgtEl>
                                          <p:spTgt spid="2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449"/>
          <p:cNvGrpSpPr/>
          <p:nvPr/>
        </p:nvGrpSpPr>
        <p:grpSpPr>
          <a:xfrm rot="232087">
            <a:off x="2193809" y="2708610"/>
            <a:ext cx="1295400" cy="1828800"/>
            <a:chOff x="228600" y="3200400"/>
            <a:chExt cx="1295400" cy="1828800"/>
          </a:xfrm>
        </p:grpSpPr>
        <p:grpSp>
          <p:nvGrpSpPr>
            <p:cNvPr id="3" name="Group 335"/>
            <p:cNvGrpSpPr/>
            <p:nvPr/>
          </p:nvGrpSpPr>
          <p:grpSpPr>
            <a:xfrm>
              <a:off x="228600" y="3200400"/>
              <a:ext cx="1196109" cy="1828800"/>
              <a:chOff x="2904836" y="3706092"/>
              <a:chExt cx="1196109" cy="1828800"/>
            </a:xfrm>
          </p:grpSpPr>
          <p:sp>
            <p:nvSpPr>
              <p:cNvPr id="243" name="Rectangle 242"/>
              <p:cNvSpPr/>
              <p:nvPr/>
            </p:nvSpPr>
            <p:spPr>
              <a:xfrm>
                <a:off x="2904836" y="3706092"/>
                <a:ext cx="1196109" cy="1770159"/>
              </a:xfrm>
              <a:prstGeom prst="rect">
                <a:avLst/>
              </a:prstGeom>
              <a:blipFill>
                <a:blip r:embed="rId3">
                  <a:lum bright="31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4"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sp>
            <p:nvSpPr>
              <p:cNvPr id="245" name="Rectangle 244"/>
              <p:cNvSpPr/>
              <p:nvPr/>
            </p:nvSpPr>
            <p:spPr>
              <a:xfrm>
                <a:off x="2904836" y="4148384"/>
                <a:ext cx="1196109" cy="1386508"/>
              </a:xfrm>
              <a:prstGeom prst="rect">
                <a:avLst/>
              </a:prstGeom>
              <a:blipFill>
                <a:blip r:embed="rId3">
                  <a:lum bright="66000" contrast="-65000"/>
                </a:blip>
                <a:tile tx="0" ty="0" sx="100000" sy="100000" flip="none" algn="tl"/>
              </a:blip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42"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239"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4" name="Group 226"/>
              <p:cNvGrpSpPr/>
              <p:nvPr/>
            </p:nvGrpSpPr>
            <p:grpSpPr>
              <a:xfrm>
                <a:off x="3904672" y="3745348"/>
                <a:ext cx="174736" cy="152399"/>
                <a:chOff x="6410440" y="3436620"/>
                <a:chExt cx="214154" cy="186778"/>
              </a:xfrm>
            </p:grpSpPr>
            <p:sp>
              <p:nvSpPr>
                <p:cNvPr id="228" name="Snip Single Corner Rectangle 227"/>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29" name="Rounded Rectangle 228"/>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30" name="Curved Left Arrow 229"/>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329" name="TextBox 328"/>
              <p:cNvSpPr txBox="1"/>
              <p:nvPr/>
            </p:nvSpPr>
            <p:spPr>
              <a:xfrm>
                <a:off x="3020292" y="3706092"/>
                <a:ext cx="893193" cy="369332"/>
              </a:xfrm>
              <a:prstGeom prst="rect">
                <a:avLst/>
              </a:prstGeom>
            </p:spPr>
            <p:txBody>
              <a:bodyPr wrap="none">
                <a:spAutoFit/>
              </a:bodyPr>
              <a:lstStyle/>
              <a:p>
                <a:r>
                  <a:rPr lang="en-US" sz="900" dirty="0">
                    <a:solidFill>
                      <a:schemeClr val="tx1">
                        <a:lumMod val="75000"/>
                        <a:lumOff val="25000"/>
                      </a:schemeClr>
                    </a:solidFill>
                    <a:latin typeface="Stencil" pitchFamily="82" charset="0"/>
                    <a:cs typeface="Aharoni" pitchFamily="2" charset="-79"/>
                  </a:rPr>
                  <a:t>Real</a:t>
                </a:r>
                <a:r>
                  <a:rPr lang="en-US" sz="200" dirty="0">
                    <a:solidFill>
                      <a:schemeClr val="tx1">
                        <a:lumMod val="95000"/>
                        <a:lumOff val="5000"/>
                      </a:schemeClr>
                    </a:solidFill>
                    <a:latin typeface="Rockwell Extra Bold" pitchFamily="18" charset="0"/>
                    <a:cs typeface="Aharoni" pitchFamily="2" charset="-79"/>
                  </a:rPr>
                  <a:t>   </a:t>
                </a:r>
                <a:r>
                  <a:rPr lang="en-US" sz="900" dirty="0">
                    <a:solidFill>
                      <a:schemeClr val="tx1">
                        <a:lumMod val="75000"/>
                        <a:lumOff val="25000"/>
                      </a:schemeClr>
                    </a:solidFill>
                    <a:latin typeface="Stencil" pitchFamily="82" charset="0"/>
                    <a:cs typeface="Aharoni" pitchFamily="2" charset="-79"/>
                  </a:rPr>
                  <a:t>Estate</a:t>
                </a:r>
              </a:p>
              <a:p>
                <a:r>
                  <a:rPr lang="en-US" sz="900" dirty="0">
                    <a:solidFill>
                      <a:schemeClr val="tx1">
                        <a:lumMod val="75000"/>
                        <a:lumOff val="25000"/>
                      </a:schemeClr>
                    </a:solidFill>
                    <a:latin typeface="Stencil" pitchFamily="82" charset="0"/>
                    <a:cs typeface="Aharoni" pitchFamily="2" charset="-79"/>
                  </a:rPr>
                  <a:t>Knowledge</a:t>
                </a:r>
              </a:p>
            </p:txBody>
          </p:sp>
          <p:pic>
            <p:nvPicPr>
              <p:cNvPr id="331" name="Picture 330" descr="xls16.png"/>
              <p:cNvPicPr>
                <a:picLocks noChangeAspect="1"/>
              </p:cNvPicPr>
              <p:nvPr/>
            </p:nvPicPr>
            <p:blipFill>
              <a:blip r:embed="rId7"/>
              <a:stretch>
                <a:fillRect/>
              </a:stretch>
            </p:blipFill>
            <p:spPr>
              <a:xfrm>
                <a:off x="2971800" y="4648200"/>
                <a:ext cx="132798" cy="132798"/>
              </a:xfrm>
              <a:prstGeom prst="rect">
                <a:avLst/>
              </a:prstGeom>
            </p:spPr>
          </p:pic>
          <p:pic>
            <p:nvPicPr>
              <p:cNvPr id="332" name="Picture 331" descr="xls16.png"/>
              <p:cNvPicPr>
                <a:picLocks noChangeAspect="1"/>
              </p:cNvPicPr>
              <p:nvPr/>
            </p:nvPicPr>
            <p:blipFill>
              <a:blip r:embed="rId7"/>
              <a:stretch>
                <a:fillRect/>
              </a:stretch>
            </p:blipFill>
            <p:spPr>
              <a:xfrm>
                <a:off x="2971800" y="5047672"/>
                <a:ext cx="132798" cy="132798"/>
              </a:xfrm>
              <a:prstGeom prst="rect">
                <a:avLst/>
              </a:prstGeom>
            </p:spPr>
          </p:pic>
          <p:pic>
            <p:nvPicPr>
              <p:cNvPr id="334" name="Picture 333" descr="doc16.png"/>
              <p:cNvPicPr>
                <a:picLocks noChangeAspect="1"/>
              </p:cNvPicPr>
              <p:nvPr/>
            </p:nvPicPr>
            <p:blipFill>
              <a:blip r:embed="rId8"/>
              <a:stretch>
                <a:fillRect/>
              </a:stretch>
            </p:blipFill>
            <p:spPr>
              <a:xfrm>
                <a:off x="2971800" y="4849092"/>
                <a:ext cx="132798" cy="132798"/>
              </a:xfrm>
              <a:prstGeom prst="rect">
                <a:avLst/>
              </a:prstGeom>
            </p:spPr>
          </p:pic>
          <p:pic>
            <p:nvPicPr>
              <p:cNvPr id="335" name="Picture 334" descr="doc16.png"/>
              <p:cNvPicPr>
                <a:picLocks noChangeAspect="1"/>
              </p:cNvPicPr>
              <p:nvPr/>
            </p:nvPicPr>
            <p:blipFill>
              <a:blip r:embed="rId8"/>
              <a:stretch>
                <a:fillRect/>
              </a:stretch>
            </p:blipFill>
            <p:spPr>
              <a:xfrm>
                <a:off x="2971800" y="4456544"/>
                <a:ext cx="132798" cy="132798"/>
              </a:xfrm>
              <a:prstGeom prst="rect">
                <a:avLst/>
              </a:prstGeom>
            </p:spPr>
          </p:pic>
        </p:grpSp>
        <p:grpSp>
          <p:nvGrpSpPr>
            <p:cNvPr id="5" name="Group 379"/>
            <p:cNvGrpSpPr/>
            <p:nvPr/>
          </p:nvGrpSpPr>
          <p:grpSpPr>
            <a:xfrm>
              <a:off x="390236" y="3706092"/>
              <a:ext cx="1133764" cy="1224516"/>
              <a:chOff x="390236" y="3706092"/>
              <a:chExt cx="1353128" cy="1224516"/>
            </a:xfrm>
          </p:grpSpPr>
          <p:sp>
            <p:nvSpPr>
              <p:cNvPr id="374" name="TextBox 373"/>
              <p:cNvSpPr txBox="1"/>
              <p:nvPr/>
            </p:nvSpPr>
            <p:spPr>
              <a:xfrm>
                <a:off x="390236" y="4715164"/>
                <a:ext cx="1353128" cy="215444"/>
              </a:xfrm>
              <a:prstGeom prst="rect">
                <a:avLst/>
              </a:prstGeom>
              <a:noFill/>
            </p:spPr>
            <p:txBody>
              <a:bodyPr wrap="square" rtlCol="0">
                <a:spAutoFit/>
              </a:bodyPr>
              <a:lstStyle/>
              <a:p>
                <a:r>
                  <a:rPr lang="en-US" sz="800" dirty="0"/>
                  <a:t>Homeowners Ins…</a:t>
                </a:r>
              </a:p>
            </p:txBody>
          </p:sp>
          <p:sp>
            <p:nvSpPr>
              <p:cNvPr id="375" name="TextBox 374"/>
              <p:cNvSpPr txBox="1"/>
              <p:nvPr/>
            </p:nvSpPr>
            <p:spPr>
              <a:xfrm>
                <a:off x="390236" y="3706092"/>
                <a:ext cx="1353128" cy="215444"/>
              </a:xfrm>
              <a:prstGeom prst="rect">
                <a:avLst/>
              </a:prstGeom>
              <a:noFill/>
            </p:spPr>
            <p:txBody>
              <a:bodyPr wrap="square" rtlCol="0">
                <a:spAutoFit/>
              </a:bodyPr>
              <a:lstStyle/>
              <a:p>
                <a:r>
                  <a:rPr lang="en-US" sz="800" dirty="0"/>
                  <a:t>Real Estate </a:t>
                </a:r>
                <a:r>
                  <a:rPr lang="en-US" sz="800" dirty="0" err="1"/>
                  <a:t>Mortga</a:t>
                </a:r>
                <a:r>
                  <a:rPr lang="en-US" sz="800" dirty="0"/>
                  <a:t>…</a:t>
                </a:r>
              </a:p>
            </p:txBody>
          </p:sp>
          <p:sp>
            <p:nvSpPr>
              <p:cNvPr id="376" name="TextBox 375"/>
              <p:cNvSpPr txBox="1"/>
              <p:nvPr/>
            </p:nvSpPr>
            <p:spPr>
              <a:xfrm>
                <a:off x="390236" y="3907906"/>
                <a:ext cx="1353128" cy="215444"/>
              </a:xfrm>
              <a:prstGeom prst="rect">
                <a:avLst/>
              </a:prstGeom>
              <a:noFill/>
            </p:spPr>
            <p:txBody>
              <a:bodyPr wrap="square" rtlCol="0">
                <a:spAutoFit/>
              </a:bodyPr>
              <a:lstStyle/>
              <a:p>
                <a:r>
                  <a:rPr lang="en-US" sz="800" dirty="0"/>
                  <a:t>Homeowners Ins…</a:t>
                </a:r>
              </a:p>
            </p:txBody>
          </p:sp>
          <p:sp>
            <p:nvSpPr>
              <p:cNvPr id="377" name="TextBox 376"/>
              <p:cNvSpPr txBox="1"/>
              <p:nvPr/>
            </p:nvSpPr>
            <p:spPr>
              <a:xfrm>
                <a:off x="390236" y="4109720"/>
                <a:ext cx="1353128" cy="215444"/>
              </a:xfrm>
              <a:prstGeom prst="rect">
                <a:avLst/>
              </a:prstGeom>
              <a:noFill/>
            </p:spPr>
            <p:txBody>
              <a:bodyPr wrap="square" rtlCol="0">
                <a:spAutoFit/>
              </a:bodyPr>
              <a:lstStyle/>
              <a:p>
                <a:r>
                  <a:rPr lang="en-US" sz="800" dirty="0"/>
                  <a:t>Rent vs. Buy </a:t>
                </a:r>
                <a:r>
                  <a:rPr lang="en-US" sz="800" dirty="0" err="1"/>
                  <a:t>Calcu</a:t>
                </a:r>
                <a:r>
                  <a:rPr lang="en-US" sz="800" dirty="0"/>
                  <a:t>…</a:t>
                </a:r>
              </a:p>
            </p:txBody>
          </p:sp>
          <p:sp>
            <p:nvSpPr>
              <p:cNvPr id="378" name="TextBox 377"/>
              <p:cNvSpPr txBox="1"/>
              <p:nvPr/>
            </p:nvSpPr>
            <p:spPr>
              <a:xfrm>
                <a:off x="390236" y="4311534"/>
                <a:ext cx="1353128" cy="215444"/>
              </a:xfrm>
              <a:prstGeom prst="rect">
                <a:avLst/>
              </a:prstGeom>
              <a:noFill/>
            </p:spPr>
            <p:txBody>
              <a:bodyPr wrap="square" rtlCol="0">
                <a:spAutoFit/>
              </a:bodyPr>
              <a:lstStyle/>
              <a:p>
                <a:r>
                  <a:rPr lang="en-US" sz="800" dirty="0"/>
                  <a:t>Homeowners Ins…</a:t>
                </a:r>
              </a:p>
            </p:txBody>
          </p:sp>
          <p:sp>
            <p:nvSpPr>
              <p:cNvPr id="379" name="TextBox 378"/>
              <p:cNvSpPr txBox="1"/>
              <p:nvPr/>
            </p:nvSpPr>
            <p:spPr>
              <a:xfrm>
                <a:off x="390236" y="4513348"/>
                <a:ext cx="1353128" cy="215444"/>
              </a:xfrm>
              <a:prstGeom prst="rect">
                <a:avLst/>
              </a:prstGeom>
              <a:noFill/>
            </p:spPr>
            <p:txBody>
              <a:bodyPr wrap="square" rtlCol="0">
                <a:spAutoFit/>
              </a:bodyPr>
              <a:lstStyle/>
              <a:p>
                <a:r>
                  <a:rPr lang="en-US" sz="800" dirty="0"/>
                  <a:t>Homeowners Ins…</a:t>
                </a:r>
              </a:p>
            </p:txBody>
          </p:sp>
        </p:grpSp>
      </p:grpSp>
      <p:grpSp>
        <p:nvGrpSpPr>
          <p:cNvPr id="6" name="Group 447"/>
          <p:cNvGrpSpPr/>
          <p:nvPr/>
        </p:nvGrpSpPr>
        <p:grpSpPr>
          <a:xfrm rot="283301">
            <a:off x="3502071" y="4622212"/>
            <a:ext cx="1295400" cy="1828800"/>
            <a:chOff x="2895600" y="1600200"/>
            <a:chExt cx="1295400" cy="1828800"/>
          </a:xfrm>
        </p:grpSpPr>
        <p:sp>
          <p:nvSpPr>
            <p:cNvPr id="252" name="Rectangle 251"/>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217" name="Rectangle 216"/>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19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209"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207" name="Picture 206" descr="xls16.png"/>
            <p:cNvPicPr>
              <a:picLocks noChangeAspect="1"/>
            </p:cNvPicPr>
            <p:nvPr/>
          </p:nvPicPr>
          <p:blipFill>
            <a:blip r:embed="rId7"/>
            <a:stretch>
              <a:fillRect/>
            </a:stretch>
          </p:blipFill>
          <p:spPr>
            <a:xfrm>
              <a:off x="2944657" y="2752899"/>
              <a:ext cx="132798" cy="132798"/>
            </a:xfrm>
            <a:prstGeom prst="rect">
              <a:avLst/>
            </a:prstGeom>
          </p:spPr>
        </p:pic>
        <p:pic>
          <p:nvPicPr>
            <p:cNvPr id="205" name="Picture 204" descr="xls16.png"/>
            <p:cNvPicPr>
              <a:picLocks noChangeAspect="1"/>
            </p:cNvPicPr>
            <p:nvPr/>
          </p:nvPicPr>
          <p:blipFill>
            <a:blip r:embed="rId7"/>
            <a:stretch>
              <a:fillRect/>
            </a:stretch>
          </p:blipFill>
          <p:spPr>
            <a:xfrm>
              <a:off x="2944657" y="2952404"/>
              <a:ext cx="132798" cy="132798"/>
            </a:xfrm>
            <a:prstGeom prst="rect">
              <a:avLst/>
            </a:prstGeom>
          </p:spPr>
        </p:pic>
        <p:grpSp>
          <p:nvGrpSpPr>
            <p:cNvPr id="7" name="Group 199"/>
            <p:cNvGrpSpPr/>
            <p:nvPr/>
          </p:nvGrpSpPr>
          <p:grpSpPr>
            <a:xfrm>
              <a:off x="3904672" y="1630220"/>
              <a:ext cx="174736" cy="152399"/>
              <a:chOff x="6410440" y="3436620"/>
              <a:chExt cx="214154" cy="186778"/>
            </a:xfrm>
          </p:grpSpPr>
          <p:sp>
            <p:nvSpPr>
              <p:cNvPr id="201" name="Snip Single Corner Rectangle 200"/>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2" name="Rounded Rectangle 201"/>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203" name="Curved Left Arrow 202"/>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253" name="Rectangle 252"/>
            <p:cNvSpPr/>
            <p:nvPr/>
          </p:nvSpPr>
          <p:spPr>
            <a:xfrm>
              <a:off x="3036452" y="1600200"/>
              <a:ext cx="558486" cy="338554"/>
            </a:xfrm>
            <a:prstGeom prst="rect">
              <a:avLst/>
            </a:prstGeom>
          </p:spPr>
          <p:txBody>
            <a:bodyPr wrap="none">
              <a:spAutoFit/>
            </a:bodyPr>
            <a:lstStyle/>
            <a:p>
              <a:r>
                <a:rPr lang="en-US" sz="1600" dirty="0">
                  <a:solidFill>
                    <a:schemeClr val="bg1"/>
                  </a:solidFill>
                  <a:latin typeface="Segoe UI" pitchFamily="34" charset="0"/>
                </a:rPr>
                <a:t>CRC</a:t>
              </a:r>
              <a:endParaRPr lang="en-US" sz="1600" dirty="0">
                <a:solidFill>
                  <a:schemeClr val="bg1"/>
                </a:solidFill>
              </a:endParaRPr>
            </a:p>
          </p:txBody>
        </p:sp>
        <p:pic>
          <p:nvPicPr>
            <p:cNvPr id="337" name="Picture 336" descr="doc16.png"/>
            <p:cNvPicPr>
              <a:picLocks noChangeAspect="1"/>
            </p:cNvPicPr>
            <p:nvPr/>
          </p:nvPicPr>
          <p:blipFill>
            <a:blip r:embed="rId8"/>
            <a:stretch>
              <a:fillRect/>
            </a:stretch>
          </p:blipFill>
          <p:spPr>
            <a:xfrm>
              <a:off x="2944657" y="2553394"/>
              <a:ext cx="132798" cy="132798"/>
            </a:xfrm>
            <a:prstGeom prst="rect">
              <a:avLst/>
            </a:prstGeom>
          </p:spPr>
        </p:pic>
        <p:pic>
          <p:nvPicPr>
            <p:cNvPr id="338" name="Picture 337" descr="doc16.png"/>
            <p:cNvPicPr>
              <a:picLocks noChangeAspect="1"/>
            </p:cNvPicPr>
            <p:nvPr/>
          </p:nvPicPr>
          <p:blipFill>
            <a:blip r:embed="rId8"/>
            <a:stretch>
              <a:fillRect/>
            </a:stretch>
          </p:blipFill>
          <p:spPr>
            <a:xfrm>
              <a:off x="2945222" y="2352964"/>
              <a:ext cx="132798" cy="132798"/>
            </a:xfrm>
            <a:prstGeom prst="rect">
              <a:avLst/>
            </a:prstGeom>
          </p:spPr>
        </p:pic>
        <p:pic>
          <p:nvPicPr>
            <p:cNvPr id="339" name="Picture 338" descr="doc16.png"/>
            <p:cNvPicPr>
              <a:picLocks noChangeAspect="1"/>
            </p:cNvPicPr>
            <p:nvPr/>
          </p:nvPicPr>
          <p:blipFill>
            <a:blip r:embed="rId8"/>
            <a:stretch>
              <a:fillRect/>
            </a:stretch>
          </p:blipFill>
          <p:spPr>
            <a:xfrm>
              <a:off x="2945222" y="2170544"/>
              <a:ext cx="132798" cy="132798"/>
            </a:xfrm>
            <a:prstGeom prst="rect">
              <a:avLst/>
            </a:prstGeom>
          </p:spPr>
        </p:pic>
        <p:grpSp>
          <p:nvGrpSpPr>
            <p:cNvPr id="8" name="Group 386"/>
            <p:cNvGrpSpPr/>
            <p:nvPr/>
          </p:nvGrpSpPr>
          <p:grpSpPr>
            <a:xfrm>
              <a:off x="3030093" y="2124364"/>
              <a:ext cx="1160907" cy="1200728"/>
              <a:chOff x="3030093" y="2124364"/>
              <a:chExt cx="1361799" cy="1200728"/>
            </a:xfrm>
          </p:grpSpPr>
          <p:sp>
            <p:nvSpPr>
              <p:cNvPr id="381" name="TextBox 380"/>
              <p:cNvSpPr txBox="1"/>
              <p:nvPr/>
            </p:nvSpPr>
            <p:spPr>
              <a:xfrm>
                <a:off x="3030093" y="2124364"/>
                <a:ext cx="1353128" cy="215444"/>
              </a:xfrm>
              <a:prstGeom prst="rect">
                <a:avLst/>
              </a:prstGeom>
              <a:noFill/>
            </p:spPr>
            <p:txBody>
              <a:bodyPr wrap="square" rtlCol="0">
                <a:spAutoFit/>
              </a:bodyPr>
              <a:lstStyle/>
              <a:p>
                <a:r>
                  <a:rPr lang="en-US" sz="800" dirty="0"/>
                  <a:t>CRC Executive Cont…</a:t>
                </a:r>
              </a:p>
            </p:txBody>
          </p:sp>
          <p:sp>
            <p:nvSpPr>
              <p:cNvPr id="382" name="TextBox 381"/>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383" name="TextBox 382"/>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384" name="TextBox 383"/>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385" name="TextBox 384"/>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386" name="TextBox 385"/>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9" name="Group 405"/>
          <p:cNvGrpSpPr/>
          <p:nvPr/>
        </p:nvGrpSpPr>
        <p:grpSpPr>
          <a:xfrm rot="417337">
            <a:off x="4983082" y="2733533"/>
            <a:ext cx="1209964" cy="1828800"/>
            <a:chOff x="5495636" y="3706092"/>
            <a:chExt cx="1209964" cy="1828800"/>
          </a:xfrm>
        </p:grpSpPr>
        <p:grpSp>
          <p:nvGrpSpPr>
            <p:cNvPr id="10" name="Group 187"/>
            <p:cNvGrpSpPr/>
            <p:nvPr/>
          </p:nvGrpSpPr>
          <p:grpSpPr>
            <a:xfrm>
              <a:off x="5495636" y="3706092"/>
              <a:ext cx="1196109" cy="1828800"/>
              <a:chOff x="4428836" y="3581400"/>
              <a:chExt cx="1196109" cy="1828800"/>
            </a:xfrm>
          </p:grpSpPr>
          <p:grpSp>
            <p:nvGrpSpPr>
              <p:cNvPr id="11" name="Group 162"/>
              <p:cNvGrpSpPr/>
              <p:nvPr/>
            </p:nvGrpSpPr>
            <p:grpSpPr>
              <a:xfrm>
                <a:off x="4428836" y="3581400"/>
                <a:ext cx="1196109" cy="1828800"/>
                <a:chOff x="2209800" y="1600200"/>
                <a:chExt cx="1196109" cy="1828800"/>
              </a:xfrm>
            </p:grpSpPr>
            <p:sp>
              <p:nvSpPr>
                <p:cNvPr id="154" name="Rectangle 153"/>
                <p:cNvSpPr/>
                <p:nvPr/>
              </p:nvSpPr>
              <p:spPr>
                <a:xfrm>
                  <a:off x="2209800" y="1600200"/>
                  <a:ext cx="1196109" cy="1770159"/>
                </a:xfrm>
                <a:prstGeom prst="rect">
                  <a:avLst/>
                </a:prstGeom>
                <a:blipFill>
                  <a:blip r:embed="rId9"/>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35" name="Picture 3"/>
                <p:cNvPicPr>
                  <a:picLocks noChangeAspect="1" noChangeArrowheads="1"/>
                </p:cNvPicPr>
                <p:nvPr/>
              </p:nvPicPr>
              <p:blipFill>
                <a:blip r:embed="rId4">
                  <a:duotone>
                    <a:prstClr val="black"/>
                    <a:schemeClr val="accent3">
                      <a:tint val="45000"/>
                      <a:satMod val="400000"/>
                    </a:schemeClr>
                  </a:duotone>
                </a:blip>
                <a:srcRect/>
                <a:stretch>
                  <a:fillRect/>
                </a:stretch>
              </p:blipFill>
              <p:spPr bwMode="auto">
                <a:xfrm>
                  <a:off x="2269836" y="1676400"/>
                  <a:ext cx="120286" cy="111694"/>
                </a:xfrm>
                <a:prstGeom prst="rect">
                  <a:avLst/>
                </a:prstGeom>
                <a:noFill/>
                <a:ln w="9525">
                  <a:noFill/>
                  <a:miter lim="800000"/>
                  <a:headEnd/>
                  <a:tailEnd/>
                </a:ln>
                <a:effectLst/>
              </p:spPr>
            </p:pic>
            <p:sp>
              <p:nvSpPr>
                <p:cNvPr id="162" name="Rectangle 161"/>
                <p:cNvSpPr/>
                <p:nvPr/>
              </p:nvSpPr>
              <p:spPr>
                <a:xfrm>
                  <a:off x="2209800" y="2042492"/>
                  <a:ext cx="1196109" cy="1386508"/>
                </a:xfrm>
                <a:prstGeom prst="rect">
                  <a:avLst/>
                </a:prstGeom>
                <a:blipFill>
                  <a:blip r:embed="rId9">
                    <a:lum bright="43000" contras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47" name="Picture 2"/>
              <p:cNvPicPr>
                <a:picLocks noChangeAspect="1" noChangeArrowheads="1"/>
              </p:cNvPicPr>
              <p:nvPr/>
            </p:nvPicPr>
            <p:blipFill>
              <a:blip r:embed="rId5"/>
              <a:stretch>
                <a:fillRect/>
              </a:stretch>
            </p:blipFill>
            <p:spPr bwMode="auto">
              <a:xfrm>
                <a:off x="4509164" y="5133108"/>
                <a:ext cx="107200" cy="136438"/>
              </a:xfrm>
              <a:prstGeom prst="rect">
                <a:avLst/>
              </a:prstGeom>
              <a:noFill/>
              <a:ln>
                <a:noFill/>
              </a:ln>
            </p:spPr>
          </p:pic>
          <p:sp>
            <p:nvSpPr>
              <p:cNvPr id="165" name="TextBox 164"/>
              <p:cNvSpPr txBox="1"/>
              <p:nvPr/>
            </p:nvSpPr>
            <p:spPr>
              <a:xfrm>
                <a:off x="4544292" y="3581400"/>
                <a:ext cx="997389" cy="338554"/>
              </a:xfrm>
              <a:prstGeom prst="rect">
                <a:avLst/>
              </a:prstGeom>
            </p:spPr>
            <p:txBody>
              <a:bodyPr wrap="none">
                <a:spAutoFit/>
              </a:bodyPr>
              <a:lstStyle/>
              <a:p>
                <a:r>
                  <a:rPr lang="en-US" sz="800" dirty="0">
                    <a:solidFill>
                      <a:schemeClr val="tx1">
                        <a:lumMod val="95000"/>
                        <a:lumOff val="5000"/>
                      </a:schemeClr>
                    </a:solidFill>
                    <a:latin typeface="Rockwell Extra Bold" pitchFamily="18" charset="0"/>
                    <a:cs typeface="Aharoni" pitchFamily="2" charset="-79"/>
                  </a:rPr>
                  <a:t>Digital </a:t>
                </a:r>
                <a:br>
                  <a:rPr lang="en-US" sz="800" dirty="0">
                    <a:solidFill>
                      <a:schemeClr val="tx1">
                        <a:lumMod val="95000"/>
                        <a:lumOff val="5000"/>
                      </a:schemeClr>
                    </a:solidFill>
                    <a:latin typeface="Rockwell Extra Bold" pitchFamily="18" charset="0"/>
                    <a:cs typeface="Aharoni" pitchFamily="2" charset="-79"/>
                  </a:rPr>
                </a:br>
                <a:r>
                  <a:rPr lang="en-US" sz="800" dirty="0">
                    <a:solidFill>
                      <a:schemeClr val="tx1">
                        <a:lumMod val="95000"/>
                        <a:lumOff val="5000"/>
                      </a:schemeClr>
                    </a:solidFill>
                    <a:latin typeface="Rockwell Extra Bold" pitchFamily="18" charset="0"/>
                    <a:cs typeface="Aharoni" pitchFamily="2" charset="-79"/>
                  </a:rPr>
                  <a:t>Photography</a:t>
                </a:r>
              </a:p>
            </p:txBody>
          </p:sp>
          <p:pic>
            <p:nvPicPr>
              <p:cNvPr id="2050" name="Picture 2"/>
              <p:cNvPicPr>
                <a:picLocks noChangeAspect="1" noChangeArrowheads="1"/>
              </p:cNvPicPr>
              <p:nvPr/>
            </p:nvPicPr>
            <p:blipFill>
              <a:blip r:embed="rId6"/>
              <a:srcRect/>
              <a:stretch>
                <a:fillRect/>
              </a:stretch>
            </p:blipFill>
            <p:spPr bwMode="auto">
              <a:xfrm>
                <a:off x="4486564" y="4124036"/>
                <a:ext cx="152400" cy="123825"/>
              </a:xfrm>
              <a:prstGeom prst="rect">
                <a:avLst/>
              </a:prstGeom>
              <a:noFill/>
              <a:ln w="9525">
                <a:noFill/>
                <a:miter lim="800000"/>
                <a:headEnd/>
                <a:tailEnd/>
              </a:ln>
              <a:effectLst/>
            </p:spPr>
          </p:pic>
          <p:pic>
            <p:nvPicPr>
              <p:cNvPr id="166" name="Picture 2"/>
              <p:cNvPicPr>
                <a:picLocks noChangeAspect="1" noChangeArrowheads="1"/>
              </p:cNvPicPr>
              <p:nvPr/>
            </p:nvPicPr>
            <p:blipFill>
              <a:blip r:embed="rId6"/>
              <a:srcRect/>
              <a:stretch>
                <a:fillRect/>
              </a:stretch>
            </p:blipFill>
            <p:spPr bwMode="auto">
              <a:xfrm>
                <a:off x="4486564" y="4327584"/>
                <a:ext cx="152400" cy="123825"/>
              </a:xfrm>
              <a:prstGeom prst="rect">
                <a:avLst/>
              </a:prstGeom>
              <a:noFill/>
              <a:ln w="9525">
                <a:noFill/>
                <a:miter lim="800000"/>
                <a:headEnd/>
                <a:tailEnd/>
              </a:ln>
              <a:effectLst/>
            </p:spPr>
          </p:pic>
          <p:pic>
            <p:nvPicPr>
              <p:cNvPr id="167" name="Picture 2"/>
              <p:cNvPicPr>
                <a:picLocks noChangeAspect="1" noChangeArrowheads="1"/>
              </p:cNvPicPr>
              <p:nvPr/>
            </p:nvPicPr>
            <p:blipFill>
              <a:blip r:embed="rId6"/>
              <a:srcRect/>
              <a:stretch>
                <a:fillRect/>
              </a:stretch>
            </p:blipFill>
            <p:spPr bwMode="auto">
              <a:xfrm>
                <a:off x="4486564" y="4528820"/>
                <a:ext cx="152400" cy="123825"/>
              </a:xfrm>
              <a:prstGeom prst="rect">
                <a:avLst/>
              </a:prstGeom>
              <a:noFill/>
              <a:ln w="9525">
                <a:noFill/>
                <a:miter lim="800000"/>
                <a:headEnd/>
                <a:tailEnd/>
              </a:ln>
              <a:effectLst/>
            </p:spPr>
          </p:pic>
          <p:pic>
            <p:nvPicPr>
              <p:cNvPr id="168" name="Picture 2"/>
              <p:cNvPicPr>
                <a:picLocks noChangeAspect="1" noChangeArrowheads="1"/>
              </p:cNvPicPr>
              <p:nvPr/>
            </p:nvPicPr>
            <p:blipFill>
              <a:blip r:embed="rId6"/>
              <a:srcRect/>
              <a:stretch>
                <a:fillRect/>
              </a:stretch>
            </p:blipFill>
            <p:spPr bwMode="auto">
              <a:xfrm>
                <a:off x="4486564" y="4732368"/>
                <a:ext cx="152400" cy="123825"/>
              </a:xfrm>
              <a:prstGeom prst="rect">
                <a:avLst/>
              </a:prstGeom>
              <a:noFill/>
              <a:ln w="9525">
                <a:noFill/>
                <a:miter lim="800000"/>
                <a:headEnd/>
                <a:tailEnd/>
              </a:ln>
              <a:effectLst/>
            </p:spPr>
          </p:pic>
          <p:pic>
            <p:nvPicPr>
              <p:cNvPr id="169" name="Picture 2"/>
              <p:cNvPicPr>
                <a:picLocks noChangeAspect="1" noChangeArrowheads="1"/>
              </p:cNvPicPr>
              <p:nvPr/>
            </p:nvPicPr>
            <p:blipFill>
              <a:blip r:embed="rId6"/>
              <a:srcRect/>
              <a:stretch>
                <a:fillRect/>
              </a:stretch>
            </p:blipFill>
            <p:spPr bwMode="auto">
              <a:xfrm>
                <a:off x="4486564" y="4933604"/>
                <a:ext cx="152400" cy="123825"/>
              </a:xfrm>
              <a:prstGeom prst="rect">
                <a:avLst/>
              </a:prstGeom>
              <a:noFill/>
              <a:ln w="9525">
                <a:noFill/>
                <a:miter lim="800000"/>
                <a:headEnd/>
                <a:tailEnd/>
              </a:ln>
              <a:effectLst/>
            </p:spPr>
          </p:pic>
          <p:grpSp>
            <p:nvGrpSpPr>
              <p:cNvPr id="12" name="Group 183"/>
              <p:cNvGrpSpPr/>
              <p:nvPr/>
            </p:nvGrpSpPr>
            <p:grpSpPr>
              <a:xfrm>
                <a:off x="5428672" y="3620656"/>
                <a:ext cx="174736" cy="152399"/>
                <a:chOff x="6410440" y="3436620"/>
                <a:chExt cx="214154" cy="186778"/>
              </a:xfrm>
            </p:grpSpPr>
            <p:sp>
              <p:nvSpPr>
                <p:cNvPr id="185" name="Snip Single Corner Rectangle 18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6" name="Rounded Rectangle 18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87" name="Curved Left Arrow 18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13" name="Group 404"/>
            <p:cNvGrpSpPr/>
            <p:nvPr/>
          </p:nvGrpSpPr>
          <p:grpSpPr>
            <a:xfrm>
              <a:off x="5657272" y="4211784"/>
              <a:ext cx="1048328" cy="1224516"/>
              <a:chOff x="5657272" y="4211784"/>
              <a:chExt cx="1353128" cy="1224516"/>
            </a:xfrm>
          </p:grpSpPr>
          <p:sp>
            <p:nvSpPr>
              <p:cNvPr id="395" name="TextBox 394"/>
              <p:cNvSpPr txBox="1"/>
              <p:nvPr/>
            </p:nvSpPr>
            <p:spPr>
              <a:xfrm>
                <a:off x="5657272" y="5220856"/>
                <a:ext cx="1353128" cy="215444"/>
              </a:xfrm>
              <a:prstGeom prst="rect">
                <a:avLst/>
              </a:prstGeom>
              <a:noFill/>
            </p:spPr>
            <p:txBody>
              <a:bodyPr wrap="square" rtlCol="0">
                <a:spAutoFit/>
              </a:bodyPr>
              <a:lstStyle/>
              <a:p>
                <a:r>
                  <a:rPr lang="en-US" sz="800" dirty="0"/>
                  <a:t>2008 Photo List</a:t>
                </a:r>
              </a:p>
            </p:txBody>
          </p:sp>
          <p:sp>
            <p:nvSpPr>
              <p:cNvPr id="396" name="TextBox 395"/>
              <p:cNvSpPr txBox="1"/>
              <p:nvPr/>
            </p:nvSpPr>
            <p:spPr>
              <a:xfrm>
                <a:off x="5657272" y="4211784"/>
                <a:ext cx="1353128" cy="215444"/>
              </a:xfrm>
              <a:prstGeom prst="rect">
                <a:avLst/>
              </a:prstGeom>
              <a:noFill/>
            </p:spPr>
            <p:txBody>
              <a:bodyPr wrap="square" rtlCol="0">
                <a:spAutoFit/>
              </a:bodyPr>
              <a:lstStyle/>
              <a:p>
                <a:r>
                  <a:rPr lang="en-US" sz="800" dirty="0"/>
                  <a:t>Image001.jpg</a:t>
                </a:r>
              </a:p>
            </p:txBody>
          </p:sp>
          <p:sp>
            <p:nvSpPr>
              <p:cNvPr id="397" name="TextBox 396"/>
              <p:cNvSpPr txBox="1"/>
              <p:nvPr/>
            </p:nvSpPr>
            <p:spPr>
              <a:xfrm>
                <a:off x="5657272" y="4413598"/>
                <a:ext cx="1353128" cy="215444"/>
              </a:xfrm>
              <a:prstGeom prst="rect">
                <a:avLst/>
              </a:prstGeom>
              <a:noFill/>
            </p:spPr>
            <p:txBody>
              <a:bodyPr wrap="square" rtlCol="0">
                <a:spAutoFit/>
              </a:bodyPr>
              <a:lstStyle/>
              <a:p>
                <a:r>
                  <a:rPr lang="en-US" sz="800" dirty="0"/>
                  <a:t>Image002.jpg</a:t>
                </a:r>
              </a:p>
            </p:txBody>
          </p:sp>
          <p:sp>
            <p:nvSpPr>
              <p:cNvPr id="398" name="TextBox 397"/>
              <p:cNvSpPr txBox="1"/>
              <p:nvPr/>
            </p:nvSpPr>
            <p:spPr>
              <a:xfrm>
                <a:off x="5657272" y="4615412"/>
                <a:ext cx="1353128" cy="215444"/>
              </a:xfrm>
              <a:prstGeom prst="rect">
                <a:avLst/>
              </a:prstGeom>
              <a:noFill/>
            </p:spPr>
            <p:txBody>
              <a:bodyPr wrap="square" rtlCol="0">
                <a:spAutoFit/>
              </a:bodyPr>
              <a:lstStyle/>
              <a:p>
                <a:r>
                  <a:rPr lang="en-US" sz="800" dirty="0"/>
                  <a:t>Image003.jpg</a:t>
                </a:r>
              </a:p>
            </p:txBody>
          </p:sp>
          <p:sp>
            <p:nvSpPr>
              <p:cNvPr id="399" name="TextBox 398"/>
              <p:cNvSpPr txBox="1"/>
              <p:nvPr/>
            </p:nvSpPr>
            <p:spPr>
              <a:xfrm>
                <a:off x="5657272" y="4817226"/>
                <a:ext cx="1353128" cy="215444"/>
              </a:xfrm>
              <a:prstGeom prst="rect">
                <a:avLst/>
              </a:prstGeom>
              <a:noFill/>
            </p:spPr>
            <p:txBody>
              <a:bodyPr wrap="square" rtlCol="0">
                <a:spAutoFit/>
              </a:bodyPr>
              <a:lstStyle/>
              <a:p>
                <a:r>
                  <a:rPr lang="en-US" sz="800" dirty="0"/>
                  <a:t>Image004.jpg</a:t>
                </a:r>
              </a:p>
            </p:txBody>
          </p:sp>
          <p:sp>
            <p:nvSpPr>
              <p:cNvPr id="400" name="TextBox 399"/>
              <p:cNvSpPr txBox="1"/>
              <p:nvPr/>
            </p:nvSpPr>
            <p:spPr>
              <a:xfrm>
                <a:off x="5657272" y="5019040"/>
                <a:ext cx="1353128" cy="215444"/>
              </a:xfrm>
              <a:prstGeom prst="rect">
                <a:avLst/>
              </a:prstGeom>
              <a:noFill/>
            </p:spPr>
            <p:txBody>
              <a:bodyPr wrap="square" rtlCol="0">
                <a:spAutoFit/>
              </a:bodyPr>
              <a:lstStyle/>
              <a:p>
                <a:r>
                  <a:rPr lang="en-US" sz="800" dirty="0"/>
                  <a:t>Image005.jpg</a:t>
                </a:r>
              </a:p>
            </p:txBody>
          </p:sp>
        </p:grpSp>
      </p:grpSp>
      <p:grpSp>
        <p:nvGrpSpPr>
          <p:cNvPr id="14" name="Group 450"/>
          <p:cNvGrpSpPr/>
          <p:nvPr/>
        </p:nvGrpSpPr>
        <p:grpSpPr>
          <a:xfrm rot="21254344">
            <a:off x="2209800" y="4572000"/>
            <a:ext cx="1295400" cy="1828800"/>
            <a:chOff x="2057400" y="3810000"/>
            <a:chExt cx="1295400" cy="1828800"/>
          </a:xfrm>
        </p:grpSpPr>
        <p:grpSp>
          <p:nvGrpSpPr>
            <p:cNvPr id="15" name="Group 365"/>
            <p:cNvGrpSpPr/>
            <p:nvPr/>
          </p:nvGrpSpPr>
          <p:grpSpPr>
            <a:xfrm>
              <a:off x="2057400" y="3810000"/>
              <a:ext cx="1196109" cy="1828800"/>
              <a:chOff x="2057400" y="3810000"/>
              <a:chExt cx="1196109" cy="1828800"/>
            </a:xfrm>
          </p:grpSpPr>
          <p:sp>
            <p:nvSpPr>
              <p:cNvPr id="460" name="Rectangle 459"/>
              <p:cNvSpPr/>
              <p:nvPr/>
            </p:nvSpPr>
            <p:spPr>
              <a:xfrm>
                <a:off x="2057400" y="3810000"/>
                <a:ext cx="1196109" cy="1770159"/>
              </a:xfrm>
              <a:prstGeom prst="rect">
                <a:avLst/>
              </a:prstGeom>
              <a:blipFill>
                <a:blip r:embed="rId10">
                  <a:lum bright="-43000"/>
                </a:blip>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1" name="Rectangle 460"/>
              <p:cNvSpPr/>
              <p:nvPr/>
            </p:nvSpPr>
            <p:spPr>
              <a:xfrm>
                <a:off x="2057400" y="4252292"/>
                <a:ext cx="1196109" cy="1386508"/>
              </a:xfrm>
              <a:prstGeom prst="rect">
                <a:avLst/>
              </a:prstGeom>
              <a:blipFill>
                <a:blip r:embed="rId10"/>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6" name="Group 339"/>
              <p:cNvGrpSpPr/>
              <p:nvPr/>
            </p:nvGrpSpPr>
            <p:grpSpPr>
              <a:xfrm>
                <a:off x="2108200" y="3810000"/>
                <a:ext cx="1123772" cy="1688146"/>
                <a:chOff x="2955636" y="3706092"/>
                <a:chExt cx="1123772" cy="1688146"/>
              </a:xfrm>
            </p:grpSpPr>
            <p:pic>
              <p:nvPicPr>
                <p:cNvPr id="463"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3763820"/>
                  <a:ext cx="120286" cy="111694"/>
                </a:xfrm>
                <a:prstGeom prst="rect">
                  <a:avLst/>
                </a:prstGeom>
                <a:noFill/>
                <a:ln w="9525">
                  <a:noFill/>
                  <a:miter lim="800000"/>
                  <a:headEnd/>
                  <a:tailEnd/>
                </a:ln>
                <a:effectLst/>
              </p:spPr>
            </p:pic>
            <p:pic>
              <p:nvPicPr>
                <p:cNvPr id="464" name="Picture 2"/>
                <p:cNvPicPr>
                  <a:picLocks noChangeAspect="1" noChangeArrowheads="1"/>
                </p:cNvPicPr>
                <p:nvPr/>
              </p:nvPicPr>
              <p:blipFill>
                <a:blip r:embed="rId5"/>
                <a:stretch>
                  <a:fillRect/>
                </a:stretch>
              </p:blipFill>
              <p:spPr bwMode="auto">
                <a:xfrm>
                  <a:off x="2985164" y="5257800"/>
                  <a:ext cx="107200" cy="136438"/>
                </a:xfrm>
                <a:prstGeom prst="rect">
                  <a:avLst/>
                </a:prstGeom>
                <a:noFill/>
                <a:ln>
                  <a:noFill/>
                </a:ln>
              </p:spPr>
            </p:pic>
            <p:pic>
              <p:nvPicPr>
                <p:cNvPr id="465" name="Picture 2"/>
                <p:cNvPicPr>
                  <a:picLocks noChangeAspect="1" noChangeArrowheads="1"/>
                </p:cNvPicPr>
                <p:nvPr/>
              </p:nvPicPr>
              <p:blipFill>
                <a:blip r:embed="rId6"/>
                <a:srcRect/>
                <a:stretch>
                  <a:fillRect/>
                </a:stretch>
              </p:blipFill>
              <p:spPr bwMode="auto">
                <a:xfrm>
                  <a:off x="2962564" y="4248728"/>
                  <a:ext cx="152400" cy="123825"/>
                </a:xfrm>
                <a:prstGeom prst="rect">
                  <a:avLst/>
                </a:prstGeom>
                <a:noFill/>
                <a:ln w="9525">
                  <a:noFill/>
                  <a:miter lim="800000"/>
                  <a:headEnd/>
                  <a:tailEnd/>
                </a:ln>
                <a:effectLst/>
              </p:spPr>
            </p:pic>
            <p:grpSp>
              <p:nvGrpSpPr>
                <p:cNvPr id="17" name="Group 349"/>
                <p:cNvGrpSpPr/>
                <p:nvPr/>
              </p:nvGrpSpPr>
              <p:grpSpPr>
                <a:xfrm>
                  <a:off x="3904672" y="3745348"/>
                  <a:ext cx="174736" cy="152399"/>
                  <a:chOff x="6410440" y="3436620"/>
                  <a:chExt cx="214154" cy="186778"/>
                </a:xfrm>
              </p:grpSpPr>
              <p:sp>
                <p:nvSpPr>
                  <p:cNvPr id="472" name="Snip Single Corner Rectangle 471"/>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3" name="Rounded Rectangle 472"/>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74" name="Curved Left Arrow 473"/>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67" name="TextBox 466"/>
                <p:cNvSpPr txBox="1"/>
                <p:nvPr/>
              </p:nvSpPr>
              <p:spPr>
                <a:xfrm>
                  <a:off x="3020292" y="3706092"/>
                  <a:ext cx="867673" cy="461665"/>
                </a:xfrm>
                <a:prstGeom prst="rect">
                  <a:avLst/>
                </a:prstGeom>
              </p:spPr>
              <p:txBody>
                <a:bodyPr wrap="none">
                  <a:spAutoFit/>
                </a:bodyPr>
                <a:lstStyle/>
                <a:p>
                  <a:r>
                    <a:rPr lang="en-US" sz="1200" dirty="0" err="1">
                      <a:solidFill>
                        <a:schemeClr val="bg1"/>
                      </a:solidFill>
                      <a:latin typeface="Script MT Bold" pitchFamily="66" charset="0"/>
                      <a:cs typeface="Aharoni" pitchFamily="2" charset="-79"/>
                    </a:rPr>
                    <a:t>ol</a:t>
                  </a:r>
                  <a:r>
                    <a:rPr lang="en-US" sz="1200" dirty="0">
                      <a:solidFill>
                        <a:schemeClr val="bg1"/>
                      </a:solidFill>
                      <a:latin typeface="Script MT Bold" pitchFamily="66" charset="0"/>
                      <a:cs typeface="Aharoni" pitchFamily="2" charset="-79"/>
                    </a:rPr>
                    <a:t>’ Timey</a:t>
                  </a:r>
                  <a:br>
                    <a:rPr lang="en-US" sz="1200" dirty="0">
                      <a:solidFill>
                        <a:schemeClr val="bg1"/>
                      </a:solidFill>
                      <a:latin typeface="Script MT Bold" pitchFamily="66" charset="0"/>
                      <a:cs typeface="Aharoni" pitchFamily="2" charset="-79"/>
                    </a:rPr>
                  </a:br>
                  <a:r>
                    <a:rPr lang="en-US" sz="1200" dirty="0">
                      <a:solidFill>
                        <a:schemeClr val="bg1"/>
                      </a:solidFill>
                      <a:latin typeface="Script MT Bold" pitchFamily="66" charset="0"/>
                      <a:cs typeface="Aharoni" pitchFamily="2" charset="-79"/>
                    </a:rPr>
                    <a:t>Workspace</a:t>
                  </a:r>
                </a:p>
              </p:txBody>
            </p:sp>
            <p:pic>
              <p:nvPicPr>
                <p:cNvPr id="468" name="Picture 467" descr="xls16.png"/>
                <p:cNvPicPr>
                  <a:picLocks noChangeAspect="1"/>
                </p:cNvPicPr>
                <p:nvPr/>
              </p:nvPicPr>
              <p:blipFill>
                <a:blip r:embed="rId7"/>
                <a:stretch>
                  <a:fillRect/>
                </a:stretch>
              </p:blipFill>
              <p:spPr>
                <a:xfrm>
                  <a:off x="2971800" y="4648200"/>
                  <a:ext cx="132798" cy="132798"/>
                </a:xfrm>
                <a:prstGeom prst="rect">
                  <a:avLst/>
                </a:prstGeom>
              </p:spPr>
            </p:pic>
            <p:pic>
              <p:nvPicPr>
                <p:cNvPr id="469" name="Picture 468" descr="xls16.png"/>
                <p:cNvPicPr>
                  <a:picLocks noChangeAspect="1"/>
                </p:cNvPicPr>
                <p:nvPr/>
              </p:nvPicPr>
              <p:blipFill>
                <a:blip r:embed="rId7"/>
                <a:stretch>
                  <a:fillRect/>
                </a:stretch>
              </p:blipFill>
              <p:spPr>
                <a:xfrm>
                  <a:off x="2971800" y="5047672"/>
                  <a:ext cx="132798" cy="132798"/>
                </a:xfrm>
                <a:prstGeom prst="rect">
                  <a:avLst/>
                </a:prstGeom>
              </p:spPr>
            </p:pic>
            <p:pic>
              <p:nvPicPr>
                <p:cNvPr id="470" name="Picture 469" descr="doc16.png"/>
                <p:cNvPicPr>
                  <a:picLocks noChangeAspect="1"/>
                </p:cNvPicPr>
                <p:nvPr/>
              </p:nvPicPr>
              <p:blipFill>
                <a:blip r:embed="rId8"/>
                <a:stretch>
                  <a:fillRect/>
                </a:stretch>
              </p:blipFill>
              <p:spPr>
                <a:xfrm>
                  <a:off x="2971800" y="4849092"/>
                  <a:ext cx="132798" cy="132798"/>
                </a:xfrm>
                <a:prstGeom prst="rect">
                  <a:avLst/>
                </a:prstGeom>
              </p:spPr>
            </p:pic>
            <p:pic>
              <p:nvPicPr>
                <p:cNvPr id="471" name="Picture 470" descr="doc16.png"/>
                <p:cNvPicPr>
                  <a:picLocks noChangeAspect="1"/>
                </p:cNvPicPr>
                <p:nvPr/>
              </p:nvPicPr>
              <p:blipFill>
                <a:blip r:embed="rId8"/>
                <a:stretch>
                  <a:fillRect/>
                </a:stretch>
              </p:blipFill>
              <p:spPr>
                <a:xfrm>
                  <a:off x="2971800" y="4456544"/>
                  <a:ext cx="132798" cy="132798"/>
                </a:xfrm>
                <a:prstGeom prst="rect">
                  <a:avLst/>
                </a:prstGeom>
              </p:spPr>
            </p:pic>
          </p:grpSp>
        </p:grpSp>
        <p:grpSp>
          <p:nvGrpSpPr>
            <p:cNvPr id="18" name="Group 372"/>
            <p:cNvGrpSpPr/>
            <p:nvPr/>
          </p:nvGrpSpPr>
          <p:grpSpPr>
            <a:xfrm>
              <a:off x="2219036" y="4315692"/>
              <a:ext cx="1133764" cy="1224516"/>
              <a:chOff x="2219036" y="4315692"/>
              <a:chExt cx="1353128" cy="1224516"/>
            </a:xfrm>
          </p:grpSpPr>
          <p:sp>
            <p:nvSpPr>
              <p:cNvPr id="454" name="TextBox 453"/>
              <p:cNvSpPr txBox="1"/>
              <p:nvPr/>
            </p:nvSpPr>
            <p:spPr>
              <a:xfrm>
                <a:off x="2219036" y="5324764"/>
                <a:ext cx="1353128" cy="215444"/>
              </a:xfrm>
              <a:prstGeom prst="rect">
                <a:avLst/>
              </a:prstGeom>
              <a:noFill/>
            </p:spPr>
            <p:txBody>
              <a:bodyPr wrap="square" rtlCol="0">
                <a:spAutoFit/>
              </a:bodyPr>
              <a:lstStyle/>
              <a:p>
                <a:r>
                  <a:rPr lang="en-US" sz="800" dirty="0"/>
                  <a:t>Top ten antiques</a:t>
                </a:r>
              </a:p>
            </p:txBody>
          </p:sp>
          <p:sp>
            <p:nvSpPr>
              <p:cNvPr id="455" name="TextBox 454"/>
              <p:cNvSpPr txBox="1"/>
              <p:nvPr/>
            </p:nvSpPr>
            <p:spPr>
              <a:xfrm>
                <a:off x="2219036" y="4315692"/>
                <a:ext cx="1353128" cy="215444"/>
              </a:xfrm>
              <a:prstGeom prst="rect">
                <a:avLst/>
              </a:prstGeom>
              <a:noFill/>
            </p:spPr>
            <p:txBody>
              <a:bodyPr wrap="square" rtlCol="0">
                <a:spAutoFit/>
              </a:bodyPr>
              <a:lstStyle/>
              <a:p>
                <a:r>
                  <a:rPr lang="en-US" sz="800" dirty="0"/>
                  <a:t>Our family</a:t>
                </a:r>
              </a:p>
            </p:txBody>
          </p:sp>
          <p:sp>
            <p:nvSpPr>
              <p:cNvPr id="456" name="TextBox 455"/>
              <p:cNvSpPr txBox="1"/>
              <p:nvPr/>
            </p:nvSpPr>
            <p:spPr>
              <a:xfrm>
                <a:off x="2219036" y="4517506"/>
                <a:ext cx="1353128" cy="215444"/>
              </a:xfrm>
              <a:prstGeom prst="rect">
                <a:avLst/>
              </a:prstGeom>
              <a:noFill/>
            </p:spPr>
            <p:txBody>
              <a:bodyPr wrap="square" rtlCol="0">
                <a:spAutoFit/>
              </a:bodyPr>
              <a:lstStyle/>
              <a:p>
                <a:r>
                  <a:rPr lang="en-US" sz="800" dirty="0"/>
                  <a:t>Chore </a:t>
                </a:r>
                <a:r>
                  <a:rPr lang="en-US" sz="800" dirty="0" err="1"/>
                  <a:t>Responsibil</a:t>
                </a:r>
                <a:r>
                  <a:rPr lang="en-US" sz="800" dirty="0"/>
                  <a:t>…</a:t>
                </a:r>
              </a:p>
            </p:txBody>
          </p:sp>
          <p:sp>
            <p:nvSpPr>
              <p:cNvPr id="457" name="TextBox 456"/>
              <p:cNvSpPr txBox="1"/>
              <p:nvPr/>
            </p:nvSpPr>
            <p:spPr>
              <a:xfrm>
                <a:off x="2219036" y="4719320"/>
                <a:ext cx="1353128" cy="215444"/>
              </a:xfrm>
              <a:prstGeom prst="rect">
                <a:avLst/>
              </a:prstGeom>
              <a:noFill/>
            </p:spPr>
            <p:txBody>
              <a:bodyPr wrap="square" rtlCol="0">
                <a:spAutoFit/>
              </a:bodyPr>
              <a:lstStyle/>
              <a:p>
                <a:r>
                  <a:rPr lang="en-US" sz="800" dirty="0" err="1"/>
                  <a:t>Excel_awesome</a:t>
                </a:r>
                <a:r>
                  <a:rPr lang="en-US" sz="800" dirty="0"/>
                  <a:t>…</a:t>
                </a:r>
              </a:p>
            </p:txBody>
          </p:sp>
          <p:sp>
            <p:nvSpPr>
              <p:cNvPr id="458" name="TextBox 457"/>
              <p:cNvSpPr txBox="1"/>
              <p:nvPr/>
            </p:nvSpPr>
            <p:spPr>
              <a:xfrm>
                <a:off x="2219036" y="4921134"/>
                <a:ext cx="1353128" cy="215444"/>
              </a:xfrm>
              <a:prstGeom prst="rect">
                <a:avLst/>
              </a:prstGeom>
              <a:noFill/>
            </p:spPr>
            <p:txBody>
              <a:bodyPr wrap="square" rtlCol="0">
                <a:spAutoFit/>
              </a:bodyPr>
              <a:lstStyle/>
              <a:p>
                <a:r>
                  <a:rPr lang="en-US" sz="800" dirty="0"/>
                  <a:t>There’s more than…</a:t>
                </a:r>
              </a:p>
            </p:txBody>
          </p:sp>
          <p:sp>
            <p:nvSpPr>
              <p:cNvPr id="459" name="TextBox 458"/>
              <p:cNvSpPr txBox="1"/>
              <p:nvPr/>
            </p:nvSpPr>
            <p:spPr>
              <a:xfrm>
                <a:off x="2219036" y="5122948"/>
                <a:ext cx="1353128" cy="215444"/>
              </a:xfrm>
              <a:prstGeom prst="rect">
                <a:avLst/>
              </a:prstGeom>
              <a:noFill/>
            </p:spPr>
            <p:txBody>
              <a:bodyPr wrap="square" rtlCol="0">
                <a:spAutoFit/>
              </a:bodyPr>
              <a:lstStyle/>
              <a:p>
                <a:r>
                  <a:rPr lang="en-US" sz="800" dirty="0"/>
                  <a:t>Excel – finders fee</a:t>
                </a:r>
              </a:p>
            </p:txBody>
          </p:sp>
        </p:grpSp>
      </p:grpSp>
      <p:sp>
        <p:nvSpPr>
          <p:cNvPr id="475" name="Title 474"/>
          <p:cNvSpPr>
            <a:spLocks noGrp="1"/>
          </p:cNvSpPr>
          <p:nvPr>
            <p:ph type="title"/>
          </p:nvPr>
        </p:nvSpPr>
        <p:spPr>
          <a:xfrm>
            <a:off x="88900" y="50800"/>
            <a:ext cx="5257800" cy="182562"/>
          </a:xfrm>
        </p:spPr>
        <p:txBody>
          <a:bodyPr/>
          <a:lstStyle/>
          <a:p>
            <a:r>
              <a:rPr lang="en-US" dirty="0"/>
              <a:t>Favorites - Workspaces: Flip</a:t>
            </a:r>
            <a:r>
              <a:rPr lang="en-US" baseline="0" dirty="0"/>
              <a:t> to see activity view</a:t>
            </a:r>
            <a:endParaRPr lang="en-US" dirty="0"/>
          </a:p>
        </p:txBody>
      </p:sp>
      <p:grpSp>
        <p:nvGrpSpPr>
          <p:cNvPr id="19" name="Group 475"/>
          <p:cNvGrpSpPr/>
          <p:nvPr/>
        </p:nvGrpSpPr>
        <p:grpSpPr>
          <a:xfrm rot="21348062">
            <a:off x="5026016" y="4620715"/>
            <a:ext cx="1295400" cy="1830299"/>
            <a:chOff x="2895600" y="1598701"/>
            <a:chExt cx="1295400" cy="1830299"/>
          </a:xfrm>
        </p:grpSpPr>
        <p:sp>
          <p:nvSpPr>
            <p:cNvPr id="477" name="Rectangle 476"/>
            <p:cNvSpPr/>
            <p:nvPr/>
          </p:nvSpPr>
          <p:spPr>
            <a:xfrm>
              <a:off x="2895600" y="1600200"/>
              <a:ext cx="1214582" cy="1770159"/>
            </a:xfrm>
            <a:prstGeom prst="rect">
              <a:avLst/>
            </a:prstGeom>
            <a:gradFill>
              <a:gsLst>
                <a:gs pos="57000">
                  <a:schemeClr val="tx2">
                    <a:lumMod val="60000"/>
                    <a:lumOff val="4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sp>
          <p:nvSpPr>
            <p:cNvPr id="478" name="Rectangle 477"/>
            <p:cNvSpPr/>
            <p:nvPr/>
          </p:nvSpPr>
          <p:spPr>
            <a:xfrm>
              <a:off x="2895600" y="2042492"/>
              <a:ext cx="1214582" cy="1386508"/>
            </a:xfrm>
            <a:prstGeom prst="rect">
              <a:avLst/>
            </a:prstGeom>
            <a:gradFill>
              <a:gsLst>
                <a:gs pos="57000">
                  <a:schemeClr val="tx2">
                    <a:lumMod val="20000"/>
                    <a:lumOff val="80000"/>
                  </a:schemeClr>
                </a:gs>
                <a:gs pos="100000">
                  <a:schemeClr val="accent1">
                    <a:tint val="23500"/>
                    <a:satMod val="160000"/>
                  </a:schemeClr>
                </a:gs>
              </a:gsLst>
              <a:lin ang="5400000" scaled="0"/>
            </a:gradFill>
            <a:ln>
              <a:solidFill>
                <a:schemeClr val="bg2">
                  <a:lumMod val="10000"/>
                </a:schemeClr>
              </a:solidFill>
            </a:ln>
          </p:spPr>
          <p:style>
            <a:lnRef idx="1">
              <a:schemeClr val="accent1"/>
            </a:lnRef>
            <a:fillRef idx="2">
              <a:schemeClr val="accent1"/>
            </a:fillRef>
            <a:effectRef idx="1">
              <a:schemeClr val="accent1"/>
            </a:effectRef>
            <a:fontRef idx="minor">
              <a:schemeClr val="dk1"/>
            </a:fontRef>
          </p:style>
          <p:txBody>
            <a:bodyPr rtlCol="0" anchor="ctr"/>
            <a:lstStyle/>
            <a:p>
              <a:endParaRPr lang="en-US" sz="1200" dirty="0">
                <a:solidFill>
                  <a:schemeClr val="dk1"/>
                </a:solidFill>
              </a:endParaRPr>
            </a:p>
          </p:txBody>
        </p:sp>
        <p:pic>
          <p:nvPicPr>
            <p:cNvPr id="479" name="Picture 3"/>
            <p:cNvPicPr>
              <a:picLocks noChangeAspect="1" noChangeArrowheads="1"/>
            </p:cNvPicPr>
            <p:nvPr/>
          </p:nvPicPr>
          <p:blipFill>
            <a:blip r:embed="rId4">
              <a:duotone>
                <a:schemeClr val="accent1">
                  <a:shade val="45000"/>
                  <a:satMod val="135000"/>
                </a:schemeClr>
                <a:prstClr val="white"/>
              </a:duotone>
            </a:blip>
            <a:srcRect/>
            <a:stretch>
              <a:fillRect/>
            </a:stretch>
          </p:blipFill>
          <p:spPr bwMode="auto">
            <a:xfrm>
              <a:off x="2955636" y="1676400"/>
              <a:ext cx="120286" cy="111694"/>
            </a:xfrm>
            <a:prstGeom prst="rect">
              <a:avLst/>
            </a:prstGeom>
            <a:noFill/>
            <a:ln w="9525">
              <a:noFill/>
              <a:miter lim="800000"/>
              <a:headEnd/>
              <a:tailEnd/>
            </a:ln>
            <a:effectLst/>
          </p:spPr>
        </p:pic>
        <p:pic>
          <p:nvPicPr>
            <p:cNvPr id="480" name="Picture 2"/>
            <p:cNvPicPr>
              <a:picLocks noChangeAspect="1" noChangeArrowheads="1"/>
            </p:cNvPicPr>
            <p:nvPr/>
          </p:nvPicPr>
          <p:blipFill>
            <a:blip r:embed="rId5"/>
            <a:stretch>
              <a:fillRect/>
            </a:stretch>
          </p:blipFill>
          <p:spPr bwMode="auto">
            <a:xfrm>
              <a:off x="2957456" y="3146592"/>
              <a:ext cx="107200" cy="136438"/>
            </a:xfrm>
            <a:prstGeom prst="rect">
              <a:avLst/>
            </a:prstGeom>
            <a:noFill/>
            <a:ln>
              <a:noFill/>
            </a:ln>
          </p:spPr>
        </p:pic>
        <p:pic>
          <p:nvPicPr>
            <p:cNvPr id="481" name="Picture 480" descr="xls16.png"/>
            <p:cNvPicPr>
              <a:picLocks noChangeAspect="1"/>
            </p:cNvPicPr>
            <p:nvPr/>
          </p:nvPicPr>
          <p:blipFill>
            <a:blip r:embed="rId7"/>
            <a:stretch>
              <a:fillRect/>
            </a:stretch>
          </p:blipFill>
          <p:spPr>
            <a:xfrm>
              <a:off x="2944657" y="2752899"/>
              <a:ext cx="132798" cy="132798"/>
            </a:xfrm>
            <a:prstGeom prst="rect">
              <a:avLst/>
            </a:prstGeom>
          </p:spPr>
        </p:pic>
        <p:pic>
          <p:nvPicPr>
            <p:cNvPr id="482" name="Picture 481" descr="xls16.png"/>
            <p:cNvPicPr>
              <a:picLocks noChangeAspect="1"/>
            </p:cNvPicPr>
            <p:nvPr/>
          </p:nvPicPr>
          <p:blipFill>
            <a:blip r:embed="rId7"/>
            <a:stretch>
              <a:fillRect/>
            </a:stretch>
          </p:blipFill>
          <p:spPr>
            <a:xfrm>
              <a:off x="2944657" y="2952404"/>
              <a:ext cx="132798" cy="132798"/>
            </a:xfrm>
            <a:prstGeom prst="rect">
              <a:avLst/>
            </a:prstGeom>
          </p:spPr>
        </p:pic>
        <p:grpSp>
          <p:nvGrpSpPr>
            <p:cNvPr id="20" name="Group 482"/>
            <p:cNvGrpSpPr/>
            <p:nvPr/>
          </p:nvGrpSpPr>
          <p:grpSpPr>
            <a:xfrm>
              <a:off x="3904672" y="1630220"/>
              <a:ext cx="174736" cy="152399"/>
              <a:chOff x="6410440" y="3436620"/>
              <a:chExt cx="214154" cy="186778"/>
            </a:xfrm>
          </p:grpSpPr>
          <p:sp>
            <p:nvSpPr>
              <p:cNvPr id="495" name="Snip Single Corner Rectangle 494"/>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6" name="Rounded Rectangle 495"/>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497" name="Curved Left Arrow 496"/>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sp>
          <p:nvSpPr>
            <p:cNvPr id="484" name="Rectangle 483"/>
            <p:cNvSpPr/>
            <p:nvPr/>
          </p:nvSpPr>
          <p:spPr>
            <a:xfrm>
              <a:off x="3029119" y="1598701"/>
              <a:ext cx="745717" cy="261610"/>
            </a:xfrm>
            <a:prstGeom prst="rect">
              <a:avLst/>
            </a:prstGeom>
          </p:spPr>
          <p:txBody>
            <a:bodyPr wrap="none">
              <a:spAutoFit/>
            </a:bodyPr>
            <a:lstStyle/>
            <a:p>
              <a:r>
                <a:rPr lang="en-US" sz="1050" dirty="0">
                  <a:solidFill>
                    <a:schemeClr val="bg1"/>
                  </a:solidFill>
                  <a:latin typeface="Segoe UI" pitchFamily="34" charset="0"/>
                </a:rPr>
                <a:t>Fun Stuff</a:t>
              </a:r>
              <a:endParaRPr lang="en-US" sz="1050" dirty="0">
                <a:solidFill>
                  <a:schemeClr val="bg1"/>
                </a:solidFill>
              </a:endParaRPr>
            </a:p>
          </p:txBody>
        </p:sp>
        <p:pic>
          <p:nvPicPr>
            <p:cNvPr id="485" name="Picture 484" descr="doc16.png"/>
            <p:cNvPicPr>
              <a:picLocks noChangeAspect="1"/>
            </p:cNvPicPr>
            <p:nvPr/>
          </p:nvPicPr>
          <p:blipFill>
            <a:blip r:embed="rId8"/>
            <a:stretch>
              <a:fillRect/>
            </a:stretch>
          </p:blipFill>
          <p:spPr>
            <a:xfrm>
              <a:off x="2944657" y="2553394"/>
              <a:ext cx="132798" cy="132798"/>
            </a:xfrm>
            <a:prstGeom prst="rect">
              <a:avLst/>
            </a:prstGeom>
          </p:spPr>
        </p:pic>
        <p:pic>
          <p:nvPicPr>
            <p:cNvPr id="486" name="Picture 485" descr="doc16.png"/>
            <p:cNvPicPr>
              <a:picLocks noChangeAspect="1"/>
            </p:cNvPicPr>
            <p:nvPr/>
          </p:nvPicPr>
          <p:blipFill>
            <a:blip r:embed="rId8"/>
            <a:stretch>
              <a:fillRect/>
            </a:stretch>
          </p:blipFill>
          <p:spPr>
            <a:xfrm>
              <a:off x="2945222" y="2352964"/>
              <a:ext cx="132798" cy="132798"/>
            </a:xfrm>
            <a:prstGeom prst="rect">
              <a:avLst/>
            </a:prstGeom>
          </p:spPr>
        </p:pic>
        <p:pic>
          <p:nvPicPr>
            <p:cNvPr id="487" name="Picture 486" descr="doc16.png"/>
            <p:cNvPicPr>
              <a:picLocks noChangeAspect="1"/>
            </p:cNvPicPr>
            <p:nvPr/>
          </p:nvPicPr>
          <p:blipFill>
            <a:blip r:embed="rId8"/>
            <a:stretch>
              <a:fillRect/>
            </a:stretch>
          </p:blipFill>
          <p:spPr>
            <a:xfrm>
              <a:off x="2945222" y="2170544"/>
              <a:ext cx="132798" cy="132798"/>
            </a:xfrm>
            <a:prstGeom prst="rect">
              <a:avLst/>
            </a:prstGeom>
          </p:spPr>
        </p:pic>
        <p:grpSp>
          <p:nvGrpSpPr>
            <p:cNvPr id="21" name="Group 487"/>
            <p:cNvGrpSpPr/>
            <p:nvPr/>
          </p:nvGrpSpPr>
          <p:grpSpPr>
            <a:xfrm>
              <a:off x="3030093" y="2124364"/>
              <a:ext cx="1160907" cy="1200728"/>
              <a:chOff x="3030093" y="2124364"/>
              <a:chExt cx="1361799" cy="1200728"/>
            </a:xfrm>
          </p:grpSpPr>
          <p:sp>
            <p:nvSpPr>
              <p:cNvPr id="489" name="TextBox 488"/>
              <p:cNvSpPr txBox="1"/>
              <p:nvPr/>
            </p:nvSpPr>
            <p:spPr>
              <a:xfrm>
                <a:off x="3030093" y="2124364"/>
                <a:ext cx="1353128" cy="215444"/>
              </a:xfrm>
              <a:prstGeom prst="rect">
                <a:avLst/>
              </a:prstGeom>
              <a:noFill/>
            </p:spPr>
            <p:txBody>
              <a:bodyPr wrap="square" rtlCol="0">
                <a:spAutoFit/>
              </a:bodyPr>
              <a:lstStyle/>
              <a:p>
                <a:r>
                  <a:rPr lang="en-US" sz="800" dirty="0"/>
                  <a:t>Thing 1</a:t>
                </a:r>
              </a:p>
            </p:txBody>
          </p:sp>
          <p:sp>
            <p:nvSpPr>
              <p:cNvPr id="490" name="TextBox 489"/>
              <p:cNvSpPr txBox="1"/>
              <p:nvPr/>
            </p:nvSpPr>
            <p:spPr>
              <a:xfrm>
                <a:off x="3038764" y="2316020"/>
                <a:ext cx="1353128" cy="215444"/>
              </a:xfrm>
              <a:prstGeom prst="rect">
                <a:avLst/>
              </a:prstGeom>
              <a:noFill/>
            </p:spPr>
            <p:txBody>
              <a:bodyPr wrap="square" rtlCol="0">
                <a:spAutoFit/>
              </a:bodyPr>
              <a:lstStyle/>
              <a:p>
                <a:r>
                  <a:rPr lang="en-US" sz="800" dirty="0"/>
                  <a:t>Ten Reasons to not …</a:t>
                </a:r>
              </a:p>
            </p:txBody>
          </p:sp>
          <p:sp>
            <p:nvSpPr>
              <p:cNvPr id="491" name="TextBox 490"/>
              <p:cNvSpPr txBox="1"/>
              <p:nvPr/>
            </p:nvSpPr>
            <p:spPr>
              <a:xfrm>
                <a:off x="3038764" y="2514600"/>
                <a:ext cx="1353128" cy="215444"/>
              </a:xfrm>
              <a:prstGeom prst="rect">
                <a:avLst/>
              </a:prstGeom>
              <a:noFill/>
            </p:spPr>
            <p:txBody>
              <a:bodyPr wrap="square" rtlCol="0">
                <a:spAutoFit/>
              </a:bodyPr>
              <a:lstStyle/>
              <a:p>
                <a:r>
                  <a:rPr lang="en-US" sz="800" dirty="0"/>
                  <a:t>Keep this note </a:t>
                </a:r>
                <a:r>
                  <a:rPr lang="en-US" sz="800" dirty="0" err="1"/>
                  <a:t>han</a:t>
                </a:r>
                <a:r>
                  <a:rPr lang="en-US" sz="800" dirty="0"/>
                  <a:t>…</a:t>
                </a:r>
              </a:p>
            </p:txBody>
          </p:sp>
          <p:sp>
            <p:nvSpPr>
              <p:cNvPr id="492" name="TextBox 491"/>
              <p:cNvSpPr txBox="1"/>
              <p:nvPr/>
            </p:nvSpPr>
            <p:spPr>
              <a:xfrm>
                <a:off x="3038764" y="3109648"/>
                <a:ext cx="1353128" cy="215444"/>
              </a:xfrm>
              <a:prstGeom prst="rect">
                <a:avLst/>
              </a:prstGeom>
              <a:noFill/>
            </p:spPr>
            <p:txBody>
              <a:bodyPr wrap="square" rtlCol="0">
                <a:spAutoFit/>
              </a:bodyPr>
              <a:lstStyle/>
              <a:p>
                <a:r>
                  <a:rPr lang="en-US" sz="800" dirty="0"/>
                  <a:t>10 Ways to find </a:t>
                </a:r>
                <a:r>
                  <a:rPr lang="en-US" sz="800" dirty="0" err="1"/>
                  <a:t>wh</a:t>
                </a:r>
                <a:r>
                  <a:rPr lang="en-US" sz="800" dirty="0"/>
                  <a:t>…</a:t>
                </a:r>
              </a:p>
            </p:txBody>
          </p:sp>
          <p:sp>
            <p:nvSpPr>
              <p:cNvPr id="493" name="TextBox 492"/>
              <p:cNvSpPr txBox="1"/>
              <p:nvPr/>
            </p:nvSpPr>
            <p:spPr>
              <a:xfrm>
                <a:off x="3038764" y="2715492"/>
                <a:ext cx="1353128" cy="215444"/>
              </a:xfrm>
              <a:prstGeom prst="rect">
                <a:avLst/>
              </a:prstGeom>
              <a:noFill/>
            </p:spPr>
            <p:txBody>
              <a:bodyPr wrap="square" rtlCol="0">
                <a:spAutoFit/>
              </a:bodyPr>
              <a:lstStyle/>
              <a:p>
                <a:r>
                  <a:rPr lang="en-US" sz="800" dirty="0"/>
                  <a:t>CRC Planning</a:t>
                </a:r>
              </a:p>
            </p:txBody>
          </p:sp>
          <p:sp>
            <p:nvSpPr>
              <p:cNvPr id="494" name="TextBox 493"/>
              <p:cNvSpPr txBox="1"/>
              <p:nvPr/>
            </p:nvSpPr>
            <p:spPr>
              <a:xfrm>
                <a:off x="3038764" y="2923308"/>
                <a:ext cx="1353128" cy="215444"/>
              </a:xfrm>
              <a:prstGeom prst="rect">
                <a:avLst/>
              </a:prstGeom>
              <a:noFill/>
            </p:spPr>
            <p:txBody>
              <a:bodyPr wrap="square" rtlCol="0">
                <a:spAutoFit/>
              </a:bodyPr>
              <a:lstStyle/>
              <a:p>
                <a:r>
                  <a:rPr lang="en-US" sz="800" dirty="0"/>
                  <a:t>Final Countdown t…</a:t>
                </a:r>
              </a:p>
            </p:txBody>
          </p:sp>
        </p:grpSp>
      </p:grpSp>
      <p:grpSp>
        <p:nvGrpSpPr>
          <p:cNvPr id="23" name="Group 423"/>
          <p:cNvGrpSpPr/>
          <p:nvPr/>
        </p:nvGrpSpPr>
        <p:grpSpPr>
          <a:xfrm>
            <a:off x="5562259" y="3505200"/>
            <a:ext cx="1295400" cy="1828800"/>
            <a:chOff x="4419600" y="1600200"/>
            <a:chExt cx="1295400" cy="1828800"/>
          </a:xfrm>
        </p:grpSpPr>
        <p:grpSp>
          <p:nvGrpSpPr>
            <p:cNvPr id="24" name="Group 188"/>
            <p:cNvGrpSpPr/>
            <p:nvPr/>
          </p:nvGrpSpPr>
          <p:grpSpPr>
            <a:xfrm>
              <a:off x="4419600" y="1600200"/>
              <a:ext cx="1214582" cy="1828800"/>
              <a:chOff x="4419600" y="1600200"/>
              <a:chExt cx="1214582" cy="1828800"/>
            </a:xfrm>
          </p:grpSpPr>
          <p:grpSp>
            <p:nvGrpSpPr>
              <p:cNvPr id="25" name="Group 79"/>
              <p:cNvGrpSpPr/>
              <p:nvPr/>
            </p:nvGrpSpPr>
            <p:grpSpPr>
              <a:xfrm>
                <a:off x="4419600" y="1600200"/>
                <a:ext cx="1214582" cy="1828800"/>
                <a:chOff x="2819400" y="1600200"/>
                <a:chExt cx="1611007" cy="4522840"/>
              </a:xfrm>
            </p:grpSpPr>
            <p:sp>
              <p:nvSpPr>
                <p:cNvPr id="176" name="Rectangle 175"/>
                <p:cNvSpPr/>
                <p:nvPr/>
              </p:nvSpPr>
              <p:spPr>
                <a:xfrm>
                  <a:off x="2819400" y="1600200"/>
                  <a:ext cx="1611007" cy="4377814"/>
                </a:xfrm>
                <a:prstGeom prst="rect">
                  <a:avLst/>
                </a:prstGeom>
                <a:blipFill dpi="0" rotWithShape="1">
                  <a:blip r:embed="rId11"/>
                  <a:srcRect/>
                  <a:tile tx="0" ty="0" sx="85000" sy="85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sp>
              <p:nvSpPr>
                <p:cNvPr id="183" name="Rectangle 182"/>
                <p:cNvSpPr/>
                <p:nvPr/>
              </p:nvSpPr>
              <p:spPr>
                <a:xfrm>
                  <a:off x="2819400" y="2694041"/>
                  <a:ext cx="1611007" cy="3428999"/>
                </a:xfrm>
                <a:prstGeom prst="rect">
                  <a:avLst/>
                </a:prstGeom>
                <a:blipFill dpi="0" rotWithShape="1">
                  <a:blip r:embed="rId11">
                    <a:lum bright="46000" contrast="-37000"/>
                  </a:blip>
                  <a:srcRect/>
                  <a:tile tx="0" ty="0" sx="100000" sy="100000" flip="none" algn="tl"/>
                </a:blipFill>
                <a:ln w="3175">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algn="ctr" defTabSz="914400" rtl="0" eaLnBrk="1" latinLnBrk="0" hangingPunct="1"/>
                  <a:endParaRPr lang="en-US" sz="1800" kern="1200" dirty="0">
                    <a:solidFill>
                      <a:schemeClr val="lt1"/>
                    </a:solidFill>
                    <a:latin typeface="+mn-lt"/>
                    <a:ea typeface="+mn-ea"/>
                    <a:cs typeface="+mn-cs"/>
                  </a:endParaRPr>
                </a:p>
              </p:txBody>
            </p:sp>
          </p:grpSp>
          <p:sp>
            <p:nvSpPr>
              <p:cNvPr id="158" name="TextBox 157"/>
              <p:cNvSpPr txBox="1"/>
              <p:nvPr/>
            </p:nvSpPr>
            <p:spPr>
              <a:xfrm>
                <a:off x="4544292" y="1600200"/>
                <a:ext cx="990600" cy="377026"/>
              </a:xfrm>
              <a:prstGeom prst="rect">
                <a:avLst/>
              </a:prstGeom>
              <a:noFill/>
            </p:spPr>
            <p:txBody>
              <a:bodyPr wrap="square" rtlCol="0">
                <a:spAutoFit/>
              </a:bodyPr>
              <a:lstStyle/>
              <a:p>
                <a:r>
                  <a:rPr lang="en-US" sz="800" dirty="0">
                    <a:solidFill>
                      <a:schemeClr val="bg1"/>
                    </a:solidFill>
                    <a:latin typeface="Anime Ace 2.0 BB" pitchFamily="2" charset="0"/>
                  </a:rPr>
                  <a:t>2008</a:t>
                </a:r>
                <a:r>
                  <a:rPr lang="en-US" sz="1050" dirty="0">
                    <a:solidFill>
                      <a:schemeClr val="bg1"/>
                    </a:solidFill>
                  </a:rPr>
                  <a:t> </a:t>
                </a:r>
                <a:r>
                  <a:rPr lang="en-US" sz="800" dirty="0">
                    <a:solidFill>
                      <a:schemeClr val="bg1"/>
                    </a:solidFill>
                    <a:latin typeface="Anime Ace 2.0 BB" pitchFamily="2" charset="0"/>
                  </a:rPr>
                  <a:t>Fundraising</a:t>
                </a:r>
              </a:p>
            </p:txBody>
          </p:sp>
          <p:pic>
            <p:nvPicPr>
              <p:cNvPr id="159" name="Picture 3"/>
              <p:cNvPicPr>
                <a:picLocks noChangeAspect="1" noChangeArrowheads="1"/>
              </p:cNvPicPr>
              <p:nvPr/>
            </p:nvPicPr>
            <p:blipFill>
              <a:blip r:embed="rId4">
                <a:duotone>
                  <a:schemeClr val="accent6">
                    <a:shade val="45000"/>
                    <a:satMod val="135000"/>
                  </a:schemeClr>
                  <a:prstClr val="white"/>
                </a:duotone>
              </a:blip>
              <a:srcRect/>
              <a:stretch>
                <a:fillRect/>
              </a:stretch>
            </p:blipFill>
            <p:spPr bwMode="auto">
              <a:xfrm>
                <a:off x="4479636" y="1676400"/>
                <a:ext cx="120286" cy="111694"/>
              </a:xfrm>
              <a:prstGeom prst="rect">
                <a:avLst/>
              </a:prstGeom>
              <a:noFill/>
              <a:ln w="9525">
                <a:noFill/>
                <a:miter lim="800000"/>
                <a:headEnd/>
                <a:tailEnd/>
              </a:ln>
              <a:effectLst/>
            </p:spPr>
          </p:pic>
          <p:pic>
            <p:nvPicPr>
              <p:cNvPr id="160" name="Picture 159" descr="xls16.png"/>
              <p:cNvPicPr>
                <a:picLocks noChangeAspect="1"/>
              </p:cNvPicPr>
              <p:nvPr/>
            </p:nvPicPr>
            <p:blipFill>
              <a:blip r:embed="rId7"/>
              <a:stretch>
                <a:fillRect/>
              </a:stretch>
            </p:blipFill>
            <p:spPr>
              <a:xfrm>
                <a:off x="4468657" y="2154384"/>
                <a:ext cx="132798" cy="132798"/>
              </a:xfrm>
              <a:prstGeom prst="rect">
                <a:avLst/>
              </a:prstGeom>
            </p:spPr>
          </p:pic>
          <p:pic>
            <p:nvPicPr>
              <p:cNvPr id="161" name="Picture 160" descr="ppt16.png"/>
              <p:cNvPicPr>
                <a:picLocks noChangeAspect="1"/>
              </p:cNvPicPr>
              <p:nvPr/>
            </p:nvPicPr>
            <p:blipFill>
              <a:blip r:embed="rId12"/>
              <a:stretch>
                <a:fillRect/>
              </a:stretch>
            </p:blipFill>
            <p:spPr>
              <a:xfrm>
                <a:off x="4468657" y="2353889"/>
                <a:ext cx="132798" cy="132798"/>
              </a:xfrm>
              <a:prstGeom prst="rect">
                <a:avLst/>
              </a:prstGeom>
            </p:spPr>
          </p:pic>
          <p:pic>
            <p:nvPicPr>
              <p:cNvPr id="163" name="Picture 162" descr="doc16.png"/>
              <p:cNvPicPr>
                <a:picLocks noChangeAspect="1"/>
              </p:cNvPicPr>
              <p:nvPr/>
            </p:nvPicPr>
            <p:blipFill>
              <a:blip r:embed="rId8"/>
              <a:stretch>
                <a:fillRect/>
              </a:stretch>
            </p:blipFill>
            <p:spPr>
              <a:xfrm>
                <a:off x="4468657" y="2553394"/>
                <a:ext cx="132798" cy="132798"/>
              </a:xfrm>
              <a:prstGeom prst="rect">
                <a:avLst/>
              </a:prstGeom>
            </p:spPr>
          </p:pic>
          <p:pic>
            <p:nvPicPr>
              <p:cNvPr id="164" name="Picture 2"/>
              <p:cNvPicPr>
                <a:picLocks noChangeAspect="1" noChangeArrowheads="1"/>
              </p:cNvPicPr>
              <p:nvPr/>
            </p:nvPicPr>
            <p:blipFill>
              <a:blip r:embed="rId5"/>
              <a:stretch>
                <a:fillRect/>
              </a:stretch>
            </p:blipFill>
            <p:spPr bwMode="auto">
              <a:xfrm>
                <a:off x="4481456" y="3151908"/>
                <a:ext cx="107200" cy="136438"/>
              </a:xfrm>
              <a:prstGeom prst="rect">
                <a:avLst/>
              </a:prstGeom>
              <a:noFill/>
              <a:ln>
                <a:noFill/>
              </a:ln>
            </p:spPr>
          </p:pic>
          <p:pic>
            <p:nvPicPr>
              <p:cNvPr id="170" name="Picture 169" descr="xls16.png"/>
              <p:cNvPicPr>
                <a:picLocks noChangeAspect="1"/>
              </p:cNvPicPr>
              <p:nvPr/>
            </p:nvPicPr>
            <p:blipFill>
              <a:blip r:embed="rId7"/>
              <a:stretch>
                <a:fillRect/>
              </a:stretch>
            </p:blipFill>
            <p:spPr>
              <a:xfrm>
                <a:off x="4468657" y="2752899"/>
                <a:ext cx="132798" cy="132798"/>
              </a:xfrm>
              <a:prstGeom prst="rect">
                <a:avLst/>
              </a:prstGeom>
            </p:spPr>
          </p:pic>
          <p:pic>
            <p:nvPicPr>
              <p:cNvPr id="171" name="Picture 170" descr="xls16.png"/>
              <p:cNvPicPr>
                <a:picLocks noChangeAspect="1"/>
              </p:cNvPicPr>
              <p:nvPr/>
            </p:nvPicPr>
            <p:blipFill>
              <a:blip r:embed="rId7"/>
              <a:stretch>
                <a:fillRect/>
              </a:stretch>
            </p:blipFill>
            <p:spPr>
              <a:xfrm>
                <a:off x="4468657" y="2952404"/>
                <a:ext cx="132798" cy="132798"/>
              </a:xfrm>
              <a:prstGeom prst="rect">
                <a:avLst/>
              </a:prstGeom>
            </p:spPr>
          </p:pic>
          <p:grpSp>
            <p:nvGrpSpPr>
              <p:cNvPr id="26" name="Group 130"/>
              <p:cNvGrpSpPr/>
              <p:nvPr/>
            </p:nvGrpSpPr>
            <p:grpSpPr>
              <a:xfrm>
                <a:off x="5428672" y="1630220"/>
                <a:ext cx="174736" cy="152399"/>
                <a:chOff x="6410440" y="3436620"/>
                <a:chExt cx="214154" cy="186778"/>
              </a:xfrm>
            </p:grpSpPr>
            <p:sp>
              <p:nvSpPr>
                <p:cNvPr id="173" name="Snip Single Corner Rectangle 172"/>
                <p:cNvSpPr/>
                <p:nvPr/>
              </p:nvSpPr>
              <p:spPr>
                <a:xfrm>
                  <a:off x="6410440" y="3436620"/>
                  <a:ext cx="175142" cy="186778"/>
                </a:xfrm>
                <a:prstGeom prst="snip1Rect">
                  <a:avLst/>
                </a:prstGeom>
                <a:solidFill>
                  <a:schemeClr val="bg1">
                    <a:alpha val="46000"/>
                  </a:schemeClr>
                </a:solidFill>
                <a:ln w="3175" cap="sq">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4" name="Rounded Rectangle 173"/>
                <p:cNvSpPr/>
                <p:nvPr/>
              </p:nvSpPr>
              <p:spPr>
                <a:xfrm rot="20818689">
                  <a:off x="6418615" y="3499538"/>
                  <a:ext cx="145951" cy="101600"/>
                </a:xfrm>
                <a:prstGeom prst="roundRect">
                  <a:avLst>
                    <a:gd name="adj" fmla="val 16699"/>
                  </a:avLst>
                </a:prstGeom>
                <a:solidFill>
                  <a:schemeClr val="bg1"/>
                </a:solidFill>
                <a:ln w="6350" cap="sq">
                  <a:solidFill>
                    <a:schemeClr val="accent5">
                      <a:shade val="95000"/>
                      <a:satMod val="105000"/>
                      <a:alpha val="7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a:solidFill>
                      <a:schemeClr val="bg1">
                        <a:lumMod val="75000"/>
                      </a:schemeClr>
                    </a:solidFill>
                  </a:endParaRPr>
                </a:p>
              </p:txBody>
            </p:sp>
            <p:sp>
              <p:nvSpPr>
                <p:cNvPr id="175" name="Curved Left Arrow 174"/>
                <p:cNvSpPr/>
                <p:nvPr/>
              </p:nvSpPr>
              <p:spPr>
                <a:xfrm rot="19354437">
                  <a:off x="6527956" y="3485989"/>
                  <a:ext cx="96638" cy="127792"/>
                </a:xfrm>
                <a:prstGeom prst="curvedLeftArrow">
                  <a:avLst>
                    <a:gd name="adj1" fmla="val 42331"/>
                    <a:gd name="adj2" fmla="val 63321"/>
                    <a:gd name="adj3" fmla="val 57813"/>
                  </a:avLst>
                </a:prstGeom>
                <a:ln w="6350"/>
              </p:spPr>
              <p:style>
                <a:lnRef idx="1">
                  <a:schemeClr val="accent5"/>
                </a:lnRef>
                <a:fillRef idx="2">
                  <a:schemeClr val="accent5"/>
                </a:fillRef>
                <a:effectRef idx="1">
                  <a:schemeClr val="accent5"/>
                </a:effectRef>
                <a:fontRef idx="minor">
                  <a:schemeClr val="dk1"/>
                </a:fontRef>
              </p:style>
              <p:txBody>
                <a:bodyPr rtlCol="0" anchor="ctr"/>
                <a:lstStyle/>
                <a:p>
                  <a:pPr algn="ctr"/>
                  <a:endParaRPr lang="en-US">
                    <a:solidFill>
                      <a:schemeClr val="tx1"/>
                    </a:solidFill>
                  </a:endParaRPr>
                </a:p>
              </p:txBody>
            </p:sp>
          </p:grpSp>
        </p:grpSp>
        <p:grpSp>
          <p:nvGrpSpPr>
            <p:cNvPr id="27" name="Group 393"/>
            <p:cNvGrpSpPr/>
            <p:nvPr/>
          </p:nvGrpSpPr>
          <p:grpSpPr>
            <a:xfrm>
              <a:off x="4554093" y="2124364"/>
              <a:ext cx="1160907" cy="1206044"/>
              <a:chOff x="4554093" y="2124364"/>
              <a:chExt cx="1361799" cy="1206044"/>
            </a:xfrm>
          </p:grpSpPr>
          <p:sp>
            <p:nvSpPr>
              <p:cNvPr id="150" name="TextBox 149"/>
              <p:cNvSpPr txBox="1"/>
              <p:nvPr/>
            </p:nvSpPr>
            <p:spPr>
              <a:xfrm>
                <a:off x="4554093" y="2124364"/>
                <a:ext cx="1353128" cy="215444"/>
              </a:xfrm>
              <a:prstGeom prst="rect">
                <a:avLst/>
              </a:prstGeom>
              <a:noFill/>
            </p:spPr>
            <p:txBody>
              <a:bodyPr wrap="square" rtlCol="0">
                <a:spAutoFit/>
              </a:bodyPr>
              <a:lstStyle/>
              <a:p>
                <a:r>
                  <a:rPr lang="en-US" sz="800" dirty="0"/>
                  <a:t>Fundraise </a:t>
                </a:r>
                <a:r>
                  <a:rPr lang="en-US" sz="600" dirty="0" err="1"/>
                  <a:t>w_</a:t>
                </a:r>
                <a:r>
                  <a:rPr lang="en-US" sz="800" dirty="0" err="1"/>
                  <a:t>Livespa</a:t>
                </a:r>
                <a:r>
                  <a:rPr lang="en-US" sz="800" dirty="0"/>
                  <a:t>…</a:t>
                </a:r>
              </a:p>
            </p:txBody>
          </p:sp>
          <p:sp>
            <p:nvSpPr>
              <p:cNvPr id="151" name="TextBox 150"/>
              <p:cNvSpPr txBox="1"/>
              <p:nvPr/>
            </p:nvSpPr>
            <p:spPr>
              <a:xfrm>
                <a:off x="4562764" y="2316020"/>
                <a:ext cx="1353128" cy="215444"/>
              </a:xfrm>
              <a:prstGeom prst="rect">
                <a:avLst/>
              </a:prstGeom>
              <a:noFill/>
            </p:spPr>
            <p:txBody>
              <a:bodyPr wrap="square" rtlCol="0">
                <a:spAutoFit/>
              </a:bodyPr>
              <a:lstStyle/>
              <a:p>
                <a:r>
                  <a:rPr lang="en-US" sz="800" dirty="0"/>
                  <a:t>Presentation </a:t>
                </a:r>
                <a:r>
                  <a:rPr lang="en-US" sz="700" dirty="0"/>
                  <a:t>for </a:t>
                </a:r>
                <a:r>
                  <a:rPr lang="en-US" sz="800" dirty="0"/>
                  <a:t>20…</a:t>
                </a:r>
              </a:p>
            </p:txBody>
          </p:sp>
          <p:sp>
            <p:nvSpPr>
              <p:cNvPr id="152" name="TextBox 151"/>
              <p:cNvSpPr txBox="1"/>
              <p:nvPr/>
            </p:nvSpPr>
            <p:spPr>
              <a:xfrm>
                <a:off x="4562764" y="2514600"/>
                <a:ext cx="1353128" cy="215444"/>
              </a:xfrm>
              <a:prstGeom prst="rect">
                <a:avLst/>
              </a:prstGeom>
              <a:noFill/>
            </p:spPr>
            <p:txBody>
              <a:bodyPr wrap="square" rtlCol="0">
                <a:spAutoFit/>
              </a:bodyPr>
              <a:lstStyle/>
              <a:p>
                <a:r>
                  <a:rPr lang="en-US" sz="800" dirty="0"/>
                  <a:t>A plan </a:t>
                </a:r>
                <a:r>
                  <a:rPr lang="en-US" sz="700" dirty="0"/>
                  <a:t>for</a:t>
                </a:r>
                <a:r>
                  <a:rPr lang="en-US" sz="800" dirty="0"/>
                  <a:t> </a:t>
                </a:r>
                <a:r>
                  <a:rPr lang="en-US" sz="800" dirty="0" err="1"/>
                  <a:t>Fundraisi</a:t>
                </a:r>
                <a:r>
                  <a:rPr lang="en-US" sz="800" dirty="0"/>
                  <a:t>…</a:t>
                </a:r>
              </a:p>
            </p:txBody>
          </p:sp>
          <p:sp>
            <p:nvSpPr>
              <p:cNvPr id="153" name="TextBox 152"/>
              <p:cNvSpPr txBox="1"/>
              <p:nvPr/>
            </p:nvSpPr>
            <p:spPr>
              <a:xfrm>
                <a:off x="4562764" y="3114964"/>
                <a:ext cx="1353128" cy="215444"/>
              </a:xfrm>
              <a:prstGeom prst="rect">
                <a:avLst/>
              </a:prstGeom>
              <a:noFill/>
            </p:spPr>
            <p:txBody>
              <a:bodyPr wrap="square" rtlCol="0">
                <a:spAutoFit/>
              </a:bodyPr>
              <a:lstStyle/>
              <a:p>
                <a:r>
                  <a:rPr lang="en-US" sz="800" dirty="0"/>
                  <a:t>2008 Fundraising</a:t>
                </a:r>
              </a:p>
            </p:txBody>
          </p:sp>
          <p:sp>
            <p:nvSpPr>
              <p:cNvPr id="155" name="TextBox 154"/>
              <p:cNvSpPr txBox="1"/>
              <p:nvPr/>
            </p:nvSpPr>
            <p:spPr>
              <a:xfrm>
                <a:off x="4562764" y="2715492"/>
                <a:ext cx="1353128" cy="215444"/>
              </a:xfrm>
              <a:prstGeom prst="rect">
                <a:avLst/>
              </a:prstGeom>
              <a:noFill/>
            </p:spPr>
            <p:txBody>
              <a:bodyPr wrap="square" rtlCol="0">
                <a:spAutoFit/>
              </a:bodyPr>
              <a:lstStyle/>
              <a:p>
                <a:r>
                  <a:rPr lang="en-US" sz="800" dirty="0"/>
                  <a:t>Fundraising </a:t>
                </a:r>
                <a:r>
                  <a:rPr lang="en-US" sz="800" dirty="0" err="1"/>
                  <a:t>Milesto</a:t>
                </a:r>
                <a:r>
                  <a:rPr lang="en-US" sz="800" dirty="0"/>
                  <a:t>…</a:t>
                </a:r>
              </a:p>
            </p:txBody>
          </p:sp>
          <p:sp>
            <p:nvSpPr>
              <p:cNvPr id="156" name="TextBox 155"/>
              <p:cNvSpPr txBox="1"/>
              <p:nvPr/>
            </p:nvSpPr>
            <p:spPr>
              <a:xfrm>
                <a:off x="4562764" y="2923308"/>
                <a:ext cx="1353128" cy="215444"/>
              </a:xfrm>
              <a:prstGeom prst="rect">
                <a:avLst/>
              </a:prstGeom>
              <a:noFill/>
            </p:spPr>
            <p:txBody>
              <a:bodyPr wrap="square" rtlCol="0">
                <a:spAutoFit/>
              </a:bodyPr>
              <a:lstStyle/>
              <a:p>
                <a:r>
                  <a:rPr lang="en-US" sz="800" dirty="0"/>
                  <a:t>Direct Needs </a:t>
                </a:r>
                <a:r>
                  <a:rPr lang="en-US" sz="700" dirty="0"/>
                  <a:t>for </a:t>
                </a:r>
                <a:r>
                  <a:rPr lang="en-US" sz="800" dirty="0"/>
                  <a:t>fun…</a:t>
                </a:r>
              </a:p>
            </p:txBody>
          </p:sp>
        </p:grpSp>
      </p:grpSp>
      <p:sp>
        <p:nvSpPr>
          <p:cNvPr id="144" name="Rectangle 143">
            <a:hlinkClick r:id="" action="ppaction://hlinkshowjump?jump=nextslide"/>
          </p:cNvPr>
          <p:cNvSpPr/>
          <p:nvPr/>
        </p:nvSpPr>
        <p:spPr>
          <a:xfrm>
            <a:off x="6553200" y="3505200"/>
            <a:ext cx="237067" cy="251012"/>
          </a:xfrm>
          <a:prstGeom prst="rect">
            <a:avLst/>
          </a:prstGeom>
          <a:solidFill>
            <a:schemeClr val="bg1">
              <a:alpha val="0"/>
            </a:schemeClr>
          </a:solidFill>
          <a:ln w="12700">
            <a:solidFill>
              <a:schemeClr val="bg1">
                <a:lumMod val="75000"/>
              </a:schemeClr>
            </a:solidFill>
          </a:ln>
          <a:effectLst>
            <a:glow rad="635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accent1">
                    <a:lumMod val="75000"/>
                  </a:schemeClr>
                </a:solidFill>
                <a:latin typeface="Segoe UI" pitchFamily="34" charset="0"/>
              </a:rPr>
              <a:t>   </a:t>
            </a:r>
          </a:p>
        </p:txBody>
      </p:sp>
      <p:sp>
        <p:nvSpPr>
          <p:cNvPr id="179" name="Plus 178"/>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0" name="Group 179"/>
          <p:cNvGrpSpPr/>
          <p:nvPr/>
        </p:nvGrpSpPr>
        <p:grpSpPr>
          <a:xfrm>
            <a:off x="1845892" y="6254750"/>
            <a:ext cx="5393108" cy="254367"/>
            <a:chOff x="1845892" y="6254750"/>
            <a:chExt cx="5393108" cy="254367"/>
          </a:xfrm>
        </p:grpSpPr>
        <p:grpSp>
          <p:nvGrpSpPr>
            <p:cNvPr id="181" name="Group 537"/>
            <p:cNvGrpSpPr/>
            <p:nvPr/>
          </p:nvGrpSpPr>
          <p:grpSpPr>
            <a:xfrm>
              <a:off x="1845892" y="6254750"/>
              <a:ext cx="5393108" cy="254367"/>
              <a:chOff x="1845892" y="6254750"/>
              <a:chExt cx="5393108" cy="254367"/>
            </a:xfrm>
          </p:grpSpPr>
          <p:sp>
            <p:nvSpPr>
              <p:cNvPr id="184" name="Round Same Side Corner Rectangle 183"/>
              <p:cNvSpPr/>
              <p:nvPr/>
            </p:nvSpPr>
            <p:spPr>
              <a:xfrm>
                <a:off x="381000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Personal</a:t>
                </a:r>
              </a:p>
            </p:txBody>
          </p:sp>
          <p:sp>
            <p:nvSpPr>
              <p:cNvPr id="188" name="Round Same Side Corner Rectangle 187"/>
              <p:cNvSpPr/>
              <p:nvPr/>
            </p:nvSpPr>
            <p:spPr>
              <a:xfrm>
                <a:off x="4870450" y="6254750"/>
                <a:ext cx="1066800" cy="228600"/>
              </a:xfrm>
              <a:prstGeom prst="round2SameRec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dirty="0"/>
                  <a:t>Colleagues</a:t>
                </a:r>
              </a:p>
            </p:txBody>
          </p:sp>
          <p:sp>
            <p:nvSpPr>
              <p:cNvPr id="189" name="Round Same Side Corner Rectangle 188"/>
              <p:cNvSpPr/>
              <p:nvPr/>
            </p:nvSpPr>
            <p:spPr>
              <a:xfrm>
                <a:off x="7004050" y="6254750"/>
                <a:ext cx="228600" cy="228600"/>
              </a:xfrm>
              <a:prstGeom prst="round2SameRect">
                <a:avLst/>
              </a:pr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nvGrpSpPr>
              <p:cNvPr id="190" name="Group 535"/>
              <p:cNvGrpSpPr/>
              <p:nvPr/>
            </p:nvGrpSpPr>
            <p:grpSpPr>
              <a:xfrm>
                <a:off x="1845892" y="6254750"/>
                <a:ext cx="5393108" cy="254367"/>
                <a:chOff x="1845892" y="6254750"/>
                <a:chExt cx="5393108" cy="254367"/>
              </a:xfrm>
            </p:grpSpPr>
            <p:sp>
              <p:nvSpPr>
                <p:cNvPr id="191" name="Freeform 190"/>
                <p:cNvSpPr/>
                <p:nvPr/>
              </p:nvSpPr>
              <p:spPr>
                <a:xfrm>
                  <a:off x="5937250" y="6254750"/>
                  <a:ext cx="1066800" cy="228600"/>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effectLst>
                  <a:outerShdw blurRad="63500" sx="102000" sy="102000" algn="ctr" rotWithShape="0">
                    <a:prstClr val="black">
                      <a:alpha val="40000"/>
                    </a:prstClr>
                  </a:outerShdw>
                </a:effectLst>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000" b="1" dirty="0"/>
                    <a:t>Projects</a:t>
                  </a:r>
                </a:p>
              </p:txBody>
            </p:sp>
            <p:sp>
              <p:nvSpPr>
                <p:cNvPr id="192" name="Freeform 191"/>
                <p:cNvSpPr/>
                <p:nvPr/>
              </p:nvSpPr>
              <p:spPr>
                <a:xfrm>
                  <a:off x="1845892" y="6463398"/>
                  <a:ext cx="5393108" cy="45719"/>
                </a:xfrm>
                <a:custGeom>
                  <a:avLst/>
                  <a:gdLst>
                    <a:gd name="connsiteX0" fmla="*/ 0 w 5393108"/>
                    <a:gd name="connsiteY0" fmla="*/ 0 h 45719"/>
                    <a:gd name="connsiteX1" fmla="*/ 5393108 w 5393108"/>
                    <a:gd name="connsiteY1" fmla="*/ 0 h 45719"/>
                    <a:gd name="connsiteX2" fmla="*/ 5393108 w 5393108"/>
                    <a:gd name="connsiteY2" fmla="*/ 45719 h 45719"/>
                    <a:gd name="connsiteX3" fmla="*/ 0 w 5393108"/>
                    <a:gd name="connsiteY3" fmla="*/ 45719 h 45719"/>
                    <a:gd name="connsiteX4" fmla="*/ 0 w 5393108"/>
                    <a:gd name="connsiteY4" fmla="*/ 0 h 45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3108" h="45719">
                      <a:moveTo>
                        <a:pt x="0" y="0"/>
                      </a:moveTo>
                      <a:lnTo>
                        <a:pt x="5393108" y="0"/>
                      </a:lnTo>
                      <a:lnTo>
                        <a:pt x="5393108" y="45719"/>
                      </a:lnTo>
                      <a:lnTo>
                        <a:pt x="0" y="45719"/>
                      </a:lnTo>
                      <a:lnTo>
                        <a:pt x="0" y="0"/>
                      </a:lnTo>
                      <a:close/>
                    </a:path>
                  </a:pathLst>
                </a:cu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solidFill>
                      <a:schemeClr val="dk1"/>
                    </a:solidFill>
                  </a:endParaRPr>
                </a:p>
              </p:txBody>
            </p:sp>
            <p:sp>
              <p:nvSpPr>
                <p:cNvPr id="194" name="Freeform 193"/>
                <p:cNvSpPr/>
                <p:nvPr/>
              </p:nvSpPr>
              <p:spPr>
                <a:xfrm>
                  <a:off x="5943599" y="6432549"/>
                  <a:ext cx="1050131" cy="61119"/>
                </a:xfrm>
                <a:custGeom>
                  <a:avLst/>
                  <a:gdLst>
                    <a:gd name="connsiteX0" fmla="*/ 38101 w 1066800"/>
                    <a:gd name="connsiteY0" fmla="*/ 0 h 228600"/>
                    <a:gd name="connsiteX1" fmla="*/ 1028699 w 1066800"/>
                    <a:gd name="connsiteY1" fmla="*/ 0 h 228600"/>
                    <a:gd name="connsiteX2" fmla="*/ 1055640 w 1066800"/>
                    <a:gd name="connsiteY2" fmla="*/ 11160 h 228600"/>
                    <a:gd name="connsiteX3" fmla="*/ 1066799 w 1066800"/>
                    <a:gd name="connsiteY3" fmla="*/ 38102 h 228600"/>
                    <a:gd name="connsiteX4" fmla="*/ 1066800 w 1066800"/>
                    <a:gd name="connsiteY4" fmla="*/ 228600 h 228600"/>
                    <a:gd name="connsiteX5" fmla="*/ 1066800 w 1066800"/>
                    <a:gd name="connsiteY5" fmla="*/ 228600 h 228600"/>
                    <a:gd name="connsiteX6" fmla="*/ 1066800 w 1066800"/>
                    <a:gd name="connsiteY6" fmla="*/ 228600 h 228600"/>
                    <a:gd name="connsiteX7" fmla="*/ 0 w 1066800"/>
                    <a:gd name="connsiteY7" fmla="*/ 228600 h 228600"/>
                    <a:gd name="connsiteX8" fmla="*/ 0 w 1066800"/>
                    <a:gd name="connsiteY8" fmla="*/ 228600 h 228600"/>
                    <a:gd name="connsiteX9" fmla="*/ 0 w 1066800"/>
                    <a:gd name="connsiteY9" fmla="*/ 228600 h 228600"/>
                    <a:gd name="connsiteX10" fmla="*/ 0 w 1066800"/>
                    <a:gd name="connsiteY10" fmla="*/ 38101 h 228600"/>
                    <a:gd name="connsiteX11" fmla="*/ 11160 w 1066800"/>
                    <a:gd name="connsiteY11" fmla="*/ 11160 h 228600"/>
                    <a:gd name="connsiteX12" fmla="*/ 38102 w 1066800"/>
                    <a:gd name="connsiteY12" fmla="*/ 1 h 228600"/>
                    <a:gd name="connsiteX13" fmla="*/ 38101 w 1066800"/>
                    <a:gd name="connsiteY13" fmla="*/ 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6800" h="228600">
                      <a:moveTo>
                        <a:pt x="38101" y="0"/>
                      </a:moveTo>
                      <a:lnTo>
                        <a:pt x="1028699" y="0"/>
                      </a:lnTo>
                      <a:cubicBezTo>
                        <a:pt x="1038804" y="0"/>
                        <a:pt x="1048495" y="4014"/>
                        <a:pt x="1055640" y="11160"/>
                      </a:cubicBezTo>
                      <a:cubicBezTo>
                        <a:pt x="1062785" y="18305"/>
                        <a:pt x="1066800" y="27996"/>
                        <a:pt x="1066799" y="38102"/>
                      </a:cubicBezTo>
                      <a:cubicBezTo>
                        <a:pt x="1066799" y="101601"/>
                        <a:pt x="1066800" y="165101"/>
                        <a:pt x="1066800" y="228600"/>
                      </a:cubicBezTo>
                      <a:lnTo>
                        <a:pt x="1066800" y="228600"/>
                      </a:lnTo>
                      <a:lnTo>
                        <a:pt x="1066800" y="228600"/>
                      </a:lnTo>
                      <a:lnTo>
                        <a:pt x="0" y="228600"/>
                      </a:lnTo>
                      <a:lnTo>
                        <a:pt x="0" y="228600"/>
                      </a:lnTo>
                      <a:lnTo>
                        <a:pt x="0" y="228600"/>
                      </a:lnTo>
                      <a:lnTo>
                        <a:pt x="0" y="38101"/>
                      </a:lnTo>
                      <a:cubicBezTo>
                        <a:pt x="0" y="27996"/>
                        <a:pt x="4014" y="18305"/>
                        <a:pt x="11160" y="11160"/>
                      </a:cubicBezTo>
                      <a:cubicBezTo>
                        <a:pt x="18305" y="4015"/>
                        <a:pt x="27996" y="0"/>
                        <a:pt x="38102" y="1"/>
                      </a:cubicBezTo>
                      <a:lnTo>
                        <a:pt x="38101" y="0"/>
                      </a:lnTo>
                      <a:close/>
                    </a:path>
                  </a:pathLst>
                </a:custGeom>
                <a:gradFill>
                  <a:gsLst>
                    <a:gs pos="0">
                      <a:schemeClr val="accent1">
                        <a:tint val="50000"/>
                        <a:satMod val="300000"/>
                      </a:schemeClr>
                    </a:gs>
                    <a:gs pos="35000">
                      <a:schemeClr val="accent1">
                        <a:tint val="37000"/>
                        <a:satMod val="300000"/>
                      </a:schemeClr>
                    </a:gs>
                  </a:gsLst>
                  <a:lin ang="16200000" scaled="1"/>
                </a:gradFill>
                <a:ln>
                  <a:noFill/>
                </a:ln>
                <a:effectLst/>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a:p>
              </p:txBody>
            </p:sp>
          </p:grpSp>
        </p:grpSp>
        <p:sp>
          <p:nvSpPr>
            <p:cNvPr id="182" name="Plus 181"/>
            <p:cNvSpPr/>
            <p:nvPr/>
          </p:nvSpPr>
          <p:spPr>
            <a:xfrm>
              <a:off x="7040880" y="6278880"/>
              <a:ext cx="152400" cy="152400"/>
            </a:xfrm>
            <a:prstGeom prst="mathPlus">
              <a:avLst/>
            </a:prstGeom>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childTnLst>
                                    <p:set>
                                      <p:cBhvr>
                                        <p:cTn id="6" dur="1" fill="hold">
                                          <p:stCondLst>
                                            <p:cond delay="0"/>
                                          </p:stCondLst>
                                        </p:cTn>
                                        <p:tgtEl>
                                          <p:spTgt spid="144"/>
                                        </p:tgtEl>
                                        <p:attrNameLst>
                                          <p:attrName>style.visibility</p:attrName>
                                        </p:attrNameLst>
                                      </p:cBhvr>
                                      <p:to>
                                        <p:strVal val="visible"/>
                                      </p:to>
                                    </p:set>
                                    <p:animEffect transition="in" filter="fade">
                                      <p:cBhvr>
                                        <p:cTn id="7" dur="900"/>
                                        <p:tgtEl>
                                          <p:spTgt spid="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BCE6C05314A6C4F86F5F2192F33C8DA" ma:contentTypeVersion="4" ma:contentTypeDescription="Create a new document." ma:contentTypeScope="" ma:versionID="24345924d06f74840dd1f1ed4dbf26c4">
  <xsd:schema xmlns:xsd="http://www.w3.org/2001/XMLSchema" xmlns:xs="http://www.w3.org/2001/XMLSchema" xmlns:p="http://schemas.microsoft.com/office/2006/metadata/properties" xmlns:ns2="db14db64-130b-4c34-a010-a91f6e0d925e" targetNamespace="http://schemas.microsoft.com/office/2006/metadata/properties" ma:root="true" ma:fieldsID="724e6f11fb156dd038909c9a838644c0" ns2:_="">
    <xsd:import namespace="db14db64-130b-4c34-a010-a91f6e0d925e"/>
    <xsd:element name="properties">
      <xsd:complexType>
        <xsd:sequence>
          <xsd:element name="documentManagement">
            <xsd:complexType>
              <xsd:all>
                <xsd:element ref="ns2:TaxKeywordTaxHTField"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b14db64-130b-4c34-a010-a91f6e0d925e" elementFormDefault="qualified">
    <xsd:import namespace="http://schemas.microsoft.com/office/2006/documentManagement/types"/>
    <xsd:import namespace="http://schemas.microsoft.com/office/infopath/2007/PartnerControls"/>
    <xsd:element name="TaxKeywordTaxHTField" ma:index="8" nillable="true" ma:taxonomy="true" ma:internalName="TaxKeywordTaxHTField" ma:taxonomyFieldName="TaxKeyword" ma:displayName="Enterprise Keywords" ma:fieldId="{23f27201-bee3-471e-b2e7-b64fd8b7ca38}" ma:taxonomyMulti="true" ma:sspId="00000000-0000-0000-0000-000000000000" ma:termSetId="00000000-0000-0000-0000-000000000000" ma:anchorId="00000000-0000-0000-0000-000000000000" ma:open="true" ma:isKeyword="tru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rca:RCAuthoringProperties xmlns:rca="urn:sharePointPublishingRcaProperties">
  <rca:Converter rca:guid="64ff00fa-56fd-4f6b-a7ba-322a636d3f62">
    <rca:property rca:type="InheritParentSettings">False</rca:property>
    <rca:property rca:type="SelectedPageLayout">15</rca:property>
    <rca:property rca:type="SelectedPageField">aab054ce-b5c6-4658-a0de-47587138a11b</rca:property>
    <rca:property rca:type="CreatePageWithSourceDocument">True</rca:property>
    <rca:property rca:type="AllowChangeLocationConfig">True</rca:property>
    <rca:property rca:type="ConfiguredPageLocation"/>
    <rca:property rca:type="CreateSynchronously">True</rca:property>
    <rca:property rca:type="AllowChangeProcessingConfig">True</rca:property>
    <rca:property rca:type="ConverterSpecificSettings"/>
  </rca:Converter>
  <rca:Converter rca:guid="6dfdc5b4-2a28-4a06-b0c6-ad3901e3a807">
    <rca:property rca:type="InheritParentSettings">False</rca:property>
    <rca:property rca:type="SelectedPageLayout">62</rca:property>
    <rca:property rca:type="SelectedPageField">f55c4d88-1f2e-4ad9-aaa8-819af4ee7ee8</rca:property>
    <rca:property rca:type="SelectedStylesField">00000000-0000-0000-0000-000000000000</rca:property>
    <rca:property rca:type="CreatePageWithSourceDocument">True</rca:property>
    <rca:property rca:type="AllowChangeLocationConfig">True</rca:property>
    <rca:property rca:type="ConfiguredPageLocation">http://office</rca:property>
    <rca:property rca:type="CreateSynchronously">True</rca:property>
    <rca:property rca:type="AllowChangeProcessingConfig">True</rca:property>
    <rca:property rca:type="ConverterSpecificSettings"/>
  </rca:Converter>
</rca:RCAuthoringProperties>
</file>

<file path=customXml/item3.xml><?xml version="1.0" encoding="utf-8"?>
<p:properties xmlns:p="http://schemas.microsoft.com/office/2006/metadata/properties" xmlns:xsi="http://www.w3.org/2001/XMLSchema-instance">
  <documentManagement>
    <TaxKeywordTaxHTField xmlns="db14db64-130b-4c34-a010-a91f6e0d925e">
      <Terms xmlns="http://schemas.microsoft.com/office/infopath/2007/PartnerControls">
        <TermInfo xmlns="http://schemas.microsoft.com/office/infopath/2007/PartnerControls">
          <TermName xmlns="http://schemas.microsoft.com/office/infopath/2007/PartnerControls">V3</TermName>
          <TermId xmlns="http://schemas.microsoft.com/office/infopath/2007/PartnerControls">2790451c-d48a-48f0-be3e-de2cb92966f6</TermId>
        </TermInfo>
        <TermInfo xmlns="http://schemas.microsoft.com/office/infopath/2007/PartnerControls">
          <TermName xmlns="http://schemas.microsoft.com/office/infopath/2007/PartnerControls">OLW</TermName>
          <TermId xmlns="http://schemas.microsoft.com/office/infopath/2007/PartnerControls">d9d79788-d3ab-423a-81dd-fb455109065a</TermId>
        </TermInfo>
        <TermInfo xmlns="http://schemas.microsoft.com/office/infopath/2007/PartnerControls">
          <TermName xmlns="http://schemas.microsoft.com/office/infopath/2007/PartnerControls">Office Live</TermName>
          <TermId xmlns="http://schemas.microsoft.com/office/infopath/2007/PartnerControls">6f895972-142d-4be0-a94c-68ed23b40aec</TermId>
        </TermInfo>
        <TermInfo xmlns="http://schemas.microsoft.com/office/infopath/2007/PartnerControls">
          <TermName xmlns="http://schemas.microsoft.com/office/infopath/2007/PartnerControls">workspaces</TermName>
          <TermId xmlns="http://schemas.microsoft.com/office/infopath/2007/PartnerControls">91203ac0-5bfd-4d28-965d-02a6566aa497</TermId>
        </TermInfo>
        <TermInfo xmlns="http://schemas.microsoft.com/office/infopath/2007/PartnerControls">
          <TermName xmlns="http://schemas.microsoft.com/office/infopath/2007/PartnerControls">Raman</TermName>
          <TermId xmlns="http://schemas.microsoft.com/office/infopath/2007/PartnerControls">750f30af-e283-49ff-8258-806cb74309fd</TermId>
        </TermInfo>
      </Terms>
    </TaxKeywordTaxHTField>
  </documentManagement>
</p:properties>
</file>

<file path=customXml/item4.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BE3D608E-579A-485C-B949-ECA86B5D7180}">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b14db64-130b-4c34-a010-a91f6e0d925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5BA33D88-E8B4-461C-B6D1-BFDB4EB933D7}">
  <ds:schemaRefs>
    <ds:schemaRef ds:uri="urn:sharePointPublishingRcaProperties"/>
  </ds:schemaRefs>
</ds:datastoreItem>
</file>

<file path=customXml/itemProps3.xml><?xml version="1.0" encoding="utf-8"?>
<ds:datastoreItem xmlns:ds="http://schemas.openxmlformats.org/officeDocument/2006/customXml" ds:itemID="{ACF27944-5A69-4AF9-B16B-BDB144FCEF0C}">
  <ds:schemaRefs>
    <ds:schemaRef ds:uri="http://schemas.openxmlformats.org/package/2006/metadata/core-properties"/>
    <ds:schemaRef ds:uri="http://schemas.microsoft.com/office/2006/documentManagement/types"/>
    <ds:schemaRef ds:uri="http://www.w3.org/XML/1998/namespace"/>
    <ds:schemaRef ds:uri="http://schemas.microsoft.com/office/infopath/2007/PartnerControls"/>
    <ds:schemaRef ds:uri="http://purl.org/dc/elements/1.1/"/>
    <ds:schemaRef ds:uri="http://purl.org/dc/terms/"/>
    <ds:schemaRef ds:uri="db14db64-130b-4c34-a010-a91f6e0d925e"/>
    <ds:schemaRef ds:uri="http://schemas.microsoft.com/office/2006/metadata/properties"/>
    <ds:schemaRef ds:uri="http://purl.org/dc/dcmitype/"/>
  </ds:schemaRefs>
</ds:datastoreItem>
</file>

<file path=customXml/itemProps4.xml><?xml version="1.0" encoding="utf-8"?>
<ds:datastoreItem xmlns:ds="http://schemas.openxmlformats.org/officeDocument/2006/customXml" ds:itemID="{F39D2142-080C-4EB0-BD96-D0509FE54925}">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Yamato Painting</Template>
  <TotalTime>16162</TotalTime>
  <Words>22128</Words>
  <Application>Microsoft Macintosh PowerPoint</Application>
  <PresentationFormat>On-screen Show (4:3)</PresentationFormat>
  <Paragraphs>6625</Paragraphs>
  <Slides>162</Slides>
  <Notes>117</Notes>
  <HiddenSlides>0</HiddenSlides>
  <MMClips>0</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162</vt:i4>
      </vt:variant>
    </vt:vector>
  </HeadingPairs>
  <TitlesOfParts>
    <vt:vector size="175" baseType="lpstr">
      <vt:lpstr>Anime Ace 2.0 BB</vt:lpstr>
      <vt:lpstr>Arial</vt:lpstr>
      <vt:lpstr>Calibri</vt:lpstr>
      <vt:lpstr>Rockwell Extra Bold</vt:lpstr>
      <vt:lpstr>Script MT Bold</vt:lpstr>
      <vt:lpstr>Segoe Light</vt:lpstr>
      <vt:lpstr>Segoe UI</vt:lpstr>
      <vt:lpstr>Stencil</vt:lpstr>
      <vt:lpstr>Tahoma</vt:lpstr>
      <vt:lpstr>Times New Roman</vt:lpstr>
      <vt:lpstr>Verdana</vt:lpstr>
      <vt:lpstr>Wingdings 3</vt:lpstr>
      <vt:lpstr>Office Theme</vt:lpstr>
      <vt:lpstr>PowerPoint Presentation</vt:lpstr>
      <vt:lpstr>PowerPoint Presentation</vt:lpstr>
      <vt:lpstr>PowerPoint Presentation</vt:lpstr>
      <vt:lpstr>PowerPoint Presentation</vt:lpstr>
      <vt:lpstr>Activity Center (Click “Workspaces”) </vt:lpstr>
      <vt:lpstr>All Workspaces (Click “CRC”) </vt:lpstr>
      <vt:lpstr>Expand/Flip a Workspace… </vt:lpstr>
      <vt:lpstr>Search for a workspace (Click Search Box)</vt:lpstr>
      <vt:lpstr>Search for a workspace (Click Search Box)</vt:lpstr>
      <vt:lpstr>…Search for a workspace </vt:lpstr>
      <vt:lpstr>…Create Workspace </vt:lpstr>
      <vt:lpstr>Preview Event Template </vt:lpstr>
      <vt:lpstr>Preview Class Planner </vt:lpstr>
      <vt:lpstr>Preview Job Search </vt:lpstr>
      <vt:lpstr>Cancel to stick with blank template </vt:lpstr>
      <vt:lpstr>Click on Add File command </vt:lpstr>
      <vt:lpstr>…Click on Outlook Tab </vt:lpstr>
      <vt:lpstr>Select one attachment and hit Add </vt:lpstr>
      <vt:lpstr>…Select one attachment and hit Add </vt:lpstr>
      <vt:lpstr>Search a document </vt:lpstr>
      <vt:lpstr>…Search a document </vt:lpstr>
      <vt:lpstr>…Search a document </vt:lpstr>
      <vt:lpstr>…Search a document </vt:lpstr>
      <vt:lpstr>…Search a document </vt:lpstr>
      <vt:lpstr>…Search a document </vt:lpstr>
      <vt:lpstr>…Search a document </vt:lpstr>
      <vt:lpstr>…Search a document  (go to SkyDriveLive)</vt:lpstr>
      <vt:lpstr>…Search a document  (SkyDriveLive)</vt:lpstr>
      <vt:lpstr>…Search a document  (SkyDriveLive)</vt:lpstr>
      <vt:lpstr>Uploads Automatically  (SkyDriveLive)</vt:lpstr>
      <vt:lpstr>Create New List </vt:lpstr>
      <vt:lpstr>…Create New List </vt:lpstr>
      <vt:lpstr>…Create New List </vt:lpstr>
      <vt:lpstr>…Create New List </vt:lpstr>
      <vt:lpstr>…Create New List </vt:lpstr>
      <vt:lpstr>Preview Contact List</vt:lpstr>
      <vt:lpstr>Preview Event List</vt:lpstr>
      <vt:lpstr>Preview Contacts List Theme </vt:lpstr>
      <vt:lpstr>Preview the donors list </vt:lpstr>
      <vt:lpstr>…Preview the donors list </vt:lpstr>
      <vt:lpstr>…Preview the donors list </vt:lpstr>
      <vt:lpstr>…Preview the donors list</vt:lpstr>
      <vt:lpstr>…Preview the donors list</vt:lpstr>
      <vt:lpstr>…Preview the donors list</vt:lpstr>
      <vt:lpstr>…Preview the donors list</vt:lpstr>
      <vt:lpstr>…Preview the donors list</vt:lpstr>
      <vt:lpstr>--------To be done later… Lots of steps to apply the card view, promote right chart, change abstract ---------------</vt:lpstr>
      <vt:lpstr>--------To be done later… Lots of steps to apply the card view, promote right chart, change abstract ---------------</vt:lpstr>
      <vt:lpstr>Select Apply Theme command </vt:lpstr>
      <vt:lpstr>Preview Theme1  DEFAULT </vt:lpstr>
      <vt:lpstr>Preview Theme2  PARCHMENT </vt:lpstr>
      <vt:lpstr>Preview Theme3  BURLAP </vt:lpstr>
      <vt:lpstr>Preview Theme4  WOOD </vt:lpstr>
      <vt:lpstr>Preview Theme5  CORKBOARD </vt:lpstr>
      <vt:lpstr>Preview Theme5 CONFIRM CORKBOARD </vt:lpstr>
      <vt:lpstr>Preview Theme5 CONFIRM CORKBOARD </vt:lpstr>
      <vt:lpstr>Preview Theme5 CONFIRM CORKBOARD </vt:lpstr>
      <vt:lpstr>Preview Theme5 CONFIRM CORKBOARD </vt:lpstr>
      <vt:lpstr>Type in Viewers Control</vt:lpstr>
      <vt:lpstr>Type in Viewers Control</vt:lpstr>
      <vt:lpstr>...Type in Viewers Control</vt:lpstr>
      <vt:lpstr>...Type in Viewers Control</vt:lpstr>
      <vt:lpstr>Select One of the Users (3rd Mia)</vt:lpstr>
      <vt:lpstr>Share as…</vt:lpstr>
      <vt:lpstr>Fading background</vt:lpstr>
      <vt:lpstr>Mia’s Recs; Pick Jerry</vt:lpstr>
      <vt:lpstr>Mia’s Recs; Pick George</vt:lpstr>
      <vt:lpstr>Mia’s Recs; Pick Kramer</vt:lpstr>
      <vt:lpstr>Share as …</vt:lpstr>
      <vt:lpstr>Type New Characters (input)</vt:lpstr>
      <vt:lpstr>No Stacy</vt:lpstr>
      <vt:lpstr>Find Specific Outlook Account Mailbox</vt:lpstr>
      <vt:lpstr>Find Specific Outlook Account Mailbox</vt:lpstr>
      <vt:lpstr>Find Specific Outlook Account Mailbox</vt:lpstr>
      <vt:lpstr>Find Specific Outlook Account Mailbox</vt:lpstr>
      <vt:lpstr>Find Specific Outlook Account Mailbox</vt:lpstr>
      <vt:lpstr>Found Stacy!</vt:lpstr>
      <vt:lpstr>Found Stacy!</vt:lpstr>
      <vt:lpstr>Found Stacy!</vt:lpstr>
      <vt:lpstr>Expand Sharing</vt:lpstr>
      <vt:lpstr>Send Message to Mia</vt:lpstr>
      <vt:lpstr>In flies Message Sidebar</vt:lpstr>
      <vt:lpstr>Make sure it’s private</vt:lpstr>
      <vt:lpstr>Stacy Only</vt:lpstr>
      <vt:lpstr>Dialog Box</vt:lpstr>
      <vt:lpstr>Type the Message</vt:lpstr>
      <vt:lpstr>Message Sent; Start Sharing now</vt:lpstr>
      <vt:lpstr>Desktop Gadget – Click for Next Workspace Card 1</vt:lpstr>
      <vt:lpstr>Desktop Gadget – Click for Next Workspace Card 2</vt:lpstr>
      <vt:lpstr>Desktop Gadget – Flip for Activitys</vt:lpstr>
      <vt:lpstr>Desktop Gadget – Flip - Flip back</vt:lpstr>
      <vt:lpstr>Click the Clock gadget “Pass the time” to see how  WS deals with live notifications</vt:lpstr>
      <vt:lpstr>Card flips</vt:lpstr>
      <vt:lpstr>Card comes up with highlight on document edited.</vt:lpstr>
      <vt:lpstr>Favorites - Workspaces: Move the card around with the icon anchor…</vt:lpstr>
      <vt:lpstr>Favorites - Workspaces: (Movement)  Corner control rotates the card.</vt:lpstr>
      <vt:lpstr>Favorites - Workspaces: Rotating demo</vt:lpstr>
      <vt:lpstr>Favorites - Workspaces: Rotating demo</vt:lpstr>
      <vt:lpstr>Favorites - Workspaces: Flip to see activity view</vt:lpstr>
      <vt:lpstr>Favorites - Workspaces: Flip back to normal view</vt:lpstr>
      <vt:lpstr>Favorites - Workspaces: Flip back to normal view</vt:lpstr>
      <vt:lpstr>Favorites - Workspaces: Hover over card for scrollbar to see all files</vt:lpstr>
      <vt:lpstr>Favorites - Workspaces: Click to show Grab scroll handle and pull</vt:lpstr>
      <vt:lpstr>Favorites - Workspaces: Scroll Demo</vt:lpstr>
      <vt:lpstr>Favorites - Workspaces: Stop Scroll; Go to Colleagues Tab on bottom…</vt:lpstr>
      <vt:lpstr>Favorites – Colleagues: Flip Stacy’s Trading Card.</vt:lpstr>
      <vt:lpstr>Favorites – Colleagues: Flip Stacy’s card back</vt:lpstr>
      <vt:lpstr>Favorites – Colleagues: Sign out to end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Exploration of Live Notifications &amp; Alerts</vt:lpstr>
      <vt:lpstr>Exploration of Live Notifications &amp; Alerts-Viewing</vt:lpstr>
      <vt:lpstr>Exploration of Live Notifications &amp; Alerts-Viewing</vt:lpstr>
      <vt:lpstr>Exploration of Live Notifications &amp; Alerts-Great!</vt:lpstr>
      <vt:lpstr>Exploration of Live Notifications &amp; Alerts-Great!</vt:lpstr>
      <vt:lpstr>Exploration of Live Notifications &amp; Alerts-Upload</vt:lpstr>
      <vt:lpstr>Exploration of Live Notifications &amp; Alerts-Upload</vt:lpstr>
    </vt:vector>
  </TitlesOfParts>
  <Company>Microsoft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Sign In, Workspace Card Theme, Side Bar Integration</dc:title>
  <dc:subject>OLW</dc:subject>
  <dc:creator>Quentin Little</dc:creator>
  <cp:keywords>V3; Raman; Workspaces; OLW; Office Live</cp:keywords>
  <cp:lastModifiedBy>Quentin Little</cp:lastModifiedBy>
  <cp:revision>1030</cp:revision>
  <dcterms:created xsi:type="dcterms:W3CDTF">2007-11-28T17:15:48Z</dcterms:created>
  <dcterms:modified xsi:type="dcterms:W3CDTF">2025-07-06T04:56:46Z</dcterms:modified>
  <cp:category>Office Live V3</cp:category>
  <cp:contentStatus>Draft</cp:contentStatus>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0x0101004BCE6C05314A6C4F86F5F2192F33C8DA</vt:lpwstr>
  </property>
  <property fmtid="{D5CDD505-2E9C-101B-9397-08002B2CF9AE}" pid="3" name="AutoVersionDisabled">
    <vt:lpwstr>false</vt:lpwstr>
  </property>
  <property fmtid="{D5CDD505-2E9C-101B-9397-08002B2CF9AE}" pid="4" name="ItemType">
    <vt:lpwstr>1</vt:lpwstr>
  </property>
  <property fmtid="{D5CDD505-2E9C-101B-9397-08002B2CF9AE}" pid="5" name="TaxKeyword">
    <vt:lpwstr>725;#V3|2790451c-d48a-48f0-be3e-de2cb92966f6;#4;#OLW|d9d79788-d3ab-423a-81dd-fb455109065a;#310;#Office Live|6f895972-142d-4be0-a94c-68ed23b40aec;#727;#workspaces|91203ac0-5bfd-4d28-965d-02a6566aa497;#726;#Raman|750f30af-e283-49ff-8258-806cb74309fd</vt:lpwstr>
  </property>
  <property fmtid="{D5CDD505-2E9C-101B-9397-08002B2CF9AE}" pid="6" name="TaxCatchAll">
    <vt:lpwstr>725;#V3;#4;#OLW;#310;#Office Live;#727;#workspaces;#726;#Raman</vt:lpwstr>
  </property>
</Properties>
</file>